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25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35F760-E1F4-4D9C-90F5-E8354462A1D1}" type="datetimeFigureOut">
              <a:rPr lang="zh-CN" altLang="en-US" smtClean="0"/>
              <a:t>2016-7-6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029B2A-ABE0-40F7-A3A0-39147DF51CC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p:spPr>
      </p:sp>
      <p:sp>
        <p:nvSpPr>
          <p:cNvPr id="552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
        <p:nvSpPr>
          <p:cNvPr id="553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78AD133-1837-4C37-96E5-77079DAD3EC1}" type="slidenum">
              <a:rPr lang="zh-CN" altLang="en-US" smtClean="0"/>
              <a:pPr/>
              <a:t>3</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2016-7-6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2016-7-6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2016-7-6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2016-7-6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z="2400" smtClean="0">
                <a:solidFill>
                  <a:schemeClr val="tx1"/>
                </a:solidFill>
                <a:latin typeface="仿宋_GB2312" pitchFamily="49" charset="-122"/>
                <a:ea typeface="仿宋_GB2312" pitchFamily="49" charset="-122"/>
              </a:rPr>
              <a:t>买卖方交割操作指引</a:t>
            </a:r>
          </a:p>
        </p:txBody>
      </p:sp>
      <p:sp>
        <p:nvSpPr>
          <p:cNvPr id="23555" name="内容占位符 3"/>
          <p:cNvSpPr>
            <a:spLocks noGrp="1"/>
          </p:cNvSpPr>
          <p:nvPr>
            <p:ph idx="1"/>
          </p:nvPr>
        </p:nvSpPr>
        <p:spPr/>
        <p:txBody>
          <a:bodyPr/>
          <a:lstStyle/>
          <a:p>
            <a:pPr>
              <a:spcBef>
                <a:spcPts val="600"/>
              </a:spcBef>
              <a:buFont typeface="Wingdings" pitchFamily="2" charset="2"/>
              <a:buNone/>
            </a:pPr>
            <a:r>
              <a:rPr lang="zh-CN" altLang="en-US" sz="2400" b="1" smtClean="0">
                <a:latin typeface="仿宋_GB2312" pitchFamily="49" charset="-122"/>
                <a:ea typeface="仿宋_GB2312" pitchFamily="49" charset="-122"/>
              </a:rPr>
              <a:t>一、买卖双方都需要了解的内容：</a:t>
            </a:r>
            <a:endParaRPr lang="en-US" altLang="zh-CN" sz="2400" b="1" smtClean="0">
              <a:latin typeface="仿宋_GB2312" pitchFamily="49" charset="-122"/>
              <a:ea typeface="仿宋_GB2312" pitchFamily="49" charset="-122"/>
            </a:endParaRPr>
          </a:p>
          <a:p>
            <a:pPr>
              <a:spcBef>
                <a:spcPts val="600"/>
              </a:spcBef>
              <a:buFont typeface="Wingdings" pitchFamily="2" charset="2"/>
              <a:buNone/>
            </a:pPr>
            <a:r>
              <a:rPr lang="en-US" altLang="zh-CN" sz="2400" b="1" smtClean="0">
                <a:latin typeface="仿宋_GB2312" pitchFamily="49" charset="-122"/>
                <a:ea typeface="仿宋_GB2312" pitchFamily="49" charset="-122"/>
              </a:rPr>
              <a:t>1</a:t>
            </a:r>
            <a:r>
              <a:rPr lang="zh-CN" altLang="en-US" sz="2400" b="1" smtClean="0">
                <a:latin typeface="仿宋_GB2312" pitchFamily="49" charset="-122"/>
                <a:ea typeface="仿宋_GB2312" pitchFamily="49" charset="-122"/>
              </a:rPr>
              <a:t>、查找交割仓库</a:t>
            </a:r>
            <a:endParaRPr lang="en-US" altLang="zh-CN" sz="2400" b="1" smtClean="0">
              <a:latin typeface="仿宋_GB2312" pitchFamily="49" charset="-122"/>
              <a:ea typeface="仿宋_GB2312" pitchFamily="49" charset="-122"/>
            </a:endParaRPr>
          </a:p>
          <a:p>
            <a:pPr>
              <a:spcBef>
                <a:spcPts val="600"/>
              </a:spcBef>
              <a:buFont typeface="Wingdings" pitchFamily="2" charset="2"/>
              <a:buNone/>
            </a:pPr>
            <a:r>
              <a:rPr lang="en-US" altLang="zh-CN" sz="2400" b="1" smtClean="0">
                <a:latin typeface="仿宋_GB2312" pitchFamily="49" charset="-122"/>
                <a:ea typeface="仿宋_GB2312" pitchFamily="49" charset="-122"/>
              </a:rPr>
              <a:t>2</a:t>
            </a:r>
            <a:r>
              <a:rPr lang="zh-CN" altLang="en-US" sz="2400" b="1" smtClean="0">
                <a:latin typeface="仿宋_GB2312" pitchFamily="49" charset="-122"/>
                <a:ea typeface="仿宋_GB2312" pitchFamily="49" charset="-122"/>
              </a:rPr>
              <a:t>、交割质量标准</a:t>
            </a:r>
            <a:endParaRPr lang="en-US" altLang="zh-CN" sz="2400" b="1" smtClean="0">
              <a:latin typeface="仿宋_GB2312" pitchFamily="49" charset="-122"/>
              <a:ea typeface="仿宋_GB2312" pitchFamily="49" charset="-122"/>
            </a:endParaRPr>
          </a:p>
          <a:p>
            <a:pPr>
              <a:spcBef>
                <a:spcPts val="600"/>
              </a:spcBef>
              <a:buFont typeface="Wingdings" pitchFamily="2" charset="2"/>
              <a:buNone/>
            </a:pPr>
            <a:r>
              <a:rPr lang="en-US" altLang="zh-CN" sz="2400" b="1" smtClean="0">
                <a:latin typeface="仿宋_GB2312" pitchFamily="49" charset="-122"/>
                <a:ea typeface="仿宋_GB2312" pitchFamily="49" charset="-122"/>
              </a:rPr>
              <a:t>3</a:t>
            </a:r>
            <a:r>
              <a:rPr lang="zh-CN" altLang="en-US" sz="2400" b="1" smtClean="0">
                <a:latin typeface="仿宋_GB2312" pitchFamily="49" charset="-122"/>
                <a:ea typeface="仿宋_GB2312" pitchFamily="49" charset="-122"/>
              </a:rPr>
              <a:t>、交割费用</a:t>
            </a:r>
            <a:endParaRPr lang="en-US" altLang="zh-CN" sz="2400" b="1" smtClean="0">
              <a:latin typeface="仿宋_GB2312" pitchFamily="49" charset="-122"/>
              <a:ea typeface="仿宋_GB2312" pitchFamily="49" charset="-122"/>
            </a:endParaRPr>
          </a:p>
          <a:p>
            <a:pPr>
              <a:spcBef>
                <a:spcPts val="600"/>
              </a:spcBef>
              <a:buFont typeface="Wingdings" pitchFamily="2" charset="2"/>
              <a:buNone/>
            </a:pPr>
            <a:r>
              <a:rPr lang="zh-CN" altLang="en-US" sz="2400" b="1" smtClean="0">
                <a:latin typeface="仿宋_GB2312" pitchFamily="49" charset="-122"/>
                <a:ea typeface="仿宋_GB2312" pitchFamily="49" charset="-122"/>
              </a:rPr>
              <a:t>二、买方交割</a:t>
            </a:r>
            <a:endParaRPr lang="en-US" altLang="zh-CN" sz="2400" b="1" smtClean="0">
              <a:latin typeface="仿宋_GB2312" pitchFamily="49" charset="-122"/>
              <a:ea typeface="仿宋_GB2312" pitchFamily="49" charset="-122"/>
            </a:endParaRPr>
          </a:p>
          <a:p>
            <a:pPr>
              <a:spcBef>
                <a:spcPts val="600"/>
              </a:spcBef>
              <a:buFont typeface="Wingdings" pitchFamily="2" charset="2"/>
              <a:buNone/>
            </a:pPr>
            <a:r>
              <a:rPr lang="en-US" altLang="zh-CN" sz="2400" b="1" smtClean="0">
                <a:latin typeface="仿宋_GB2312" pitchFamily="49" charset="-122"/>
                <a:ea typeface="仿宋_GB2312" pitchFamily="49" charset="-122"/>
              </a:rPr>
              <a:t>1</a:t>
            </a:r>
            <a:r>
              <a:rPr lang="zh-CN" altLang="en-US" sz="2400" b="1" smtClean="0">
                <a:latin typeface="仿宋_GB2312" pitchFamily="49" charset="-122"/>
                <a:ea typeface="仿宋_GB2312" pitchFamily="49" charset="-122"/>
              </a:rPr>
              <a:t>、流程</a:t>
            </a:r>
            <a:endParaRPr lang="en-US" altLang="zh-CN" sz="2400" b="1" smtClean="0">
              <a:latin typeface="仿宋_GB2312" pitchFamily="49" charset="-122"/>
              <a:ea typeface="仿宋_GB2312" pitchFamily="49" charset="-122"/>
            </a:endParaRPr>
          </a:p>
          <a:p>
            <a:pPr>
              <a:spcBef>
                <a:spcPts val="600"/>
              </a:spcBef>
              <a:buFont typeface="Wingdings" pitchFamily="2" charset="2"/>
              <a:buNone/>
            </a:pPr>
            <a:r>
              <a:rPr lang="en-US" altLang="zh-CN" sz="2400" b="1" smtClean="0">
                <a:latin typeface="仿宋_GB2312" pitchFamily="49" charset="-122"/>
                <a:ea typeface="仿宋_GB2312" pitchFamily="49" charset="-122"/>
              </a:rPr>
              <a:t>2</a:t>
            </a:r>
            <a:r>
              <a:rPr lang="zh-CN" altLang="en-US" sz="2400" b="1" smtClean="0">
                <a:latin typeface="仿宋_GB2312" pitchFamily="49" charset="-122"/>
                <a:ea typeface="仿宋_GB2312" pitchFamily="49" charset="-122"/>
              </a:rPr>
              <a:t>、查看“仓单日报”</a:t>
            </a:r>
            <a:endParaRPr lang="en-US" altLang="zh-CN" sz="2400" b="1" smtClean="0">
              <a:latin typeface="仿宋_GB2312" pitchFamily="49" charset="-122"/>
              <a:ea typeface="仿宋_GB2312" pitchFamily="49" charset="-122"/>
            </a:endParaRPr>
          </a:p>
          <a:p>
            <a:pPr>
              <a:spcBef>
                <a:spcPts val="600"/>
              </a:spcBef>
              <a:buFont typeface="Wingdings" pitchFamily="2" charset="2"/>
              <a:buNone/>
            </a:pPr>
            <a:r>
              <a:rPr lang="zh-CN" altLang="en-US" sz="2400" b="1" smtClean="0">
                <a:latin typeface="仿宋_GB2312" pitchFamily="49" charset="-122"/>
                <a:ea typeface="仿宋_GB2312" pitchFamily="49" charset="-122"/>
              </a:rPr>
              <a:t>二、卖方交割</a:t>
            </a:r>
            <a:endParaRPr lang="en-US" altLang="zh-CN" sz="2400" b="1" smtClean="0">
              <a:latin typeface="仿宋_GB2312" pitchFamily="49" charset="-122"/>
              <a:ea typeface="仿宋_GB2312" pitchFamily="49" charset="-122"/>
            </a:endParaRPr>
          </a:p>
          <a:p>
            <a:pPr>
              <a:spcBef>
                <a:spcPts val="600"/>
              </a:spcBef>
              <a:buFont typeface="Wingdings" pitchFamily="2" charset="2"/>
              <a:buNone/>
            </a:pPr>
            <a:r>
              <a:rPr lang="en-US" altLang="zh-CN" sz="2400" b="1" smtClean="0">
                <a:latin typeface="仿宋_GB2312" pitchFamily="49" charset="-122"/>
                <a:ea typeface="仿宋_GB2312" pitchFamily="49" charset="-122"/>
              </a:rPr>
              <a:t>1</a:t>
            </a:r>
            <a:r>
              <a:rPr lang="zh-CN" altLang="en-US" sz="2400" b="1" smtClean="0">
                <a:latin typeface="仿宋_GB2312" pitchFamily="49" charset="-122"/>
                <a:ea typeface="仿宋_GB2312" pitchFamily="49" charset="-122"/>
              </a:rPr>
              <a:t>、流程</a:t>
            </a:r>
            <a:endParaRPr lang="en-US" altLang="zh-CN" sz="2400" b="1" smtClean="0">
              <a:latin typeface="仿宋_GB2312" pitchFamily="49" charset="-122"/>
              <a:ea typeface="仿宋_GB2312" pitchFamily="49" charset="-122"/>
            </a:endParaRPr>
          </a:p>
          <a:p>
            <a:pPr>
              <a:spcBef>
                <a:spcPts val="600"/>
              </a:spcBef>
              <a:buFont typeface="Wingdings" pitchFamily="2" charset="2"/>
              <a:buNone/>
            </a:pPr>
            <a:r>
              <a:rPr lang="en-US" altLang="zh-CN" sz="2400" b="1" smtClean="0">
                <a:latin typeface="仿宋_GB2312" pitchFamily="49" charset="-122"/>
                <a:ea typeface="仿宋_GB2312" pitchFamily="49" charset="-122"/>
              </a:rPr>
              <a:t>2</a:t>
            </a:r>
            <a:r>
              <a:rPr lang="zh-CN" altLang="en-US" sz="2400" b="1" smtClean="0">
                <a:latin typeface="仿宋_GB2312" pitchFamily="49" charset="-122"/>
                <a:ea typeface="仿宋_GB2312" pitchFamily="49" charset="-122"/>
              </a:rPr>
              <a:t>、注册仓单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solidFill>
                  <a:schemeClr val="tx1"/>
                </a:solidFill>
                <a:latin typeface="仿宋_GB2312" pitchFamily="49" charset="-122"/>
                <a:ea typeface="仿宋_GB2312" pitchFamily="49" charset="-122"/>
              </a:rPr>
              <a:t>买卖方交割操作流程</a:t>
            </a:r>
            <a:r>
              <a:rPr lang="en-US" altLang="zh-CN" smtClean="0">
                <a:solidFill>
                  <a:schemeClr val="tx1"/>
                </a:solidFill>
                <a:latin typeface="仿宋_GB2312" pitchFamily="49" charset="-122"/>
                <a:ea typeface="仿宋_GB2312" pitchFamily="49" charset="-122"/>
              </a:rPr>
              <a:t>-</a:t>
            </a:r>
            <a:r>
              <a:rPr lang="zh-CN" altLang="en-US" smtClean="0">
                <a:solidFill>
                  <a:schemeClr val="tx1"/>
                </a:solidFill>
                <a:latin typeface="仿宋_GB2312" pitchFamily="49" charset="-122"/>
                <a:ea typeface="仿宋_GB2312" pitchFamily="49" charset="-122"/>
              </a:rPr>
              <a:t>卖方</a:t>
            </a:r>
            <a:endParaRPr lang="zh-CN" altLang="en-US" smtClean="0"/>
          </a:p>
        </p:txBody>
      </p:sp>
      <p:pic>
        <p:nvPicPr>
          <p:cNvPr id="33795" name="Picture 2"/>
          <p:cNvPicPr>
            <a:picLocks noChangeAspect="1" noChangeArrowheads="1"/>
          </p:cNvPicPr>
          <p:nvPr/>
        </p:nvPicPr>
        <p:blipFill>
          <a:blip r:embed="rId2"/>
          <a:srcRect/>
          <a:stretch>
            <a:fillRect/>
          </a:stretch>
        </p:blipFill>
        <p:spPr bwMode="auto">
          <a:xfrm>
            <a:off x="1908175" y="1196975"/>
            <a:ext cx="5840413" cy="48958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solidFill>
                  <a:schemeClr val="tx1"/>
                </a:solidFill>
                <a:latin typeface="仿宋_GB2312" pitchFamily="49" charset="-122"/>
                <a:ea typeface="仿宋_GB2312" pitchFamily="49" charset="-122"/>
              </a:rPr>
              <a:t>买卖方交割操作流程</a:t>
            </a:r>
            <a:r>
              <a:rPr lang="en-US" altLang="zh-CN" smtClean="0">
                <a:solidFill>
                  <a:schemeClr val="tx1"/>
                </a:solidFill>
                <a:latin typeface="仿宋_GB2312" pitchFamily="49" charset="-122"/>
                <a:ea typeface="仿宋_GB2312" pitchFamily="49" charset="-122"/>
              </a:rPr>
              <a:t>-</a:t>
            </a:r>
            <a:r>
              <a:rPr lang="zh-CN" altLang="en-US" smtClean="0">
                <a:solidFill>
                  <a:schemeClr val="tx1"/>
                </a:solidFill>
                <a:latin typeface="仿宋_GB2312" pitchFamily="49" charset="-122"/>
                <a:ea typeface="仿宋_GB2312" pitchFamily="49" charset="-122"/>
              </a:rPr>
              <a:t>卖方</a:t>
            </a:r>
            <a:endParaRPr lang="zh-CN" altLang="en-US" smtClean="0"/>
          </a:p>
        </p:txBody>
      </p:sp>
      <p:sp>
        <p:nvSpPr>
          <p:cNvPr id="34819" name="内容占位符 2"/>
          <p:cNvSpPr>
            <a:spLocks noGrp="1"/>
          </p:cNvSpPr>
          <p:nvPr>
            <p:ph idx="1"/>
          </p:nvPr>
        </p:nvSpPr>
        <p:spPr/>
        <p:txBody>
          <a:bodyPr/>
          <a:lstStyle/>
          <a:p>
            <a:pPr>
              <a:buFont typeface="Wingdings" pitchFamily="2" charset="2"/>
              <a:buNone/>
            </a:pPr>
            <a:r>
              <a:rPr lang="zh-CN" altLang="en-US" smtClean="0"/>
              <a:t>预报定金表</a:t>
            </a:r>
          </a:p>
        </p:txBody>
      </p:sp>
      <p:pic>
        <p:nvPicPr>
          <p:cNvPr id="34820" name="Picture 4"/>
          <p:cNvPicPr>
            <a:picLocks noChangeAspect="1" noChangeArrowheads="1"/>
          </p:cNvPicPr>
          <p:nvPr/>
        </p:nvPicPr>
        <p:blipFill>
          <a:blip r:embed="rId2"/>
          <a:srcRect/>
          <a:stretch>
            <a:fillRect/>
          </a:stretch>
        </p:blipFill>
        <p:spPr bwMode="auto">
          <a:xfrm>
            <a:off x="928662" y="2285992"/>
            <a:ext cx="7416800" cy="34956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solidFill>
                  <a:schemeClr val="tx1"/>
                </a:solidFill>
                <a:latin typeface="仿宋_GB2312" pitchFamily="49" charset="-122"/>
                <a:ea typeface="仿宋_GB2312" pitchFamily="49" charset="-122"/>
              </a:rPr>
              <a:t>买卖方交割操作流程</a:t>
            </a:r>
            <a:r>
              <a:rPr lang="en-US" altLang="zh-CN" smtClean="0">
                <a:solidFill>
                  <a:schemeClr val="tx1"/>
                </a:solidFill>
                <a:latin typeface="仿宋_GB2312" pitchFamily="49" charset="-122"/>
                <a:ea typeface="仿宋_GB2312" pitchFamily="49" charset="-122"/>
              </a:rPr>
              <a:t>-</a:t>
            </a:r>
            <a:r>
              <a:rPr lang="zh-CN" altLang="en-US" smtClean="0">
                <a:solidFill>
                  <a:schemeClr val="tx1"/>
                </a:solidFill>
                <a:latin typeface="仿宋_GB2312" pitchFamily="49" charset="-122"/>
                <a:ea typeface="仿宋_GB2312" pitchFamily="49" charset="-122"/>
              </a:rPr>
              <a:t>卖方</a:t>
            </a:r>
            <a:endParaRPr lang="zh-CN" altLang="en-US" smtClean="0"/>
          </a:p>
        </p:txBody>
      </p:sp>
      <p:sp>
        <p:nvSpPr>
          <p:cNvPr id="35843" name="内容占位符 2"/>
          <p:cNvSpPr>
            <a:spLocks noGrp="1"/>
          </p:cNvSpPr>
          <p:nvPr>
            <p:ph idx="1"/>
          </p:nvPr>
        </p:nvSpPr>
        <p:spPr/>
        <p:txBody>
          <a:bodyPr/>
          <a:lstStyle/>
          <a:p>
            <a:pPr>
              <a:buFont typeface="Wingdings" pitchFamily="2" charset="2"/>
              <a:buNone/>
            </a:pPr>
            <a:r>
              <a:rPr lang="zh-CN" altLang="en-US" smtClean="0"/>
              <a:t>卖方注意事项</a:t>
            </a:r>
            <a:endParaRPr lang="en-US" altLang="zh-CN" smtClean="0"/>
          </a:p>
          <a:p>
            <a:pPr>
              <a:buFont typeface="Wingdings" pitchFamily="2" charset="2"/>
              <a:buNone/>
            </a:pPr>
            <a:r>
              <a:rPr lang="en-US" altLang="zh-CN" smtClean="0"/>
              <a:t>1</a:t>
            </a:r>
            <a:r>
              <a:rPr lang="zh-CN" altLang="en-US" smtClean="0"/>
              <a:t>、最好是在建仓前注册仓单，一般需提前</a:t>
            </a:r>
            <a:r>
              <a:rPr lang="en-US" altLang="zh-CN" smtClean="0"/>
              <a:t>40</a:t>
            </a:r>
            <a:r>
              <a:rPr lang="zh-CN" altLang="en-US" smtClean="0"/>
              <a:t>天左右。</a:t>
            </a:r>
            <a:endParaRPr lang="en-US" altLang="zh-CN" smtClean="0"/>
          </a:p>
          <a:p>
            <a:pPr>
              <a:buFont typeface="Wingdings" pitchFamily="2" charset="2"/>
              <a:buNone/>
            </a:pPr>
            <a:r>
              <a:rPr lang="en-US" altLang="zh-CN" smtClean="0"/>
              <a:t>2</a:t>
            </a:r>
            <a:r>
              <a:rPr lang="zh-CN" altLang="en-US" smtClean="0"/>
              <a:t>、按照预报的数量如实入库，数量不足则预报定金不返还。</a:t>
            </a:r>
            <a:endParaRPr lang="en-US" altLang="zh-CN" smtClean="0"/>
          </a:p>
          <a:p>
            <a:pPr>
              <a:buFont typeface="Wingdings" pitchFamily="2" charset="2"/>
              <a:buNone/>
            </a:pPr>
            <a:r>
              <a:rPr lang="en-US" altLang="zh-CN" smtClean="0"/>
              <a:t>3</a:t>
            </a:r>
            <a:r>
              <a:rPr lang="zh-CN" altLang="en-US" smtClean="0"/>
              <a:t>、是一般纳税人，确保能在配对后七个工作日内开具增值税专用发票。</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z="2400" smtClean="0">
                <a:solidFill>
                  <a:schemeClr val="tx1"/>
                </a:solidFill>
                <a:latin typeface="仿宋_GB2312" pitchFamily="49" charset="-122"/>
                <a:ea typeface="仿宋_GB2312" pitchFamily="49" charset="-122"/>
              </a:rPr>
              <a:t>买卖方交割操作指引</a:t>
            </a:r>
            <a:endParaRPr lang="zh-CN" altLang="en-US" sz="2400" smtClean="0"/>
          </a:p>
        </p:txBody>
      </p:sp>
      <p:sp>
        <p:nvSpPr>
          <p:cNvPr id="3" name="内容占位符 2"/>
          <p:cNvSpPr>
            <a:spLocks noGrp="1"/>
          </p:cNvSpPr>
          <p:nvPr>
            <p:ph idx="1"/>
          </p:nvPr>
        </p:nvSpPr>
        <p:spPr/>
        <p:txBody>
          <a:bodyPr>
            <a:normAutofit/>
          </a:bodyPr>
          <a:lstStyle/>
          <a:p>
            <a:pPr marL="0" indent="0" eaLnBrk="1" hangingPunct="1">
              <a:lnSpc>
                <a:spcPct val="150000"/>
              </a:lnSpc>
              <a:buFont typeface="Wingdings" pitchFamily="2" charset="2"/>
              <a:buNone/>
              <a:defRPr/>
            </a:pPr>
            <a:r>
              <a:rPr lang="zh-CN" altLang="en-US" dirty="0" smtClean="0">
                <a:solidFill>
                  <a:srgbClr val="001D32"/>
                </a:solidFill>
                <a:latin typeface="楷体_GB2312" pitchFamily="49" charset="-122"/>
                <a:ea typeface="楷体_GB2312" pitchFamily="49" charset="-122"/>
              </a:rPr>
              <a:t>查询交割仓库方式：</a:t>
            </a:r>
            <a:endParaRPr lang="zh-CN" altLang="en-US" sz="4000" b="1" dirty="0" smtClean="0">
              <a:solidFill>
                <a:srgbClr val="FF33CC"/>
              </a:solidFill>
              <a:latin typeface="楷体_GB2312" pitchFamily="49" charset="-122"/>
              <a:ea typeface="楷体_GB2312" pitchFamily="49" charset="-122"/>
            </a:endParaRPr>
          </a:p>
          <a:p>
            <a:pPr marL="0" indent="0" eaLnBrk="1" hangingPunct="1">
              <a:lnSpc>
                <a:spcPct val="150000"/>
              </a:lnSpc>
              <a:buFont typeface="Wingdings" pitchFamily="2" charset="2"/>
              <a:buNone/>
              <a:defRPr/>
            </a:pPr>
            <a:r>
              <a:rPr lang="zh-CN" altLang="en-US" b="1" dirty="0" smtClean="0">
                <a:solidFill>
                  <a:srgbClr val="001D32"/>
                </a:solidFill>
                <a:latin typeface="楷体_GB2312" pitchFamily="49" charset="-122"/>
                <a:ea typeface="楷体_GB2312" pitchFamily="49" charset="-122"/>
              </a:rPr>
              <a:t>大连商品交易所</a:t>
            </a:r>
            <a:r>
              <a:rPr lang="zh-CN" altLang="en-US" b="1" dirty="0" smtClean="0">
                <a:solidFill>
                  <a:srgbClr val="001D32"/>
                </a:solidFill>
                <a:latin typeface="楷体_GB2312" pitchFamily="49" charset="-122"/>
                <a:ea typeface="楷体_GB2312" pitchFamily="49" charset="-122"/>
              </a:rPr>
              <a:t>：网站首页</a:t>
            </a:r>
            <a:r>
              <a:rPr lang="en-US" altLang="zh-CN" b="1" dirty="0" smtClean="0">
                <a:solidFill>
                  <a:srgbClr val="001D32"/>
                </a:solidFill>
                <a:latin typeface="楷体_GB2312" pitchFamily="49" charset="-122"/>
                <a:ea typeface="楷体_GB2312" pitchFamily="49" charset="-122"/>
              </a:rPr>
              <a:t>→</a:t>
            </a:r>
            <a:r>
              <a:rPr lang="zh-CN" altLang="en-US" b="1" dirty="0" smtClean="0">
                <a:solidFill>
                  <a:srgbClr val="001D32"/>
                </a:solidFill>
                <a:latin typeface="楷体_GB2312" pitchFamily="49" charset="-122"/>
                <a:ea typeface="楷体_GB2312" pitchFamily="49" charset="-122"/>
              </a:rPr>
              <a:t>上市品种</a:t>
            </a:r>
            <a:r>
              <a:rPr lang="en-US" altLang="zh-CN" b="1" dirty="0" smtClean="0">
                <a:solidFill>
                  <a:srgbClr val="001D32"/>
                </a:solidFill>
                <a:latin typeface="楷体_GB2312" pitchFamily="49" charset="-122"/>
                <a:ea typeface="楷体_GB2312" pitchFamily="49" charset="-122"/>
              </a:rPr>
              <a:t>/</a:t>
            </a:r>
            <a:r>
              <a:rPr lang="zh-CN" altLang="en-US" b="1" dirty="0" smtClean="0">
                <a:solidFill>
                  <a:srgbClr val="001D32"/>
                </a:solidFill>
                <a:latin typeface="楷体_GB2312" pitchFamily="49" charset="-122"/>
                <a:ea typeface="楷体_GB2312" pitchFamily="49" charset="-122"/>
              </a:rPr>
              <a:t>咨询→选择要查询的品种 →合约与规则→指定交割仓库名录</a:t>
            </a:r>
          </a:p>
          <a:p>
            <a:pPr>
              <a:buFont typeface="Wingdings" pitchFamily="2" charset="2"/>
              <a:buNone/>
              <a:defRPr/>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z="2400" smtClean="0">
                <a:solidFill>
                  <a:schemeClr val="tx1"/>
                </a:solidFill>
                <a:latin typeface="仿宋_GB2312" pitchFamily="49" charset="-122"/>
                <a:ea typeface="仿宋_GB2312" pitchFamily="49" charset="-122"/>
              </a:rPr>
              <a:t>买卖方交割操作指引</a:t>
            </a:r>
            <a:endParaRPr lang="zh-CN" altLang="en-US" sz="2400" smtClean="0"/>
          </a:p>
        </p:txBody>
      </p:sp>
      <p:sp>
        <p:nvSpPr>
          <p:cNvPr id="25603" name="内容占位符 2"/>
          <p:cNvSpPr>
            <a:spLocks noGrp="1"/>
          </p:cNvSpPr>
          <p:nvPr>
            <p:ph idx="1"/>
          </p:nvPr>
        </p:nvSpPr>
        <p:spPr/>
        <p:txBody>
          <a:bodyPr>
            <a:normAutofit/>
          </a:bodyPr>
          <a:lstStyle/>
          <a:p>
            <a:pPr>
              <a:buFont typeface="Wingdings" pitchFamily="2" charset="2"/>
              <a:buNone/>
            </a:pPr>
            <a:r>
              <a:rPr lang="zh-CN" altLang="en-US" dirty="0" smtClean="0"/>
              <a:t>查询交割质量标准方式：</a:t>
            </a:r>
            <a:endParaRPr lang="en-US" altLang="zh-CN" dirty="0" smtClean="0"/>
          </a:p>
          <a:p>
            <a:pPr>
              <a:buFont typeface="Wingdings" pitchFamily="2" charset="2"/>
              <a:buNone/>
            </a:pPr>
            <a:r>
              <a:rPr lang="zh-CN" altLang="en-US" b="1" dirty="0" smtClean="0">
                <a:solidFill>
                  <a:srgbClr val="001D32"/>
                </a:solidFill>
                <a:latin typeface="楷体_GB2312" pitchFamily="49" charset="-122"/>
                <a:ea typeface="楷体_GB2312" pitchFamily="49" charset="-122"/>
              </a:rPr>
              <a:t>大连商品交易所：网站主页</a:t>
            </a:r>
            <a:r>
              <a:rPr lang="en-US" altLang="zh-CN" b="1" dirty="0" smtClean="0">
                <a:solidFill>
                  <a:srgbClr val="001D32"/>
                </a:solidFill>
                <a:latin typeface="楷体_GB2312" pitchFamily="49" charset="-122"/>
                <a:ea typeface="楷体_GB2312" pitchFamily="49" charset="-122"/>
              </a:rPr>
              <a:t>→</a:t>
            </a:r>
            <a:r>
              <a:rPr lang="zh-CN" altLang="en-US" b="1" dirty="0" smtClean="0">
                <a:solidFill>
                  <a:srgbClr val="001D32"/>
                </a:solidFill>
                <a:latin typeface="楷体_GB2312" pitchFamily="49" charset="-122"/>
                <a:ea typeface="楷体_GB2312" pitchFamily="49" charset="-122"/>
              </a:rPr>
              <a:t>上市品种</a:t>
            </a:r>
            <a:r>
              <a:rPr lang="en-US" altLang="zh-CN" b="1" dirty="0" smtClean="0">
                <a:solidFill>
                  <a:srgbClr val="001D32"/>
                </a:solidFill>
                <a:latin typeface="楷体_GB2312" pitchFamily="49" charset="-122"/>
                <a:ea typeface="楷体_GB2312" pitchFamily="49" charset="-122"/>
              </a:rPr>
              <a:t>/</a:t>
            </a:r>
            <a:r>
              <a:rPr lang="zh-CN" altLang="en-US" b="1" dirty="0" smtClean="0">
                <a:solidFill>
                  <a:srgbClr val="001D32"/>
                </a:solidFill>
                <a:latin typeface="楷体_GB2312" pitchFamily="49" charset="-122"/>
                <a:ea typeface="楷体_GB2312" pitchFamily="49" charset="-122"/>
              </a:rPr>
              <a:t>咨询→选择要查询的品种 →合约与规则→某某期货合约</a:t>
            </a:r>
            <a:endParaRPr lang="en-US" altLang="zh-CN" b="1" dirty="0" smtClean="0">
              <a:solidFill>
                <a:srgbClr val="001D32"/>
              </a:solidFill>
              <a:latin typeface="楷体_GB2312" pitchFamily="49" charset="-122"/>
              <a:ea typeface="楷体_GB2312" pitchFamily="49" charset="-122"/>
            </a:endParaRPr>
          </a:p>
          <a:p>
            <a:pPr>
              <a:buFont typeface="Wingdings" pitchFamily="2" charset="2"/>
              <a:buNone/>
            </a:pPr>
            <a:endParaRPr lang="en-US" altLang="zh-CN" b="1" dirty="0" smtClean="0">
              <a:solidFill>
                <a:srgbClr val="001D32"/>
              </a:solidFill>
              <a:latin typeface="楷体_GB2312" pitchFamily="49" charset="-122"/>
              <a:ea typeface="楷体_GB2312" pitchFamily="49" charset="-122"/>
            </a:endParaRPr>
          </a:p>
          <a:p>
            <a:pPr>
              <a:buFont typeface="Wingdings" pitchFamily="2" charset="2"/>
              <a:buNone/>
            </a:pPr>
            <a:endParaRPr lang="zh-CN" altLang="en-US" b="1" dirty="0" smtClean="0">
              <a:solidFill>
                <a:srgbClr val="001D32"/>
              </a:solidFill>
              <a:latin typeface="楷体_GB2312" pitchFamily="49" charset="-122"/>
              <a:ea typeface="楷体_GB2312" pitchFamily="49" charset="-122"/>
            </a:endParaRPr>
          </a:p>
          <a:p>
            <a:pPr>
              <a:buFont typeface="Wingdings" pitchFamily="2" charset="2"/>
              <a:buNone/>
            </a:pPr>
            <a:endParaRPr lang="zh-CN" alt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z="2400" smtClean="0">
                <a:solidFill>
                  <a:schemeClr val="tx1"/>
                </a:solidFill>
                <a:latin typeface="仿宋_GB2312" pitchFamily="49" charset="-122"/>
                <a:ea typeface="仿宋_GB2312" pitchFamily="49" charset="-122"/>
              </a:rPr>
              <a:t>买卖方交割操作指引</a:t>
            </a:r>
            <a:endParaRPr lang="zh-CN" altLang="en-US" sz="2400" smtClean="0"/>
          </a:p>
        </p:txBody>
      </p:sp>
      <p:sp>
        <p:nvSpPr>
          <p:cNvPr id="26627" name="内容占位符 2"/>
          <p:cNvSpPr>
            <a:spLocks noGrp="1"/>
          </p:cNvSpPr>
          <p:nvPr>
            <p:ph idx="1"/>
          </p:nvPr>
        </p:nvSpPr>
        <p:spPr/>
        <p:txBody>
          <a:bodyPr>
            <a:normAutofit/>
          </a:bodyPr>
          <a:lstStyle/>
          <a:p>
            <a:pPr>
              <a:buFont typeface="Wingdings" pitchFamily="2" charset="2"/>
              <a:buNone/>
            </a:pPr>
            <a:r>
              <a:rPr lang="zh-CN" altLang="en-US" dirty="0" smtClean="0"/>
              <a:t>交割费用查询方式：</a:t>
            </a:r>
            <a:endParaRPr lang="en-US" altLang="zh-CN" dirty="0" smtClean="0"/>
          </a:p>
          <a:p>
            <a:pPr>
              <a:buFont typeface="Wingdings" pitchFamily="2" charset="2"/>
              <a:buNone/>
            </a:pPr>
            <a:r>
              <a:rPr lang="zh-CN" altLang="en-US" b="1" dirty="0" smtClean="0">
                <a:solidFill>
                  <a:srgbClr val="001D32"/>
                </a:solidFill>
                <a:latin typeface="楷体_GB2312" pitchFamily="49" charset="-122"/>
                <a:ea typeface="楷体_GB2312" pitchFamily="49" charset="-122"/>
              </a:rPr>
              <a:t>大连商品交易所：网站首页</a:t>
            </a:r>
            <a:r>
              <a:rPr lang="en-US" altLang="zh-CN" b="1" dirty="0" smtClean="0">
                <a:solidFill>
                  <a:srgbClr val="001D32"/>
                </a:solidFill>
                <a:latin typeface="楷体_GB2312" pitchFamily="49" charset="-122"/>
                <a:ea typeface="楷体_GB2312" pitchFamily="49" charset="-122"/>
              </a:rPr>
              <a:t>→</a:t>
            </a:r>
            <a:r>
              <a:rPr lang="zh-CN" altLang="en-US" b="1" dirty="0" smtClean="0">
                <a:solidFill>
                  <a:srgbClr val="001D32"/>
                </a:solidFill>
                <a:latin typeface="楷体_GB2312" pitchFamily="49" charset="-122"/>
                <a:ea typeface="楷体_GB2312" pitchFamily="49" charset="-122"/>
              </a:rPr>
              <a:t>业务指引→交割业务指引 →相关费用</a:t>
            </a:r>
            <a:endParaRPr lang="en-US" altLang="zh-CN" b="1" dirty="0" smtClean="0">
              <a:solidFill>
                <a:srgbClr val="001D32"/>
              </a:solidFill>
              <a:latin typeface="楷体_GB2312" pitchFamily="49" charset="-122"/>
              <a:ea typeface="楷体_GB2312" pitchFamily="49" charset="-122"/>
            </a:endParaRPr>
          </a:p>
          <a:p>
            <a:pPr>
              <a:buFont typeface="Wingdings" pitchFamily="2" charset="2"/>
              <a:buNone/>
            </a:pPr>
            <a:endParaRPr lang="en-US" altLang="zh-CN" b="1" dirty="0" smtClean="0">
              <a:solidFill>
                <a:srgbClr val="001D32"/>
              </a:solidFill>
              <a:latin typeface="楷体_GB2312" pitchFamily="49" charset="-122"/>
              <a:ea typeface="楷体_GB2312" pitchFamily="49" charset="-122"/>
            </a:endParaRPr>
          </a:p>
          <a:p>
            <a:pPr>
              <a:buFont typeface="Wingdings" pitchFamily="2" charset="2"/>
              <a:buNone/>
            </a:pPr>
            <a:endParaRPr lang="en-US" altLang="zh-CN" b="1" dirty="0" smtClean="0">
              <a:solidFill>
                <a:srgbClr val="001D32"/>
              </a:solidFill>
              <a:latin typeface="楷体_GB2312" pitchFamily="49" charset="-122"/>
              <a:ea typeface="楷体_GB2312" pitchFamily="49" charset="-122"/>
            </a:endParaRPr>
          </a:p>
          <a:p>
            <a:pPr>
              <a:buFont typeface="Wingdings" pitchFamily="2" charset="2"/>
              <a:buNone/>
            </a:pPr>
            <a:endParaRPr lang="zh-CN" altLang="en-US" b="1" dirty="0" smtClean="0">
              <a:solidFill>
                <a:srgbClr val="001D32"/>
              </a:solidFill>
              <a:latin typeface="楷体_GB2312" pitchFamily="49" charset="-122"/>
              <a:ea typeface="楷体_GB2312" pitchFamily="49" charset="-122"/>
            </a:endParaRPr>
          </a:p>
          <a:p>
            <a:pPr>
              <a:buFont typeface="Wingdings" pitchFamily="2" charset="2"/>
              <a:buNone/>
            </a:pPr>
            <a:endParaRPr lang="en-US" altLang="zh-CN" b="1" dirty="0" smtClean="0">
              <a:solidFill>
                <a:srgbClr val="001D32"/>
              </a:solidFill>
              <a:latin typeface="楷体_GB2312" pitchFamily="49" charset="-122"/>
              <a:ea typeface="楷体_GB2312" pitchFamily="49" charset="-122"/>
            </a:endParaRPr>
          </a:p>
          <a:p>
            <a:pPr>
              <a:buFont typeface="Wingdings" pitchFamily="2" charset="2"/>
              <a:buNone/>
            </a:pPr>
            <a:endParaRPr lang="en-US" altLang="zh-CN" dirty="0" smtClean="0"/>
          </a:p>
          <a:p>
            <a:pPr>
              <a:buFont typeface="Wingdings" pitchFamily="2" charset="2"/>
              <a:buNone/>
            </a:pPr>
            <a:endParaRPr lang="zh-CN" alt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z="2400" smtClean="0">
                <a:solidFill>
                  <a:schemeClr val="tx1"/>
                </a:solidFill>
                <a:latin typeface="仿宋_GB2312" pitchFamily="49" charset="-122"/>
                <a:ea typeface="仿宋_GB2312" pitchFamily="49" charset="-122"/>
              </a:rPr>
              <a:t>买卖方交割操作流程</a:t>
            </a:r>
            <a:r>
              <a:rPr lang="en-US" altLang="zh-CN" sz="2400" smtClean="0">
                <a:solidFill>
                  <a:schemeClr val="tx1"/>
                </a:solidFill>
                <a:latin typeface="仿宋_GB2312" pitchFamily="49" charset="-122"/>
                <a:ea typeface="仿宋_GB2312" pitchFamily="49" charset="-122"/>
              </a:rPr>
              <a:t>-</a:t>
            </a:r>
            <a:r>
              <a:rPr lang="zh-CN" altLang="en-US" sz="2400" smtClean="0">
                <a:solidFill>
                  <a:schemeClr val="tx1"/>
                </a:solidFill>
                <a:latin typeface="仿宋_GB2312" pitchFamily="49" charset="-122"/>
                <a:ea typeface="仿宋_GB2312" pitchFamily="49" charset="-122"/>
              </a:rPr>
              <a:t>买方</a:t>
            </a:r>
          </a:p>
        </p:txBody>
      </p:sp>
      <p:sp>
        <p:nvSpPr>
          <p:cNvPr id="28675" name="内容占位符 3"/>
          <p:cNvSpPr>
            <a:spLocks noGrp="1"/>
          </p:cNvSpPr>
          <p:nvPr>
            <p:ph idx="1"/>
          </p:nvPr>
        </p:nvSpPr>
        <p:spPr/>
        <p:txBody>
          <a:bodyPr/>
          <a:lstStyle/>
          <a:p>
            <a:pPr>
              <a:buFont typeface="Wingdings" pitchFamily="2" charset="2"/>
              <a:buNone/>
            </a:pPr>
            <a:r>
              <a:rPr lang="zh-CN" altLang="en-US" smtClean="0"/>
              <a:t>买方交割流程图</a:t>
            </a:r>
            <a:endParaRPr lang="en-US" altLang="zh-CN" smtClean="0"/>
          </a:p>
        </p:txBody>
      </p:sp>
      <p:pic>
        <p:nvPicPr>
          <p:cNvPr id="28676" name="Picture 2"/>
          <p:cNvPicPr>
            <a:picLocks noChangeAspect="1" noChangeArrowheads="1"/>
          </p:cNvPicPr>
          <p:nvPr/>
        </p:nvPicPr>
        <p:blipFill>
          <a:blip r:embed="rId2"/>
          <a:srcRect/>
          <a:stretch>
            <a:fillRect/>
          </a:stretch>
        </p:blipFill>
        <p:spPr bwMode="auto">
          <a:xfrm>
            <a:off x="785786" y="2357430"/>
            <a:ext cx="7318375" cy="38449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z="2400" smtClean="0">
                <a:solidFill>
                  <a:schemeClr val="tx1"/>
                </a:solidFill>
                <a:latin typeface="仿宋_GB2312" pitchFamily="49" charset="-122"/>
                <a:ea typeface="仿宋_GB2312" pitchFamily="49" charset="-122"/>
              </a:rPr>
              <a:t>买卖方交割操作流程</a:t>
            </a:r>
            <a:r>
              <a:rPr lang="en-US" altLang="zh-CN" sz="2400" smtClean="0">
                <a:solidFill>
                  <a:schemeClr val="tx1"/>
                </a:solidFill>
                <a:latin typeface="仿宋_GB2312" pitchFamily="49" charset="-122"/>
                <a:ea typeface="仿宋_GB2312" pitchFamily="49" charset="-122"/>
              </a:rPr>
              <a:t>-</a:t>
            </a:r>
            <a:r>
              <a:rPr lang="zh-CN" altLang="en-US" sz="2400" smtClean="0">
                <a:solidFill>
                  <a:schemeClr val="tx1"/>
                </a:solidFill>
                <a:latin typeface="仿宋_GB2312" pitchFamily="49" charset="-122"/>
                <a:ea typeface="仿宋_GB2312" pitchFamily="49" charset="-122"/>
              </a:rPr>
              <a:t>买方</a:t>
            </a:r>
          </a:p>
        </p:txBody>
      </p:sp>
      <p:sp>
        <p:nvSpPr>
          <p:cNvPr id="29699" name="内容占位符 3"/>
          <p:cNvSpPr>
            <a:spLocks noGrp="1"/>
          </p:cNvSpPr>
          <p:nvPr>
            <p:ph idx="1"/>
          </p:nvPr>
        </p:nvSpPr>
        <p:spPr/>
        <p:txBody>
          <a:bodyPr>
            <a:normAutofit/>
          </a:bodyPr>
          <a:lstStyle/>
          <a:p>
            <a:pPr>
              <a:buFont typeface="Wingdings" pitchFamily="2" charset="2"/>
              <a:buNone/>
            </a:pPr>
            <a:r>
              <a:rPr lang="zh-CN" altLang="en-US" dirty="0" smtClean="0"/>
              <a:t>买方进入交割月后，要每天查看“仓单日报”，了解哪个仓库有货。</a:t>
            </a:r>
            <a:endParaRPr lang="en-US" altLang="zh-CN" dirty="0" smtClean="0"/>
          </a:p>
          <a:p>
            <a:pPr>
              <a:buFont typeface="Wingdings" pitchFamily="2" charset="2"/>
              <a:buNone/>
            </a:pPr>
            <a:r>
              <a:rPr lang="zh-CN" altLang="en-US" dirty="0" smtClean="0"/>
              <a:t>查看“仓单日报”。路径如下：</a:t>
            </a:r>
            <a:endParaRPr lang="en-US" altLang="zh-CN" dirty="0" smtClean="0"/>
          </a:p>
          <a:p>
            <a:pPr>
              <a:buFont typeface="Wingdings" pitchFamily="2" charset="2"/>
              <a:buNone/>
            </a:pPr>
            <a:r>
              <a:rPr lang="zh-CN" altLang="en-US" b="1" dirty="0" smtClean="0">
                <a:solidFill>
                  <a:srgbClr val="001D32"/>
                </a:solidFill>
                <a:latin typeface="楷体_GB2312" pitchFamily="49" charset="-122"/>
                <a:ea typeface="楷体_GB2312" pitchFamily="49" charset="-122"/>
              </a:rPr>
              <a:t>大连商品交易所：网站首页右中部</a:t>
            </a:r>
            <a:r>
              <a:rPr lang="en-US" altLang="zh-CN" b="1" dirty="0" smtClean="0">
                <a:solidFill>
                  <a:srgbClr val="001D32"/>
                </a:solidFill>
                <a:latin typeface="楷体_GB2312" pitchFamily="49" charset="-122"/>
                <a:ea typeface="楷体_GB2312" pitchFamily="49" charset="-122"/>
              </a:rPr>
              <a:t>→</a:t>
            </a:r>
            <a:r>
              <a:rPr lang="zh-CN" altLang="en-US" b="1" dirty="0" smtClean="0">
                <a:solidFill>
                  <a:srgbClr val="001D32"/>
                </a:solidFill>
                <a:latin typeface="楷体_GB2312" pitchFamily="49" charset="-122"/>
                <a:ea typeface="楷体_GB2312" pitchFamily="49" charset="-122"/>
              </a:rPr>
              <a:t>仓单日报→选择要查询的品种和日期 →查询</a:t>
            </a:r>
            <a:endParaRPr lang="en-US" altLang="zh-CN" b="1" dirty="0" smtClean="0">
              <a:solidFill>
                <a:srgbClr val="001D32"/>
              </a:solidFill>
              <a:latin typeface="楷体_GB2312" pitchFamily="49" charset="-122"/>
              <a:ea typeface="楷体_GB2312" pitchFamily="49" charset="-122"/>
            </a:endParaRPr>
          </a:p>
          <a:p>
            <a:pPr>
              <a:buFont typeface="Wingdings" pitchFamily="2" charset="2"/>
              <a:buNone/>
            </a:pPr>
            <a:endParaRPr lang="en-US" altLang="zh-CN" b="1" dirty="0" smtClean="0">
              <a:solidFill>
                <a:srgbClr val="001D32"/>
              </a:solidFill>
              <a:latin typeface="楷体_GB2312" pitchFamily="49" charset="-122"/>
              <a:ea typeface="楷体_GB2312" pitchFamily="49" charset="-122"/>
            </a:endParaRPr>
          </a:p>
          <a:p>
            <a:pPr>
              <a:buFont typeface="Wingdings" pitchFamily="2" charset="2"/>
              <a:buNone/>
            </a:pPr>
            <a:endParaRPr lang="en-US" altLang="zh-CN" b="1" dirty="0" smtClean="0">
              <a:solidFill>
                <a:srgbClr val="001D32"/>
              </a:solidFill>
              <a:latin typeface="楷体_GB2312" pitchFamily="49" charset="-122"/>
              <a:ea typeface="楷体_GB2312" pitchFamily="49" charset="-122"/>
            </a:endParaRPr>
          </a:p>
          <a:p>
            <a:pPr>
              <a:buFont typeface="Wingdings" pitchFamily="2" charset="2"/>
              <a:buNone/>
            </a:pPr>
            <a:endParaRPr lang="en-US" altLang="zh-CN" b="1" dirty="0" smtClean="0">
              <a:solidFill>
                <a:srgbClr val="001D32"/>
              </a:solidFill>
              <a:latin typeface="楷体_GB2312" pitchFamily="49" charset="-122"/>
              <a:ea typeface="楷体_GB2312" pitchFamily="49" charset="-122"/>
            </a:endParaRPr>
          </a:p>
          <a:p>
            <a:pPr>
              <a:buFont typeface="Wingdings" pitchFamily="2" charset="2"/>
              <a:buNone/>
            </a:pPr>
            <a:endParaRPr lang="en-US" altLang="zh-CN" dirty="0" smtClean="0"/>
          </a:p>
          <a:p>
            <a:pPr>
              <a:buFont typeface="Wingdings" pitchFamily="2" charset="2"/>
              <a:buNone/>
            </a:pPr>
            <a:endParaRPr lang="en-US" altLang="zh-C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solidFill>
                  <a:schemeClr val="tx1"/>
                </a:solidFill>
                <a:latin typeface="仿宋_GB2312" pitchFamily="49" charset="-122"/>
                <a:ea typeface="仿宋_GB2312" pitchFamily="49" charset="-122"/>
              </a:rPr>
              <a:t>买卖方交割操作流程</a:t>
            </a:r>
            <a:r>
              <a:rPr lang="en-US" altLang="zh-CN" smtClean="0">
                <a:solidFill>
                  <a:schemeClr val="tx1"/>
                </a:solidFill>
                <a:latin typeface="仿宋_GB2312" pitchFamily="49" charset="-122"/>
                <a:ea typeface="仿宋_GB2312" pitchFamily="49" charset="-122"/>
              </a:rPr>
              <a:t>-</a:t>
            </a:r>
            <a:r>
              <a:rPr lang="zh-CN" altLang="en-US" smtClean="0">
                <a:solidFill>
                  <a:schemeClr val="tx1"/>
                </a:solidFill>
                <a:latin typeface="仿宋_GB2312" pitchFamily="49" charset="-122"/>
                <a:ea typeface="仿宋_GB2312" pitchFamily="49" charset="-122"/>
              </a:rPr>
              <a:t>买方</a:t>
            </a:r>
            <a:endParaRPr lang="zh-CN" altLang="en-US" smtClean="0"/>
          </a:p>
        </p:txBody>
      </p:sp>
      <p:sp>
        <p:nvSpPr>
          <p:cNvPr id="3" name="内容占位符 2"/>
          <p:cNvSpPr>
            <a:spLocks noGrp="1"/>
          </p:cNvSpPr>
          <p:nvPr>
            <p:ph idx="1"/>
          </p:nvPr>
        </p:nvSpPr>
        <p:spPr/>
        <p:txBody>
          <a:bodyPr>
            <a:normAutofit fontScale="70000" lnSpcReduction="20000"/>
          </a:bodyPr>
          <a:lstStyle/>
          <a:p>
            <a:pPr>
              <a:buFont typeface="Wingdings" pitchFamily="2" charset="2"/>
              <a:buNone/>
              <a:defRPr/>
            </a:pPr>
            <a:r>
              <a:rPr lang="zh-CN" altLang="en-US" dirty="0" smtClean="0"/>
              <a:t>买方注意事项</a:t>
            </a:r>
            <a:endParaRPr lang="en-US" altLang="zh-CN" dirty="0" smtClean="0"/>
          </a:p>
          <a:p>
            <a:pPr marL="0" indent="0" eaLnBrk="1" hangingPunct="1">
              <a:lnSpc>
                <a:spcPct val="150000"/>
              </a:lnSpc>
              <a:buFont typeface="Wingdings" pitchFamily="2" charset="2"/>
              <a:buNone/>
              <a:defRPr/>
            </a:pPr>
            <a:r>
              <a:rPr lang="en-US" altLang="zh-CN" b="1" dirty="0" smtClean="0">
                <a:solidFill>
                  <a:srgbClr val="001D32"/>
                </a:solidFill>
                <a:latin typeface="楷体_GB2312" pitchFamily="49" charset="-122"/>
                <a:ea typeface="楷体_GB2312" pitchFamily="49" charset="-122"/>
              </a:rPr>
              <a:t>1.</a:t>
            </a:r>
            <a:r>
              <a:rPr lang="zh-CN" altLang="en-US" b="1" dirty="0" smtClean="0">
                <a:solidFill>
                  <a:srgbClr val="001D32"/>
                </a:solidFill>
                <a:latin typeface="楷体_GB2312" pitchFamily="49" charset="-122"/>
                <a:ea typeface="楷体_GB2312" pitchFamily="49" charset="-122"/>
              </a:rPr>
              <a:t>货主在实际提货前，应提前三天与指定交割仓库联系有关出库事宜。</a:t>
            </a:r>
            <a:endParaRPr lang="en-US" altLang="zh-CN" b="1" dirty="0" smtClean="0">
              <a:solidFill>
                <a:srgbClr val="001D32"/>
              </a:solidFill>
              <a:latin typeface="楷体_GB2312" pitchFamily="49" charset="-122"/>
              <a:ea typeface="楷体_GB2312" pitchFamily="49" charset="-122"/>
            </a:endParaRPr>
          </a:p>
          <a:p>
            <a:pPr marL="0" indent="0" eaLnBrk="1" hangingPunct="1">
              <a:lnSpc>
                <a:spcPct val="150000"/>
              </a:lnSpc>
              <a:buFont typeface="Wingdings" pitchFamily="2" charset="2"/>
              <a:buNone/>
              <a:defRPr/>
            </a:pPr>
            <a:r>
              <a:rPr lang="en-US" altLang="zh-CN" b="1" dirty="0" smtClean="0">
                <a:solidFill>
                  <a:srgbClr val="001D32"/>
                </a:solidFill>
                <a:latin typeface="楷体_GB2312" pitchFamily="49" charset="-122"/>
                <a:ea typeface="楷体_GB2312" pitchFamily="49" charset="-122"/>
              </a:rPr>
              <a:t> 2.</a:t>
            </a:r>
            <a:r>
              <a:rPr lang="zh-CN" altLang="en-US" b="1" dirty="0" smtClean="0">
                <a:solidFill>
                  <a:srgbClr val="001D32"/>
                </a:solidFill>
                <a:latin typeface="楷体_GB2312" pitchFamily="49" charset="-122"/>
                <a:ea typeface="楷体_GB2312" pitchFamily="49" charset="-122"/>
              </a:rPr>
              <a:t>货主必须在注销手续办理后十个工作日内到指定交割仓库办理提货手续。逾期未办的，按现货提货单处理，凭现货提货单提取的商品，指定交割仓库不保证全部商品质量符合期货标。</a:t>
            </a:r>
          </a:p>
          <a:p>
            <a:pPr marL="0" indent="0" eaLnBrk="1" hangingPunct="1">
              <a:lnSpc>
                <a:spcPct val="150000"/>
              </a:lnSpc>
              <a:buFont typeface="Wingdings" pitchFamily="2" charset="2"/>
              <a:buNone/>
              <a:defRPr/>
            </a:pPr>
            <a:r>
              <a:rPr lang="zh-CN" altLang="en-US" b="1" dirty="0" smtClean="0">
                <a:solidFill>
                  <a:srgbClr val="001D32"/>
                </a:solidFill>
                <a:latin typeface="楷体_GB2312" pitchFamily="49" charset="-122"/>
                <a:ea typeface="楷体_GB2312" pitchFamily="49" charset="-122"/>
              </a:rPr>
              <a:t> </a:t>
            </a:r>
            <a:r>
              <a:rPr lang="en-US" altLang="zh-CN" b="1" dirty="0" smtClean="0">
                <a:solidFill>
                  <a:srgbClr val="001D32"/>
                </a:solidFill>
                <a:latin typeface="楷体_GB2312" pitchFamily="49" charset="-122"/>
                <a:ea typeface="楷体_GB2312" pitchFamily="49" charset="-122"/>
              </a:rPr>
              <a:t>3.</a:t>
            </a:r>
            <a:r>
              <a:rPr lang="zh-CN" altLang="en-US" b="1" dirty="0" smtClean="0">
                <a:solidFill>
                  <a:srgbClr val="001D32"/>
                </a:solidFill>
                <a:latin typeface="楷体_GB2312" pitchFamily="49" charset="-122"/>
                <a:ea typeface="楷体_GB2312" pitchFamily="49" charset="-122"/>
              </a:rPr>
              <a:t>提货时由仓库计算品级升贴水和质量升贴水，由货主入库和出库时与仓库结算。</a:t>
            </a:r>
          </a:p>
          <a:p>
            <a:pPr>
              <a:buFont typeface="Wingdings" pitchFamily="2" charset="2"/>
              <a:buNone/>
              <a:defRPr/>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solidFill>
                  <a:schemeClr val="tx1"/>
                </a:solidFill>
                <a:latin typeface="仿宋_GB2312" pitchFamily="49" charset="-122"/>
                <a:ea typeface="仿宋_GB2312" pitchFamily="49" charset="-122"/>
              </a:rPr>
              <a:t>买卖方交割操作流程</a:t>
            </a:r>
            <a:r>
              <a:rPr lang="en-US" altLang="zh-CN" smtClean="0">
                <a:solidFill>
                  <a:schemeClr val="tx1"/>
                </a:solidFill>
                <a:latin typeface="仿宋_GB2312" pitchFamily="49" charset="-122"/>
                <a:ea typeface="仿宋_GB2312" pitchFamily="49" charset="-122"/>
              </a:rPr>
              <a:t>-</a:t>
            </a:r>
            <a:r>
              <a:rPr lang="zh-CN" altLang="en-US" smtClean="0">
                <a:solidFill>
                  <a:schemeClr val="tx1"/>
                </a:solidFill>
                <a:latin typeface="仿宋_GB2312" pitchFamily="49" charset="-122"/>
                <a:ea typeface="仿宋_GB2312" pitchFamily="49" charset="-122"/>
              </a:rPr>
              <a:t>卖方</a:t>
            </a:r>
            <a:endParaRPr lang="zh-CN" altLang="en-US" smtClean="0"/>
          </a:p>
        </p:txBody>
      </p:sp>
      <p:sp>
        <p:nvSpPr>
          <p:cNvPr id="31747" name="内容占位符 2"/>
          <p:cNvSpPr>
            <a:spLocks noGrp="1"/>
          </p:cNvSpPr>
          <p:nvPr>
            <p:ph idx="1"/>
          </p:nvPr>
        </p:nvSpPr>
        <p:spPr/>
        <p:txBody>
          <a:bodyPr/>
          <a:lstStyle/>
          <a:p>
            <a:pPr>
              <a:buFont typeface="Wingdings" pitchFamily="2" charset="2"/>
              <a:buNone/>
            </a:pPr>
            <a:r>
              <a:rPr lang="zh-CN" altLang="en-US" smtClean="0"/>
              <a:t>卖方交割流程图</a:t>
            </a:r>
          </a:p>
        </p:txBody>
      </p:sp>
      <p:pic>
        <p:nvPicPr>
          <p:cNvPr id="31748" name="Picture 2"/>
          <p:cNvPicPr>
            <a:picLocks noChangeAspect="1" noChangeArrowheads="1"/>
          </p:cNvPicPr>
          <p:nvPr/>
        </p:nvPicPr>
        <p:blipFill>
          <a:blip r:embed="rId2"/>
          <a:srcRect/>
          <a:stretch>
            <a:fillRect/>
          </a:stretch>
        </p:blipFill>
        <p:spPr bwMode="auto">
          <a:xfrm>
            <a:off x="1692275" y="2636838"/>
            <a:ext cx="5610225" cy="28765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z="2400" smtClean="0">
                <a:solidFill>
                  <a:schemeClr val="tx1"/>
                </a:solidFill>
                <a:latin typeface="仿宋_GB2312" pitchFamily="49" charset="-122"/>
                <a:ea typeface="仿宋_GB2312" pitchFamily="49" charset="-122"/>
              </a:rPr>
              <a:t>买卖方交割操作流程</a:t>
            </a:r>
            <a:r>
              <a:rPr lang="en-US" altLang="zh-CN" sz="2400" smtClean="0">
                <a:solidFill>
                  <a:schemeClr val="tx1"/>
                </a:solidFill>
                <a:latin typeface="仿宋_GB2312" pitchFamily="49" charset="-122"/>
                <a:ea typeface="仿宋_GB2312" pitchFamily="49" charset="-122"/>
              </a:rPr>
              <a:t>-</a:t>
            </a:r>
            <a:r>
              <a:rPr lang="zh-CN" altLang="en-US" sz="2400" smtClean="0">
                <a:solidFill>
                  <a:schemeClr val="tx1"/>
                </a:solidFill>
                <a:latin typeface="仿宋_GB2312" pitchFamily="49" charset="-122"/>
                <a:ea typeface="仿宋_GB2312" pitchFamily="49" charset="-122"/>
              </a:rPr>
              <a:t>卖方</a:t>
            </a:r>
          </a:p>
        </p:txBody>
      </p:sp>
      <p:sp>
        <p:nvSpPr>
          <p:cNvPr id="24579" name="内容占位符 3"/>
          <p:cNvSpPr>
            <a:spLocks noGrp="1"/>
          </p:cNvSpPr>
          <p:nvPr>
            <p:ph idx="1"/>
          </p:nvPr>
        </p:nvSpPr>
        <p:spPr/>
        <p:txBody>
          <a:bodyPr>
            <a:normAutofit lnSpcReduction="10000"/>
          </a:bodyPr>
          <a:lstStyle/>
          <a:p>
            <a:pPr>
              <a:buFont typeface="Wingdings" pitchFamily="2" charset="2"/>
              <a:buNone/>
              <a:defRPr/>
            </a:pPr>
            <a:endParaRPr lang="en-US" altLang="zh-CN" dirty="0" smtClean="0"/>
          </a:p>
          <a:p>
            <a:pPr marL="533400" indent="-533400" eaLnBrk="1" hangingPunct="1">
              <a:spcBef>
                <a:spcPct val="0"/>
              </a:spcBef>
              <a:buClrTx/>
              <a:buFontTx/>
              <a:buNone/>
              <a:defRPr/>
            </a:pPr>
            <a:r>
              <a:rPr lang="zh-CN" altLang="en-US" sz="2000" b="1" dirty="0" smtClean="0">
                <a:solidFill>
                  <a:srgbClr val="270B23"/>
                </a:solidFill>
                <a:latin typeface="楷体_GB2312" pitchFamily="49" charset="-122"/>
                <a:ea typeface="楷体_GB2312" pitchFamily="49" charset="-122"/>
              </a:rPr>
              <a:t>如何注册仓单呢？</a:t>
            </a:r>
          </a:p>
          <a:p>
            <a:pPr marL="533400" indent="-533400">
              <a:buFont typeface="Wingdings" pitchFamily="2" charset="2"/>
              <a:buNone/>
              <a:defRPr/>
            </a:pPr>
            <a:r>
              <a:rPr lang="en-US" altLang="zh-CN" b="1" dirty="0" smtClean="0">
                <a:solidFill>
                  <a:srgbClr val="270B23"/>
                </a:solidFill>
                <a:latin typeface="楷体_GB2312" pitchFamily="49" charset="-122"/>
                <a:ea typeface="楷体_GB2312" pitchFamily="49" charset="-122"/>
              </a:rPr>
              <a:t>1.</a:t>
            </a:r>
            <a:r>
              <a:rPr lang="zh-CN" altLang="en-US" b="1" dirty="0" smtClean="0">
                <a:solidFill>
                  <a:srgbClr val="270B23"/>
                </a:solidFill>
                <a:latin typeface="楷体_GB2312" pitchFamily="49" charset="-122"/>
                <a:ea typeface="楷体_GB2312" pitchFamily="49" charset="-122"/>
              </a:rPr>
              <a:t>先要了解自己手里的货是否符合交易所的交割质量、品牌、等级、规格等要求。</a:t>
            </a:r>
          </a:p>
          <a:p>
            <a:pPr marL="533400" indent="-533400">
              <a:buFont typeface="Wingdings" pitchFamily="2" charset="2"/>
              <a:buNone/>
              <a:defRPr/>
            </a:pPr>
            <a:r>
              <a:rPr lang="en-US" altLang="zh-CN" b="1" dirty="0" smtClean="0">
                <a:solidFill>
                  <a:srgbClr val="270B23"/>
                </a:solidFill>
                <a:latin typeface="楷体_GB2312" pitchFamily="49" charset="-122"/>
                <a:ea typeface="楷体_GB2312" pitchFamily="49" charset="-122"/>
              </a:rPr>
              <a:t>2.</a:t>
            </a:r>
            <a:r>
              <a:rPr lang="zh-CN" altLang="en-US" b="1" dirty="0" smtClean="0">
                <a:solidFill>
                  <a:srgbClr val="270B23"/>
                </a:solidFill>
                <a:latin typeface="楷体_GB2312" pitchFamily="49" charset="-122"/>
                <a:ea typeface="楷体_GB2312" pitchFamily="49" charset="-122"/>
              </a:rPr>
              <a:t> 了解要参与交割的品种交割方式是什么。</a:t>
            </a:r>
          </a:p>
          <a:p>
            <a:pPr marL="533400" indent="-533400">
              <a:buFont typeface="Wingdings" pitchFamily="2" charset="2"/>
              <a:buNone/>
              <a:defRPr/>
            </a:pPr>
            <a:r>
              <a:rPr lang="en-US" altLang="zh-CN" b="1" dirty="0" smtClean="0">
                <a:solidFill>
                  <a:srgbClr val="270B23"/>
                </a:solidFill>
                <a:latin typeface="楷体_GB2312" pitchFamily="49" charset="-122"/>
                <a:ea typeface="楷体_GB2312" pitchFamily="49" charset="-122"/>
              </a:rPr>
              <a:t>3.</a:t>
            </a:r>
            <a:r>
              <a:rPr lang="zh-CN" altLang="en-US" b="1" dirty="0" smtClean="0">
                <a:solidFill>
                  <a:srgbClr val="270B23"/>
                </a:solidFill>
                <a:latin typeface="楷体_GB2312" pitchFamily="49" charset="-122"/>
                <a:ea typeface="楷体_GB2312" pitchFamily="49" charset="-122"/>
              </a:rPr>
              <a:t>可以跟该品种的任何一个交割仓库联系了解入库时间、打包整理、最小短溢等细节。</a:t>
            </a:r>
          </a:p>
          <a:p>
            <a:pPr marL="533400" indent="-533400">
              <a:buFont typeface="Wingdings" pitchFamily="2" charset="2"/>
              <a:buNone/>
              <a:defRPr/>
            </a:pPr>
            <a:endParaRPr lang="zh-CN" altLang="en-US" b="1" dirty="0" smtClean="0">
              <a:solidFill>
                <a:srgbClr val="270B23"/>
              </a:solidFill>
              <a:latin typeface="楷体_GB2312" pitchFamily="49" charset="-122"/>
              <a:ea typeface="楷体_GB2312" pitchFamily="49" charset="-122"/>
            </a:endParaRPr>
          </a:p>
          <a:p>
            <a:pPr marL="533400" indent="-533400">
              <a:buFont typeface="Wingdings" pitchFamily="2" charset="2"/>
              <a:buNone/>
              <a:defRPr/>
            </a:pPr>
            <a:r>
              <a:rPr lang="zh-CN" altLang="en-US" b="1" dirty="0" smtClean="0">
                <a:solidFill>
                  <a:srgbClr val="270B23"/>
                </a:solidFill>
                <a:latin typeface="楷体_GB2312" pitchFamily="49" charset="-122"/>
                <a:ea typeface="楷体_GB2312" pitchFamily="49" charset="-122"/>
              </a:rPr>
              <a:t>然后就可以联系期货公司，进入以下程序。</a:t>
            </a:r>
          </a:p>
          <a:p>
            <a:pPr>
              <a:buFont typeface="Wingdings" pitchFamily="2" charset="2"/>
              <a:buNone/>
              <a:defRPr/>
            </a:pPr>
            <a:endParaRPr lang="zh-CN" altLang="en-US" dirty="0" smtClean="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489</Words>
  <PresentationFormat>全屏显示(4:3)</PresentationFormat>
  <Paragraphs>58</Paragraphs>
  <Slides>12</Slides>
  <Notes>1</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买卖方交割操作指引</vt:lpstr>
      <vt:lpstr>买卖方交割操作指引</vt:lpstr>
      <vt:lpstr>买卖方交割操作指引</vt:lpstr>
      <vt:lpstr>买卖方交割操作指引</vt:lpstr>
      <vt:lpstr>买卖方交割操作流程-买方</vt:lpstr>
      <vt:lpstr>买卖方交割操作流程-买方</vt:lpstr>
      <vt:lpstr>买卖方交割操作流程-买方</vt:lpstr>
      <vt:lpstr>买卖方交割操作流程-卖方</vt:lpstr>
      <vt:lpstr>买卖方交割操作流程-卖方</vt:lpstr>
      <vt:lpstr>买卖方交割操作流程-卖方</vt:lpstr>
      <vt:lpstr>买卖方交割操作流程-卖方</vt:lpstr>
      <vt:lpstr>买卖方交割操作流程-卖方</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买卖方交割操作指引</dc:title>
  <cp:lastModifiedBy>Sky123.Org</cp:lastModifiedBy>
  <cp:revision>1</cp:revision>
  <dcterms:modified xsi:type="dcterms:W3CDTF">2016-07-06T02:42:30Z</dcterms:modified>
</cp:coreProperties>
</file>