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48"/>
  </p:notesMasterIdLst>
  <p:sldIdLst>
    <p:sldId id="305" r:id="rId2"/>
    <p:sldId id="256" r:id="rId3"/>
    <p:sldId id="308" r:id="rId4"/>
    <p:sldId id="267" r:id="rId5"/>
    <p:sldId id="309" r:id="rId6"/>
    <p:sldId id="264" r:id="rId7"/>
    <p:sldId id="317" r:id="rId8"/>
    <p:sldId id="272" r:id="rId9"/>
    <p:sldId id="324" r:id="rId10"/>
    <p:sldId id="268" r:id="rId11"/>
    <p:sldId id="310" r:id="rId12"/>
    <p:sldId id="311" r:id="rId13"/>
    <p:sldId id="277" r:id="rId14"/>
    <p:sldId id="316" r:id="rId15"/>
    <p:sldId id="288" r:id="rId16"/>
    <p:sldId id="289" r:id="rId17"/>
    <p:sldId id="314" r:id="rId18"/>
    <p:sldId id="278" r:id="rId19"/>
    <p:sldId id="290" r:id="rId20"/>
    <p:sldId id="315" r:id="rId21"/>
    <p:sldId id="280" r:id="rId22"/>
    <p:sldId id="291" r:id="rId23"/>
    <p:sldId id="292" r:id="rId24"/>
    <p:sldId id="303" r:id="rId25"/>
    <p:sldId id="304" r:id="rId26"/>
    <p:sldId id="294" r:id="rId27"/>
    <p:sldId id="282" r:id="rId28"/>
    <p:sldId id="283" r:id="rId29"/>
    <p:sldId id="306" r:id="rId30"/>
    <p:sldId id="269" r:id="rId31"/>
    <p:sldId id="312" r:id="rId32"/>
    <p:sldId id="270" r:id="rId33"/>
    <p:sldId id="284" r:id="rId34"/>
    <p:sldId id="285" r:id="rId35"/>
    <p:sldId id="295" r:id="rId36"/>
    <p:sldId id="313" r:id="rId37"/>
    <p:sldId id="319" r:id="rId38"/>
    <p:sldId id="321" r:id="rId39"/>
    <p:sldId id="322" r:id="rId40"/>
    <p:sldId id="323" r:id="rId41"/>
    <p:sldId id="276" r:id="rId42"/>
    <p:sldId id="296" r:id="rId43"/>
    <p:sldId id="297" r:id="rId44"/>
    <p:sldId id="318" r:id="rId45"/>
    <p:sldId id="320" r:id="rId46"/>
    <p:sldId id="298" r:id="rId4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E147DA"/>
    <a:srgbClr val="270B23"/>
    <a:srgbClr val="30022E"/>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96" autoAdjust="0"/>
    <p:restoredTop sz="94663" autoAdjust="0"/>
  </p:normalViewPr>
  <p:slideViewPr>
    <p:cSldViewPr>
      <p:cViewPr varScale="1">
        <p:scale>
          <a:sx n="85" d="100"/>
          <a:sy n="85" d="100"/>
        </p:scale>
        <p:origin x="-1128" y="-90"/>
      </p:cViewPr>
      <p:guideLst>
        <p:guide orient="horz" pos="2160"/>
        <p:guide pos="2880"/>
      </p:guideLst>
    </p:cSldViewPr>
  </p:slideViewPr>
  <p:outlineViewPr>
    <p:cViewPr>
      <p:scale>
        <a:sx n="33" d="100"/>
        <a:sy n="33" d="100"/>
      </p:scale>
      <p:origin x="0" y="979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FBD9D2-F02A-4F06-A5D1-2863BF44A58A}" type="datetimeFigureOut">
              <a:rPr lang="zh-CN" altLang="en-US" smtClean="0"/>
              <a:pPr/>
              <a:t>2015-10-29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E9C38A-C87D-4177-9DDC-FDE91DD01DB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63490"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63491"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785868DD-93BD-4D2B-B505-3F338C63C33A}" type="datetimeFigureOut">
              <a:rPr lang="zh-CN" altLang="en-US"/>
              <a:pPr>
                <a:defRPr/>
              </a:pPr>
              <a:t>2015-10-29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EB99EF9-A71D-4500-90D1-942BA1E1F52B}"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EDF487EB-10B1-4DE9-B53C-6816112D41A2}" type="datetimeFigureOut">
              <a:rPr lang="zh-CN" altLang="en-US"/>
              <a:pPr>
                <a:defRPr/>
              </a:pPr>
              <a:t>2015-10-29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F7478D6-F31E-4BEC-B1A9-1A8BEA1AF354}"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D9A6A05D-B4F3-44F0-AC62-648E2B15A0D7}" type="datetimeFigureOut">
              <a:rPr lang="zh-CN" altLang="en-US"/>
              <a:pPr>
                <a:defRPr/>
              </a:pPr>
              <a:t>2015-10-29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7C5A23A-87B5-4F51-B484-57D75AFF77F5}"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35E738E2-8810-4518-92D2-10AD4567F30B}" type="datetimeFigureOut">
              <a:rPr lang="zh-CN" altLang="en-US"/>
              <a:pPr>
                <a:defRPr/>
              </a:pPr>
              <a:t>2015-10-29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A80F137-50A4-462B-A5A9-F220FEF0359E}"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D20C6130-BBBF-43D1-8761-CE872578D4BC}" type="datetimeFigureOut">
              <a:rPr lang="zh-CN" altLang="en-US"/>
              <a:pPr>
                <a:defRPr/>
              </a:pPr>
              <a:t>2015-10-29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FDDCCD4-B3F5-4A6F-8AAB-6A96939D8D47}"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5C6691EF-1692-4649-85AF-1C00A537209F}" type="datetimeFigureOut">
              <a:rPr lang="zh-CN" altLang="en-US"/>
              <a:pPr>
                <a:defRPr/>
              </a:pPr>
              <a:t>2015-10-29</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67A42E1-3A37-4FBF-857B-FEB71C5EC357}"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E8F50DB9-E118-464E-BD54-A76C7CC16FC3}" type="datetimeFigureOut">
              <a:rPr lang="zh-CN" altLang="en-US"/>
              <a:pPr>
                <a:defRPr/>
              </a:pPr>
              <a:t>2015-10-29</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C264566-295F-4DF9-A055-42D2C2D01CC3}"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26947945-6500-42D1-B9B2-43B983FD2727}" type="datetimeFigureOut">
              <a:rPr lang="zh-CN" altLang="en-US"/>
              <a:pPr>
                <a:defRPr/>
              </a:pPr>
              <a:t>2015-10-29</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E5D85D3-E6EB-44C3-8673-3E8788AD5772}"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5E14C5F0-8B35-4956-BEBC-35D17403CE4D}" type="datetimeFigureOut">
              <a:rPr lang="zh-CN" altLang="en-US"/>
              <a:pPr>
                <a:defRPr/>
              </a:pPr>
              <a:t>2015-10-29</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6AA51410-02E2-4179-9132-768FE4B1865F}"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BC2E32DC-2C19-4E84-8326-DFA8CF7B1579}" type="datetimeFigureOut">
              <a:rPr lang="zh-CN" altLang="en-US"/>
              <a:pPr>
                <a:defRPr/>
              </a:pPr>
              <a:t>2015-10-29</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AAC853E-3348-4760-AD99-179C43672C7F}"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E63606A6-F520-499F-9570-4F3DE05B5DC5}" type="datetimeFigureOut">
              <a:rPr lang="zh-CN" altLang="en-US"/>
              <a:pPr>
                <a:defRPr/>
              </a:pPr>
              <a:t>2015-10-29</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1F2ACC0-1B7F-4C17-9EC9-7DBB1DA2598B}"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09600"/>
            <a:ext cx="85407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Rot="1" noChangeArrowheads="1"/>
          </p:cNvSpPr>
          <p:nvPr>
            <p:ph type="body" idx="1"/>
          </p:nvPr>
        </p:nvSpPr>
        <p:spPr bwMode="auto">
          <a:xfrm>
            <a:off x="301625" y="1905000"/>
            <a:ext cx="8540750" cy="4194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2468"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53032B61-F8C5-4CB7-A583-54D477D94AED}" type="datetimeFigureOut">
              <a:rPr lang="zh-CN" altLang="en-US"/>
              <a:pPr>
                <a:defRPr/>
              </a:pPr>
              <a:t>2015-10-29</a:t>
            </a:fld>
            <a:endParaRPr lang="en-US" altLang="zh-CN"/>
          </a:p>
        </p:txBody>
      </p:sp>
      <p:sp>
        <p:nvSpPr>
          <p:cNvPr id="6246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62470"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21891C50-4FF8-4124-9CF4-A018B6809BCB}"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8" r:id="rId1"/>
    <p:sldLayoutId id="2147483667" r:id="rId2"/>
    <p:sldLayoutId id="2147483666" r:id="rId3"/>
    <p:sldLayoutId id="2147483665" r:id="rId4"/>
    <p:sldLayoutId id="2147483664" r:id="rId5"/>
    <p:sldLayoutId id="2147483663" r:id="rId6"/>
    <p:sldLayoutId id="2147483662" r:id="rId7"/>
    <p:sldLayoutId id="2147483661" r:id="rId8"/>
    <p:sldLayoutId id="2147483660" r:id="rId9"/>
    <p:sldLayoutId id="2147483659" r:id="rId10"/>
    <p:sldLayoutId id="2147483658"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video" Target="NULL"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图片 3" descr="1.jpg"/>
          <p:cNvPicPr>
            <a:picLocks noChangeAspect="1"/>
          </p:cNvPicPr>
          <p:nvPr/>
        </p:nvPicPr>
        <p:blipFill>
          <a:blip r:embed="rId3" cstate="print"/>
          <a:srcRect/>
          <a:stretch>
            <a:fillRect/>
          </a:stretch>
        </p:blipFill>
        <p:spPr bwMode="auto">
          <a:xfrm>
            <a:off x="-1588" y="-173038"/>
            <a:ext cx="9131301" cy="7215188"/>
          </a:xfrm>
          <a:prstGeom prst="rect">
            <a:avLst/>
          </a:prstGeom>
          <a:noFill/>
          <a:ln w="9525">
            <a:noFill/>
            <a:miter lim="800000"/>
            <a:headEnd/>
            <a:tailEnd/>
          </a:ln>
        </p:spPr>
      </p:pic>
      <p:sp>
        <p:nvSpPr>
          <p:cNvPr id="49154" name="标题 8"/>
          <p:cNvSpPr>
            <a:spLocks noGrp="1"/>
          </p:cNvSpPr>
          <p:nvPr>
            <p:ph type="ctrTitle" idx="4294967295"/>
          </p:nvPr>
        </p:nvSpPr>
        <p:spPr>
          <a:xfrm>
            <a:off x="971550" y="1308100"/>
            <a:ext cx="7715250" cy="2786063"/>
          </a:xfrm>
        </p:spPr>
        <p:txBody>
          <a:bodyPr/>
          <a:lstStyle/>
          <a:p>
            <a:pPr eaLnBrk="1" hangingPunct="1">
              <a:lnSpc>
                <a:spcPct val="90000"/>
              </a:lnSpc>
              <a:defRPr/>
            </a:pPr>
            <a:r>
              <a:rPr lang="en-US" altLang="zh-CN" sz="6600" b="1" dirty="0" smtClean="0">
                <a:solidFill>
                  <a:schemeClr val="accent5">
                    <a:lumMod val="10000"/>
                  </a:schemeClr>
                </a:solidFill>
                <a:latin typeface="华文新魏" pitchFamily="2" charset="-122"/>
                <a:ea typeface="华文新魏" pitchFamily="2" charset="-122"/>
              </a:rPr>
              <a:t/>
            </a:r>
            <a:br>
              <a:rPr lang="en-US" altLang="zh-CN" sz="6600" b="1" dirty="0" smtClean="0">
                <a:solidFill>
                  <a:schemeClr val="accent5">
                    <a:lumMod val="10000"/>
                  </a:schemeClr>
                </a:solidFill>
                <a:latin typeface="华文新魏" pitchFamily="2" charset="-122"/>
                <a:ea typeface="华文新魏" pitchFamily="2" charset="-122"/>
              </a:rPr>
            </a:br>
            <a:r>
              <a:rPr lang="zh-CN" altLang="en-US" sz="6600" b="1" dirty="0" smtClean="0">
                <a:solidFill>
                  <a:srgbClr val="E147DA"/>
                </a:solidFill>
                <a:latin typeface="华文新魏" pitchFamily="2" charset="-122"/>
                <a:ea typeface="华文新魏" pitchFamily="2" charset="-122"/>
              </a:rPr>
              <a:t>期货交割业务知识</a:t>
            </a:r>
            <a:r>
              <a:rPr lang="zh-CN" altLang="en-US" sz="4000" dirty="0" smtClean="0">
                <a:solidFill>
                  <a:schemeClr val="accent5">
                    <a:lumMod val="10000"/>
                  </a:schemeClr>
                </a:solidFill>
                <a:latin typeface="楷体_GB2312" pitchFamily="49" charset="-122"/>
                <a:ea typeface="楷体_GB2312" pitchFamily="49" charset="-122"/>
              </a:rPr>
              <a:t/>
            </a:r>
            <a:br>
              <a:rPr lang="zh-CN" altLang="en-US" sz="4000" dirty="0" smtClean="0">
                <a:solidFill>
                  <a:schemeClr val="accent5">
                    <a:lumMod val="10000"/>
                  </a:schemeClr>
                </a:solidFill>
                <a:latin typeface="楷体_GB2312" pitchFamily="49" charset="-122"/>
                <a:ea typeface="楷体_GB2312" pitchFamily="49" charset="-122"/>
              </a:rPr>
            </a:br>
            <a:r>
              <a:rPr lang="en-US" altLang="zh-CN" sz="4000" dirty="0" smtClean="0">
                <a:solidFill>
                  <a:schemeClr val="accent5">
                    <a:lumMod val="10000"/>
                  </a:schemeClr>
                </a:solidFill>
                <a:latin typeface="楷体_GB2312" pitchFamily="49" charset="-122"/>
                <a:ea typeface="楷体_GB2312" pitchFamily="49" charset="-122"/>
              </a:rPr>
              <a:t/>
            </a:r>
            <a:br>
              <a:rPr lang="en-US" altLang="zh-CN" sz="4000" dirty="0" smtClean="0">
                <a:solidFill>
                  <a:schemeClr val="accent5">
                    <a:lumMod val="10000"/>
                  </a:schemeClr>
                </a:solidFill>
                <a:latin typeface="楷体_GB2312" pitchFamily="49" charset="-122"/>
                <a:ea typeface="楷体_GB2312" pitchFamily="49" charset="-122"/>
              </a:rPr>
            </a:br>
            <a:r>
              <a:rPr lang="en-US" altLang="zh-CN" sz="4000" dirty="0">
                <a:solidFill>
                  <a:schemeClr val="accent5">
                    <a:lumMod val="10000"/>
                  </a:schemeClr>
                </a:solidFill>
                <a:latin typeface="楷体_GB2312" pitchFamily="49" charset="-122"/>
                <a:ea typeface="楷体_GB2312" pitchFamily="49" charset="-122"/>
              </a:rPr>
              <a:t/>
            </a:r>
            <a:br>
              <a:rPr lang="en-US" altLang="zh-CN" sz="4000" dirty="0">
                <a:solidFill>
                  <a:schemeClr val="accent5">
                    <a:lumMod val="10000"/>
                  </a:schemeClr>
                </a:solidFill>
                <a:latin typeface="楷体_GB2312" pitchFamily="49" charset="-122"/>
                <a:ea typeface="楷体_GB2312" pitchFamily="49" charset="-122"/>
              </a:rPr>
            </a:br>
            <a:endParaRPr lang="zh-CN" altLang="en-US" sz="4000" dirty="0">
              <a:latin typeface="楷体_GB2312" pitchFamily="49" charset="-122"/>
              <a:ea typeface="楷体_GB2312" pitchFamily="49" charset="-122"/>
            </a:endParaRPr>
          </a:p>
        </p:txBody>
      </p:sp>
      <p:pic>
        <p:nvPicPr>
          <p:cNvPr id="13315" name="Picture 7"/>
          <p:cNvPicPr>
            <a:picLocks noChangeAspect="1" noChangeArrowheads="1"/>
          </p:cNvPicPr>
          <p:nvPr/>
        </p:nvPicPr>
        <p:blipFill>
          <a:blip r:embed="rId4" cstate="print"/>
          <a:srcRect/>
          <a:stretch>
            <a:fillRect/>
          </a:stretch>
        </p:blipFill>
        <p:spPr bwMode="auto">
          <a:xfrm>
            <a:off x="6978650" y="4005263"/>
            <a:ext cx="1841500" cy="2413000"/>
          </a:xfrm>
          <a:prstGeom prst="rect">
            <a:avLst/>
          </a:prstGeom>
          <a:noFill/>
          <a:ln w="9525">
            <a:noFill/>
            <a:miter lim="800000"/>
            <a:headEnd/>
            <a:tailEnd/>
          </a:ln>
        </p:spPr>
      </p:pic>
      <p:pic>
        <p:nvPicPr>
          <p:cNvPr id="2" name="Shape">
            <a:hlinkClick r:id="" action="ppaction://media"/>
          </p:cNvPr>
          <p:cNvPicPr>
            <a:picLocks noRot="1" noChangeAspect="1"/>
          </p:cNvPicPr>
          <p:nvPr>
            <a:videoFile r:link="rId1"/>
          </p:nvPr>
        </p:nvPicPr>
        <p:blipFill>
          <a:blip r:embed="rId5" cstate="print"/>
          <a:srcRect/>
          <a:stretch>
            <a:fillRect/>
          </a:stretch>
        </p:blipFill>
        <p:spPr bwMode="auto">
          <a:xfrm>
            <a:off x="8101013" y="3130550"/>
            <a:ext cx="609600" cy="609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34036"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endCondLst>
                    <p:cond evt="onStopAudio" delay="0">
                      <p:tgtEl>
                        <p:sldTgt/>
                      </p:tgtEl>
                    </p:cond>
                  </p:endCondLst>
                </p:cTn>
                <p:tgtEl>
                  <p:spTgt spid="2"/>
                </p:tgtEl>
              </p:cMediaNode>
            </p:vide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图片 3" descr="1.jpg"/>
          <p:cNvPicPr>
            <a:picLocks noChangeAspect="1"/>
          </p:cNvPicPr>
          <p:nvPr/>
        </p:nvPicPr>
        <p:blipFill>
          <a:blip r:embed="rId2" cstate="print"/>
          <a:srcRect/>
          <a:stretch>
            <a:fillRect/>
          </a:stretch>
        </p:blipFill>
        <p:spPr bwMode="auto">
          <a:xfrm>
            <a:off x="7938" y="0"/>
            <a:ext cx="9131300" cy="6858000"/>
          </a:xfrm>
          <a:prstGeom prst="rect">
            <a:avLst/>
          </a:prstGeom>
          <a:noFill/>
          <a:ln w="9525">
            <a:noFill/>
            <a:miter lim="800000"/>
            <a:headEnd/>
            <a:tailEnd/>
          </a:ln>
        </p:spPr>
      </p:pic>
      <p:sp>
        <p:nvSpPr>
          <p:cNvPr id="21506" name="标题 8"/>
          <p:cNvSpPr>
            <a:spLocks noGrp="1"/>
          </p:cNvSpPr>
          <p:nvPr>
            <p:ph type="ctrTitle" idx="4294967295"/>
          </p:nvPr>
        </p:nvSpPr>
        <p:spPr>
          <a:xfrm>
            <a:off x="687388" y="692150"/>
            <a:ext cx="7772400" cy="1500188"/>
          </a:xfrm>
        </p:spPr>
        <p:txBody>
          <a:bodyPr/>
          <a:lstStyle/>
          <a:p>
            <a:pPr eaLnBrk="1" hangingPunct="1">
              <a:lnSpc>
                <a:spcPct val="90000"/>
              </a:lnSpc>
            </a:pPr>
            <a:r>
              <a:rPr lang="zh-CN" altLang="en-US" sz="6000" b="1" dirty="0" smtClean="0">
                <a:solidFill>
                  <a:srgbClr val="E147DA"/>
                </a:solidFill>
                <a:latin typeface="楷体_GB2312" pitchFamily="49" charset="-122"/>
                <a:ea typeface="楷体_GB2312" pitchFamily="49" charset="-122"/>
              </a:rPr>
              <a:t>二 、交割标的物</a:t>
            </a:r>
          </a:p>
        </p:txBody>
      </p:sp>
      <p:sp>
        <p:nvSpPr>
          <p:cNvPr id="19459" name="副标题 4"/>
          <p:cNvSpPr>
            <a:spLocks noGrp="1"/>
          </p:cNvSpPr>
          <p:nvPr>
            <p:ph type="subTitle" idx="4294967295"/>
          </p:nvPr>
        </p:nvSpPr>
        <p:spPr>
          <a:xfrm>
            <a:off x="606425" y="2133600"/>
            <a:ext cx="7932738" cy="3786188"/>
          </a:xfrm>
        </p:spPr>
        <p:txBody>
          <a:bodyPr/>
          <a:lstStyle/>
          <a:p>
            <a:pPr marL="0" indent="0" eaLnBrk="1" fontAlgn="t" hangingPunct="1">
              <a:buFont typeface="Wingdings" pitchFamily="2" charset="2"/>
              <a:buNone/>
              <a:defRPr/>
            </a:pPr>
            <a:r>
              <a:rPr lang="zh-CN" altLang="en-US" sz="1600" b="1" dirty="0" smtClean="0">
                <a:solidFill>
                  <a:schemeClr val="accent5">
                    <a:lumMod val="10000"/>
                  </a:schemeClr>
                </a:solidFill>
                <a:latin typeface="楷体_GB2312" pitchFamily="49" charset="-122"/>
                <a:ea typeface="楷体_GB2312" pitchFamily="49" charset="-122"/>
              </a:rPr>
              <a:t>  </a:t>
            </a:r>
            <a:r>
              <a:rPr lang="zh-CN" altLang="en-US" sz="1800" b="1" dirty="0" smtClean="0">
                <a:solidFill>
                  <a:schemeClr val="accent5">
                    <a:lumMod val="10000"/>
                  </a:schemeClr>
                </a:solidFill>
                <a:latin typeface="楷体_GB2312" pitchFamily="49" charset="-122"/>
                <a:ea typeface="楷体_GB2312" pitchFamily="49" charset="-122"/>
              </a:rPr>
              <a:t>   标准仓单定义</a:t>
            </a:r>
            <a:r>
              <a:rPr lang="zh-CN" altLang="en-US" sz="1800" b="1" dirty="0">
                <a:solidFill>
                  <a:schemeClr val="accent5">
                    <a:lumMod val="10000"/>
                  </a:schemeClr>
                </a:solidFill>
                <a:latin typeface="楷体_GB2312" pitchFamily="49" charset="-122"/>
                <a:ea typeface="楷体_GB2312" pitchFamily="49" charset="-122"/>
              </a:rPr>
              <a:t>：是指交割仓库完成入库商品验收、确认合格并签发</a:t>
            </a:r>
            <a:r>
              <a:rPr lang="en-US" altLang="zh-CN" sz="1800" b="1" dirty="0">
                <a:solidFill>
                  <a:schemeClr val="accent5">
                    <a:lumMod val="10000"/>
                  </a:schemeClr>
                </a:solidFill>
                <a:latin typeface="楷体_GB2312" pitchFamily="49" charset="-122"/>
                <a:ea typeface="楷体_GB2312" pitchFamily="49" charset="-122"/>
              </a:rPr>
              <a:t>《</a:t>
            </a:r>
            <a:r>
              <a:rPr lang="zh-CN" altLang="en-US" sz="1800" b="1" dirty="0">
                <a:solidFill>
                  <a:schemeClr val="accent5">
                    <a:lumMod val="10000"/>
                  </a:schemeClr>
                </a:solidFill>
                <a:latin typeface="楷体_GB2312" pitchFamily="49" charset="-122"/>
                <a:ea typeface="楷体_GB2312" pitchFamily="49" charset="-122"/>
              </a:rPr>
              <a:t>货物存储证明（保证）书</a:t>
            </a:r>
            <a:r>
              <a:rPr lang="en-US" altLang="zh-CN" sz="1800" b="1" dirty="0">
                <a:solidFill>
                  <a:schemeClr val="accent5">
                    <a:lumMod val="10000"/>
                  </a:schemeClr>
                </a:solidFill>
                <a:latin typeface="楷体_GB2312" pitchFamily="49" charset="-122"/>
                <a:ea typeface="楷体_GB2312" pitchFamily="49" charset="-122"/>
              </a:rPr>
              <a:t>》</a:t>
            </a:r>
            <a:r>
              <a:rPr lang="zh-CN" altLang="en-US" sz="1800" b="1" dirty="0">
                <a:solidFill>
                  <a:schemeClr val="accent5">
                    <a:lumMod val="10000"/>
                  </a:schemeClr>
                </a:solidFill>
                <a:latin typeface="楷体_GB2312" pitchFamily="49" charset="-122"/>
                <a:ea typeface="楷体_GB2312" pitchFamily="49" charset="-122"/>
              </a:rPr>
              <a:t>后，经交易所注册，可用于证明货主拥有实物或者可予提货的财产凭证</a:t>
            </a:r>
            <a:r>
              <a:rPr lang="zh-CN" altLang="en-US" sz="1800" b="1" dirty="0" smtClean="0">
                <a:solidFill>
                  <a:schemeClr val="accent5">
                    <a:lumMod val="10000"/>
                  </a:schemeClr>
                </a:solidFill>
                <a:latin typeface="楷体_GB2312" pitchFamily="49" charset="-122"/>
                <a:ea typeface="楷体_GB2312" pitchFamily="49" charset="-122"/>
              </a:rPr>
              <a:t>。</a:t>
            </a:r>
            <a:endParaRPr lang="en-US" altLang="zh-CN" sz="1800" b="1" dirty="0" smtClean="0">
              <a:solidFill>
                <a:schemeClr val="accent5">
                  <a:lumMod val="10000"/>
                </a:schemeClr>
              </a:solidFill>
              <a:latin typeface="楷体_GB2312" pitchFamily="49" charset="-122"/>
              <a:ea typeface="楷体_GB2312" pitchFamily="49" charset="-122"/>
            </a:endParaRPr>
          </a:p>
          <a:p>
            <a:pPr marL="0" indent="0" eaLnBrk="1" fontAlgn="t" hangingPunct="1">
              <a:buFont typeface="Wingdings" pitchFamily="2" charset="2"/>
              <a:buNone/>
              <a:defRPr/>
            </a:pPr>
            <a:endParaRPr lang="zh-CN" altLang="en-US" sz="1800" b="1" dirty="0">
              <a:solidFill>
                <a:schemeClr val="accent5">
                  <a:lumMod val="10000"/>
                </a:schemeClr>
              </a:solidFill>
              <a:latin typeface="楷体_GB2312" pitchFamily="49" charset="-122"/>
              <a:ea typeface="楷体_GB2312" pitchFamily="49" charset="-122"/>
            </a:endParaRPr>
          </a:p>
          <a:p>
            <a:pPr marL="0" indent="0" eaLnBrk="1" hangingPunct="1">
              <a:buFont typeface="Wingdings" pitchFamily="2" charset="2"/>
              <a:buNone/>
              <a:defRPr/>
            </a:pPr>
            <a:r>
              <a:rPr lang="zh-CN" altLang="en-US" sz="1800" b="1" dirty="0" smtClean="0">
                <a:solidFill>
                  <a:schemeClr val="accent5">
                    <a:lumMod val="10000"/>
                  </a:schemeClr>
                </a:solidFill>
                <a:latin typeface="楷体_GB2312" pitchFamily="49" charset="-122"/>
                <a:ea typeface="楷体_GB2312" pitchFamily="49" charset="-122"/>
              </a:rPr>
              <a:t>     电子化</a:t>
            </a:r>
            <a:r>
              <a:rPr lang="zh-CN" altLang="en-US" sz="1800" b="1" dirty="0">
                <a:solidFill>
                  <a:schemeClr val="accent5">
                    <a:lumMod val="10000"/>
                  </a:schemeClr>
                </a:solidFill>
                <a:latin typeface="楷体_GB2312" pitchFamily="49" charset="-122"/>
                <a:ea typeface="楷体_GB2312" pitchFamily="49" charset="-122"/>
              </a:rPr>
              <a:t>仓单：标准仓单的表现形式为</a:t>
            </a:r>
            <a:r>
              <a:rPr lang="en-US" altLang="zh-CN" sz="1800" b="1" dirty="0">
                <a:solidFill>
                  <a:schemeClr val="accent5">
                    <a:lumMod val="10000"/>
                  </a:schemeClr>
                </a:solidFill>
                <a:latin typeface="楷体_GB2312" pitchFamily="49" charset="-122"/>
                <a:ea typeface="楷体_GB2312" pitchFamily="49" charset="-122"/>
              </a:rPr>
              <a:t>《</a:t>
            </a:r>
            <a:r>
              <a:rPr lang="zh-CN" altLang="en-US" sz="1800" b="1" dirty="0">
                <a:solidFill>
                  <a:schemeClr val="accent5">
                    <a:lumMod val="10000"/>
                  </a:schemeClr>
                </a:solidFill>
                <a:latin typeface="楷体_GB2312" pitchFamily="49" charset="-122"/>
                <a:ea typeface="楷体_GB2312" pitchFamily="49" charset="-122"/>
              </a:rPr>
              <a:t>标准仓单持有凭证</a:t>
            </a:r>
            <a:r>
              <a:rPr lang="en-US" altLang="zh-CN" sz="1800" b="1" dirty="0">
                <a:solidFill>
                  <a:schemeClr val="accent5">
                    <a:lumMod val="10000"/>
                  </a:schemeClr>
                </a:solidFill>
                <a:latin typeface="楷体_GB2312" pitchFamily="49" charset="-122"/>
                <a:ea typeface="楷体_GB2312" pitchFamily="49" charset="-122"/>
              </a:rPr>
              <a:t>》</a:t>
            </a:r>
            <a:r>
              <a:rPr lang="zh-CN" altLang="en-US" sz="1800" b="1" dirty="0">
                <a:solidFill>
                  <a:schemeClr val="accent5">
                    <a:lumMod val="10000"/>
                  </a:schemeClr>
                </a:solidFill>
                <a:latin typeface="楷体_GB2312" pitchFamily="49" charset="-122"/>
                <a:ea typeface="楷体_GB2312" pitchFamily="49" charset="-122"/>
              </a:rPr>
              <a:t>。其内容不同品种有不同规定，一般包括：会员号、会员名称、客户交易编码、品种、等级、年度、标准仓单数量、冻结数量、冲抵数量等</a:t>
            </a:r>
            <a:r>
              <a:rPr lang="zh-CN" altLang="en-US" sz="1800" b="1" dirty="0" smtClean="0">
                <a:solidFill>
                  <a:schemeClr val="accent5">
                    <a:lumMod val="10000"/>
                  </a:schemeClr>
                </a:solidFill>
                <a:latin typeface="楷体_GB2312" pitchFamily="49" charset="-122"/>
                <a:ea typeface="楷体_GB2312" pitchFamily="49" charset="-122"/>
              </a:rPr>
              <a:t>。</a:t>
            </a:r>
            <a:endParaRPr lang="en-US" altLang="zh-CN" sz="1800" b="1" dirty="0" smtClean="0">
              <a:solidFill>
                <a:schemeClr val="accent5">
                  <a:lumMod val="10000"/>
                </a:schemeClr>
              </a:solidFill>
              <a:latin typeface="楷体_GB2312" pitchFamily="49" charset="-122"/>
              <a:ea typeface="楷体_GB2312" pitchFamily="49" charset="-122"/>
            </a:endParaRPr>
          </a:p>
          <a:p>
            <a:pPr marL="0" indent="0" eaLnBrk="1" hangingPunct="1">
              <a:buFont typeface="Wingdings" pitchFamily="2" charset="2"/>
              <a:buNone/>
              <a:defRPr/>
            </a:pPr>
            <a:endParaRPr lang="en-US" altLang="zh-CN" sz="1800" b="1" dirty="0">
              <a:solidFill>
                <a:schemeClr val="accent5">
                  <a:lumMod val="10000"/>
                </a:schemeClr>
              </a:solidFill>
              <a:latin typeface="楷体_GB2312" pitchFamily="49" charset="-122"/>
              <a:ea typeface="楷体_GB2312" pitchFamily="49" charset="-122"/>
            </a:endParaRPr>
          </a:p>
          <a:p>
            <a:pPr marL="0" indent="0" eaLnBrk="1" hangingPunct="1">
              <a:buFont typeface="Wingdings" pitchFamily="2" charset="2"/>
              <a:buNone/>
              <a:defRPr/>
            </a:pPr>
            <a:r>
              <a:rPr lang="en-US" altLang="zh-CN" sz="1800" b="1" dirty="0">
                <a:solidFill>
                  <a:schemeClr val="accent5">
                    <a:lumMod val="10000"/>
                  </a:schemeClr>
                </a:solidFill>
                <a:latin typeface="楷体_GB2312" pitchFamily="49" charset="-122"/>
                <a:ea typeface="楷体_GB2312" pitchFamily="49" charset="-122"/>
              </a:rPr>
              <a:t>     </a:t>
            </a:r>
            <a:r>
              <a:rPr lang="zh-CN" altLang="en-US" sz="1800" b="1" dirty="0" smtClean="0">
                <a:solidFill>
                  <a:schemeClr val="accent5">
                    <a:lumMod val="10000"/>
                  </a:schemeClr>
                </a:solidFill>
                <a:latin typeface="楷体_GB2312" pitchFamily="49" charset="-122"/>
                <a:ea typeface="楷体_GB2312" pitchFamily="49" charset="-122"/>
              </a:rPr>
              <a:t>交易所</a:t>
            </a:r>
            <a:r>
              <a:rPr lang="zh-CN" altLang="en-US" sz="1800" b="1" dirty="0">
                <a:solidFill>
                  <a:schemeClr val="accent5">
                    <a:lumMod val="10000"/>
                  </a:schemeClr>
                </a:solidFill>
                <a:latin typeface="楷体_GB2312" pitchFamily="49" charset="-122"/>
                <a:ea typeface="楷体_GB2312" pitchFamily="49" charset="-122"/>
              </a:rPr>
              <a:t>通过计算机系统办理标准仓单的注册、交割、转让、充抵保证金和注销等业务</a:t>
            </a:r>
            <a:r>
              <a:rPr lang="zh-CN" altLang="en-US" sz="1800" b="1" dirty="0" smtClean="0">
                <a:solidFill>
                  <a:schemeClr val="accent5">
                    <a:lumMod val="10000"/>
                  </a:schemeClr>
                </a:solidFill>
                <a:latin typeface="楷体_GB2312" pitchFamily="49" charset="-122"/>
                <a:ea typeface="楷体_GB2312" pitchFamily="49" charset="-122"/>
              </a:rPr>
              <a:t>。</a:t>
            </a:r>
            <a:endParaRPr lang="en-US" altLang="zh-CN" sz="1800" b="1" dirty="0" smtClean="0">
              <a:solidFill>
                <a:schemeClr val="accent5">
                  <a:lumMod val="10000"/>
                </a:schemeClr>
              </a:solidFill>
              <a:latin typeface="楷体_GB2312" pitchFamily="49" charset="-122"/>
              <a:ea typeface="楷体_GB2312" pitchFamily="49" charset="-122"/>
            </a:endParaRPr>
          </a:p>
          <a:p>
            <a:pPr marL="0" indent="0" eaLnBrk="1" hangingPunct="1">
              <a:buFont typeface="Wingdings" pitchFamily="2" charset="2"/>
              <a:buNone/>
              <a:defRPr/>
            </a:pPr>
            <a:endParaRPr lang="zh-CN" altLang="en-US" sz="1800" b="1" dirty="0">
              <a:solidFill>
                <a:schemeClr val="accent5">
                  <a:lumMod val="10000"/>
                </a:schemeClr>
              </a:solidFill>
              <a:latin typeface="楷体_GB2312" pitchFamily="49" charset="-122"/>
              <a:ea typeface="楷体_GB2312" pitchFamily="49" charset="-122"/>
            </a:endParaRPr>
          </a:p>
          <a:p>
            <a:pPr marL="0" indent="0" eaLnBrk="1" hangingPunct="1">
              <a:buFont typeface="Wingdings" pitchFamily="2" charset="2"/>
              <a:buNone/>
              <a:defRPr/>
            </a:pPr>
            <a:r>
              <a:rPr lang="zh-CN" altLang="en-US" sz="1800" b="1" dirty="0" smtClean="0">
                <a:solidFill>
                  <a:schemeClr val="accent5">
                    <a:lumMod val="10000"/>
                  </a:schemeClr>
                </a:solidFill>
                <a:latin typeface="楷体_GB2312" pitchFamily="49" charset="-122"/>
                <a:ea typeface="楷体_GB2312" pitchFamily="49" charset="-122"/>
              </a:rPr>
              <a:t>     电子化</a:t>
            </a:r>
            <a:r>
              <a:rPr lang="zh-CN" altLang="en-US" sz="1800" b="1" dirty="0">
                <a:solidFill>
                  <a:schemeClr val="accent5">
                    <a:lumMod val="10000"/>
                  </a:schemeClr>
                </a:solidFill>
                <a:latin typeface="楷体_GB2312" pitchFamily="49" charset="-122"/>
                <a:ea typeface="楷体_GB2312" pitchFamily="49" charset="-122"/>
              </a:rPr>
              <a:t>仓单又分为通用仓单和非通用仓单，目前郑交所除</a:t>
            </a:r>
            <a:r>
              <a:rPr lang="zh-CN" altLang="en-US" sz="1800" b="1" dirty="0" smtClean="0">
                <a:solidFill>
                  <a:schemeClr val="accent5">
                    <a:lumMod val="10000"/>
                  </a:schemeClr>
                </a:solidFill>
                <a:latin typeface="楷体_GB2312" pitchFamily="49" charset="-122"/>
                <a:ea typeface="楷体_GB2312" pitchFamily="49" charset="-122"/>
              </a:rPr>
              <a:t>棉花、粳稻、甲醇、油菜籽、硅铁、锰硅、动力煤（新）是非</a:t>
            </a:r>
            <a:r>
              <a:rPr lang="zh-CN" altLang="en-US" sz="1800" b="1" dirty="0">
                <a:solidFill>
                  <a:schemeClr val="accent5">
                    <a:lumMod val="10000"/>
                  </a:schemeClr>
                </a:solidFill>
                <a:latin typeface="楷体_GB2312" pitchFamily="49" charset="-122"/>
                <a:ea typeface="楷体_GB2312" pitchFamily="49" charset="-122"/>
              </a:rPr>
              <a:t>通用外，其他都是通用仓单</a:t>
            </a:r>
            <a:r>
              <a:rPr lang="zh-CN" altLang="en-US" sz="1800" b="1" dirty="0" smtClean="0">
                <a:solidFill>
                  <a:schemeClr val="accent5">
                    <a:lumMod val="10000"/>
                  </a:schemeClr>
                </a:solidFill>
                <a:latin typeface="楷体_GB2312" pitchFamily="49" charset="-122"/>
                <a:ea typeface="楷体_GB2312" pitchFamily="49" charset="-122"/>
              </a:rPr>
              <a:t>，白糖</a:t>
            </a:r>
            <a:r>
              <a:rPr lang="en-US" altLang="zh-CN" sz="1800" b="1" dirty="0" smtClean="0">
                <a:solidFill>
                  <a:schemeClr val="accent5">
                    <a:lumMod val="10000"/>
                  </a:schemeClr>
                </a:solidFill>
                <a:latin typeface="楷体_GB2312" pitchFamily="49" charset="-122"/>
                <a:ea typeface="楷体_GB2312" pitchFamily="49" charset="-122"/>
              </a:rPr>
              <a:t>1601</a:t>
            </a:r>
            <a:r>
              <a:rPr lang="zh-CN" altLang="en-US" sz="1800" b="1" dirty="0" smtClean="0">
                <a:solidFill>
                  <a:schemeClr val="accent5">
                    <a:lumMod val="10000"/>
                  </a:schemeClr>
                </a:solidFill>
                <a:latin typeface="楷体_GB2312" pitchFamily="49" charset="-122"/>
                <a:ea typeface="楷体_GB2312" pitchFamily="49" charset="-122"/>
              </a:rPr>
              <a:t>后的合约也改成非通用。而</a:t>
            </a:r>
            <a:r>
              <a:rPr lang="zh-CN" altLang="en-US" sz="1800" b="1" dirty="0">
                <a:solidFill>
                  <a:schemeClr val="accent5">
                    <a:lumMod val="10000"/>
                  </a:schemeClr>
                </a:solidFill>
                <a:latin typeface="楷体_GB2312" pitchFamily="49" charset="-122"/>
                <a:ea typeface="楷体_GB2312" pitchFamily="49" charset="-122"/>
              </a:rPr>
              <a:t>大交所和上交所全部是非通用仓单。</a:t>
            </a:r>
          </a:p>
          <a:p>
            <a:pPr marL="0" indent="0" eaLnBrk="1" fontAlgn="t" hangingPunct="1">
              <a:buFont typeface="Wingdings" pitchFamily="2" charset="2"/>
              <a:buNone/>
              <a:defRPr/>
            </a:pPr>
            <a:r>
              <a:rPr lang="zh-CN" altLang="en-US" sz="1800" b="1" dirty="0" smtClean="0">
                <a:solidFill>
                  <a:schemeClr val="accent5">
                    <a:lumMod val="10000"/>
                  </a:schemeClr>
                </a:solidFill>
                <a:latin typeface="楷体_GB2312" pitchFamily="49" charset="-122"/>
                <a:ea typeface="楷体_GB2312" pitchFamily="49" charset="-122"/>
              </a:rPr>
              <a:t>     注意</a:t>
            </a:r>
            <a:r>
              <a:rPr lang="zh-CN" altLang="en-US" sz="1800" b="1" dirty="0">
                <a:solidFill>
                  <a:schemeClr val="accent5">
                    <a:lumMod val="10000"/>
                  </a:schemeClr>
                </a:solidFill>
                <a:latin typeface="楷体_GB2312" pitchFamily="49" charset="-122"/>
                <a:ea typeface="楷体_GB2312" pitchFamily="49" charset="-122"/>
              </a:rPr>
              <a:t>要素：交割仓库、交割品牌、仓单有效期</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图片 3" descr="1.jpg"/>
          <p:cNvPicPr>
            <a:picLocks noChangeAspect="1"/>
          </p:cNvPicPr>
          <p:nvPr/>
        </p:nvPicPr>
        <p:blipFill>
          <a:blip r:embed="rId2" cstate="print"/>
          <a:srcRect/>
          <a:stretch>
            <a:fillRect/>
          </a:stretch>
        </p:blipFill>
        <p:spPr bwMode="auto">
          <a:xfrm>
            <a:off x="12700" y="0"/>
            <a:ext cx="9131300" cy="6858000"/>
          </a:xfrm>
          <a:prstGeom prst="rect">
            <a:avLst/>
          </a:prstGeom>
          <a:noFill/>
          <a:ln w="9525">
            <a:noFill/>
            <a:miter lim="800000"/>
            <a:headEnd/>
            <a:tailEnd/>
          </a:ln>
        </p:spPr>
      </p:pic>
      <p:sp>
        <p:nvSpPr>
          <p:cNvPr id="22530" name="标题 8"/>
          <p:cNvSpPr>
            <a:spLocks noGrp="1"/>
          </p:cNvSpPr>
          <p:nvPr>
            <p:ph type="ctrTitle" idx="4294967295"/>
          </p:nvPr>
        </p:nvSpPr>
        <p:spPr>
          <a:xfrm>
            <a:off x="684213" y="836613"/>
            <a:ext cx="7772400" cy="1571625"/>
          </a:xfrm>
        </p:spPr>
        <p:txBody>
          <a:bodyPr/>
          <a:lstStyle/>
          <a:p>
            <a:pPr eaLnBrk="1" hangingPunct="1">
              <a:lnSpc>
                <a:spcPct val="90000"/>
              </a:lnSpc>
            </a:pPr>
            <a:r>
              <a:rPr lang="zh-CN" altLang="en-US" sz="6000" b="1" dirty="0" smtClean="0">
                <a:solidFill>
                  <a:srgbClr val="E147DA"/>
                </a:solidFill>
                <a:latin typeface="楷体_GB2312" pitchFamily="49" charset="-122"/>
                <a:ea typeface="楷体_GB2312" pitchFamily="49" charset="-122"/>
              </a:rPr>
              <a:t>交割相关</a:t>
            </a:r>
            <a:r>
              <a:rPr lang="en-US" altLang="zh-CN" sz="6000" b="1" dirty="0" err="1" smtClean="0">
                <a:solidFill>
                  <a:srgbClr val="E147DA"/>
                </a:solidFill>
                <a:latin typeface="楷体_GB2312" pitchFamily="49" charset="-122"/>
                <a:ea typeface="楷体_GB2312" pitchFamily="49" charset="-122"/>
              </a:rPr>
              <a:t>业务</a:t>
            </a:r>
            <a:endParaRPr lang="zh-CN" altLang="en-US" sz="6000" b="1" dirty="0" smtClean="0">
              <a:solidFill>
                <a:srgbClr val="E147DA"/>
              </a:solidFill>
              <a:latin typeface="楷体_GB2312" pitchFamily="49" charset="-122"/>
              <a:ea typeface="楷体_GB2312" pitchFamily="49" charset="-122"/>
            </a:endParaRPr>
          </a:p>
        </p:txBody>
      </p:sp>
      <p:sp>
        <p:nvSpPr>
          <p:cNvPr id="24579" name="副标题 4"/>
          <p:cNvSpPr>
            <a:spLocks noGrp="1"/>
          </p:cNvSpPr>
          <p:nvPr>
            <p:ph type="subTitle" idx="4294967295"/>
          </p:nvPr>
        </p:nvSpPr>
        <p:spPr>
          <a:xfrm>
            <a:off x="536575" y="2598738"/>
            <a:ext cx="7932738" cy="3687762"/>
          </a:xfrm>
        </p:spPr>
        <p:txBody>
          <a:bodyPr/>
          <a:lstStyle/>
          <a:p>
            <a:pPr algn="just" eaLnBrk="1" hangingPunct="1">
              <a:lnSpc>
                <a:spcPct val="90000"/>
              </a:lnSpc>
              <a:buClrTx/>
              <a:buSzPct val="100000"/>
              <a:defRPr/>
            </a:pPr>
            <a:r>
              <a:rPr lang="zh-CN" altLang="en-US" sz="3600" b="1" dirty="0">
                <a:latin typeface="宋体" pitchFamily="2" charset="-122"/>
              </a:rPr>
              <a:t>标准仓单的生成</a:t>
            </a:r>
          </a:p>
          <a:p>
            <a:pPr algn="just" eaLnBrk="1" hangingPunct="1">
              <a:lnSpc>
                <a:spcPct val="90000"/>
              </a:lnSpc>
              <a:buClrTx/>
              <a:buSzPct val="100000"/>
              <a:defRPr/>
            </a:pPr>
            <a:r>
              <a:rPr lang="zh-CN" altLang="en-US" sz="3600" b="1" dirty="0">
                <a:latin typeface="宋体" pitchFamily="2" charset="-122"/>
              </a:rPr>
              <a:t>标准仓单的流通（质押、冲抵、转让）</a:t>
            </a:r>
          </a:p>
          <a:p>
            <a:pPr algn="just" eaLnBrk="1" hangingPunct="1">
              <a:lnSpc>
                <a:spcPct val="90000"/>
              </a:lnSpc>
              <a:buClrTx/>
              <a:buSzPct val="100000"/>
              <a:defRPr/>
            </a:pPr>
            <a:r>
              <a:rPr lang="zh-CN" altLang="en-US" sz="3600" b="1" dirty="0">
                <a:latin typeface="宋体" pitchFamily="2" charset="-122"/>
              </a:rPr>
              <a:t>标准仓单的注销（提货</a:t>
            </a:r>
            <a:r>
              <a:rPr lang="zh-CN" altLang="en-US" sz="3600" b="1" dirty="0" smtClean="0">
                <a:latin typeface="宋体" pitchFamily="2" charset="-122"/>
              </a:rPr>
              <a:t>）</a:t>
            </a:r>
            <a:endParaRPr lang="zh-CN" altLang="en-US" sz="3600" b="1" dirty="0">
              <a:latin typeface="宋体" pitchFamily="2" charset="-122"/>
            </a:endParaRPr>
          </a:p>
          <a:p>
            <a:pPr algn="just" eaLnBrk="1" hangingPunct="1">
              <a:lnSpc>
                <a:spcPct val="90000"/>
              </a:lnSpc>
              <a:buClrTx/>
              <a:buSzPct val="100000"/>
              <a:defRPr/>
            </a:pPr>
            <a:r>
              <a:rPr lang="zh-CN" altLang="en-US" sz="3600" b="1" dirty="0">
                <a:latin typeface="宋体" pitchFamily="2" charset="-122"/>
              </a:rPr>
              <a:t>交割</a:t>
            </a:r>
            <a:r>
              <a:rPr lang="zh-CN" altLang="en-US" sz="3600" b="1" dirty="0" smtClean="0">
                <a:latin typeface="宋体" pitchFamily="2" charset="-122"/>
              </a:rPr>
              <a:t>费用的计算</a:t>
            </a:r>
            <a:endParaRPr lang="en-US" altLang="zh-CN" sz="3600" b="1" dirty="0" smtClean="0">
              <a:latin typeface="宋体" pitchFamily="2" charset="-122"/>
            </a:endParaRPr>
          </a:p>
          <a:p>
            <a:pPr algn="just" eaLnBrk="1" hangingPunct="1">
              <a:lnSpc>
                <a:spcPct val="90000"/>
              </a:lnSpc>
              <a:buClrTx/>
              <a:buSzPct val="100000"/>
              <a:defRPr/>
            </a:pPr>
            <a:r>
              <a:rPr lang="zh-CN" altLang="en-US" sz="3600" b="1" dirty="0" smtClean="0">
                <a:latin typeface="宋体" pitchFamily="2" charset="-122"/>
              </a:rPr>
              <a:t>仓单新业务</a:t>
            </a:r>
            <a:endParaRPr lang="zh-CN" altLang="en-US" sz="3600" b="1" dirty="0">
              <a:latin typeface="宋体" pitchFamily="2" charset="-122"/>
            </a:endParaRPr>
          </a:p>
          <a:p>
            <a:pPr algn="just" eaLnBrk="1" hangingPunct="1">
              <a:lnSpc>
                <a:spcPct val="90000"/>
              </a:lnSpc>
              <a:buClrTx/>
              <a:buSzPct val="100000"/>
              <a:defRPr/>
            </a:pPr>
            <a:r>
              <a:rPr lang="zh-CN" altLang="en-US" sz="3600" b="1" dirty="0">
                <a:latin typeface="宋体" pitchFamily="2" charset="-122"/>
              </a:rPr>
              <a:t>套期保值相关流程和规定</a:t>
            </a:r>
          </a:p>
          <a:p>
            <a:pPr marL="0" indent="0" algn="ctr" eaLnBrk="1" fontAlgn="t" hangingPunct="1">
              <a:lnSpc>
                <a:spcPct val="80000"/>
              </a:lnSpc>
              <a:buFont typeface="Wingdings" pitchFamily="2" charset="2"/>
              <a:buNone/>
              <a:defRPr/>
            </a:pPr>
            <a:endParaRPr lang="zh-CN" altLang="en-US" sz="3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图片 3" descr="1.jpg"/>
          <p:cNvPicPr>
            <a:picLocks noChangeAspect="1"/>
          </p:cNvPicPr>
          <p:nvPr/>
        </p:nvPicPr>
        <p:blipFill>
          <a:blip r:embed="rId2" cstate="print"/>
          <a:srcRect/>
          <a:stretch>
            <a:fillRect/>
          </a:stretch>
        </p:blipFill>
        <p:spPr bwMode="auto">
          <a:xfrm>
            <a:off x="7938" y="0"/>
            <a:ext cx="9131300" cy="6858000"/>
          </a:xfrm>
          <a:prstGeom prst="rect">
            <a:avLst/>
          </a:prstGeom>
          <a:noFill/>
          <a:ln w="9525">
            <a:noFill/>
            <a:miter lim="800000"/>
            <a:headEnd/>
            <a:tailEnd/>
          </a:ln>
        </p:spPr>
      </p:pic>
      <p:sp>
        <p:nvSpPr>
          <p:cNvPr id="23554" name="标题 8"/>
          <p:cNvSpPr>
            <a:spLocks noGrp="1"/>
          </p:cNvSpPr>
          <p:nvPr>
            <p:ph type="ctrTitle" idx="4294967295"/>
          </p:nvPr>
        </p:nvSpPr>
        <p:spPr>
          <a:xfrm>
            <a:off x="684213" y="836613"/>
            <a:ext cx="7772400" cy="863600"/>
          </a:xfrm>
        </p:spPr>
        <p:txBody>
          <a:bodyPr/>
          <a:lstStyle/>
          <a:p>
            <a:pPr eaLnBrk="1" hangingPunct="1">
              <a:lnSpc>
                <a:spcPct val="90000"/>
              </a:lnSpc>
            </a:pPr>
            <a:r>
              <a:rPr lang="zh-CN" altLang="en-US" sz="6000" b="1" dirty="0" smtClean="0">
                <a:solidFill>
                  <a:srgbClr val="E147DA"/>
                </a:solidFill>
                <a:latin typeface="楷体_GB2312" pitchFamily="49" charset="-122"/>
                <a:ea typeface="楷体_GB2312" pitchFamily="49" charset="-122"/>
              </a:rPr>
              <a:t>仓单业务类型</a:t>
            </a:r>
          </a:p>
        </p:txBody>
      </p:sp>
      <p:sp>
        <p:nvSpPr>
          <p:cNvPr id="24579" name="副标题 4"/>
          <p:cNvSpPr>
            <a:spLocks noGrp="1"/>
          </p:cNvSpPr>
          <p:nvPr>
            <p:ph type="subTitle" idx="4294967295"/>
          </p:nvPr>
        </p:nvSpPr>
        <p:spPr>
          <a:xfrm>
            <a:off x="536575" y="1773238"/>
            <a:ext cx="7932738" cy="4679950"/>
          </a:xfrm>
        </p:spPr>
        <p:txBody>
          <a:bodyPr/>
          <a:lstStyle/>
          <a:p>
            <a:pPr marL="711200" indent="-711200" algn="just" eaLnBrk="1" hangingPunct="1">
              <a:lnSpc>
                <a:spcPct val="80000"/>
              </a:lnSpc>
              <a:buClrTx/>
              <a:buSzPct val="100000"/>
              <a:buFont typeface="Wingdings" pitchFamily="2" charset="2"/>
              <a:buNone/>
              <a:defRPr/>
            </a:pPr>
            <a:r>
              <a:rPr lang="zh-CN" altLang="en-US" sz="2400" b="1" dirty="0" smtClean="0">
                <a:latin typeface="宋体" pitchFamily="2" charset="-122"/>
              </a:rPr>
              <a:t>注册</a:t>
            </a:r>
            <a:r>
              <a:rPr lang="zh-CN" altLang="en-US" sz="2400" b="1" dirty="0">
                <a:latin typeface="宋体" pitchFamily="2" charset="-122"/>
              </a:rPr>
              <a:t>（生成仓单）</a:t>
            </a:r>
          </a:p>
          <a:p>
            <a:pPr marL="711200" indent="-711200" algn="just" eaLnBrk="1" hangingPunct="1">
              <a:lnSpc>
                <a:spcPct val="80000"/>
              </a:lnSpc>
              <a:buClrTx/>
              <a:buSzPct val="100000"/>
              <a:buFont typeface="Wingdings" pitchFamily="2" charset="2"/>
              <a:buNone/>
              <a:defRPr/>
            </a:pPr>
            <a:r>
              <a:rPr lang="zh-CN" altLang="en-US" sz="2400" b="1" dirty="0">
                <a:latin typeface="宋体" pitchFamily="2" charset="-122"/>
              </a:rPr>
              <a:t>注销（提货单</a:t>
            </a:r>
            <a:r>
              <a:rPr lang="en-US" altLang="zh-CN" sz="2400" b="1" dirty="0">
                <a:latin typeface="宋体" pitchFamily="2" charset="-122"/>
              </a:rPr>
              <a:t>—</a:t>
            </a:r>
            <a:r>
              <a:rPr lang="zh-CN" altLang="en-US" sz="2400" b="1" dirty="0">
                <a:latin typeface="宋体" pitchFamily="2" charset="-122"/>
              </a:rPr>
              <a:t>提货）</a:t>
            </a:r>
          </a:p>
          <a:p>
            <a:pPr marL="711200" indent="-711200" algn="just" eaLnBrk="1" hangingPunct="1">
              <a:lnSpc>
                <a:spcPct val="80000"/>
              </a:lnSpc>
              <a:buClrTx/>
              <a:buSzPct val="100000"/>
              <a:buFont typeface="Wingdings" pitchFamily="2" charset="2"/>
              <a:buNone/>
              <a:defRPr/>
            </a:pPr>
            <a:r>
              <a:rPr lang="zh-CN" altLang="en-US" sz="2400" b="1" dirty="0">
                <a:latin typeface="宋体" pitchFamily="2" charset="-122"/>
              </a:rPr>
              <a:t>转让</a:t>
            </a:r>
          </a:p>
          <a:p>
            <a:pPr marL="711200" indent="-711200" algn="just" eaLnBrk="1" hangingPunct="1">
              <a:lnSpc>
                <a:spcPct val="80000"/>
              </a:lnSpc>
              <a:buClrTx/>
              <a:buSzPct val="100000"/>
              <a:buFont typeface="Wingdings" pitchFamily="2" charset="2"/>
              <a:buNone/>
              <a:defRPr/>
            </a:pPr>
            <a:r>
              <a:rPr lang="zh-CN" altLang="en-US" sz="2400" b="1" dirty="0">
                <a:latin typeface="宋体" pitchFamily="2" charset="-122"/>
              </a:rPr>
              <a:t>期货转现货（标准仓单</a:t>
            </a:r>
            <a:r>
              <a:rPr lang="en-US" altLang="zh-CN" sz="2400" b="1" dirty="0">
                <a:latin typeface="宋体" pitchFamily="2" charset="-122"/>
              </a:rPr>
              <a:t>/</a:t>
            </a:r>
            <a:r>
              <a:rPr lang="zh-CN" altLang="en-US" sz="2400" b="1" dirty="0">
                <a:latin typeface="宋体" pitchFamily="2" charset="-122"/>
              </a:rPr>
              <a:t>非标准仓单）</a:t>
            </a:r>
          </a:p>
          <a:p>
            <a:pPr marL="711200" indent="-711200" algn="just" eaLnBrk="1" hangingPunct="1">
              <a:lnSpc>
                <a:spcPct val="80000"/>
              </a:lnSpc>
              <a:buClrTx/>
              <a:buSzPct val="100000"/>
              <a:buFont typeface="Wingdings" pitchFamily="2" charset="2"/>
              <a:buNone/>
              <a:defRPr/>
            </a:pPr>
            <a:endParaRPr lang="zh-CN" altLang="en-US" sz="2400" b="1" dirty="0">
              <a:latin typeface="宋体" pitchFamily="2" charset="-122"/>
            </a:endParaRPr>
          </a:p>
          <a:p>
            <a:pPr marL="711200" indent="-711200" algn="just" eaLnBrk="1" hangingPunct="1">
              <a:lnSpc>
                <a:spcPct val="80000"/>
              </a:lnSpc>
              <a:buClrTx/>
              <a:buSzPct val="100000"/>
              <a:buFont typeface="Wingdings" pitchFamily="2" charset="2"/>
              <a:buNone/>
              <a:defRPr/>
            </a:pPr>
            <a:r>
              <a:rPr lang="zh-CN" altLang="en-US" sz="2400" b="1" dirty="0">
                <a:latin typeface="宋体" pitchFamily="2" charset="-122"/>
              </a:rPr>
              <a:t>折抵（郑州）</a:t>
            </a:r>
            <a:r>
              <a:rPr lang="en-US" altLang="zh-CN" sz="2400" b="1" dirty="0">
                <a:latin typeface="宋体" pitchFamily="2" charset="-122"/>
              </a:rPr>
              <a:t>/</a:t>
            </a:r>
            <a:r>
              <a:rPr lang="zh-CN" altLang="en-US" sz="2400" b="1" dirty="0">
                <a:latin typeface="宋体" pitchFamily="2" charset="-122"/>
              </a:rPr>
              <a:t>冲抵（交仓单，大连）</a:t>
            </a:r>
          </a:p>
          <a:p>
            <a:pPr marL="711200" indent="-711200" algn="just" eaLnBrk="1" hangingPunct="1">
              <a:lnSpc>
                <a:spcPct val="80000"/>
              </a:lnSpc>
              <a:buClrTx/>
              <a:buSzPct val="100000"/>
              <a:buFont typeface="Wingdings" pitchFamily="2" charset="2"/>
              <a:buNone/>
              <a:defRPr/>
            </a:pPr>
            <a:r>
              <a:rPr lang="zh-CN" altLang="en-US" sz="2400" b="1" dirty="0">
                <a:latin typeface="宋体" pitchFamily="2" charset="-122"/>
              </a:rPr>
              <a:t>解折抵</a:t>
            </a:r>
            <a:r>
              <a:rPr lang="en-US" altLang="zh-CN" sz="2400" b="1" dirty="0">
                <a:latin typeface="宋体" pitchFamily="2" charset="-122"/>
              </a:rPr>
              <a:t>/</a:t>
            </a:r>
            <a:r>
              <a:rPr lang="zh-CN" altLang="en-US" sz="2400" b="1" dirty="0">
                <a:latin typeface="宋体" pitchFamily="2" charset="-122"/>
              </a:rPr>
              <a:t>解冲抵（标准仓单清退）</a:t>
            </a:r>
          </a:p>
          <a:p>
            <a:pPr marL="711200" indent="-711200" algn="just" eaLnBrk="1" hangingPunct="1">
              <a:lnSpc>
                <a:spcPct val="80000"/>
              </a:lnSpc>
              <a:buClrTx/>
              <a:buSzPct val="100000"/>
              <a:buFont typeface="Wingdings" pitchFamily="2" charset="2"/>
              <a:buNone/>
              <a:defRPr/>
            </a:pPr>
            <a:endParaRPr lang="zh-CN" altLang="en-US" sz="2400" b="1" dirty="0">
              <a:latin typeface="宋体" pitchFamily="2" charset="-122"/>
            </a:endParaRPr>
          </a:p>
          <a:p>
            <a:pPr marL="711200" indent="-711200" algn="just" eaLnBrk="1" hangingPunct="1">
              <a:lnSpc>
                <a:spcPct val="80000"/>
              </a:lnSpc>
              <a:buClrTx/>
              <a:buSzPct val="100000"/>
              <a:buFont typeface="Wingdings" pitchFamily="2" charset="2"/>
              <a:buNone/>
              <a:defRPr/>
            </a:pPr>
            <a:r>
              <a:rPr lang="zh-CN" altLang="en-US" sz="2400" b="1" dirty="0">
                <a:latin typeface="宋体" pitchFamily="2" charset="-122"/>
              </a:rPr>
              <a:t>充抵（充入，给交易所，供开仓使用）</a:t>
            </a:r>
          </a:p>
          <a:p>
            <a:pPr marL="711200" indent="-711200" algn="just" eaLnBrk="1" hangingPunct="1">
              <a:lnSpc>
                <a:spcPct val="80000"/>
              </a:lnSpc>
              <a:buClrTx/>
              <a:buSzPct val="100000"/>
              <a:buFont typeface="Wingdings" pitchFamily="2" charset="2"/>
              <a:buNone/>
              <a:defRPr/>
            </a:pPr>
            <a:r>
              <a:rPr lang="zh-CN" altLang="en-US" sz="2400" b="1" dirty="0">
                <a:latin typeface="宋体" pitchFamily="2" charset="-122"/>
              </a:rPr>
              <a:t>解充抵（充出）</a:t>
            </a:r>
          </a:p>
          <a:p>
            <a:pPr marL="711200" indent="-711200" algn="just" eaLnBrk="1" hangingPunct="1">
              <a:lnSpc>
                <a:spcPct val="80000"/>
              </a:lnSpc>
              <a:buClrTx/>
              <a:buSzPct val="100000"/>
              <a:buFont typeface="Wingdings" pitchFamily="2" charset="2"/>
              <a:buNone/>
              <a:defRPr/>
            </a:pPr>
            <a:endParaRPr lang="zh-CN" altLang="en-US" sz="2400" b="1" dirty="0">
              <a:latin typeface="宋体" pitchFamily="2" charset="-122"/>
            </a:endParaRPr>
          </a:p>
          <a:p>
            <a:pPr marL="711200" indent="-711200" algn="just" eaLnBrk="1" hangingPunct="1">
              <a:lnSpc>
                <a:spcPct val="80000"/>
              </a:lnSpc>
              <a:buClrTx/>
              <a:buSzPct val="100000"/>
              <a:buFont typeface="Wingdings" pitchFamily="2" charset="2"/>
              <a:buNone/>
              <a:defRPr/>
            </a:pPr>
            <a:r>
              <a:rPr lang="zh-CN" altLang="en-US" sz="2400" b="1" dirty="0">
                <a:latin typeface="宋体" pitchFamily="2" charset="-122"/>
              </a:rPr>
              <a:t>质押（给银行）</a:t>
            </a:r>
          </a:p>
          <a:p>
            <a:pPr marL="711200" indent="-711200" algn="just" eaLnBrk="1" hangingPunct="1">
              <a:lnSpc>
                <a:spcPct val="80000"/>
              </a:lnSpc>
              <a:buClrTx/>
              <a:buSzPct val="100000"/>
              <a:buFont typeface="Wingdings" pitchFamily="2" charset="2"/>
              <a:buNone/>
              <a:defRPr/>
            </a:pPr>
            <a:r>
              <a:rPr lang="zh-CN" altLang="en-US" sz="2400" b="1" dirty="0">
                <a:latin typeface="宋体" pitchFamily="2" charset="-122"/>
              </a:rPr>
              <a:t>解质押</a:t>
            </a:r>
            <a:endParaRPr lang="zh-CN" altLang="en-US" sz="2400" dirty="0">
              <a:latin typeface="宋体" pitchFamily="2" charset="-122"/>
            </a:endParaRPr>
          </a:p>
          <a:p>
            <a:pPr marL="0" indent="0" algn="ctr" eaLnBrk="1" fontAlgn="t" hangingPunct="1">
              <a:lnSpc>
                <a:spcPct val="80000"/>
              </a:lnSpc>
              <a:buFont typeface="Wingdings" pitchFamily="2" charset="2"/>
              <a:buNone/>
              <a:defRPr/>
            </a:pPr>
            <a:endParaRPr lang="zh-CN" alt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图片 3" descr="1.jpg"/>
          <p:cNvPicPr>
            <a:picLocks noChangeAspect="1"/>
          </p:cNvPicPr>
          <p:nvPr/>
        </p:nvPicPr>
        <p:blipFill>
          <a:blip r:embed="rId2" cstate="print"/>
          <a:srcRect/>
          <a:stretch>
            <a:fillRect/>
          </a:stretch>
        </p:blipFill>
        <p:spPr bwMode="auto">
          <a:xfrm>
            <a:off x="0" y="0"/>
            <a:ext cx="9131300" cy="6858000"/>
          </a:xfrm>
          <a:prstGeom prst="rect">
            <a:avLst/>
          </a:prstGeom>
          <a:noFill/>
          <a:ln w="9525">
            <a:noFill/>
            <a:miter lim="800000"/>
            <a:headEnd/>
            <a:tailEnd/>
          </a:ln>
        </p:spPr>
      </p:pic>
      <p:sp>
        <p:nvSpPr>
          <p:cNvPr id="24578" name="标题 8"/>
          <p:cNvSpPr>
            <a:spLocks noGrp="1"/>
          </p:cNvSpPr>
          <p:nvPr>
            <p:ph type="ctrTitle" idx="4294967295"/>
          </p:nvPr>
        </p:nvSpPr>
        <p:spPr>
          <a:xfrm>
            <a:off x="685800" y="908050"/>
            <a:ext cx="7558088" cy="1225550"/>
          </a:xfrm>
        </p:spPr>
        <p:txBody>
          <a:bodyPr/>
          <a:lstStyle/>
          <a:p>
            <a:pPr eaLnBrk="1" hangingPunct="1">
              <a:lnSpc>
                <a:spcPct val="90000"/>
              </a:lnSpc>
            </a:pPr>
            <a:r>
              <a:rPr lang="en-US" altLang="zh-CN" sz="4000" b="1" smtClean="0">
                <a:solidFill>
                  <a:srgbClr val="E147DA"/>
                </a:solidFill>
                <a:latin typeface="楷体_GB2312" pitchFamily="49" charset="-122"/>
                <a:ea typeface="楷体_GB2312" pitchFamily="49" charset="-122"/>
              </a:rPr>
              <a:t>(</a:t>
            </a:r>
            <a:r>
              <a:rPr lang="zh-CN" altLang="en-US" sz="4000" b="1" smtClean="0">
                <a:solidFill>
                  <a:srgbClr val="E147DA"/>
                </a:solidFill>
                <a:latin typeface="楷体_GB2312" pitchFamily="49" charset="-122"/>
                <a:ea typeface="楷体_GB2312" pitchFamily="49" charset="-122"/>
              </a:rPr>
              <a:t>一</a:t>
            </a:r>
            <a:r>
              <a:rPr lang="en-US" altLang="zh-CN" sz="4000" b="1" smtClean="0">
                <a:solidFill>
                  <a:srgbClr val="E147DA"/>
                </a:solidFill>
                <a:latin typeface="楷体_GB2312" pitchFamily="49" charset="-122"/>
                <a:ea typeface="楷体_GB2312" pitchFamily="49" charset="-122"/>
              </a:rPr>
              <a:t>)</a:t>
            </a:r>
            <a:r>
              <a:rPr lang="zh-CN" altLang="en-US" sz="4000" b="1" smtClean="0">
                <a:solidFill>
                  <a:srgbClr val="E147DA"/>
                </a:solidFill>
                <a:latin typeface="楷体_GB2312" pitchFamily="49" charset="-122"/>
                <a:ea typeface="楷体_GB2312" pitchFamily="49" charset="-122"/>
              </a:rPr>
              <a:t>标准仓单的注册</a:t>
            </a:r>
          </a:p>
        </p:txBody>
      </p:sp>
      <p:sp>
        <p:nvSpPr>
          <p:cNvPr id="21507" name="副标题 4"/>
          <p:cNvSpPr>
            <a:spLocks noGrp="1"/>
          </p:cNvSpPr>
          <p:nvPr>
            <p:ph type="subTitle" idx="4294967295"/>
          </p:nvPr>
        </p:nvSpPr>
        <p:spPr>
          <a:xfrm>
            <a:off x="536575" y="2863850"/>
            <a:ext cx="7932738" cy="2981325"/>
          </a:xfrm>
        </p:spPr>
        <p:txBody>
          <a:bodyPr/>
          <a:lstStyle/>
          <a:p>
            <a:pPr marL="0" indent="0" eaLnBrk="1" hangingPunct="1">
              <a:lnSpc>
                <a:spcPct val="110000"/>
              </a:lnSpc>
              <a:buFont typeface="Wingdings" pitchFamily="2" charset="2"/>
              <a:buNone/>
              <a:defRPr/>
            </a:pPr>
            <a:r>
              <a:rPr lang="zh-CN" altLang="en-US" sz="2000" dirty="0" smtClean="0">
                <a:solidFill>
                  <a:schemeClr val="accent5">
                    <a:lumMod val="10000"/>
                  </a:schemeClr>
                </a:solidFill>
                <a:latin typeface="楷体_GB2312" pitchFamily="49" charset="-122"/>
                <a:ea typeface="楷体_GB2312" pitchFamily="49" charset="-122"/>
              </a:rPr>
              <a:t>    交割</a:t>
            </a:r>
            <a:r>
              <a:rPr lang="zh-CN" altLang="en-US" sz="2000" dirty="0">
                <a:solidFill>
                  <a:schemeClr val="accent5">
                    <a:lumMod val="10000"/>
                  </a:schemeClr>
                </a:solidFill>
                <a:latin typeface="楷体_GB2312" pitchFamily="49" charset="-122"/>
                <a:ea typeface="楷体_GB2312" pitchFamily="49" charset="-122"/>
              </a:rPr>
              <a:t>预报→货物入库→检验（仓库检验、复检机构检验） →</a:t>
            </a:r>
            <a:r>
              <a:rPr lang="zh-CN" altLang="en-US" sz="2000" dirty="0">
                <a:solidFill>
                  <a:schemeClr val="accent5">
                    <a:lumMod val="10000"/>
                  </a:schemeClr>
                </a:solidFill>
                <a:ea typeface="楷体_GB2312" pitchFamily="49" charset="-122"/>
              </a:rPr>
              <a:t>“</a:t>
            </a:r>
            <a:r>
              <a:rPr lang="zh-CN" altLang="en-US" sz="2000" dirty="0">
                <a:solidFill>
                  <a:schemeClr val="accent5">
                    <a:lumMod val="10000"/>
                  </a:schemeClr>
                </a:solidFill>
                <a:latin typeface="楷体_GB2312" pitchFamily="49" charset="-122"/>
                <a:ea typeface="楷体_GB2312" pitchFamily="49" charset="-122"/>
              </a:rPr>
              <a:t>现场核查</a:t>
            </a:r>
            <a:r>
              <a:rPr lang="zh-CN" altLang="en-US" sz="2000" dirty="0">
                <a:solidFill>
                  <a:schemeClr val="accent5">
                    <a:lumMod val="10000"/>
                  </a:schemeClr>
                </a:solidFill>
                <a:ea typeface="楷体_GB2312" pitchFamily="49" charset="-122"/>
              </a:rPr>
              <a:t>”</a:t>
            </a:r>
            <a:r>
              <a:rPr lang="zh-CN" altLang="en-US" sz="2000" dirty="0">
                <a:solidFill>
                  <a:schemeClr val="accent5">
                    <a:lumMod val="10000"/>
                  </a:schemeClr>
                </a:solidFill>
                <a:latin typeface="楷体_GB2312" pitchFamily="49" charset="-122"/>
                <a:ea typeface="楷体_GB2312" pitchFamily="49" charset="-122"/>
              </a:rPr>
              <a:t> →开具</a:t>
            </a:r>
            <a:r>
              <a:rPr lang="en-US" altLang="zh-CN" sz="2000" dirty="0">
                <a:solidFill>
                  <a:schemeClr val="accent5">
                    <a:lumMod val="10000"/>
                  </a:schemeClr>
                </a:solidFill>
                <a:latin typeface="楷体_GB2312" pitchFamily="49" charset="-122"/>
                <a:ea typeface="楷体_GB2312" pitchFamily="49" charset="-122"/>
              </a:rPr>
              <a:t>《</a:t>
            </a:r>
            <a:r>
              <a:rPr lang="zh-CN" altLang="en-US" sz="2000" dirty="0">
                <a:solidFill>
                  <a:schemeClr val="accent5">
                    <a:lumMod val="10000"/>
                  </a:schemeClr>
                </a:solidFill>
                <a:latin typeface="楷体_GB2312" pitchFamily="49" charset="-122"/>
                <a:ea typeface="楷体_GB2312" pitchFamily="49" charset="-122"/>
              </a:rPr>
              <a:t>标准仓单注册申请表</a:t>
            </a:r>
            <a:r>
              <a:rPr lang="en-US" altLang="zh-CN" sz="2000" dirty="0">
                <a:solidFill>
                  <a:schemeClr val="accent5">
                    <a:lumMod val="10000"/>
                  </a:schemeClr>
                </a:solidFill>
                <a:latin typeface="楷体_GB2312" pitchFamily="49" charset="-122"/>
                <a:ea typeface="楷体_GB2312" pitchFamily="49" charset="-122"/>
              </a:rPr>
              <a:t>》 →</a:t>
            </a:r>
            <a:r>
              <a:rPr lang="zh-CN" altLang="en-US" sz="2000" dirty="0">
                <a:solidFill>
                  <a:schemeClr val="accent5">
                    <a:lumMod val="10000"/>
                  </a:schemeClr>
                </a:solidFill>
                <a:latin typeface="楷体_GB2312" pitchFamily="49" charset="-122"/>
                <a:ea typeface="楷体_GB2312" pitchFamily="49" charset="-122"/>
              </a:rPr>
              <a:t>会员签字、盖章 →注册成功生成仓单</a:t>
            </a:r>
          </a:p>
          <a:p>
            <a:pPr marL="0" indent="0" eaLnBrk="1" hangingPunct="1">
              <a:lnSpc>
                <a:spcPct val="90000"/>
              </a:lnSpc>
              <a:buFont typeface="Wingdings" pitchFamily="2" charset="2"/>
              <a:buNone/>
              <a:defRPr/>
            </a:pPr>
            <a:r>
              <a:rPr lang="zh-CN" altLang="en-US" sz="2000" dirty="0" smtClean="0">
                <a:solidFill>
                  <a:schemeClr val="accent5">
                    <a:lumMod val="10000"/>
                  </a:schemeClr>
                </a:solidFill>
                <a:latin typeface="楷体_GB2312" pitchFamily="49" charset="-122"/>
                <a:ea typeface="楷体_GB2312" pitchFamily="49" charset="-122"/>
              </a:rPr>
              <a:t>    经</a:t>
            </a:r>
            <a:r>
              <a:rPr lang="zh-CN" altLang="en-US" sz="2000" dirty="0">
                <a:solidFill>
                  <a:schemeClr val="accent5">
                    <a:lumMod val="10000"/>
                  </a:schemeClr>
                </a:solidFill>
                <a:latin typeface="楷体_GB2312" pitchFamily="49" charset="-122"/>
                <a:ea typeface="楷体_GB2312" pitchFamily="49" charset="-122"/>
              </a:rPr>
              <a:t>交易所注册后，标准仓单可用于交割、转让、提货、充抵、交仓单等。</a:t>
            </a:r>
          </a:p>
          <a:p>
            <a:pPr marL="0" indent="0" eaLnBrk="1" hangingPunct="1">
              <a:lnSpc>
                <a:spcPct val="90000"/>
              </a:lnSpc>
              <a:buFont typeface="Wingdings" pitchFamily="2" charset="2"/>
              <a:buNone/>
              <a:defRPr/>
            </a:pPr>
            <a:r>
              <a:rPr lang="zh-CN" altLang="en-US" sz="2000" dirty="0" smtClean="0">
                <a:solidFill>
                  <a:schemeClr val="accent5">
                    <a:lumMod val="10000"/>
                  </a:schemeClr>
                </a:solidFill>
                <a:latin typeface="楷体_GB2312" pitchFamily="49" charset="-122"/>
                <a:ea typeface="楷体_GB2312" pitchFamily="49" charset="-122"/>
              </a:rPr>
              <a:t>    仓</a:t>
            </a:r>
            <a:r>
              <a:rPr lang="zh-CN" altLang="en-US" sz="2000" dirty="0">
                <a:solidFill>
                  <a:schemeClr val="accent5">
                    <a:lumMod val="10000"/>
                  </a:schemeClr>
                </a:solidFill>
                <a:latin typeface="楷体_GB2312" pitchFamily="49" charset="-122"/>
                <a:ea typeface="楷体_GB2312" pitchFamily="49" charset="-122"/>
              </a:rPr>
              <a:t>单分为仓库仓</a:t>
            </a:r>
            <a:r>
              <a:rPr lang="zh-CN" altLang="en-US" sz="2000" dirty="0" smtClean="0">
                <a:solidFill>
                  <a:schemeClr val="accent5">
                    <a:lumMod val="10000"/>
                  </a:schemeClr>
                </a:solidFill>
                <a:latin typeface="楷体_GB2312" pitchFamily="49" charset="-122"/>
                <a:ea typeface="楷体_GB2312" pitchFamily="49" charset="-122"/>
              </a:rPr>
              <a:t>单、厂</a:t>
            </a:r>
            <a:r>
              <a:rPr lang="zh-CN" altLang="en-US" sz="2000" dirty="0">
                <a:solidFill>
                  <a:schemeClr val="accent5">
                    <a:lumMod val="10000"/>
                  </a:schemeClr>
                </a:solidFill>
                <a:latin typeface="楷体_GB2312" pitchFamily="49" charset="-122"/>
                <a:ea typeface="楷体_GB2312" pitchFamily="49" charset="-122"/>
              </a:rPr>
              <a:t>库仓</a:t>
            </a:r>
            <a:r>
              <a:rPr lang="zh-CN" altLang="en-US" sz="2000" dirty="0" smtClean="0">
                <a:solidFill>
                  <a:schemeClr val="accent5">
                    <a:lumMod val="10000"/>
                  </a:schemeClr>
                </a:solidFill>
                <a:latin typeface="楷体_GB2312" pitchFamily="49" charset="-122"/>
                <a:ea typeface="楷体_GB2312" pitchFamily="49" charset="-122"/>
              </a:rPr>
              <a:t>单和提货单。</a:t>
            </a:r>
            <a:endParaRPr lang="zh-CN" altLang="en-US" sz="2000" dirty="0">
              <a:solidFill>
                <a:schemeClr val="accent5">
                  <a:lumMod val="10000"/>
                </a:schemeClr>
              </a:solidFill>
              <a:latin typeface="楷体_GB2312" pitchFamily="49" charset="-122"/>
              <a:ea typeface="楷体_GB2312" pitchFamily="49" charset="-122"/>
            </a:endParaRPr>
          </a:p>
          <a:p>
            <a:pPr marL="0" indent="0" eaLnBrk="1" hangingPunct="1">
              <a:lnSpc>
                <a:spcPct val="110000"/>
              </a:lnSpc>
              <a:buFont typeface="Wingdings" pitchFamily="2" charset="2"/>
              <a:buNone/>
              <a:defRPr/>
            </a:pPr>
            <a:endParaRPr lang="zh-CN" altLang="en-US" sz="2500" dirty="0">
              <a:latin typeface="楷体_GB2312" pitchFamily="49" charset="-122"/>
              <a:ea typeface="楷体_GB2312" pitchFamily="49" charset="-122"/>
            </a:endParaRPr>
          </a:p>
          <a:p>
            <a:pPr marL="0" indent="0" algn="ctr" eaLnBrk="1" fontAlgn="t" hangingPunct="1">
              <a:lnSpc>
                <a:spcPct val="90000"/>
              </a:lnSpc>
              <a:buFont typeface="Wingdings" pitchFamily="2" charset="2"/>
              <a:buNone/>
              <a:defRPr/>
            </a:pPr>
            <a:endParaRPr lang="zh-CN" altLang="en-US" sz="29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图片 3" descr="1.jpg"/>
          <p:cNvPicPr>
            <a:picLocks noChangeAspect="1"/>
          </p:cNvPicPr>
          <p:nvPr/>
        </p:nvPicPr>
        <p:blipFill>
          <a:blip r:embed="rId2" cstate="print"/>
          <a:srcRect/>
          <a:stretch>
            <a:fillRect/>
          </a:stretch>
        </p:blipFill>
        <p:spPr bwMode="auto">
          <a:xfrm>
            <a:off x="7938" y="0"/>
            <a:ext cx="9131300" cy="6858000"/>
          </a:xfrm>
          <a:prstGeom prst="rect">
            <a:avLst/>
          </a:prstGeom>
          <a:noFill/>
          <a:ln w="9525">
            <a:noFill/>
            <a:miter lim="800000"/>
            <a:headEnd/>
            <a:tailEnd/>
          </a:ln>
        </p:spPr>
      </p:pic>
      <p:sp>
        <p:nvSpPr>
          <p:cNvPr id="25602" name="标题 8"/>
          <p:cNvSpPr>
            <a:spLocks noGrp="1"/>
          </p:cNvSpPr>
          <p:nvPr>
            <p:ph type="ctrTitle" idx="4294967295"/>
          </p:nvPr>
        </p:nvSpPr>
        <p:spPr>
          <a:xfrm>
            <a:off x="685800" y="1000125"/>
            <a:ext cx="7772400" cy="844550"/>
          </a:xfrm>
        </p:spPr>
        <p:txBody>
          <a:bodyPr/>
          <a:lstStyle/>
          <a:p>
            <a:pPr eaLnBrk="1" hangingPunct="1">
              <a:lnSpc>
                <a:spcPct val="90000"/>
              </a:lnSpc>
            </a:pPr>
            <a:r>
              <a:rPr lang="zh-CN" altLang="en-US" b="1" smtClean="0">
                <a:solidFill>
                  <a:srgbClr val="E147DA"/>
                </a:solidFill>
              </a:rPr>
              <a:t>仓单注册流程</a:t>
            </a:r>
          </a:p>
        </p:txBody>
      </p:sp>
      <p:sp>
        <p:nvSpPr>
          <p:cNvPr id="25603" name="副标题 4"/>
          <p:cNvSpPr>
            <a:spLocks noGrp="1"/>
          </p:cNvSpPr>
          <p:nvPr>
            <p:ph type="subTitle" idx="4294967295"/>
          </p:nvPr>
        </p:nvSpPr>
        <p:spPr>
          <a:xfrm>
            <a:off x="536575" y="2357438"/>
            <a:ext cx="7932738" cy="3487737"/>
          </a:xfrm>
        </p:spPr>
        <p:txBody>
          <a:bodyPr/>
          <a:lstStyle/>
          <a:p>
            <a:pPr marL="609600" indent="-609600" algn="ctr">
              <a:lnSpc>
                <a:spcPct val="90000"/>
              </a:lnSpc>
              <a:buFont typeface="Wingdings" pitchFamily="2" charset="2"/>
              <a:buNone/>
            </a:pPr>
            <a:r>
              <a:rPr lang="en-US" altLang="zh-CN" sz="2400" smtClean="0"/>
              <a:t>1.</a:t>
            </a:r>
            <a:r>
              <a:rPr lang="zh-CN" altLang="en-US" sz="2400" smtClean="0"/>
              <a:t>客户在交易所网站上查询交割仓库名录，选择合适的仓库，联系仓库询问是否有库容</a:t>
            </a:r>
          </a:p>
          <a:p>
            <a:pPr marL="609600" indent="-609600" algn="ctr">
              <a:lnSpc>
                <a:spcPct val="90000"/>
              </a:lnSpc>
              <a:buFont typeface="Wingdings" pitchFamily="2" charset="2"/>
              <a:buNone/>
            </a:pPr>
            <a:r>
              <a:rPr lang="en-US" altLang="zh-CN" sz="2400" smtClean="0"/>
              <a:t>2.</a:t>
            </a:r>
            <a:r>
              <a:rPr lang="zh-CN" altLang="en-US" sz="2400" smtClean="0"/>
              <a:t>联系期货公司，发交割预报授权书（期货公司有现成的表格），委托期货公司办理交割预报。预报表上要填写数量、批次、等级、规格、品牌等内容。</a:t>
            </a:r>
          </a:p>
          <a:p>
            <a:pPr marL="609600" indent="-609600" algn="ctr">
              <a:lnSpc>
                <a:spcPct val="90000"/>
              </a:lnSpc>
              <a:buFont typeface="Wingdings" pitchFamily="2" charset="2"/>
              <a:buNone/>
            </a:pPr>
            <a:r>
              <a:rPr lang="en-US" altLang="zh-CN" sz="2400" smtClean="0"/>
              <a:t>3.</a:t>
            </a:r>
            <a:r>
              <a:rPr lang="zh-CN" altLang="en-US" sz="2400" smtClean="0"/>
              <a:t>预报批准后，将货物运到仓库，按照仓库的要求打包整理入库，由仓库安排质检部门检验，合格后由仓库开具仓单注册申请，上报交易所，交易所批准后，生成仓单。</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图片 3" descr="1.jpg"/>
          <p:cNvPicPr>
            <a:picLocks noChangeAspect="1"/>
          </p:cNvPicPr>
          <p:nvPr/>
        </p:nvPicPr>
        <p:blipFill>
          <a:blip r:embed="rId2" cstate="print"/>
          <a:srcRect/>
          <a:stretch>
            <a:fillRect/>
          </a:stretch>
        </p:blipFill>
        <p:spPr bwMode="auto">
          <a:xfrm>
            <a:off x="7938" y="0"/>
            <a:ext cx="9131300" cy="6858000"/>
          </a:xfrm>
          <a:prstGeom prst="rect">
            <a:avLst/>
          </a:prstGeom>
          <a:noFill/>
          <a:ln w="9525">
            <a:noFill/>
            <a:miter lim="800000"/>
            <a:headEnd/>
            <a:tailEnd/>
          </a:ln>
        </p:spPr>
      </p:pic>
      <p:sp>
        <p:nvSpPr>
          <p:cNvPr id="26626" name="标题 8"/>
          <p:cNvSpPr>
            <a:spLocks noGrp="1"/>
          </p:cNvSpPr>
          <p:nvPr>
            <p:ph type="ctrTitle" idx="4294967295"/>
          </p:nvPr>
        </p:nvSpPr>
        <p:spPr>
          <a:xfrm>
            <a:off x="685800" y="1000125"/>
            <a:ext cx="7772400" cy="844550"/>
          </a:xfrm>
        </p:spPr>
        <p:txBody>
          <a:bodyPr/>
          <a:lstStyle/>
          <a:p>
            <a:pPr eaLnBrk="1" hangingPunct="1">
              <a:lnSpc>
                <a:spcPct val="90000"/>
              </a:lnSpc>
            </a:pPr>
            <a:r>
              <a:rPr lang="zh-CN" altLang="en-US" sz="5400" b="1" smtClean="0">
                <a:solidFill>
                  <a:srgbClr val="E147DA"/>
                </a:solidFill>
                <a:latin typeface="楷体_GB2312" pitchFamily="49" charset="-122"/>
                <a:ea typeface="楷体_GB2312" pitchFamily="49" charset="-122"/>
              </a:rPr>
              <a:t>交割预报</a:t>
            </a:r>
          </a:p>
        </p:txBody>
      </p:sp>
      <p:sp>
        <p:nvSpPr>
          <p:cNvPr id="22531" name="副标题 4"/>
          <p:cNvSpPr>
            <a:spLocks noGrp="1"/>
          </p:cNvSpPr>
          <p:nvPr>
            <p:ph type="subTitle" idx="4294967295"/>
          </p:nvPr>
        </p:nvSpPr>
        <p:spPr>
          <a:xfrm>
            <a:off x="536575" y="2357438"/>
            <a:ext cx="7932738" cy="3487737"/>
          </a:xfrm>
        </p:spPr>
        <p:txBody>
          <a:bodyPr/>
          <a:lstStyle/>
          <a:p>
            <a:pPr marL="0" indent="0" eaLnBrk="1" hangingPunct="1">
              <a:lnSpc>
                <a:spcPct val="90000"/>
              </a:lnSpc>
              <a:buFont typeface="Wingdings" pitchFamily="2" charset="2"/>
              <a:buNone/>
              <a:defRPr/>
            </a:pPr>
            <a:r>
              <a:rPr lang="zh-CN" altLang="en-US" sz="2400" dirty="0" smtClean="0">
                <a:solidFill>
                  <a:schemeClr val="accent5">
                    <a:lumMod val="10000"/>
                  </a:schemeClr>
                </a:solidFill>
                <a:latin typeface="楷体_GB2312" pitchFamily="49" charset="-122"/>
                <a:ea typeface="楷体_GB2312" pitchFamily="49" charset="-122"/>
              </a:rPr>
              <a:t>    货主</a:t>
            </a:r>
            <a:r>
              <a:rPr lang="zh-CN" altLang="en-US" sz="2400" dirty="0">
                <a:solidFill>
                  <a:schemeClr val="accent5">
                    <a:lumMod val="10000"/>
                  </a:schemeClr>
                </a:solidFill>
                <a:latin typeface="楷体_GB2312" pitchFamily="49" charset="-122"/>
                <a:ea typeface="楷体_GB2312" pitchFamily="49" charset="-122"/>
              </a:rPr>
              <a:t>向指定交割仓库发货前，必须通过期货公司到交易所办理交割预报，交易所在</a:t>
            </a:r>
            <a:r>
              <a:rPr lang="en-US" altLang="zh-CN" sz="2400" dirty="0">
                <a:solidFill>
                  <a:schemeClr val="accent5">
                    <a:lumMod val="10000"/>
                  </a:schemeClr>
                </a:solidFill>
                <a:latin typeface="楷体_GB2312" pitchFamily="49" charset="-122"/>
                <a:ea typeface="楷体_GB2312" pitchFamily="49" charset="-122"/>
              </a:rPr>
              <a:t>3</a:t>
            </a:r>
            <a:r>
              <a:rPr lang="zh-CN" altLang="en-US" sz="2400" dirty="0">
                <a:solidFill>
                  <a:schemeClr val="accent5">
                    <a:lumMod val="10000"/>
                  </a:schemeClr>
                </a:solidFill>
                <a:latin typeface="楷体_GB2312" pitchFamily="49" charset="-122"/>
                <a:ea typeface="楷体_GB2312" pitchFamily="49" charset="-122"/>
              </a:rPr>
              <a:t>个工作日内予以答复。</a:t>
            </a:r>
          </a:p>
          <a:p>
            <a:pPr marL="0" indent="0" eaLnBrk="1" hangingPunct="1">
              <a:lnSpc>
                <a:spcPct val="90000"/>
              </a:lnSpc>
              <a:buFont typeface="Wingdings" pitchFamily="2" charset="2"/>
              <a:buNone/>
              <a:defRPr/>
            </a:pPr>
            <a:r>
              <a:rPr lang="zh-CN" altLang="en-US" sz="2400" dirty="0" smtClean="0">
                <a:solidFill>
                  <a:schemeClr val="accent5">
                    <a:lumMod val="10000"/>
                  </a:schemeClr>
                </a:solidFill>
                <a:latin typeface="楷体_GB2312" pitchFamily="49" charset="-122"/>
                <a:ea typeface="楷体_GB2312" pitchFamily="49" charset="-122"/>
              </a:rPr>
              <a:t>    预报</a:t>
            </a:r>
            <a:r>
              <a:rPr lang="zh-CN" altLang="en-US" sz="2400" dirty="0">
                <a:solidFill>
                  <a:schemeClr val="accent5">
                    <a:lumMod val="10000"/>
                  </a:schemeClr>
                </a:solidFill>
                <a:latin typeface="楷体_GB2312" pitchFamily="49" charset="-122"/>
                <a:ea typeface="楷体_GB2312" pitchFamily="49" charset="-122"/>
              </a:rPr>
              <a:t>被批准后，须向交易所交纳一定数量的交割预报定金。交割预报定金在有效期内根据仓库签字确认的交割预报表上的实际到货量进行返还。</a:t>
            </a:r>
          </a:p>
          <a:p>
            <a:pPr marL="0" indent="0" eaLnBrk="1" hangingPunct="1">
              <a:lnSpc>
                <a:spcPct val="90000"/>
              </a:lnSpc>
              <a:buFont typeface="Wingdings" pitchFamily="2" charset="2"/>
              <a:buNone/>
              <a:defRPr/>
            </a:pPr>
            <a:r>
              <a:rPr lang="zh-CN" altLang="en-US" sz="2400" dirty="0" smtClean="0">
                <a:solidFill>
                  <a:schemeClr val="accent5">
                    <a:lumMod val="10000"/>
                  </a:schemeClr>
                </a:solidFill>
                <a:latin typeface="楷体_GB2312" pitchFamily="49" charset="-122"/>
                <a:ea typeface="楷体_GB2312" pitchFamily="49" charset="-122"/>
              </a:rPr>
              <a:t>    办理</a:t>
            </a:r>
            <a:r>
              <a:rPr lang="zh-CN" altLang="en-US" sz="2400" dirty="0">
                <a:solidFill>
                  <a:schemeClr val="accent5">
                    <a:lumMod val="10000"/>
                  </a:schemeClr>
                </a:solidFill>
                <a:latin typeface="楷体_GB2312" pitchFamily="49" charset="-122"/>
                <a:ea typeface="楷体_GB2312" pitchFamily="49" charset="-122"/>
              </a:rPr>
              <a:t>完交割预报的货主在发货前，须将车船号、品种、数量、到货时间等通知指定交割仓库，指定交割仓库凭</a:t>
            </a:r>
            <a:r>
              <a:rPr lang="en-US" altLang="zh-CN" sz="2400" dirty="0">
                <a:solidFill>
                  <a:schemeClr val="accent5">
                    <a:lumMod val="10000"/>
                  </a:schemeClr>
                </a:solidFill>
                <a:latin typeface="楷体_GB2312" pitchFamily="49" charset="-122"/>
                <a:ea typeface="楷体_GB2312" pitchFamily="49" charset="-122"/>
              </a:rPr>
              <a:t>《</a:t>
            </a:r>
            <a:r>
              <a:rPr lang="zh-CN" altLang="en-US" sz="2400" dirty="0">
                <a:solidFill>
                  <a:schemeClr val="accent5">
                    <a:lumMod val="10000"/>
                  </a:schemeClr>
                </a:solidFill>
                <a:latin typeface="楷体_GB2312" pitchFamily="49" charset="-122"/>
                <a:ea typeface="楷体_GB2312" pitchFamily="49" charset="-122"/>
              </a:rPr>
              <a:t>交割预报表</a:t>
            </a:r>
            <a:r>
              <a:rPr lang="en-US" altLang="zh-CN" sz="2400" dirty="0">
                <a:solidFill>
                  <a:schemeClr val="accent5">
                    <a:lumMod val="10000"/>
                  </a:schemeClr>
                </a:solidFill>
                <a:latin typeface="楷体_GB2312" pitchFamily="49" charset="-122"/>
                <a:ea typeface="楷体_GB2312" pitchFamily="49" charset="-122"/>
              </a:rPr>
              <a:t>》</a:t>
            </a:r>
            <a:r>
              <a:rPr lang="zh-CN" altLang="en-US" sz="2400" dirty="0">
                <a:solidFill>
                  <a:schemeClr val="accent5">
                    <a:lumMod val="10000"/>
                  </a:schemeClr>
                </a:solidFill>
                <a:latin typeface="楷体_GB2312" pitchFamily="49" charset="-122"/>
                <a:ea typeface="楷体_GB2312" pitchFamily="49" charset="-122"/>
              </a:rPr>
              <a:t>合理安排接收商品入库。</a:t>
            </a:r>
            <a:r>
              <a:rPr lang="zh-CN" altLang="en-US" sz="2400" dirty="0">
                <a:latin typeface="楷体_GB2312" pitchFamily="49" charset="-122"/>
                <a:ea typeface="楷体_GB2312" pitchFamily="49" charset="-122"/>
              </a:rPr>
              <a:t/>
            </a:r>
            <a:br>
              <a:rPr lang="zh-CN" altLang="en-US" sz="2400" dirty="0">
                <a:latin typeface="楷体_GB2312" pitchFamily="49" charset="-122"/>
                <a:ea typeface="楷体_GB2312" pitchFamily="49" charset="-122"/>
              </a:rPr>
            </a:br>
            <a:endParaRPr lang="zh-CN" altLang="en-US" sz="2400"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图片 3" descr="1.jpg"/>
          <p:cNvPicPr>
            <a:picLocks noChangeAspect="1"/>
          </p:cNvPicPr>
          <p:nvPr/>
        </p:nvPicPr>
        <p:blipFill>
          <a:blip r:embed="rId2" cstate="print"/>
          <a:srcRect/>
          <a:stretch>
            <a:fillRect/>
          </a:stretch>
        </p:blipFill>
        <p:spPr bwMode="auto">
          <a:xfrm>
            <a:off x="7938" y="0"/>
            <a:ext cx="9131300" cy="6858000"/>
          </a:xfrm>
          <a:prstGeom prst="rect">
            <a:avLst/>
          </a:prstGeom>
          <a:noFill/>
          <a:ln w="9525">
            <a:noFill/>
            <a:miter lim="800000"/>
            <a:headEnd/>
            <a:tailEnd/>
          </a:ln>
        </p:spPr>
      </p:pic>
      <p:sp>
        <p:nvSpPr>
          <p:cNvPr id="41986" name="标题 8"/>
          <p:cNvSpPr>
            <a:spLocks noGrp="1"/>
          </p:cNvSpPr>
          <p:nvPr>
            <p:ph type="title"/>
          </p:nvPr>
        </p:nvSpPr>
        <p:spPr>
          <a:xfrm>
            <a:off x="301625" y="714375"/>
            <a:ext cx="8540750" cy="928688"/>
          </a:xfrm>
        </p:spPr>
        <p:txBody>
          <a:bodyPr/>
          <a:lstStyle/>
          <a:p>
            <a:pPr eaLnBrk="1" hangingPunct="1">
              <a:lnSpc>
                <a:spcPct val="90000"/>
              </a:lnSpc>
              <a:defRPr/>
            </a:pPr>
            <a:r>
              <a:rPr lang="zh-CN" altLang="en-US" sz="4000" dirty="0">
                <a:solidFill>
                  <a:schemeClr val="accent4">
                    <a:lumMod val="50000"/>
                  </a:schemeClr>
                </a:solidFill>
                <a:latin typeface="楷体_GB2312" pitchFamily="49" charset="-122"/>
                <a:ea typeface="楷体_GB2312" pitchFamily="49" charset="-122"/>
              </a:rPr>
              <a:t>三家交易所各品种的预报定金</a:t>
            </a:r>
          </a:p>
        </p:txBody>
      </p:sp>
      <p:graphicFrame>
        <p:nvGraphicFramePr>
          <p:cNvPr id="8" name="内容占位符 7"/>
          <p:cNvGraphicFramePr>
            <a:graphicFrameLocks noGrp="1"/>
          </p:cNvGraphicFramePr>
          <p:nvPr>
            <p:ph idx="1"/>
          </p:nvPr>
        </p:nvGraphicFramePr>
        <p:xfrm>
          <a:off x="301625" y="1500188"/>
          <a:ext cx="8485218" cy="4663440"/>
        </p:xfrm>
        <a:graphic>
          <a:graphicData uri="http://schemas.openxmlformats.org/drawingml/2006/table">
            <a:tbl>
              <a:tblPr firstRow="1" bandRow="1">
                <a:tableStyleId>{5C22544A-7EE6-4342-B048-85BDC9FD1C3A}</a:tableStyleId>
              </a:tblPr>
              <a:tblGrid>
                <a:gridCol w="1414203"/>
                <a:gridCol w="1414203"/>
                <a:gridCol w="1414203"/>
                <a:gridCol w="1414203"/>
                <a:gridCol w="1414203"/>
                <a:gridCol w="1414203"/>
              </a:tblGrid>
              <a:tr h="607924">
                <a:tc gridSpan="2">
                  <a:txBody>
                    <a:bodyPr/>
                    <a:lstStyle/>
                    <a:p>
                      <a:r>
                        <a:rPr lang="zh-CN" altLang="en-US" dirty="0" smtClean="0">
                          <a:solidFill>
                            <a:schemeClr val="accent5">
                              <a:lumMod val="10000"/>
                            </a:schemeClr>
                          </a:solidFill>
                        </a:rPr>
                        <a:t>上海期货交易所</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hMerge="1">
                  <a:txBody>
                    <a:bodyPr/>
                    <a:lstStyle/>
                    <a:p>
                      <a:endParaRPr lang="zh-CN" altLang="en-US" dirty="0">
                        <a:solidFill>
                          <a:schemeClr val="accent5">
                            <a:lumMod val="10000"/>
                          </a:schemeClr>
                        </a:solidFill>
                      </a:endParaRPr>
                    </a:p>
                  </a:txBody>
                  <a:tcPr>
                    <a:solidFill>
                      <a:schemeClr val="accent1">
                        <a:alpha val="0"/>
                      </a:schemeClr>
                    </a:solidFill>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accent5">
                              <a:lumMod val="10000"/>
                            </a:schemeClr>
                          </a:solidFill>
                        </a:rPr>
                        <a:t>大连商品交易所</a:t>
                      </a:r>
                    </a:p>
                    <a:p>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hMerge="1">
                  <a:txBody>
                    <a:bodyPr/>
                    <a:lstStyle/>
                    <a:p>
                      <a:endParaRPr lang="zh-CN" altLang="en-US" dirty="0">
                        <a:solidFill>
                          <a:schemeClr val="accent5">
                            <a:lumMod val="10000"/>
                          </a:schemeClr>
                        </a:solidFill>
                      </a:endParaRPr>
                    </a:p>
                  </a:txBody>
                  <a:tcPr>
                    <a:solidFill>
                      <a:schemeClr val="accent1">
                        <a:alpha val="0"/>
                      </a:schemeClr>
                    </a:solidFill>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accent5">
                              <a:lumMod val="10000"/>
                            </a:schemeClr>
                          </a:solidFill>
                        </a:rPr>
                        <a:t>郑州商品交易所</a:t>
                      </a:r>
                    </a:p>
                    <a:p>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hMerge="1">
                  <a:txBody>
                    <a:bodyPr/>
                    <a:lstStyle/>
                    <a:p>
                      <a:endParaRPr lang="zh-CN" altLang="en-US" dirty="0">
                        <a:solidFill>
                          <a:schemeClr val="accent5">
                            <a:lumMod val="10000"/>
                          </a:schemeClr>
                        </a:solidFill>
                      </a:endParaRPr>
                    </a:p>
                  </a:txBody>
                  <a:tcPr>
                    <a:solidFill>
                      <a:schemeClr val="accent1">
                        <a:alpha val="0"/>
                      </a:schemeClr>
                    </a:solidFill>
                  </a:tcPr>
                </a:tc>
              </a:tr>
              <a:tr h="347385">
                <a:tc>
                  <a:txBody>
                    <a:bodyPr/>
                    <a:lstStyle/>
                    <a:p>
                      <a:r>
                        <a:rPr lang="en-US" altLang="zh-CN" dirty="0" smtClean="0">
                          <a:solidFill>
                            <a:schemeClr val="accent5">
                              <a:lumMod val="10000"/>
                            </a:schemeClr>
                          </a:solidFill>
                        </a:rPr>
                        <a:t>Ag</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0</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a</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10</a:t>
                      </a:r>
                      <a:r>
                        <a:rPr lang="zh-CN" altLang="en-US" dirty="0" smtClean="0">
                          <a:solidFill>
                            <a:schemeClr val="accent5">
                              <a:lumMod val="10000"/>
                            </a:schemeClr>
                          </a:solidFill>
                        </a:rPr>
                        <a:t>元</a:t>
                      </a:r>
                      <a:r>
                        <a:rPr lang="en-US" altLang="zh-CN" dirty="0" smtClean="0">
                          <a:solidFill>
                            <a:schemeClr val="accent5">
                              <a:lumMod val="10000"/>
                            </a:schemeClr>
                          </a:solidFill>
                        </a:rPr>
                        <a:t>/</a:t>
                      </a:r>
                      <a:r>
                        <a:rPr lang="zh-CN" altLang="en-US" dirty="0" smtClean="0">
                          <a:solidFill>
                            <a:schemeClr val="accent5">
                              <a:lumMod val="10000"/>
                            </a:schemeClr>
                          </a:solidFill>
                        </a:rPr>
                        <a:t>吨</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CF</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30</a:t>
                      </a:r>
                      <a:r>
                        <a:rPr lang="zh-CN" altLang="en-US" dirty="0" smtClean="0">
                          <a:solidFill>
                            <a:schemeClr val="accent5">
                              <a:lumMod val="10000"/>
                            </a:schemeClr>
                          </a:solidFill>
                        </a:rPr>
                        <a:t>元</a:t>
                      </a:r>
                      <a:r>
                        <a:rPr lang="en-US" altLang="zh-CN" dirty="0" smtClean="0">
                          <a:solidFill>
                            <a:schemeClr val="accent5">
                              <a:lumMod val="10000"/>
                            </a:schemeClr>
                          </a:solidFill>
                        </a:rPr>
                        <a:t>/</a:t>
                      </a:r>
                      <a:r>
                        <a:rPr lang="zh-CN" altLang="en-US" dirty="0" smtClean="0">
                          <a:solidFill>
                            <a:schemeClr val="accent5">
                              <a:lumMod val="10000"/>
                            </a:schemeClr>
                          </a:solidFill>
                        </a:rPr>
                        <a:t>吨</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r>
              <a:tr h="347385">
                <a:tc>
                  <a:txBody>
                    <a:bodyPr/>
                    <a:lstStyle/>
                    <a:p>
                      <a:r>
                        <a:rPr lang="en-US" altLang="zh-CN" dirty="0" smtClean="0">
                          <a:solidFill>
                            <a:schemeClr val="accent5">
                              <a:lumMod val="10000"/>
                            </a:schemeClr>
                          </a:solidFill>
                        </a:rPr>
                        <a:t>Al</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0</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b</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10</a:t>
                      </a:r>
                      <a:r>
                        <a:rPr lang="zh-CN" altLang="en-US" dirty="0" smtClean="0">
                          <a:solidFill>
                            <a:schemeClr val="accent5">
                              <a:lumMod val="10000"/>
                            </a:schemeClr>
                          </a:solidFill>
                        </a:rPr>
                        <a:t>元</a:t>
                      </a:r>
                      <a:r>
                        <a:rPr lang="en-US" altLang="zh-CN" dirty="0" smtClean="0">
                          <a:solidFill>
                            <a:schemeClr val="accent5">
                              <a:lumMod val="10000"/>
                            </a:schemeClr>
                          </a:solidFill>
                        </a:rPr>
                        <a:t>/</a:t>
                      </a:r>
                      <a:r>
                        <a:rPr lang="zh-CN" altLang="en-US" dirty="0" smtClean="0">
                          <a:solidFill>
                            <a:schemeClr val="accent5">
                              <a:lumMod val="10000"/>
                            </a:schemeClr>
                          </a:solidFill>
                        </a:rPr>
                        <a:t>吨</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FG</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30</a:t>
                      </a:r>
                      <a:r>
                        <a:rPr lang="zh-CN" altLang="en-US" dirty="0" smtClean="0">
                          <a:solidFill>
                            <a:schemeClr val="accent5">
                              <a:lumMod val="10000"/>
                            </a:schemeClr>
                          </a:solidFill>
                        </a:rPr>
                        <a:t>元</a:t>
                      </a:r>
                      <a:r>
                        <a:rPr lang="en-US" altLang="zh-CN" dirty="0" smtClean="0">
                          <a:solidFill>
                            <a:schemeClr val="accent5">
                              <a:lumMod val="10000"/>
                            </a:schemeClr>
                          </a:solidFill>
                        </a:rPr>
                        <a:t>/</a:t>
                      </a:r>
                      <a:r>
                        <a:rPr lang="zh-CN" altLang="en-US" dirty="0" smtClean="0">
                          <a:solidFill>
                            <a:schemeClr val="accent5">
                              <a:lumMod val="10000"/>
                            </a:schemeClr>
                          </a:solidFill>
                        </a:rPr>
                        <a:t>吨</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r>
              <a:tr h="347385">
                <a:tc>
                  <a:txBody>
                    <a:bodyPr/>
                    <a:lstStyle/>
                    <a:p>
                      <a:r>
                        <a:rPr lang="en-US" altLang="zh-CN" dirty="0" smtClean="0">
                          <a:solidFill>
                            <a:schemeClr val="accent5">
                              <a:lumMod val="10000"/>
                            </a:schemeClr>
                          </a:solidFill>
                        </a:rPr>
                        <a:t>Au</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0</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c</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10</a:t>
                      </a:r>
                      <a:r>
                        <a:rPr lang="zh-CN" altLang="en-US" dirty="0" smtClean="0">
                          <a:solidFill>
                            <a:schemeClr val="accent5">
                              <a:lumMod val="10000"/>
                            </a:schemeClr>
                          </a:solidFill>
                        </a:rPr>
                        <a:t>元</a:t>
                      </a:r>
                      <a:r>
                        <a:rPr lang="en-US" altLang="zh-CN" dirty="0" smtClean="0">
                          <a:solidFill>
                            <a:schemeClr val="accent5">
                              <a:lumMod val="10000"/>
                            </a:schemeClr>
                          </a:solidFill>
                        </a:rPr>
                        <a:t>/</a:t>
                      </a:r>
                      <a:r>
                        <a:rPr lang="zh-CN" altLang="en-US" dirty="0" smtClean="0">
                          <a:solidFill>
                            <a:schemeClr val="accent5">
                              <a:lumMod val="10000"/>
                            </a:schemeClr>
                          </a:solidFill>
                        </a:rPr>
                        <a:t>吨</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ME</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30</a:t>
                      </a:r>
                      <a:r>
                        <a:rPr lang="zh-CN" altLang="en-US" dirty="0" smtClean="0">
                          <a:solidFill>
                            <a:schemeClr val="accent5">
                              <a:lumMod val="10000"/>
                            </a:schemeClr>
                          </a:solidFill>
                        </a:rPr>
                        <a:t>元</a:t>
                      </a:r>
                      <a:r>
                        <a:rPr lang="en-US" altLang="zh-CN" dirty="0" smtClean="0">
                          <a:solidFill>
                            <a:schemeClr val="accent5">
                              <a:lumMod val="10000"/>
                            </a:schemeClr>
                          </a:solidFill>
                        </a:rPr>
                        <a:t>/</a:t>
                      </a:r>
                      <a:r>
                        <a:rPr lang="zh-CN" altLang="en-US" dirty="0" smtClean="0">
                          <a:solidFill>
                            <a:schemeClr val="accent5">
                              <a:lumMod val="10000"/>
                            </a:schemeClr>
                          </a:solidFill>
                        </a:rPr>
                        <a:t>吨</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r>
              <a:tr h="347385">
                <a:tc>
                  <a:txBody>
                    <a:bodyPr/>
                    <a:lstStyle/>
                    <a:p>
                      <a:r>
                        <a:rPr lang="en-US" altLang="zh-CN" dirty="0" smtClean="0">
                          <a:solidFill>
                            <a:schemeClr val="accent5">
                              <a:lumMod val="10000"/>
                            </a:schemeClr>
                          </a:solidFill>
                        </a:rPr>
                        <a:t>Cu</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0</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j</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30</a:t>
                      </a:r>
                      <a:r>
                        <a:rPr lang="zh-CN" altLang="en-US" dirty="0" smtClean="0">
                          <a:solidFill>
                            <a:schemeClr val="accent5">
                              <a:lumMod val="10000"/>
                            </a:schemeClr>
                          </a:solidFill>
                        </a:rPr>
                        <a:t>元</a:t>
                      </a:r>
                      <a:r>
                        <a:rPr lang="en-US" altLang="zh-CN" dirty="0" smtClean="0">
                          <a:solidFill>
                            <a:schemeClr val="accent5">
                              <a:lumMod val="10000"/>
                            </a:schemeClr>
                          </a:solidFill>
                        </a:rPr>
                        <a:t>/</a:t>
                      </a:r>
                      <a:r>
                        <a:rPr lang="zh-CN" altLang="en-US" dirty="0" smtClean="0">
                          <a:solidFill>
                            <a:schemeClr val="accent5">
                              <a:lumMod val="10000"/>
                            </a:schemeClr>
                          </a:solidFill>
                        </a:rPr>
                        <a:t>吨</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OI</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30</a:t>
                      </a:r>
                      <a:r>
                        <a:rPr lang="zh-CN" altLang="en-US" dirty="0" smtClean="0">
                          <a:solidFill>
                            <a:schemeClr val="accent5">
                              <a:lumMod val="10000"/>
                            </a:schemeClr>
                          </a:solidFill>
                        </a:rPr>
                        <a:t>元</a:t>
                      </a:r>
                      <a:r>
                        <a:rPr lang="en-US" altLang="zh-CN" dirty="0" smtClean="0">
                          <a:solidFill>
                            <a:schemeClr val="accent5">
                              <a:lumMod val="10000"/>
                            </a:schemeClr>
                          </a:solidFill>
                        </a:rPr>
                        <a:t>/</a:t>
                      </a:r>
                      <a:r>
                        <a:rPr lang="zh-CN" altLang="en-US" dirty="0" smtClean="0">
                          <a:solidFill>
                            <a:schemeClr val="accent5">
                              <a:lumMod val="10000"/>
                            </a:schemeClr>
                          </a:solidFill>
                        </a:rPr>
                        <a:t>吨</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r>
              <a:tr h="347385">
                <a:tc>
                  <a:txBody>
                    <a:bodyPr/>
                    <a:lstStyle/>
                    <a:p>
                      <a:r>
                        <a:rPr lang="en-US" altLang="zh-CN" dirty="0" smtClean="0">
                          <a:solidFill>
                            <a:schemeClr val="accent5">
                              <a:lumMod val="10000"/>
                            </a:schemeClr>
                          </a:solidFill>
                        </a:rPr>
                        <a:t>Fu</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30</a:t>
                      </a:r>
                      <a:r>
                        <a:rPr lang="zh-CN" altLang="en-US" dirty="0" smtClean="0">
                          <a:solidFill>
                            <a:schemeClr val="accent5">
                              <a:lumMod val="10000"/>
                            </a:schemeClr>
                          </a:solidFill>
                        </a:rPr>
                        <a:t>元</a:t>
                      </a:r>
                      <a:r>
                        <a:rPr lang="en-US" altLang="zh-CN" dirty="0" smtClean="0">
                          <a:solidFill>
                            <a:schemeClr val="accent5">
                              <a:lumMod val="10000"/>
                            </a:schemeClr>
                          </a:solidFill>
                        </a:rPr>
                        <a:t>/</a:t>
                      </a:r>
                      <a:r>
                        <a:rPr lang="zh-CN" altLang="en-US" dirty="0" smtClean="0">
                          <a:solidFill>
                            <a:schemeClr val="accent5">
                              <a:lumMod val="10000"/>
                            </a:schemeClr>
                          </a:solidFill>
                        </a:rPr>
                        <a:t>吨</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jm</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30</a:t>
                      </a:r>
                      <a:r>
                        <a:rPr lang="zh-CN" altLang="en-US" dirty="0" smtClean="0">
                          <a:solidFill>
                            <a:schemeClr val="accent5">
                              <a:lumMod val="10000"/>
                            </a:schemeClr>
                          </a:solidFill>
                        </a:rPr>
                        <a:t>元</a:t>
                      </a:r>
                      <a:r>
                        <a:rPr lang="en-US" altLang="zh-CN" dirty="0" smtClean="0">
                          <a:solidFill>
                            <a:schemeClr val="accent5">
                              <a:lumMod val="10000"/>
                            </a:schemeClr>
                          </a:solidFill>
                        </a:rPr>
                        <a:t>/</a:t>
                      </a:r>
                      <a:r>
                        <a:rPr lang="zh-CN" altLang="en-US" dirty="0" smtClean="0">
                          <a:solidFill>
                            <a:schemeClr val="accent5">
                              <a:lumMod val="10000"/>
                            </a:schemeClr>
                          </a:solidFill>
                        </a:rPr>
                        <a:t>吨</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PM</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30</a:t>
                      </a:r>
                      <a:r>
                        <a:rPr lang="zh-CN" altLang="en-US" dirty="0" smtClean="0">
                          <a:solidFill>
                            <a:schemeClr val="accent5">
                              <a:lumMod val="10000"/>
                            </a:schemeClr>
                          </a:solidFill>
                        </a:rPr>
                        <a:t>元</a:t>
                      </a:r>
                      <a:r>
                        <a:rPr lang="en-US" altLang="zh-CN" dirty="0" smtClean="0">
                          <a:solidFill>
                            <a:schemeClr val="accent5">
                              <a:lumMod val="10000"/>
                            </a:schemeClr>
                          </a:solidFill>
                        </a:rPr>
                        <a:t>/</a:t>
                      </a:r>
                      <a:r>
                        <a:rPr lang="zh-CN" altLang="en-US" dirty="0" smtClean="0">
                          <a:solidFill>
                            <a:schemeClr val="accent5">
                              <a:lumMod val="10000"/>
                            </a:schemeClr>
                          </a:solidFill>
                        </a:rPr>
                        <a:t>吨</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r>
              <a:tr h="347385">
                <a:tc>
                  <a:txBody>
                    <a:bodyPr/>
                    <a:lstStyle/>
                    <a:p>
                      <a:r>
                        <a:rPr lang="en-US" altLang="zh-CN" dirty="0" smtClean="0">
                          <a:solidFill>
                            <a:schemeClr val="accent5">
                              <a:lumMod val="10000"/>
                            </a:schemeClr>
                          </a:solidFill>
                        </a:rPr>
                        <a:t>Pb</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0</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l</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30</a:t>
                      </a:r>
                      <a:r>
                        <a:rPr lang="zh-CN" altLang="en-US" dirty="0" smtClean="0">
                          <a:solidFill>
                            <a:schemeClr val="accent5">
                              <a:lumMod val="10000"/>
                            </a:schemeClr>
                          </a:solidFill>
                        </a:rPr>
                        <a:t>元</a:t>
                      </a:r>
                      <a:r>
                        <a:rPr lang="en-US" altLang="zh-CN" dirty="0" smtClean="0">
                          <a:solidFill>
                            <a:schemeClr val="accent5">
                              <a:lumMod val="10000"/>
                            </a:schemeClr>
                          </a:solidFill>
                        </a:rPr>
                        <a:t>/</a:t>
                      </a:r>
                      <a:r>
                        <a:rPr lang="zh-CN" altLang="en-US" dirty="0" smtClean="0">
                          <a:solidFill>
                            <a:schemeClr val="accent5">
                              <a:lumMod val="10000"/>
                            </a:schemeClr>
                          </a:solidFill>
                        </a:rPr>
                        <a:t>吨</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RI</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30</a:t>
                      </a:r>
                      <a:r>
                        <a:rPr lang="zh-CN" altLang="en-US" dirty="0" smtClean="0">
                          <a:solidFill>
                            <a:schemeClr val="accent5">
                              <a:lumMod val="10000"/>
                            </a:schemeClr>
                          </a:solidFill>
                        </a:rPr>
                        <a:t>元</a:t>
                      </a:r>
                      <a:r>
                        <a:rPr lang="en-US" altLang="zh-CN" dirty="0" smtClean="0">
                          <a:solidFill>
                            <a:schemeClr val="accent5">
                              <a:lumMod val="10000"/>
                            </a:schemeClr>
                          </a:solidFill>
                        </a:rPr>
                        <a:t>/</a:t>
                      </a:r>
                      <a:r>
                        <a:rPr lang="zh-CN" altLang="en-US" dirty="0" smtClean="0">
                          <a:solidFill>
                            <a:schemeClr val="accent5">
                              <a:lumMod val="10000"/>
                            </a:schemeClr>
                          </a:solidFill>
                        </a:rPr>
                        <a:t>吨</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r>
              <a:tr h="347385">
                <a:tc>
                  <a:txBody>
                    <a:bodyPr/>
                    <a:lstStyle/>
                    <a:p>
                      <a:r>
                        <a:rPr lang="en-US" altLang="zh-CN" dirty="0" smtClean="0">
                          <a:solidFill>
                            <a:schemeClr val="accent5">
                              <a:lumMod val="10000"/>
                            </a:schemeClr>
                          </a:solidFill>
                        </a:rPr>
                        <a:t>Rb</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0</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m</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10</a:t>
                      </a:r>
                      <a:r>
                        <a:rPr lang="zh-CN" altLang="en-US" dirty="0" smtClean="0">
                          <a:solidFill>
                            <a:schemeClr val="accent5">
                              <a:lumMod val="10000"/>
                            </a:schemeClr>
                          </a:solidFill>
                        </a:rPr>
                        <a:t>元</a:t>
                      </a:r>
                      <a:r>
                        <a:rPr lang="en-US" altLang="zh-CN" dirty="0" smtClean="0">
                          <a:solidFill>
                            <a:schemeClr val="accent5">
                              <a:lumMod val="10000"/>
                            </a:schemeClr>
                          </a:solidFill>
                        </a:rPr>
                        <a:t>/</a:t>
                      </a:r>
                      <a:r>
                        <a:rPr lang="zh-CN" altLang="en-US" dirty="0" smtClean="0">
                          <a:solidFill>
                            <a:schemeClr val="accent5">
                              <a:lumMod val="10000"/>
                            </a:schemeClr>
                          </a:solidFill>
                        </a:rPr>
                        <a:t>吨</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RM</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30</a:t>
                      </a:r>
                      <a:r>
                        <a:rPr lang="zh-CN" altLang="en-US" dirty="0" smtClean="0">
                          <a:solidFill>
                            <a:schemeClr val="accent5">
                              <a:lumMod val="10000"/>
                            </a:schemeClr>
                          </a:solidFill>
                        </a:rPr>
                        <a:t>元</a:t>
                      </a:r>
                      <a:r>
                        <a:rPr lang="en-US" altLang="zh-CN" dirty="0" smtClean="0">
                          <a:solidFill>
                            <a:schemeClr val="accent5">
                              <a:lumMod val="10000"/>
                            </a:schemeClr>
                          </a:solidFill>
                        </a:rPr>
                        <a:t>/</a:t>
                      </a:r>
                      <a:r>
                        <a:rPr lang="zh-CN" altLang="en-US" dirty="0" smtClean="0">
                          <a:solidFill>
                            <a:schemeClr val="accent5">
                              <a:lumMod val="10000"/>
                            </a:schemeClr>
                          </a:solidFill>
                        </a:rPr>
                        <a:t>吨</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r>
              <a:tr h="347385">
                <a:tc>
                  <a:txBody>
                    <a:bodyPr/>
                    <a:lstStyle/>
                    <a:p>
                      <a:r>
                        <a:rPr lang="en-US" altLang="zh-CN" dirty="0" smtClean="0">
                          <a:solidFill>
                            <a:schemeClr val="accent5">
                              <a:lumMod val="10000"/>
                            </a:schemeClr>
                          </a:solidFill>
                        </a:rPr>
                        <a:t>Ru</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0</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p</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30</a:t>
                      </a:r>
                      <a:r>
                        <a:rPr lang="zh-CN" altLang="en-US" dirty="0" smtClean="0">
                          <a:solidFill>
                            <a:schemeClr val="accent5">
                              <a:lumMod val="10000"/>
                            </a:schemeClr>
                          </a:solidFill>
                        </a:rPr>
                        <a:t>元</a:t>
                      </a:r>
                      <a:r>
                        <a:rPr lang="en-US" altLang="zh-CN" dirty="0" smtClean="0">
                          <a:solidFill>
                            <a:schemeClr val="accent5">
                              <a:lumMod val="10000"/>
                            </a:schemeClr>
                          </a:solidFill>
                        </a:rPr>
                        <a:t>/</a:t>
                      </a:r>
                      <a:r>
                        <a:rPr lang="zh-CN" altLang="en-US" dirty="0" smtClean="0">
                          <a:solidFill>
                            <a:schemeClr val="accent5">
                              <a:lumMod val="10000"/>
                            </a:schemeClr>
                          </a:solidFill>
                        </a:rPr>
                        <a:t>吨</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RS</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30</a:t>
                      </a:r>
                      <a:r>
                        <a:rPr lang="zh-CN" altLang="en-US" dirty="0" smtClean="0">
                          <a:solidFill>
                            <a:schemeClr val="accent5">
                              <a:lumMod val="10000"/>
                            </a:schemeClr>
                          </a:solidFill>
                        </a:rPr>
                        <a:t>元</a:t>
                      </a:r>
                      <a:r>
                        <a:rPr lang="en-US" altLang="zh-CN" dirty="0" smtClean="0">
                          <a:solidFill>
                            <a:schemeClr val="accent5">
                              <a:lumMod val="10000"/>
                            </a:schemeClr>
                          </a:solidFill>
                        </a:rPr>
                        <a:t>/</a:t>
                      </a:r>
                      <a:r>
                        <a:rPr lang="zh-CN" altLang="en-US" dirty="0" smtClean="0">
                          <a:solidFill>
                            <a:schemeClr val="accent5">
                              <a:lumMod val="10000"/>
                            </a:schemeClr>
                          </a:solidFill>
                        </a:rPr>
                        <a:t>吨</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r>
              <a:tr h="347385">
                <a:tc>
                  <a:txBody>
                    <a:bodyPr/>
                    <a:lstStyle/>
                    <a:p>
                      <a:r>
                        <a:rPr lang="en-US" altLang="zh-CN" dirty="0" smtClean="0">
                          <a:solidFill>
                            <a:schemeClr val="accent5">
                              <a:lumMod val="10000"/>
                            </a:schemeClr>
                          </a:solidFill>
                        </a:rPr>
                        <a:t>Wr</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0</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v</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30</a:t>
                      </a:r>
                      <a:r>
                        <a:rPr lang="zh-CN" altLang="en-US" dirty="0" smtClean="0">
                          <a:solidFill>
                            <a:schemeClr val="accent5">
                              <a:lumMod val="10000"/>
                            </a:schemeClr>
                          </a:solidFill>
                        </a:rPr>
                        <a:t>元</a:t>
                      </a:r>
                      <a:r>
                        <a:rPr lang="en-US" altLang="zh-CN" dirty="0" smtClean="0">
                          <a:solidFill>
                            <a:schemeClr val="accent5">
                              <a:lumMod val="10000"/>
                            </a:schemeClr>
                          </a:solidFill>
                        </a:rPr>
                        <a:t>/</a:t>
                      </a:r>
                      <a:r>
                        <a:rPr lang="zh-CN" altLang="en-US" dirty="0" smtClean="0">
                          <a:solidFill>
                            <a:schemeClr val="accent5">
                              <a:lumMod val="10000"/>
                            </a:schemeClr>
                          </a:solidFill>
                        </a:rPr>
                        <a:t>吨</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SR</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30</a:t>
                      </a:r>
                      <a:r>
                        <a:rPr lang="zh-CN" altLang="en-US" dirty="0" smtClean="0">
                          <a:solidFill>
                            <a:schemeClr val="accent5">
                              <a:lumMod val="10000"/>
                            </a:schemeClr>
                          </a:solidFill>
                        </a:rPr>
                        <a:t>元</a:t>
                      </a:r>
                      <a:r>
                        <a:rPr lang="en-US" altLang="zh-CN" dirty="0" smtClean="0">
                          <a:solidFill>
                            <a:schemeClr val="accent5">
                              <a:lumMod val="10000"/>
                            </a:schemeClr>
                          </a:solidFill>
                        </a:rPr>
                        <a:t>/</a:t>
                      </a:r>
                      <a:r>
                        <a:rPr lang="zh-CN" altLang="en-US" dirty="0" smtClean="0">
                          <a:solidFill>
                            <a:schemeClr val="accent5">
                              <a:lumMod val="10000"/>
                            </a:schemeClr>
                          </a:solidFill>
                        </a:rPr>
                        <a:t>吨</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r>
              <a:tr h="347385">
                <a:tc>
                  <a:txBody>
                    <a:bodyPr/>
                    <a:lstStyle/>
                    <a:p>
                      <a:r>
                        <a:rPr lang="en-US" altLang="zh-CN" dirty="0" smtClean="0">
                          <a:solidFill>
                            <a:schemeClr val="accent5">
                              <a:lumMod val="10000"/>
                            </a:schemeClr>
                          </a:solidFill>
                        </a:rPr>
                        <a:t>Zn</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0</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y</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30</a:t>
                      </a:r>
                      <a:r>
                        <a:rPr lang="zh-CN" altLang="en-US" dirty="0" smtClean="0">
                          <a:solidFill>
                            <a:schemeClr val="accent5">
                              <a:lumMod val="10000"/>
                            </a:schemeClr>
                          </a:solidFill>
                        </a:rPr>
                        <a:t>元</a:t>
                      </a:r>
                      <a:r>
                        <a:rPr lang="en-US" altLang="zh-CN" dirty="0" smtClean="0">
                          <a:solidFill>
                            <a:schemeClr val="accent5">
                              <a:lumMod val="10000"/>
                            </a:schemeClr>
                          </a:solidFill>
                        </a:rPr>
                        <a:t>/</a:t>
                      </a:r>
                      <a:r>
                        <a:rPr lang="zh-CN" altLang="en-US" dirty="0" smtClean="0">
                          <a:solidFill>
                            <a:schemeClr val="accent5">
                              <a:lumMod val="10000"/>
                            </a:schemeClr>
                          </a:solidFill>
                        </a:rPr>
                        <a:t>吨</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TA</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30</a:t>
                      </a:r>
                      <a:r>
                        <a:rPr lang="zh-CN" altLang="en-US" dirty="0" smtClean="0">
                          <a:solidFill>
                            <a:schemeClr val="accent5">
                              <a:lumMod val="10000"/>
                            </a:schemeClr>
                          </a:solidFill>
                        </a:rPr>
                        <a:t>元</a:t>
                      </a:r>
                      <a:r>
                        <a:rPr lang="en-US" altLang="zh-CN" dirty="0" smtClean="0">
                          <a:solidFill>
                            <a:schemeClr val="accent5">
                              <a:lumMod val="10000"/>
                            </a:schemeClr>
                          </a:solidFill>
                        </a:rPr>
                        <a:t>/</a:t>
                      </a:r>
                      <a:r>
                        <a:rPr lang="zh-CN" altLang="en-US" dirty="0" smtClean="0">
                          <a:solidFill>
                            <a:schemeClr val="accent5">
                              <a:lumMod val="10000"/>
                            </a:schemeClr>
                          </a:solidFill>
                        </a:rPr>
                        <a:t>吨</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r>
              <a:tr h="347385">
                <a:tc>
                  <a:txBody>
                    <a:bodyPr/>
                    <a:lstStyle/>
                    <a:p>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WH</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r>
                        <a:rPr lang="en-US" altLang="zh-CN" dirty="0" smtClean="0">
                          <a:solidFill>
                            <a:schemeClr val="accent5">
                              <a:lumMod val="10000"/>
                            </a:schemeClr>
                          </a:solidFill>
                        </a:rPr>
                        <a:t>30</a:t>
                      </a:r>
                      <a:r>
                        <a:rPr lang="zh-CN" altLang="en-US" dirty="0" smtClean="0">
                          <a:solidFill>
                            <a:schemeClr val="accent5">
                              <a:lumMod val="10000"/>
                            </a:schemeClr>
                          </a:solidFill>
                        </a:rPr>
                        <a:t>元</a:t>
                      </a:r>
                      <a:r>
                        <a:rPr lang="en-US" altLang="zh-CN" dirty="0" smtClean="0">
                          <a:solidFill>
                            <a:schemeClr val="accent5">
                              <a:lumMod val="10000"/>
                            </a:schemeClr>
                          </a:solidFill>
                        </a:rPr>
                        <a:t>/</a:t>
                      </a:r>
                      <a:r>
                        <a:rPr lang="zh-CN" altLang="en-US" dirty="0" smtClean="0">
                          <a:solidFill>
                            <a:schemeClr val="accent5">
                              <a:lumMod val="10000"/>
                            </a:schemeClr>
                          </a:solidFill>
                        </a:rPr>
                        <a:t>吨</a:t>
                      </a:r>
                      <a:endParaRPr lang="zh-CN" altLang="en-US" dirty="0">
                        <a:solidFill>
                          <a:schemeClr val="accent5">
                            <a:lumMod val="10000"/>
                          </a:schemeClr>
                        </a:solidFill>
                      </a:endParaRPr>
                    </a:p>
                  </a:txBody>
                  <a:tc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图片 3" descr="1.jpg"/>
          <p:cNvPicPr>
            <a:picLocks noChangeAspect="1"/>
          </p:cNvPicPr>
          <p:nvPr/>
        </p:nvPicPr>
        <p:blipFill>
          <a:blip r:embed="rId2" cstate="print"/>
          <a:srcRect/>
          <a:stretch>
            <a:fillRect/>
          </a:stretch>
        </p:blipFill>
        <p:spPr bwMode="auto">
          <a:xfrm>
            <a:off x="-12700" y="0"/>
            <a:ext cx="9129713" cy="6858000"/>
          </a:xfrm>
          <a:prstGeom prst="rect">
            <a:avLst/>
          </a:prstGeom>
          <a:noFill/>
          <a:ln w="9525">
            <a:noFill/>
            <a:miter lim="800000"/>
            <a:headEnd/>
            <a:tailEnd/>
          </a:ln>
        </p:spPr>
      </p:pic>
      <p:sp>
        <p:nvSpPr>
          <p:cNvPr id="20482" name="标题 8"/>
          <p:cNvSpPr>
            <a:spLocks noGrp="1"/>
          </p:cNvSpPr>
          <p:nvPr>
            <p:ph type="title"/>
          </p:nvPr>
        </p:nvSpPr>
        <p:spPr/>
        <p:txBody>
          <a:bodyPr/>
          <a:lstStyle/>
          <a:p>
            <a:pPr eaLnBrk="1" hangingPunct="1">
              <a:lnSpc>
                <a:spcPct val="90000"/>
              </a:lnSpc>
              <a:defRPr/>
            </a:pPr>
            <a:r>
              <a:rPr lang="zh-CN" altLang="en-US" b="1" dirty="0">
                <a:solidFill>
                  <a:schemeClr val="tx2">
                    <a:lumMod val="60000"/>
                    <a:lumOff val="40000"/>
                  </a:schemeClr>
                </a:solidFill>
                <a:latin typeface="楷体_GB2312" pitchFamily="49" charset="-122"/>
                <a:ea typeface="楷体_GB2312" pitchFamily="49" charset="-122"/>
              </a:rPr>
              <a:t>仓单的有效期</a:t>
            </a:r>
          </a:p>
        </p:txBody>
      </p:sp>
      <p:sp>
        <p:nvSpPr>
          <p:cNvPr id="20483" name="副标题 4"/>
          <p:cNvSpPr>
            <a:spLocks noGrp="1"/>
          </p:cNvSpPr>
          <p:nvPr>
            <p:ph idx="1"/>
          </p:nvPr>
        </p:nvSpPr>
        <p:spPr/>
        <p:txBody>
          <a:bodyPr/>
          <a:lstStyle/>
          <a:p>
            <a:pPr marL="0" indent="0" eaLnBrk="1" fontAlgn="t" hangingPunct="1">
              <a:buFont typeface="Wingdings" pitchFamily="2" charset="2"/>
              <a:buNone/>
              <a:defRPr/>
            </a:pPr>
            <a:r>
              <a:rPr lang="zh-CN" altLang="en-US" sz="4000" b="1" dirty="0" smtClean="0"/>
              <a:t>不同品种，有差异：</a:t>
            </a:r>
            <a:endParaRPr lang="en-US" altLang="zh-CN" sz="4000" b="1" dirty="0" smtClean="0"/>
          </a:p>
          <a:p>
            <a:pPr marL="0" indent="0" algn="ctr" eaLnBrk="1" fontAlgn="t" hangingPunct="1">
              <a:buFont typeface="Wingdings" pitchFamily="2" charset="2"/>
              <a:buNone/>
              <a:defRPr/>
            </a:pPr>
            <a:endParaRPr lang="zh-CN" altLang="en-US" dirty="0"/>
          </a:p>
          <a:p>
            <a:pPr marL="0" indent="0" algn="ctr" eaLnBrk="1" fontAlgn="t" hangingPunct="1">
              <a:buFont typeface="Wingdings" pitchFamily="2" charset="2"/>
              <a:buNone/>
              <a:defRPr/>
            </a:pPr>
            <a:r>
              <a:rPr lang="zh-CN" altLang="en-US" dirty="0" smtClean="0"/>
              <a:t> </a:t>
            </a:r>
            <a:r>
              <a:rPr lang="zh-CN" altLang="en-US" sz="2400" dirty="0" smtClean="0">
                <a:solidFill>
                  <a:schemeClr val="accent5">
                    <a:lumMod val="10000"/>
                  </a:schemeClr>
                </a:solidFill>
                <a:latin typeface="楷体_GB2312" pitchFamily="49" charset="-122"/>
                <a:ea typeface="楷体_GB2312" pitchFamily="49" charset="-122"/>
              </a:rPr>
              <a:t>大商所：期货法规 </a:t>
            </a:r>
            <a:r>
              <a:rPr lang="en-US" altLang="zh-CN" sz="2400" dirty="0" smtClean="0">
                <a:solidFill>
                  <a:schemeClr val="accent5">
                    <a:lumMod val="10000"/>
                  </a:schemeClr>
                </a:solidFill>
                <a:latin typeface="楷体_GB2312" pitchFamily="49" charset="-122"/>
                <a:ea typeface="楷体_GB2312" pitchFamily="49" charset="-122"/>
              </a:rPr>
              <a:t>&gt; </a:t>
            </a:r>
            <a:r>
              <a:rPr lang="zh-CN" altLang="en-US" sz="2400" dirty="0" smtClean="0">
                <a:solidFill>
                  <a:schemeClr val="accent5">
                    <a:lumMod val="10000"/>
                  </a:schemeClr>
                </a:solidFill>
                <a:latin typeface="楷体_GB2312" pitchFamily="49" charset="-122"/>
                <a:ea typeface="楷体_GB2312" pitchFamily="49" charset="-122"/>
              </a:rPr>
              <a:t>交易所规章 </a:t>
            </a:r>
            <a:r>
              <a:rPr lang="en-US" altLang="zh-CN" sz="2400" dirty="0" smtClean="0">
                <a:solidFill>
                  <a:schemeClr val="accent5">
                    <a:lumMod val="10000"/>
                  </a:schemeClr>
                </a:solidFill>
                <a:latin typeface="楷体_GB2312" pitchFamily="49" charset="-122"/>
                <a:ea typeface="楷体_GB2312" pitchFamily="49" charset="-122"/>
              </a:rPr>
              <a:t>&gt; </a:t>
            </a:r>
            <a:r>
              <a:rPr lang="zh-CN" altLang="en-US" sz="2400" dirty="0" smtClean="0">
                <a:solidFill>
                  <a:schemeClr val="accent5">
                    <a:lumMod val="10000"/>
                  </a:schemeClr>
                </a:solidFill>
                <a:latin typeface="楷体_GB2312" pitchFamily="49" charset="-122"/>
                <a:ea typeface="楷体_GB2312" pitchFamily="49" charset="-122"/>
              </a:rPr>
              <a:t>章程和规则</a:t>
            </a:r>
            <a:r>
              <a:rPr lang="en-US" altLang="zh-CN" sz="2400" dirty="0" smtClean="0">
                <a:solidFill>
                  <a:schemeClr val="accent5">
                    <a:lumMod val="10000"/>
                  </a:schemeClr>
                </a:solidFill>
                <a:latin typeface="楷体_GB2312" pitchFamily="49" charset="-122"/>
                <a:ea typeface="楷体_GB2312" pitchFamily="49" charset="-122"/>
              </a:rPr>
              <a:t>&gt;</a:t>
            </a:r>
            <a:r>
              <a:rPr lang="zh-CN" altLang="en-US" sz="2400" dirty="0" smtClean="0">
                <a:solidFill>
                  <a:schemeClr val="accent5">
                    <a:lumMod val="10000"/>
                  </a:schemeClr>
                </a:solidFill>
                <a:latin typeface="楷体_GB2312" pitchFamily="49" charset="-122"/>
                <a:ea typeface="楷体_GB2312" pitchFamily="49" charset="-122"/>
              </a:rPr>
              <a:t>具体的仓单管理办法</a:t>
            </a:r>
            <a:endParaRPr lang="en-US" altLang="zh-CN" sz="2400" dirty="0" smtClean="0">
              <a:solidFill>
                <a:schemeClr val="accent5">
                  <a:lumMod val="10000"/>
                </a:schemeClr>
              </a:solidFill>
              <a:latin typeface="楷体_GB2312" pitchFamily="49" charset="-122"/>
              <a:ea typeface="楷体_GB2312" pitchFamily="49" charset="-122"/>
            </a:endParaRPr>
          </a:p>
          <a:p>
            <a:pPr marL="0" indent="0" algn="ctr" eaLnBrk="1" fontAlgn="t" hangingPunct="1">
              <a:buFont typeface="Wingdings" pitchFamily="2" charset="2"/>
              <a:buNone/>
              <a:defRPr/>
            </a:pPr>
            <a:r>
              <a:rPr lang="zh-CN" altLang="en-US" sz="2400" dirty="0" smtClean="0">
                <a:solidFill>
                  <a:schemeClr val="accent5">
                    <a:lumMod val="10000"/>
                  </a:schemeClr>
                </a:solidFill>
                <a:latin typeface="楷体_GB2312" pitchFamily="49" charset="-122"/>
                <a:ea typeface="楷体_GB2312" pitchFamily="49" charset="-122"/>
              </a:rPr>
              <a:t>郑商所：期市法规</a:t>
            </a:r>
            <a:r>
              <a:rPr lang="en-US" altLang="zh-CN" sz="2400" dirty="0" smtClean="0">
                <a:solidFill>
                  <a:schemeClr val="accent5">
                    <a:lumMod val="10000"/>
                  </a:schemeClr>
                </a:solidFill>
                <a:latin typeface="楷体_GB2312" pitchFamily="49" charset="-122"/>
                <a:ea typeface="楷体_GB2312" pitchFamily="49" charset="-122"/>
              </a:rPr>
              <a:t>&gt;</a:t>
            </a:r>
            <a:r>
              <a:rPr lang="zh-CN" altLang="en-US" sz="2400" dirty="0" smtClean="0">
                <a:solidFill>
                  <a:schemeClr val="accent5">
                    <a:lumMod val="10000"/>
                  </a:schemeClr>
                </a:solidFill>
                <a:latin typeface="楷体_GB2312" pitchFamily="49" charset="-122"/>
                <a:ea typeface="楷体_GB2312" pitchFamily="49" charset="-122"/>
              </a:rPr>
              <a:t>交易所业务规则</a:t>
            </a:r>
            <a:r>
              <a:rPr lang="en-US" altLang="zh-CN" sz="2400" dirty="0" smtClean="0">
                <a:solidFill>
                  <a:schemeClr val="accent5">
                    <a:lumMod val="10000"/>
                  </a:schemeClr>
                </a:solidFill>
                <a:latin typeface="楷体_GB2312" pitchFamily="49" charset="-122"/>
                <a:ea typeface="楷体_GB2312" pitchFamily="49" charset="-122"/>
              </a:rPr>
              <a:t>&gt;</a:t>
            </a:r>
            <a:r>
              <a:rPr lang="zh-CN" altLang="en-US" sz="2400" dirty="0" smtClean="0">
                <a:solidFill>
                  <a:schemeClr val="accent5">
                    <a:lumMod val="10000"/>
                  </a:schemeClr>
                </a:solidFill>
                <a:latin typeface="楷体_GB2312" pitchFamily="49" charset="-122"/>
                <a:ea typeface="楷体_GB2312" pitchFamily="49" charset="-122"/>
              </a:rPr>
              <a:t>郑州商品交易所标准仓单管理办法</a:t>
            </a:r>
            <a:endParaRPr lang="en-US" altLang="zh-CN" sz="2400" dirty="0" smtClean="0">
              <a:solidFill>
                <a:schemeClr val="accent5">
                  <a:lumMod val="10000"/>
                </a:schemeClr>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图片 3" descr="1.jpg"/>
          <p:cNvPicPr>
            <a:picLocks noChangeAspect="1"/>
          </p:cNvPicPr>
          <p:nvPr/>
        </p:nvPicPr>
        <p:blipFill>
          <a:blip r:embed="rId2" cstate="print"/>
          <a:srcRect/>
          <a:stretch>
            <a:fillRect/>
          </a:stretch>
        </p:blipFill>
        <p:spPr bwMode="auto">
          <a:xfrm>
            <a:off x="7938" y="0"/>
            <a:ext cx="9131300" cy="6858000"/>
          </a:xfrm>
          <a:prstGeom prst="rect">
            <a:avLst/>
          </a:prstGeom>
          <a:noFill/>
          <a:ln w="9525">
            <a:noFill/>
            <a:miter lim="800000"/>
            <a:headEnd/>
            <a:tailEnd/>
          </a:ln>
        </p:spPr>
      </p:pic>
      <p:sp>
        <p:nvSpPr>
          <p:cNvPr id="29698" name="标题 8"/>
          <p:cNvSpPr>
            <a:spLocks noGrp="1"/>
          </p:cNvSpPr>
          <p:nvPr>
            <p:ph type="ctrTitle" idx="4294967295"/>
          </p:nvPr>
        </p:nvSpPr>
        <p:spPr>
          <a:xfrm>
            <a:off x="684213" y="836613"/>
            <a:ext cx="7772400" cy="1571625"/>
          </a:xfrm>
        </p:spPr>
        <p:txBody>
          <a:bodyPr/>
          <a:lstStyle/>
          <a:p>
            <a:pPr eaLnBrk="1" hangingPunct="1">
              <a:lnSpc>
                <a:spcPct val="90000"/>
              </a:lnSpc>
            </a:pPr>
            <a:r>
              <a:rPr lang="zh-CN" altLang="en-US" sz="4000" b="1" smtClean="0">
                <a:solidFill>
                  <a:srgbClr val="E147DA"/>
                </a:solidFill>
                <a:latin typeface="楷体_GB2312" pitchFamily="49" charset="-122"/>
                <a:ea typeface="楷体_GB2312" pitchFamily="49" charset="-122"/>
              </a:rPr>
              <a:t>（二）标准仓单的注销</a:t>
            </a:r>
          </a:p>
        </p:txBody>
      </p:sp>
      <p:sp>
        <p:nvSpPr>
          <p:cNvPr id="24579" name="副标题 4"/>
          <p:cNvSpPr>
            <a:spLocks noGrp="1"/>
          </p:cNvSpPr>
          <p:nvPr>
            <p:ph type="subTitle" idx="4294967295"/>
          </p:nvPr>
        </p:nvSpPr>
        <p:spPr>
          <a:xfrm>
            <a:off x="536575" y="2598738"/>
            <a:ext cx="7932738" cy="3687762"/>
          </a:xfrm>
        </p:spPr>
        <p:txBody>
          <a:bodyPr/>
          <a:lstStyle/>
          <a:p>
            <a:pPr marL="0" indent="0" eaLnBrk="1" hangingPunct="1">
              <a:lnSpc>
                <a:spcPct val="150000"/>
              </a:lnSpc>
              <a:buFont typeface="Wingdings" pitchFamily="2" charset="2"/>
              <a:buNone/>
              <a:defRPr/>
            </a:pPr>
            <a:r>
              <a:rPr lang="zh-CN" altLang="en-US" sz="2000" dirty="0" smtClean="0">
                <a:solidFill>
                  <a:schemeClr val="accent5">
                    <a:lumMod val="10000"/>
                  </a:schemeClr>
                </a:solidFill>
                <a:latin typeface="楷体_GB2312" pitchFamily="49" charset="-122"/>
                <a:ea typeface="楷体_GB2312" pitchFamily="49" charset="-122"/>
              </a:rPr>
              <a:t>    </a:t>
            </a:r>
            <a:r>
              <a:rPr lang="zh-CN" altLang="en-US" sz="2000" b="1" dirty="0" smtClean="0">
                <a:solidFill>
                  <a:schemeClr val="accent5">
                    <a:lumMod val="10000"/>
                  </a:schemeClr>
                </a:solidFill>
                <a:latin typeface="楷体_GB2312" pitchFamily="49" charset="-122"/>
                <a:ea typeface="楷体_GB2312" pitchFamily="49" charset="-122"/>
              </a:rPr>
              <a:t>标准</a:t>
            </a:r>
            <a:r>
              <a:rPr lang="zh-CN" altLang="en-US" sz="2000" b="1" dirty="0">
                <a:solidFill>
                  <a:schemeClr val="accent5">
                    <a:lumMod val="10000"/>
                  </a:schemeClr>
                </a:solidFill>
                <a:latin typeface="楷体_GB2312" pitchFamily="49" charset="-122"/>
                <a:ea typeface="楷体_GB2312" pitchFamily="49" charset="-122"/>
              </a:rPr>
              <a:t>仓单注销是指标准仓单合法持有人到交易所办理标准仓单退出流通手续的过程</a:t>
            </a:r>
          </a:p>
          <a:p>
            <a:pPr marL="0" indent="0" eaLnBrk="1" hangingPunct="1">
              <a:lnSpc>
                <a:spcPct val="150000"/>
              </a:lnSpc>
              <a:buFont typeface="Wingdings" pitchFamily="2" charset="2"/>
              <a:buNone/>
              <a:defRPr/>
            </a:pPr>
            <a:r>
              <a:rPr lang="zh-CN" altLang="en-US" sz="2000" b="1" dirty="0" smtClean="0">
                <a:solidFill>
                  <a:schemeClr val="accent5">
                    <a:lumMod val="10000"/>
                  </a:schemeClr>
                </a:solidFill>
                <a:latin typeface="楷体_GB2312" pitchFamily="49" charset="-122"/>
                <a:ea typeface="楷体_GB2312" pitchFamily="49" charset="-122"/>
              </a:rPr>
              <a:t>    标准</a:t>
            </a:r>
            <a:r>
              <a:rPr lang="zh-CN" altLang="en-US" sz="2000" b="1" dirty="0">
                <a:solidFill>
                  <a:schemeClr val="accent5">
                    <a:lumMod val="10000"/>
                  </a:schemeClr>
                </a:solidFill>
                <a:latin typeface="楷体_GB2312" pitchFamily="49" charset="-122"/>
                <a:ea typeface="楷体_GB2312" pitchFamily="49" charset="-122"/>
              </a:rPr>
              <a:t>仓单持有人注销标准仓单，须通过会员提交标准仓单注销申请及相应的</a:t>
            </a:r>
            <a:r>
              <a:rPr lang="en-US" altLang="zh-CN" sz="2000" b="1" dirty="0">
                <a:solidFill>
                  <a:schemeClr val="accent5">
                    <a:lumMod val="10000"/>
                  </a:schemeClr>
                </a:solidFill>
                <a:latin typeface="楷体_GB2312" pitchFamily="49" charset="-122"/>
                <a:ea typeface="楷体_GB2312" pitchFamily="49" charset="-122"/>
              </a:rPr>
              <a:t>《</a:t>
            </a:r>
            <a:r>
              <a:rPr lang="zh-CN" altLang="en-US" sz="2000" b="1" dirty="0">
                <a:solidFill>
                  <a:schemeClr val="accent5">
                    <a:lumMod val="10000"/>
                  </a:schemeClr>
                </a:solidFill>
                <a:latin typeface="楷体_GB2312" pitchFamily="49" charset="-122"/>
                <a:ea typeface="楷体_GB2312" pitchFamily="49" charset="-122"/>
              </a:rPr>
              <a:t>标准仓单持有凭证</a:t>
            </a:r>
            <a:r>
              <a:rPr lang="en-US" altLang="zh-CN" sz="2000" b="1" dirty="0">
                <a:solidFill>
                  <a:schemeClr val="accent5">
                    <a:lumMod val="10000"/>
                  </a:schemeClr>
                </a:solidFill>
                <a:latin typeface="楷体_GB2312" pitchFamily="49" charset="-122"/>
                <a:ea typeface="楷体_GB2312" pitchFamily="49" charset="-122"/>
              </a:rPr>
              <a:t>》</a:t>
            </a:r>
            <a:r>
              <a:rPr lang="zh-CN" altLang="en-US" sz="2000" b="1" dirty="0">
                <a:solidFill>
                  <a:schemeClr val="accent5">
                    <a:lumMod val="10000"/>
                  </a:schemeClr>
                </a:solidFill>
                <a:latin typeface="楷体_GB2312" pitchFamily="49" charset="-122"/>
                <a:ea typeface="楷体_GB2312" pitchFamily="49" charset="-122"/>
              </a:rPr>
              <a:t>。</a:t>
            </a:r>
          </a:p>
          <a:p>
            <a:pPr marL="0" indent="0" eaLnBrk="1" hangingPunct="1">
              <a:lnSpc>
                <a:spcPct val="150000"/>
              </a:lnSpc>
              <a:buFont typeface="Wingdings" pitchFamily="2" charset="2"/>
              <a:buNone/>
              <a:defRPr/>
            </a:pPr>
            <a:r>
              <a:rPr lang="zh-CN" altLang="en-US" sz="2000" b="1" dirty="0" smtClean="0">
                <a:solidFill>
                  <a:schemeClr val="accent5">
                    <a:lumMod val="10000"/>
                  </a:schemeClr>
                </a:solidFill>
                <a:latin typeface="楷体_GB2312" pitchFamily="49" charset="-122"/>
                <a:ea typeface="楷体_GB2312" pitchFamily="49" charset="-122"/>
              </a:rPr>
              <a:t>    交易所</a:t>
            </a:r>
            <a:r>
              <a:rPr lang="zh-CN" altLang="en-US" sz="2000" b="1" dirty="0">
                <a:solidFill>
                  <a:schemeClr val="accent5">
                    <a:lumMod val="10000"/>
                  </a:schemeClr>
                </a:solidFill>
                <a:latin typeface="楷体_GB2312" pitchFamily="49" charset="-122"/>
                <a:ea typeface="楷体_GB2312" pitchFamily="49" charset="-122"/>
              </a:rPr>
              <a:t>注销相应的标准仓单，并开具</a:t>
            </a:r>
            <a:r>
              <a:rPr lang="en-US" altLang="zh-CN" sz="2000" b="1" dirty="0">
                <a:solidFill>
                  <a:schemeClr val="accent5">
                    <a:lumMod val="10000"/>
                  </a:schemeClr>
                </a:solidFill>
                <a:latin typeface="楷体_GB2312" pitchFamily="49" charset="-122"/>
                <a:ea typeface="楷体_GB2312" pitchFamily="49" charset="-122"/>
              </a:rPr>
              <a:t>《</a:t>
            </a:r>
            <a:r>
              <a:rPr lang="zh-CN" altLang="en-US" sz="2000" b="1" dirty="0">
                <a:solidFill>
                  <a:schemeClr val="accent5">
                    <a:lumMod val="10000"/>
                  </a:schemeClr>
                </a:solidFill>
                <a:latin typeface="楷体_GB2312" pitchFamily="49" charset="-122"/>
                <a:ea typeface="楷体_GB2312" pitchFamily="49" charset="-122"/>
              </a:rPr>
              <a:t>提货通知单</a:t>
            </a:r>
            <a:r>
              <a:rPr lang="en-US" altLang="zh-CN" sz="2000" b="1" dirty="0">
                <a:solidFill>
                  <a:schemeClr val="accent5">
                    <a:lumMod val="10000"/>
                  </a:schemeClr>
                </a:solidFill>
                <a:latin typeface="楷体_GB2312" pitchFamily="49" charset="-122"/>
                <a:ea typeface="楷体_GB2312" pitchFamily="49" charset="-122"/>
              </a:rPr>
              <a:t>》</a:t>
            </a:r>
            <a:r>
              <a:rPr lang="zh-CN" altLang="en-US" sz="2000" b="1" dirty="0" smtClean="0">
                <a:solidFill>
                  <a:schemeClr val="accent5">
                    <a:lumMod val="10000"/>
                  </a:schemeClr>
                </a:solidFill>
                <a:latin typeface="楷体_GB2312" pitchFamily="49" charset="-122"/>
                <a:ea typeface="楷体_GB2312" pitchFamily="49" charset="-122"/>
              </a:rPr>
              <a:t>。</a:t>
            </a:r>
            <a:endParaRPr lang="en-US" altLang="zh-CN" sz="2000" b="1" dirty="0" smtClean="0">
              <a:solidFill>
                <a:schemeClr val="accent5">
                  <a:lumMod val="10000"/>
                </a:schemeClr>
              </a:solidFill>
              <a:latin typeface="楷体_GB2312" pitchFamily="49" charset="-122"/>
              <a:ea typeface="楷体_GB2312" pitchFamily="49" charset="-122"/>
            </a:endParaRPr>
          </a:p>
          <a:p>
            <a:pPr marL="0" indent="0" algn="ctr" eaLnBrk="1" fontAlgn="t" hangingPunct="1">
              <a:lnSpc>
                <a:spcPct val="80000"/>
              </a:lnSpc>
              <a:buFont typeface="Wingdings" pitchFamily="2" charset="2"/>
              <a:buNone/>
              <a:defRPr/>
            </a:pPr>
            <a:endParaRPr lang="zh-CN" altLang="en-US"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图片 3" descr="1.jpg"/>
          <p:cNvPicPr>
            <a:picLocks noChangeAspect="1"/>
          </p:cNvPicPr>
          <p:nvPr/>
        </p:nvPicPr>
        <p:blipFill>
          <a:blip r:embed="rId2" cstate="print"/>
          <a:srcRect/>
          <a:stretch>
            <a:fillRect/>
          </a:stretch>
        </p:blipFill>
        <p:spPr bwMode="auto">
          <a:xfrm>
            <a:off x="0" y="0"/>
            <a:ext cx="9131300" cy="6858000"/>
          </a:xfrm>
          <a:prstGeom prst="rect">
            <a:avLst/>
          </a:prstGeom>
          <a:noFill/>
          <a:ln w="9525">
            <a:noFill/>
            <a:miter lim="800000"/>
            <a:headEnd/>
            <a:tailEnd/>
          </a:ln>
        </p:spPr>
      </p:pic>
      <p:sp>
        <p:nvSpPr>
          <p:cNvPr id="25603" name="副标题 4"/>
          <p:cNvSpPr>
            <a:spLocks noGrp="1"/>
          </p:cNvSpPr>
          <p:nvPr>
            <p:ph type="subTitle" idx="4294967295"/>
          </p:nvPr>
        </p:nvSpPr>
        <p:spPr>
          <a:xfrm>
            <a:off x="214313" y="1428750"/>
            <a:ext cx="8643937" cy="4572000"/>
          </a:xfrm>
        </p:spPr>
        <p:txBody>
          <a:bodyPr/>
          <a:lstStyle/>
          <a:p>
            <a:pPr marL="0" indent="0" eaLnBrk="1" hangingPunct="1">
              <a:lnSpc>
                <a:spcPct val="150000"/>
              </a:lnSpc>
              <a:buFont typeface="Wingdings" pitchFamily="2" charset="2"/>
              <a:buNone/>
              <a:defRPr/>
            </a:pPr>
            <a:r>
              <a:rPr lang="zh-CN" altLang="en-US" sz="2800" dirty="0" smtClean="0">
                <a:solidFill>
                  <a:schemeClr val="accent5">
                    <a:lumMod val="10000"/>
                  </a:schemeClr>
                </a:solidFill>
                <a:latin typeface="楷体_GB2312" pitchFamily="49" charset="-122"/>
                <a:ea typeface="楷体_GB2312" pitchFamily="49" charset="-122"/>
              </a:rPr>
              <a:t>    </a:t>
            </a:r>
            <a:r>
              <a:rPr lang="en-US" altLang="zh-CN" sz="2000" b="1" dirty="0" smtClean="0">
                <a:solidFill>
                  <a:schemeClr val="accent5">
                    <a:lumMod val="10000"/>
                  </a:schemeClr>
                </a:solidFill>
                <a:latin typeface="楷体_GB2312" pitchFamily="49" charset="-122"/>
                <a:ea typeface="楷体_GB2312" pitchFamily="49" charset="-122"/>
              </a:rPr>
              <a:t> </a:t>
            </a:r>
            <a:r>
              <a:rPr lang="zh-CN" altLang="en-US" sz="2000" b="1" dirty="0" smtClean="0">
                <a:solidFill>
                  <a:schemeClr val="accent5">
                    <a:lumMod val="10000"/>
                  </a:schemeClr>
                </a:solidFill>
                <a:latin typeface="楷体_GB2312" pitchFamily="49" charset="-122"/>
                <a:ea typeface="楷体_GB2312" pitchFamily="49" charset="-122"/>
              </a:rPr>
              <a:t>货主在实际提货日</a:t>
            </a:r>
            <a:r>
              <a:rPr lang="en-US" altLang="zh-CN" sz="2000" b="1" dirty="0" smtClean="0">
                <a:solidFill>
                  <a:schemeClr val="accent5">
                    <a:lumMod val="10000"/>
                  </a:schemeClr>
                </a:solidFill>
                <a:latin typeface="楷体_GB2312" pitchFamily="49" charset="-122"/>
                <a:ea typeface="楷体_GB2312" pitchFamily="49" charset="-122"/>
              </a:rPr>
              <a:t>4</a:t>
            </a:r>
            <a:r>
              <a:rPr lang="zh-CN" altLang="en-US" sz="2000" b="1" dirty="0" smtClean="0">
                <a:solidFill>
                  <a:schemeClr val="accent5">
                    <a:lumMod val="10000"/>
                  </a:schemeClr>
                </a:solidFill>
                <a:latin typeface="楷体_GB2312" pitchFamily="49" charset="-122"/>
                <a:ea typeface="楷体_GB2312" pitchFamily="49" charset="-122"/>
              </a:rPr>
              <a:t>天前，凭</a:t>
            </a:r>
            <a:r>
              <a:rPr lang="en-US" altLang="zh-CN" sz="2000" b="1" dirty="0" smtClean="0">
                <a:solidFill>
                  <a:schemeClr val="accent5">
                    <a:lumMod val="10000"/>
                  </a:schemeClr>
                </a:solidFill>
                <a:latin typeface="楷体_GB2312" pitchFamily="49" charset="-122"/>
                <a:ea typeface="楷体_GB2312" pitchFamily="49" charset="-122"/>
              </a:rPr>
              <a:t>《</a:t>
            </a:r>
            <a:r>
              <a:rPr lang="zh-CN" altLang="en-US" sz="2000" b="1" dirty="0" smtClean="0">
                <a:solidFill>
                  <a:schemeClr val="accent5">
                    <a:lumMod val="10000"/>
                  </a:schemeClr>
                </a:solidFill>
                <a:latin typeface="楷体_GB2312" pitchFamily="49" charset="-122"/>
                <a:ea typeface="楷体_GB2312" pitchFamily="49" charset="-122"/>
              </a:rPr>
              <a:t>提货通知单</a:t>
            </a:r>
            <a:r>
              <a:rPr lang="en-US" altLang="zh-CN" sz="2000" b="1" dirty="0" smtClean="0">
                <a:solidFill>
                  <a:schemeClr val="accent5">
                    <a:lumMod val="10000"/>
                  </a:schemeClr>
                </a:solidFill>
                <a:latin typeface="楷体_GB2312" pitchFamily="49" charset="-122"/>
                <a:ea typeface="楷体_GB2312" pitchFamily="49" charset="-122"/>
              </a:rPr>
              <a:t>》</a:t>
            </a:r>
            <a:r>
              <a:rPr lang="zh-CN" altLang="en-US" sz="2000" b="1" dirty="0" smtClean="0">
                <a:solidFill>
                  <a:schemeClr val="accent5">
                    <a:lumMod val="10000"/>
                  </a:schemeClr>
                </a:solidFill>
                <a:latin typeface="楷体_GB2312" pitchFamily="49" charset="-122"/>
                <a:ea typeface="楷体_GB2312" pitchFamily="49" charset="-122"/>
              </a:rPr>
              <a:t>与指定交割仓库联系有关出库事宜</a:t>
            </a:r>
            <a:endParaRPr lang="en-US" altLang="zh-CN" sz="2000" b="1" dirty="0" smtClean="0">
              <a:solidFill>
                <a:schemeClr val="accent5">
                  <a:lumMod val="10000"/>
                </a:schemeClr>
              </a:solidFill>
              <a:latin typeface="楷体_GB2312" pitchFamily="49" charset="-122"/>
              <a:ea typeface="楷体_GB2312" pitchFamily="49" charset="-122"/>
            </a:endParaRPr>
          </a:p>
          <a:p>
            <a:pPr marL="0" indent="0" eaLnBrk="1" hangingPunct="1">
              <a:lnSpc>
                <a:spcPct val="150000"/>
              </a:lnSpc>
              <a:buFont typeface="Wingdings" pitchFamily="2" charset="2"/>
              <a:buNone/>
              <a:defRPr/>
            </a:pPr>
            <a:r>
              <a:rPr lang="en-US" altLang="zh-CN" sz="2000" b="1" dirty="0" smtClean="0">
                <a:solidFill>
                  <a:schemeClr val="accent5">
                    <a:lumMod val="10000"/>
                  </a:schemeClr>
                </a:solidFill>
                <a:latin typeface="楷体_GB2312" pitchFamily="49" charset="-122"/>
                <a:ea typeface="楷体_GB2312" pitchFamily="49" charset="-122"/>
              </a:rPr>
              <a:t>      </a:t>
            </a:r>
            <a:r>
              <a:rPr lang="zh-CN" altLang="en-US" sz="2000" b="1" dirty="0" smtClean="0">
                <a:solidFill>
                  <a:schemeClr val="accent5">
                    <a:lumMod val="10000"/>
                  </a:schemeClr>
                </a:solidFill>
                <a:latin typeface="楷体_GB2312" pitchFamily="49" charset="-122"/>
                <a:ea typeface="楷体_GB2312" pitchFamily="49" charset="-122"/>
              </a:rPr>
              <a:t>货主</a:t>
            </a:r>
            <a:r>
              <a:rPr lang="zh-CN" altLang="en-US" sz="2000" b="1" dirty="0">
                <a:solidFill>
                  <a:schemeClr val="accent5">
                    <a:lumMod val="10000"/>
                  </a:schemeClr>
                </a:solidFill>
                <a:latin typeface="楷体_GB2312" pitchFamily="49" charset="-122"/>
                <a:ea typeface="楷体_GB2312" pitchFamily="49" charset="-122"/>
              </a:rPr>
              <a:t>必须在</a:t>
            </a:r>
            <a:r>
              <a:rPr lang="en-US" altLang="zh-CN" sz="2000" b="1" dirty="0">
                <a:solidFill>
                  <a:schemeClr val="accent5">
                    <a:lumMod val="10000"/>
                  </a:schemeClr>
                </a:solidFill>
                <a:latin typeface="楷体_GB2312" pitchFamily="49" charset="-122"/>
                <a:ea typeface="楷体_GB2312" pitchFamily="49" charset="-122"/>
              </a:rPr>
              <a:t>《</a:t>
            </a:r>
            <a:r>
              <a:rPr lang="zh-CN" altLang="en-US" sz="2000" b="1" dirty="0">
                <a:solidFill>
                  <a:schemeClr val="accent5">
                    <a:lumMod val="10000"/>
                  </a:schemeClr>
                </a:solidFill>
                <a:latin typeface="楷体_GB2312" pitchFamily="49" charset="-122"/>
                <a:ea typeface="楷体_GB2312" pitchFamily="49" charset="-122"/>
              </a:rPr>
              <a:t>提货通知单</a:t>
            </a:r>
            <a:r>
              <a:rPr lang="en-US" altLang="zh-CN" sz="2000" b="1" dirty="0">
                <a:solidFill>
                  <a:schemeClr val="accent5">
                    <a:lumMod val="10000"/>
                  </a:schemeClr>
                </a:solidFill>
                <a:latin typeface="楷体_GB2312" pitchFamily="49" charset="-122"/>
                <a:ea typeface="楷体_GB2312" pitchFamily="49" charset="-122"/>
              </a:rPr>
              <a:t>》</a:t>
            </a:r>
            <a:r>
              <a:rPr lang="zh-CN" altLang="en-US" sz="2000" b="1" dirty="0">
                <a:solidFill>
                  <a:schemeClr val="accent5">
                    <a:lumMod val="10000"/>
                  </a:schemeClr>
                </a:solidFill>
                <a:latin typeface="楷体_GB2312" pitchFamily="49" charset="-122"/>
                <a:ea typeface="楷体_GB2312" pitchFamily="49" charset="-122"/>
              </a:rPr>
              <a:t>开具后</a:t>
            </a:r>
            <a:r>
              <a:rPr lang="en-US" altLang="zh-CN" sz="2000" b="1" dirty="0">
                <a:solidFill>
                  <a:schemeClr val="accent5">
                    <a:lumMod val="10000"/>
                  </a:schemeClr>
                </a:solidFill>
                <a:latin typeface="楷体_GB2312" pitchFamily="49" charset="-122"/>
                <a:ea typeface="楷体_GB2312" pitchFamily="49" charset="-122"/>
              </a:rPr>
              <a:t>10</a:t>
            </a:r>
            <a:r>
              <a:rPr lang="zh-CN" altLang="en-US" sz="2000" b="1" dirty="0">
                <a:solidFill>
                  <a:schemeClr val="accent5">
                    <a:lumMod val="10000"/>
                  </a:schemeClr>
                </a:solidFill>
                <a:latin typeface="楷体_GB2312" pitchFamily="49" charset="-122"/>
                <a:ea typeface="楷体_GB2312" pitchFamily="49" charset="-122"/>
              </a:rPr>
              <a:t>个工作日内到指定交割仓库办理提货手续。逾期未办的，按现货提货单处理，凭现货提货单提取的商品，指定交割仓库不保证全部商品质量符合期货标准</a:t>
            </a:r>
          </a:p>
          <a:p>
            <a:pPr marL="0" indent="0" eaLnBrk="1" hangingPunct="1">
              <a:lnSpc>
                <a:spcPct val="150000"/>
              </a:lnSpc>
              <a:buFont typeface="Wingdings" pitchFamily="2" charset="2"/>
              <a:buNone/>
              <a:defRPr/>
            </a:pPr>
            <a:r>
              <a:rPr lang="zh-CN" altLang="en-US" sz="2000" b="1" dirty="0">
                <a:solidFill>
                  <a:schemeClr val="accent5">
                    <a:lumMod val="10000"/>
                  </a:schemeClr>
                </a:solidFill>
                <a:latin typeface="楷体_GB2312" pitchFamily="49" charset="-122"/>
                <a:ea typeface="楷体_GB2312" pitchFamily="49" charset="-122"/>
              </a:rPr>
              <a:t> </a:t>
            </a:r>
            <a:r>
              <a:rPr lang="zh-CN" altLang="en-US" sz="2000" b="1" dirty="0" smtClean="0">
                <a:solidFill>
                  <a:schemeClr val="accent5">
                    <a:lumMod val="10000"/>
                  </a:schemeClr>
                </a:solidFill>
                <a:latin typeface="楷体_GB2312" pitchFamily="49" charset="-122"/>
                <a:ea typeface="楷体_GB2312" pitchFamily="49" charset="-122"/>
              </a:rPr>
              <a:t>    提货</a:t>
            </a:r>
            <a:r>
              <a:rPr lang="zh-CN" altLang="en-US" sz="2000" b="1" dirty="0">
                <a:solidFill>
                  <a:schemeClr val="accent5">
                    <a:lumMod val="10000"/>
                  </a:schemeClr>
                </a:solidFill>
                <a:latin typeface="楷体_GB2312" pitchFamily="49" charset="-122"/>
                <a:ea typeface="楷体_GB2312" pitchFamily="49" charset="-122"/>
              </a:rPr>
              <a:t>时由仓库计算品级升贴水和质量升贴水，由货主入库和出库时与仓库结算</a:t>
            </a:r>
          </a:p>
          <a:p>
            <a:pPr marL="0" indent="0" algn="ctr" eaLnBrk="1" fontAlgn="t" hangingPunct="1">
              <a:lnSpc>
                <a:spcPct val="80000"/>
              </a:lnSpc>
              <a:buFont typeface="Wingdings" pitchFamily="2" charset="2"/>
              <a:buNone/>
              <a:defRPr/>
            </a:pPr>
            <a:endParaRPr lang="zh-CN" alt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图片 3" descr="1.jpg"/>
          <p:cNvPicPr>
            <a:picLocks noChangeAspect="1"/>
          </p:cNvPicPr>
          <p:nvPr/>
        </p:nvPicPr>
        <p:blipFill>
          <a:blip r:embed="rId2" cstate="print"/>
          <a:srcRect/>
          <a:stretch>
            <a:fillRect/>
          </a:stretch>
        </p:blipFill>
        <p:spPr bwMode="auto">
          <a:xfrm>
            <a:off x="6350" y="0"/>
            <a:ext cx="9131300" cy="6858000"/>
          </a:xfrm>
          <a:prstGeom prst="rect">
            <a:avLst/>
          </a:prstGeom>
          <a:noFill/>
          <a:ln w="9525">
            <a:noFill/>
            <a:miter lim="800000"/>
            <a:headEnd/>
            <a:tailEnd/>
          </a:ln>
        </p:spPr>
      </p:pic>
      <p:sp>
        <p:nvSpPr>
          <p:cNvPr id="9" name="标题 8"/>
          <p:cNvSpPr>
            <a:spLocks noGrp="1"/>
          </p:cNvSpPr>
          <p:nvPr>
            <p:ph type="title" idx="4294967295"/>
          </p:nvPr>
        </p:nvSpPr>
        <p:spPr>
          <a:xfrm>
            <a:off x="722313" y="2500313"/>
            <a:ext cx="7772400" cy="3268662"/>
          </a:xfrm>
        </p:spPr>
        <p:txBody>
          <a:bodyPr anchor="t">
            <a:normAutofit fontScale="90000"/>
          </a:bodyPr>
          <a:lstStyle/>
          <a:p>
            <a:pPr algn="l" eaLnBrk="1" hangingPunct="1">
              <a:defRPr/>
            </a:pPr>
            <a:r>
              <a:rPr lang="zh-CN" altLang="en-US" sz="4000" b="1" dirty="0">
                <a:solidFill>
                  <a:schemeClr val="accent5">
                    <a:lumMod val="10000"/>
                  </a:schemeClr>
                </a:solidFill>
                <a:latin typeface="楷体_GB2312" pitchFamily="49" charset="-122"/>
                <a:ea typeface="楷体_GB2312" pitchFamily="49" charset="-122"/>
              </a:rPr>
              <a:t>一、交割概念</a:t>
            </a:r>
            <a:br>
              <a:rPr lang="zh-CN" altLang="en-US" sz="4000" b="1" dirty="0">
                <a:solidFill>
                  <a:schemeClr val="accent5">
                    <a:lumMod val="10000"/>
                  </a:schemeClr>
                </a:solidFill>
                <a:latin typeface="楷体_GB2312" pitchFamily="49" charset="-122"/>
                <a:ea typeface="楷体_GB2312" pitchFamily="49" charset="-122"/>
              </a:rPr>
            </a:br>
            <a:r>
              <a:rPr lang="zh-CN" altLang="en-US" sz="4000" b="1" dirty="0">
                <a:solidFill>
                  <a:schemeClr val="accent5">
                    <a:lumMod val="10000"/>
                  </a:schemeClr>
                </a:solidFill>
                <a:latin typeface="楷体_GB2312" pitchFamily="49" charset="-122"/>
                <a:ea typeface="楷体_GB2312" pitchFamily="49" charset="-122"/>
              </a:rPr>
              <a:t>二、交割标的物</a:t>
            </a:r>
            <a:br>
              <a:rPr lang="zh-CN" altLang="en-US" sz="4000" b="1" dirty="0">
                <a:solidFill>
                  <a:schemeClr val="accent5">
                    <a:lumMod val="10000"/>
                  </a:schemeClr>
                </a:solidFill>
                <a:latin typeface="楷体_GB2312" pitchFamily="49" charset="-122"/>
                <a:ea typeface="楷体_GB2312" pitchFamily="49" charset="-122"/>
              </a:rPr>
            </a:br>
            <a:r>
              <a:rPr lang="zh-CN" altLang="en-US" sz="4000" b="1" dirty="0">
                <a:solidFill>
                  <a:schemeClr val="accent5">
                    <a:lumMod val="10000"/>
                  </a:schemeClr>
                </a:solidFill>
                <a:latin typeface="楷体_GB2312" pitchFamily="49" charset="-122"/>
                <a:ea typeface="楷体_GB2312" pitchFamily="49" charset="-122"/>
              </a:rPr>
              <a:t>三、交割流程</a:t>
            </a:r>
            <a:br>
              <a:rPr lang="zh-CN" altLang="en-US" sz="4000" b="1" dirty="0">
                <a:solidFill>
                  <a:schemeClr val="accent5">
                    <a:lumMod val="10000"/>
                  </a:schemeClr>
                </a:solidFill>
                <a:latin typeface="楷体_GB2312" pitchFamily="49" charset="-122"/>
                <a:ea typeface="楷体_GB2312" pitchFamily="49" charset="-122"/>
              </a:rPr>
            </a:br>
            <a:r>
              <a:rPr lang="zh-CN" altLang="en-US" sz="4000" b="1" dirty="0">
                <a:solidFill>
                  <a:schemeClr val="accent5">
                    <a:lumMod val="10000"/>
                  </a:schemeClr>
                </a:solidFill>
                <a:latin typeface="楷体_GB2312" pitchFamily="49" charset="-122"/>
                <a:ea typeface="楷体_GB2312" pitchFamily="49" charset="-122"/>
              </a:rPr>
              <a:t>四、交割费用</a:t>
            </a:r>
            <a:br>
              <a:rPr lang="zh-CN" altLang="en-US" sz="4000" b="1" dirty="0">
                <a:solidFill>
                  <a:schemeClr val="accent5">
                    <a:lumMod val="10000"/>
                  </a:schemeClr>
                </a:solidFill>
                <a:latin typeface="楷体_GB2312" pitchFamily="49" charset="-122"/>
                <a:ea typeface="楷体_GB2312" pitchFamily="49" charset="-122"/>
              </a:rPr>
            </a:br>
            <a:r>
              <a:rPr lang="zh-CN" altLang="en-US" sz="4000" b="1" dirty="0">
                <a:solidFill>
                  <a:schemeClr val="accent5">
                    <a:lumMod val="10000"/>
                  </a:schemeClr>
                </a:solidFill>
                <a:latin typeface="楷体_GB2312" pitchFamily="49" charset="-122"/>
                <a:ea typeface="楷体_GB2312" pitchFamily="49" charset="-122"/>
              </a:rPr>
              <a:t>五</a:t>
            </a:r>
            <a:r>
              <a:rPr lang="zh-CN" altLang="en-US" sz="4000" b="1" dirty="0" smtClean="0">
                <a:solidFill>
                  <a:schemeClr val="accent5">
                    <a:lumMod val="10000"/>
                  </a:schemeClr>
                </a:solidFill>
                <a:latin typeface="楷体_GB2312" pitchFamily="49" charset="-122"/>
                <a:ea typeface="楷体_GB2312" pitchFamily="49" charset="-122"/>
              </a:rPr>
              <a:t>、仓单串换</a:t>
            </a:r>
            <a:r>
              <a:rPr lang="en-US" altLang="zh-CN" sz="4000" b="1" dirty="0" smtClean="0">
                <a:solidFill>
                  <a:schemeClr val="accent5">
                    <a:lumMod val="10000"/>
                  </a:schemeClr>
                </a:solidFill>
                <a:latin typeface="楷体_GB2312" pitchFamily="49" charset="-122"/>
                <a:ea typeface="楷体_GB2312" pitchFamily="49" charset="-122"/>
              </a:rPr>
              <a:t/>
            </a:r>
            <a:br>
              <a:rPr lang="en-US" altLang="zh-CN" sz="4000" b="1" dirty="0" smtClean="0">
                <a:solidFill>
                  <a:schemeClr val="accent5">
                    <a:lumMod val="10000"/>
                  </a:schemeClr>
                </a:solidFill>
                <a:latin typeface="楷体_GB2312" pitchFamily="49" charset="-122"/>
                <a:ea typeface="楷体_GB2312" pitchFamily="49" charset="-122"/>
              </a:rPr>
            </a:br>
            <a:r>
              <a:rPr lang="zh-CN" altLang="en-US" sz="4000" b="1" dirty="0" smtClean="0">
                <a:solidFill>
                  <a:schemeClr val="accent5">
                    <a:lumMod val="10000"/>
                  </a:schemeClr>
                </a:solidFill>
                <a:latin typeface="楷体_GB2312" pitchFamily="49" charset="-122"/>
                <a:ea typeface="楷体_GB2312" pitchFamily="49" charset="-122"/>
              </a:rPr>
              <a:t>六、套期保值            </a:t>
            </a:r>
            <a:r>
              <a:rPr lang="zh-CN" altLang="en-US" sz="3500" b="1" dirty="0">
                <a:latin typeface="楷体_GB2312" pitchFamily="49" charset="-122"/>
                <a:ea typeface="楷体_GB2312" pitchFamily="49" charset="-122"/>
              </a:rPr>
              <a:t/>
            </a:r>
            <a:br>
              <a:rPr lang="zh-CN" altLang="en-US" sz="3500" b="1" dirty="0">
                <a:latin typeface="楷体_GB2312" pitchFamily="49" charset="-122"/>
                <a:ea typeface="楷体_GB2312" pitchFamily="49" charset="-122"/>
              </a:rPr>
            </a:br>
            <a:endParaRPr lang="zh-CN" altLang="en-US" sz="3500" b="1" dirty="0"/>
          </a:p>
        </p:txBody>
      </p:sp>
      <p:sp>
        <p:nvSpPr>
          <p:cNvPr id="14339" name="文本占位符 9"/>
          <p:cNvSpPr>
            <a:spLocks noGrp="1"/>
          </p:cNvSpPr>
          <p:nvPr>
            <p:ph type="body" idx="4294967295"/>
          </p:nvPr>
        </p:nvSpPr>
        <p:spPr>
          <a:xfrm>
            <a:off x="722313" y="1143000"/>
            <a:ext cx="7772400" cy="1071563"/>
          </a:xfrm>
        </p:spPr>
        <p:txBody>
          <a:bodyPr anchor="b"/>
          <a:lstStyle/>
          <a:p>
            <a:pPr marL="0" indent="0" algn="ctr" eaLnBrk="1" hangingPunct="1">
              <a:buFont typeface="Wingdings" pitchFamily="2" charset="2"/>
              <a:buNone/>
            </a:pPr>
            <a:r>
              <a:rPr lang="zh-CN" altLang="en-US" sz="6000" b="1" smtClean="0">
                <a:solidFill>
                  <a:srgbClr val="E147DA"/>
                </a:solidFill>
                <a:latin typeface="楷体_GB2312" pitchFamily="49" charset="-122"/>
                <a:ea typeface="楷体_GB2312" pitchFamily="49" charset="-122"/>
              </a:rPr>
              <a:t>内    容</a:t>
            </a:r>
          </a:p>
        </p:txBody>
      </p:sp>
      <p:pic>
        <p:nvPicPr>
          <p:cNvPr id="14340" name="Picture 8" descr="5348"/>
          <p:cNvPicPr>
            <a:picLocks noChangeAspect="1" noChangeArrowheads="1"/>
          </p:cNvPicPr>
          <p:nvPr/>
        </p:nvPicPr>
        <p:blipFill>
          <a:blip r:embed="rId3" cstate="print"/>
          <a:srcRect/>
          <a:stretch>
            <a:fillRect/>
          </a:stretch>
        </p:blipFill>
        <p:spPr bwMode="auto">
          <a:xfrm>
            <a:off x="6948488" y="4508500"/>
            <a:ext cx="1727200" cy="1944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图片 3" descr="1.jpg"/>
          <p:cNvPicPr>
            <a:picLocks noChangeAspect="1"/>
          </p:cNvPicPr>
          <p:nvPr/>
        </p:nvPicPr>
        <p:blipFill>
          <a:blip r:embed="rId2" cstate="print"/>
          <a:srcRect/>
          <a:stretch>
            <a:fillRect/>
          </a:stretch>
        </p:blipFill>
        <p:spPr bwMode="auto">
          <a:xfrm>
            <a:off x="7938" y="0"/>
            <a:ext cx="9131300" cy="6858000"/>
          </a:xfrm>
          <a:prstGeom prst="rect">
            <a:avLst/>
          </a:prstGeom>
          <a:noFill/>
          <a:ln w="9525">
            <a:noFill/>
            <a:miter lim="800000"/>
            <a:headEnd/>
            <a:tailEnd/>
          </a:ln>
        </p:spPr>
      </p:pic>
      <p:sp>
        <p:nvSpPr>
          <p:cNvPr id="31746" name="标题 8"/>
          <p:cNvSpPr>
            <a:spLocks noGrp="1"/>
          </p:cNvSpPr>
          <p:nvPr>
            <p:ph type="ctrTitle" idx="4294967295"/>
          </p:nvPr>
        </p:nvSpPr>
        <p:spPr>
          <a:xfrm>
            <a:off x="685800" y="1285875"/>
            <a:ext cx="7772400" cy="1571625"/>
          </a:xfrm>
        </p:spPr>
        <p:txBody>
          <a:bodyPr/>
          <a:lstStyle/>
          <a:p>
            <a:pPr eaLnBrk="1" hangingPunct="1">
              <a:lnSpc>
                <a:spcPct val="90000"/>
              </a:lnSpc>
            </a:pPr>
            <a:r>
              <a:rPr lang="en-US" altLang="zh-CN" sz="4000" b="1" smtClean="0">
                <a:solidFill>
                  <a:srgbClr val="E147DA"/>
                </a:solidFill>
                <a:latin typeface="楷体_GB2312" pitchFamily="49" charset="-122"/>
                <a:ea typeface="楷体_GB2312" pitchFamily="49" charset="-122"/>
              </a:rPr>
              <a:t>(</a:t>
            </a:r>
            <a:r>
              <a:rPr lang="zh-CN" altLang="en-US" sz="4000" b="1" smtClean="0">
                <a:solidFill>
                  <a:srgbClr val="E147DA"/>
                </a:solidFill>
                <a:latin typeface="楷体_GB2312" pitchFamily="49" charset="-122"/>
                <a:ea typeface="楷体_GB2312" pitchFamily="49" charset="-122"/>
              </a:rPr>
              <a:t>三</a:t>
            </a:r>
            <a:r>
              <a:rPr lang="en-US" altLang="zh-CN" sz="4000" b="1" smtClean="0">
                <a:solidFill>
                  <a:srgbClr val="E147DA"/>
                </a:solidFill>
                <a:latin typeface="楷体_GB2312" pitchFamily="49" charset="-122"/>
                <a:ea typeface="楷体_GB2312" pitchFamily="49" charset="-122"/>
              </a:rPr>
              <a:t>)</a:t>
            </a:r>
            <a:r>
              <a:rPr lang="zh-CN" altLang="en-US" sz="4000" b="1" smtClean="0">
                <a:solidFill>
                  <a:srgbClr val="E147DA"/>
                </a:solidFill>
                <a:latin typeface="楷体_GB2312" pitchFamily="49" charset="-122"/>
                <a:ea typeface="楷体_GB2312" pitchFamily="49" charset="-122"/>
              </a:rPr>
              <a:t>转让</a:t>
            </a:r>
          </a:p>
        </p:txBody>
      </p:sp>
      <p:sp>
        <p:nvSpPr>
          <p:cNvPr id="65540" name="副标题 4"/>
          <p:cNvSpPr>
            <a:spLocks noGrp="1"/>
          </p:cNvSpPr>
          <p:nvPr>
            <p:ph type="subTitle" idx="4294967295"/>
          </p:nvPr>
        </p:nvSpPr>
        <p:spPr>
          <a:xfrm>
            <a:off x="536575" y="2571750"/>
            <a:ext cx="7932738" cy="3273425"/>
          </a:xfrm>
        </p:spPr>
        <p:txBody>
          <a:bodyPr/>
          <a:lstStyle/>
          <a:p>
            <a:pPr marL="0" indent="0" eaLnBrk="1" fontAlgn="t" hangingPunct="1">
              <a:buFont typeface="Wingdings" pitchFamily="2" charset="2"/>
              <a:buNone/>
              <a:defRPr/>
            </a:pPr>
            <a:r>
              <a:rPr lang="zh-CN" altLang="en-US" sz="2400" dirty="0" smtClean="0">
                <a:solidFill>
                  <a:schemeClr val="accent4">
                    <a:lumMod val="50000"/>
                  </a:schemeClr>
                </a:solidFill>
                <a:latin typeface="楷体_GB2312" pitchFamily="49" charset="-122"/>
                <a:ea typeface="楷体_GB2312" pitchFamily="49" charset="-122"/>
              </a:rPr>
              <a:t> </a:t>
            </a:r>
            <a:r>
              <a:rPr lang="zh-CN" altLang="en-US" sz="2400" b="1" dirty="0" smtClean="0">
                <a:solidFill>
                  <a:schemeClr val="accent4">
                    <a:lumMod val="50000"/>
                  </a:schemeClr>
                </a:solidFill>
                <a:latin typeface="楷体_GB2312" pitchFamily="49" charset="-122"/>
                <a:ea typeface="楷体_GB2312" pitchFamily="49" charset="-122"/>
              </a:rPr>
              <a:t>   仓</a:t>
            </a:r>
            <a:r>
              <a:rPr lang="zh-CN" altLang="en-US" sz="2400" b="1" dirty="0">
                <a:solidFill>
                  <a:schemeClr val="accent4">
                    <a:lumMod val="50000"/>
                  </a:schemeClr>
                </a:solidFill>
                <a:latin typeface="楷体_GB2312" pitchFamily="49" charset="-122"/>
                <a:ea typeface="楷体_GB2312" pitchFamily="49" charset="-122"/>
              </a:rPr>
              <a:t>单持有者（卖方）与仓单购买者（买方）商定一个转让价格，通过期货公司到交易所办理手续，交易所收取一定费用。买卖双方也可以不通过交易所结算，这样则无需向交易所缴纳手续费。</a:t>
            </a:r>
          </a:p>
          <a:p>
            <a:pPr marL="0" indent="0" eaLnBrk="1" fontAlgn="t" hangingPunct="1">
              <a:buFont typeface="Wingdings" pitchFamily="2" charset="2"/>
              <a:buNone/>
              <a:defRPr/>
            </a:pPr>
            <a:r>
              <a:rPr lang="zh-CN" altLang="en-US" sz="2400" b="1" dirty="0" smtClean="0">
                <a:solidFill>
                  <a:schemeClr val="accent4">
                    <a:lumMod val="50000"/>
                  </a:schemeClr>
                </a:solidFill>
                <a:latin typeface="楷体_GB2312" pitchFamily="49" charset="-122"/>
                <a:ea typeface="楷体_GB2312" pitchFamily="49" charset="-122"/>
              </a:rPr>
              <a:t>    上海</a:t>
            </a:r>
            <a:r>
              <a:rPr lang="zh-CN" altLang="en-US" sz="2400" b="1" dirty="0">
                <a:solidFill>
                  <a:schemeClr val="accent4">
                    <a:lumMod val="50000"/>
                  </a:schemeClr>
                </a:solidFill>
                <a:latin typeface="楷体_GB2312" pitchFamily="49" charset="-122"/>
                <a:ea typeface="楷体_GB2312" pitchFamily="49" charset="-122"/>
              </a:rPr>
              <a:t>的仓单客户可以通过自己的仓单系统自行办理转让。</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图片 3" descr="1.jpg"/>
          <p:cNvPicPr>
            <a:picLocks noChangeAspect="1"/>
          </p:cNvPicPr>
          <p:nvPr/>
        </p:nvPicPr>
        <p:blipFill>
          <a:blip r:embed="rId2" cstate="print"/>
          <a:srcRect/>
          <a:stretch>
            <a:fillRect/>
          </a:stretch>
        </p:blipFill>
        <p:spPr bwMode="auto">
          <a:xfrm>
            <a:off x="7938" y="0"/>
            <a:ext cx="9131300" cy="6858000"/>
          </a:xfrm>
          <a:prstGeom prst="rect">
            <a:avLst/>
          </a:prstGeom>
          <a:noFill/>
          <a:ln w="9525">
            <a:noFill/>
            <a:miter lim="800000"/>
            <a:headEnd/>
            <a:tailEnd/>
          </a:ln>
        </p:spPr>
      </p:pic>
      <p:sp>
        <p:nvSpPr>
          <p:cNvPr id="32770" name="标题 8"/>
          <p:cNvSpPr>
            <a:spLocks noGrp="1"/>
          </p:cNvSpPr>
          <p:nvPr>
            <p:ph type="ctrTitle" idx="4294967295"/>
          </p:nvPr>
        </p:nvSpPr>
        <p:spPr>
          <a:xfrm>
            <a:off x="685800" y="1000125"/>
            <a:ext cx="7772400" cy="1500188"/>
          </a:xfrm>
        </p:spPr>
        <p:txBody>
          <a:bodyPr/>
          <a:lstStyle/>
          <a:p>
            <a:pPr eaLnBrk="1" hangingPunct="1">
              <a:lnSpc>
                <a:spcPct val="90000"/>
              </a:lnSpc>
            </a:pPr>
            <a:r>
              <a:rPr lang="zh-CN" altLang="en-US" sz="4000" b="1" smtClean="0">
                <a:solidFill>
                  <a:srgbClr val="E147DA"/>
                </a:solidFill>
                <a:latin typeface="楷体_GB2312" pitchFamily="49" charset="-122"/>
                <a:ea typeface="楷体_GB2312" pitchFamily="49" charset="-122"/>
              </a:rPr>
              <a:t>（四）期货转现货（期转现）</a:t>
            </a:r>
          </a:p>
        </p:txBody>
      </p:sp>
      <p:sp>
        <p:nvSpPr>
          <p:cNvPr id="26627" name="副标题 4"/>
          <p:cNvSpPr>
            <a:spLocks noGrp="1"/>
          </p:cNvSpPr>
          <p:nvPr>
            <p:ph type="subTitle" idx="4294967295"/>
          </p:nvPr>
        </p:nvSpPr>
        <p:spPr>
          <a:xfrm>
            <a:off x="536575" y="2357438"/>
            <a:ext cx="7932738" cy="3643312"/>
          </a:xfrm>
        </p:spPr>
        <p:txBody>
          <a:bodyPr/>
          <a:lstStyle/>
          <a:p>
            <a:pPr marL="0" indent="0" eaLnBrk="1" hangingPunct="1">
              <a:lnSpc>
                <a:spcPct val="150000"/>
              </a:lnSpc>
              <a:buFont typeface="Wingdings" pitchFamily="2" charset="2"/>
              <a:buNone/>
              <a:defRPr/>
            </a:pPr>
            <a:r>
              <a:rPr lang="zh-CN" altLang="en-US" sz="1800" b="1" dirty="0" smtClean="0">
                <a:solidFill>
                  <a:schemeClr val="accent4">
                    <a:lumMod val="50000"/>
                  </a:schemeClr>
                </a:solidFill>
                <a:latin typeface="楷体_GB2312" pitchFamily="49" charset="-122"/>
                <a:ea typeface="楷体_GB2312" pitchFamily="49" charset="-122"/>
              </a:rPr>
              <a:t>    期货</a:t>
            </a:r>
            <a:r>
              <a:rPr lang="zh-CN" altLang="en-US" sz="1800" b="1" dirty="0">
                <a:solidFill>
                  <a:schemeClr val="accent4">
                    <a:lumMod val="50000"/>
                  </a:schemeClr>
                </a:solidFill>
                <a:latin typeface="楷体_GB2312" pitchFamily="49" charset="-122"/>
                <a:ea typeface="楷体_GB2312" pitchFamily="49" charset="-122"/>
              </a:rPr>
              <a:t>转现货（期转现）是指持有同一交割月份合约的买卖双方之间达成现货买卖协议后，变期货部位为现货部位的交易。</a:t>
            </a:r>
          </a:p>
          <a:p>
            <a:pPr marL="0" indent="0" eaLnBrk="1" hangingPunct="1">
              <a:lnSpc>
                <a:spcPct val="150000"/>
              </a:lnSpc>
              <a:buFont typeface="Wingdings" pitchFamily="2" charset="2"/>
              <a:buNone/>
              <a:defRPr/>
            </a:pPr>
            <a:r>
              <a:rPr lang="zh-CN" altLang="en-US" sz="1800" b="1" dirty="0">
                <a:solidFill>
                  <a:schemeClr val="accent4">
                    <a:lumMod val="50000"/>
                  </a:schemeClr>
                </a:solidFill>
                <a:latin typeface="楷体_GB2312" pitchFamily="49" charset="-122"/>
                <a:ea typeface="楷体_GB2312" pitchFamily="49" charset="-122"/>
              </a:rPr>
              <a:t>　　期货合约自上市之日起到该合约最后交易日期间，均可进行期转现。</a:t>
            </a:r>
          </a:p>
          <a:p>
            <a:pPr marL="0" indent="0" eaLnBrk="1" hangingPunct="1">
              <a:lnSpc>
                <a:spcPct val="150000"/>
              </a:lnSpc>
              <a:buFont typeface="Wingdings" pitchFamily="2" charset="2"/>
              <a:buNone/>
              <a:defRPr/>
            </a:pPr>
            <a:r>
              <a:rPr lang="zh-CN" altLang="en-US" sz="1800" b="1" dirty="0">
                <a:solidFill>
                  <a:schemeClr val="accent4">
                    <a:lumMod val="50000"/>
                  </a:schemeClr>
                </a:solidFill>
                <a:latin typeface="楷体_GB2312" pitchFamily="49" charset="-122"/>
                <a:ea typeface="楷体_GB2312" pitchFamily="49" charset="-122"/>
              </a:rPr>
              <a:t>手续费按交割手续费标准收取。 </a:t>
            </a:r>
          </a:p>
          <a:p>
            <a:pPr marL="0" indent="0" eaLnBrk="1" hangingPunct="1">
              <a:lnSpc>
                <a:spcPct val="150000"/>
              </a:lnSpc>
              <a:buFont typeface="Wingdings" pitchFamily="2" charset="2"/>
              <a:buNone/>
              <a:defRPr/>
            </a:pPr>
            <a:r>
              <a:rPr lang="zh-CN" altLang="en-US" sz="1800" b="1" dirty="0">
                <a:solidFill>
                  <a:schemeClr val="accent4">
                    <a:lumMod val="50000"/>
                  </a:schemeClr>
                </a:solidFill>
                <a:latin typeface="楷体_GB2312" pitchFamily="49" charset="-122"/>
                <a:ea typeface="楷体_GB2312" pitchFamily="49" charset="-122"/>
              </a:rPr>
              <a:t>　　期转现的意义：</a:t>
            </a:r>
            <a:endParaRPr lang="en-US" altLang="zh-CN" sz="1800" b="1" dirty="0">
              <a:solidFill>
                <a:schemeClr val="accent4">
                  <a:lumMod val="50000"/>
                </a:schemeClr>
              </a:solidFill>
              <a:latin typeface="楷体_GB2312" pitchFamily="49" charset="-122"/>
              <a:ea typeface="楷体_GB2312" pitchFamily="49" charset="-122"/>
            </a:endParaRPr>
          </a:p>
          <a:p>
            <a:pPr marL="0" indent="0" eaLnBrk="1" hangingPunct="1">
              <a:lnSpc>
                <a:spcPct val="150000"/>
              </a:lnSpc>
              <a:buFont typeface="Wingdings" pitchFamily="2" charset="2"/>
              <a:buNone/>
              <a:defRPr/>
            </a:pPr>
            <a:r>
              <a:rPr lang="zh-CN" altLang="en-US" sz="1800" b="1" dirty="0">
                <a:solidFill>
                  <a:schemeClr val="accent4">
                    <a:lumMod val="50000"/>
                  </a:schemeClr>
                </a:solidFill>
                <a:latin typeface="楷体_GB2312" pitchFamily="49" charset="-122"/>
                <a:ea typeface="楷体_GB2312" pitchFamily="49" charset="-122"/>
              </a:rPr>
              <a:t>　　</a:t>
            </a:r>
            <a:r>
              <a:rPr lang="en-US" altLang="zh-CN" sz="1800" b="1" dirty="0">
                <a:solidFill>
                  <a:schemeClr val="accent4">
                    <a:lumMod val="50000"/>
                  </a:schemeClr>
                </a:solidFill>
                <a:latin typeface="楷体_GB2312" pitchFamily="49" charset="-122"/>
                <a:ea typeface="楷体_GB2312" pitchFamily="49" charset="-122"/>
              </a:rPr>
              <a:t>1.</a:t>
            </a:r>
            <a:r>
              <a:rPr lang="zh-CN" altLang="en-US" sz="1800" b="1" dirty="0">
                <a:solidFill>
                  <a:schemeClr val="accent4">
                    <a:lumMod val="50000"/>
                  </a:schemeClr>
                </a:solidFill>
                <a:latin typeface="楷体_GB2312" pitchFamily="49" charset="-122"/>
                <a:ea typeface="楷体_GB2312" pitchFamily="49" charset="-122"/>
              </a:rPr>
              <a:t>提前交割。不必等到合约到期就可以实现交割。</a:t>
            </a:r>
            <a:endParaRPr lang="en-US" altLang="zh-CN" sz="1800" b="1" dirty="0">
              <a:solidFill>
                <a:schemeClr val="accent4">
                  <a:lumMod val="50000"/>
                </a:schemeClr>
              </a:solidFill>
              <a:latin typeface="楷体_GB2312" pitchFamily="49" charset="-122"/>
              <a:ea typeface="楷体_GB2312" pitchFamily="49" charset="-122"/>
            </a:endParaRPr>
          </a:p>
          <a:p>
            <a:pPr marL="0" indent="0" eaLnBrk="1" hangingPunct="1">
              <a:lnSpc>
                <a:spcPct val="150000"/>
              </a:lnSpc>
              <a:buFont typeface="Wingdings" pitchFamily="2" charset="2"/>
              <a:buNone/>
              <a:defRPr/>
            </a:pPr>
            <a:r>
              <a:rPr lang="zh-CN" altLang="en-US" sz="1800" b="1" dirty="0">
                <a:solidFill>
                  <a:schemeClr val="accent4">
                    <a:lumMod val="50000"/>
                  </a:schemeClr>
                </a:solidFill>
                <a:latin typeface="楷体_GB2312" pitchFamily="49" charset="-122"/>
                <a:ea typeface="楷体_GB2312" pitchFamily="49" charset="-122"/>
              </a:rPr>
              <a:t>　　</a:t>
            </a:r>
            <a:r>
              <a:rPr lang="en-US" altLang="zh-CN" sz="1800" b="1" dirty="0">
                <a:solidFill>
                  <a:schemeClr val="accent4">
                    <a:lumMod val="50000"/>
                  </a:schemeClr>
                </a:solidFill>
                <a:latin typeface="楷体_GB2312" pitchFamily="49" charset="-122"/>
                <a:ea typeface="楷体_GB2312" pitchFamily="49" charset="-122"/>
              </a:rPr>
              <a:t>2.</a:t>
            </a:r>
            <a:r>
              <a:rPr lang="zh-CN" altLang="en-US" sz="1800" b="1" dirty="0">
                <a:solidFill>
                  <a:schemeClr val="accent4">
                    <a:lumMod val="50000"/>
                  </a:schemeClr>
                </a:solidFill>
                <a:latin typeface="楷体_GB2312" pitchFamily="49" charset="-122"/>
                <a:ea typeface="楷体_GB2312" pitchFamily="49" charset="-122"/>
              </a:rPr>
              <a:t>为现货商提供了极大的便利。卖方可以及时收回资金，实现资金的快速周转；买方可以随时拿到仓单，注销提货，满足销售、加工需求。</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图片 3" descr="1.jpg"/>
          <p:cNvPicPr>
            <a:picLocks noChangeAspect="1"/>
          </p:cNvPicPr>
          <p:nvPr/>
        </p:nvPicPr>
        <p:blipFill>
          <a:blip r:embed="rId2" cstate="print"/>
          <a:srcRect/>
          <a:stretch>
            <a:fillRect/>
          </a:stretch>
        </p:blipFill>
        <p:spPr bwMode="auto">
          <a:xfrm>
            <a:off x="7938" y="0"/>
            <a:ext cx="9131300" cy="6858000"/>
          </a:xfrm>
          <a:prstGeom prst="rect">
            <a:avLst/>
          </a:prstGeom>
          <a:noFill/>
          <a:ln w="9525">
            <a:noFill/>
            <a:miter lim="800000"/>
            <a:headEnd/>
            <a:tailEnd/>
          </a:ln>
        </p:spPr>
      </p:pic>
      <p:sp>
        <p:nvSpPr>
          <p:cNvPr id="33794" name="标题 8"/>
          <p:cNvSpPr>
            <a:spLocks noGrp="1"/>
          </p:cNvSpPr>
          <p:nvPr>
            <p:ph type="ctrTitle" idx="4294967295"/>
          </p:nvPr>
        </p:nvSpPr>
        <p:spPr>
          <a:xfrm>
            <a:off x="685800" y="785813"/>
            <a:ext cx="7772400" cy="1428750"/>
          </a:xfrm>
        </p:spPr>
        <p:txBody>
          <a:bodyPr/>
          <a:lstStyle/>
          <a:p>
            <a:pPr eaLnBrk="1" hangingPunct="1">
              <a:lnSpc>
                <a:spcPct val="90000"/>
              </a:lnSpc>
            </a:pPr>
            <a:r>
              <a:rPr lang="zh-CN" altLang="en-US" sz="4000" b="1" smtClean="0">
                <a:solidFill>
                  <a:srgbClr val="E147DA"/>
                </a:solidFill>
                <a:latin typeface="楷体_GB2312" pitchFamily="49" charset="-122"/>
                <a:ea typeface="楷体_GB2312" pitchFamily="49" charset="-122"/>
              </a:rPr>
              <a:t>（五）折抵（冲抵）</a:t>
            </a:r>
          </a:p>
        </p:txBody>
      </p:sp>
      <p:sp>
        <p:nvSpPr>
          <p:cNvPr id="27651" name="副标题 4"/>
          <p:cNvSpPr>
            <a:spLocks noGrp="1"/>
          </p:cNvSpPr>
          <p:nvPr>
            <p:ph type="subTitle" idx="4294967295"/>
          </p:nvPr>
        </p:nvSpPr>
        <p:spPr>
          <a:xfrm>
            <a:off x="571500" y="1928813"/>
            <a:ext cx="8072438" cy="4286250"/>
          </a:xfrm>
        </p:spPr>
        <p:txBody>
          <a:bodyPr/>
          <a:lstStyle/>
          <a:p>
            <a:pPr marL="0" indent="0" eaLnBrk="1" hangingPunct="1">
              <a:lnSpc>
                <a:spcPct val="150000"/>
              </a:lnSpc>
              <a:buFont typeface="Wingdings" pitchFamily="2" charset="2"/>
              <a:buNone/>
              <a:defRPr/>
            </a:pPr>
            <a:r>
              <a:rPr lang="zh-CN" altLang="en-US" sz="2000" dirty="0" smtClean="0">
                <a:solidFill>
                  <a:schemeClr val="accent4">
                    <a:lumMod val="50000"/>
                  </a:schemeClr>
                </a:solidFill>
                <a:latin typeface="楷体_GB2312" pitchFamily="49" charset="-122"/>
                <a:ea typeface="楷体_GB2312" pitchFamily="49" charset="-122"/>
              </a:rPr>
              <a:t>    </a:t>
            </a:r>
            <a:r>
              <a:rPr lang="zh-CN" altLang="en-US" sz="2000" b="1" dirty="0" smtClean="0">
                <a:solidFill>
                  <a:schemeClr val="accent4">
                    <a:lumMod val="50000"/>
                  </a:schemeClr>
                </a:solidFill>
                <a:latin typeface="楷体_GB2312" pitchFamily="49" charset="-122"/>
                <a:ea typeface="楷体_GB2312" pitchFamily="49" charset="-122"/>
              </a:rPr>
              <a:t>仓</a:t>
            </a:r>
            <a:r>
              <a:rPr lang="zh-CN" altLang="en-US" sz="2000" b="1" dirty="0">
                <a:solidFill>
                  <a:schemeClr val="accent4">
                    <a:lumMod val="50000"/>
                  </a:schemeClr>
                </a:solidFill>
                <a:latin typeface="楷体_GB2312" pitchFamily="49" charset="-122"/>
                <a:ea typeface="楷体_GB2312" pitchFamily="49" charset="-122"/>
              </a:rPr>
              <a:t>单折</a:t>
            </a:r>
            <a:r>
              <a:rPr lang="zh-CN" altLang="en-US" sz="2000" b="1" dirty="0" smtClean="0">
                <a:solidFill>
                  <a:schemeClr val="accent4">
                    <a:lumMod val="50000"/>
                  </a:schemeClr>
                </a:solidFill>
                <a:latin typeface="楷体_GB2312" pitchFamily="49" charset="-122"/>
                <a:ea typeface="楷体_GB2312" pitchFamily="49" charset="-122"/>
              </a:rPr>
              <a:t>抵（冲抵）是指与</a:t>
            </a:r>
            <a:r>
              <a:rPr lang="zh-CN" altLang="en-US" sz="2000" b="1" dirty="0">
                <a:solidFill>
                  <a:schemeClr val="accent4">
                    <a:lumMod val="50000"/>
                  </a:schemeClr>
                </a:solidFill>
                <a:latin typeface="楷体_GB2312" pitchFamily="49" charset="-122"/>
                <a:ea typeface="楷体_GB2312" pitchFamily="49" charset="-122"/>
              </a:rPr>
              <a:t>标准仓单对应的品种相同、数量相同的空头持仓交易保证金不再收取。</a:t>
            </a:r>
            <a:endParaRPr lang="en-US" altLang="zh-CN" sz="2000" b="1" dirty="0">
              <a:solidFill>
                <a:schemeClr val="accent4">
                  <a:lumMod val="50000"/>
                </a:schemeClr>
              </a:solidFill>
              <a:latin typeface="楷体_GB2312" pitchFamily="49" charset="-122"/>
              <a:ea typeface="楷体_GB2312" pitchFamily="49" charset="-122"/>
            </a:endParaRPr>
          </a:p>
          <a:p>
            <a:pPr marL="0" indent="0" eaLnBrk="1" hangingPunct="1">
              <a:lnSpc>
                <a:spcPct val="150000"/>
              </a:lnSpc>
              <a:buFont typeface="Wingdings" pitchFamily="2" charset="2"/>
              <a:buNone/>
              <a:defRPr/>
            </a:pPr>
            <a:r>
              <a:rPr lang="zh-CN" altLang="en-US" sz="2000" b="1" dirty="0" smtClean="0">
                <a:solidFill>
                  <a:schemeClr val="accent4">
                    <a:lumMod val="50000"/>
                  </a:schemeClr>
                </a:solidFill>
                <a:latin typeface="楷体_GB2312" pitchFamily="49" charset="-122"/>
                <a:ea typeface="楷体_GB2312" pitchFamily="49" charset="-122"/>
              </a:rPr>
              <a:t>    持</a:t>
            </a:r>
            <a:r>
              <a:rPr lang="zh-CN" altLang="en-US" sz="2000" b="1" dirty="0">
                <a:solidFill>
                  <a:schemeClr val="accent4">
                    <a:lumMod val="50000"/>
                  </a:schemeClr>
                </a:solidFill>
                <a:latin typeface="楷体_GB2312" pitchFamily="49" charset="-122"/>
                <a:ea typeface="楷体_GB2312" pitchFamily="49" charset="-122"/>
              </a:rPr>
              <a:t>仓的折</a:t>
            </a:r>
            <a:r>
              <a:rPr lang="zh-CN" altLang="en-US" sz="2000" b="1" dirty="0" smtClean="0">
                <a:solidFill>
                  <a:schemeClr val="accent4">
                    <a:lumMod val="50000"/>
                  </a:schemeClr>
                </a:solidFill>
                <a:latin typeface="楷体_GB2312" pitchFamily="49" charset="-122"/>
                <a:ea typeface="楷体_GB2312" pitchFamily="49" charset="-122"/>
              </a:rPr>
              <a:t>抵（冲抵）顺序</a:t>
            </a:r>
            <a:r>
              <a:rPr lang="en-US" altLang="zh-CN" sz="2000" b="1" dirty="0" smtClean="0">
                <a:solidFill>
                  <a:schemeClr val="accent4">
                    <a:lumMod val="50000"/>
                  </a:schemeClr>
                </a:solidFill>
                <a:latin typeface="楷体_GB2312" pitchFamily="49" charset="-122"/>
                <a:ea typeface="楷体_GB2312" pitchFamily="49" charset="-122"/>
              </a:rPr>
              <a:t>:</a:t>
            </a:r>
            <a:r>
              <a:rPr lang="zh-CN" altLang="en-US" sz="2000" b="1" dirty="0" smtClean="0">
                <a:solidFill>
                  <a:schemeClr val="accent4">
                    <a:lumMod val="50000"/>
                  </a:schemeClr>
                </a:solidFill>
                <a:latin typeface="楷体_GB2312" pitchFamily="49" charset="-122"/>
                <a:ea typeface="楷体_GB2312" pitchFamily="49" charset="-122"/>
              </a:rPr>
              <a:t> 客户</a:t>
            </a:r>
            <a:r>
              <a:rPr lang="zh-CN" altLang="en-US" sz="2000" b="1" dirty="0">
                <a:solidFill>
                  <a:schemeClr val="accent4">
                    <a:lumMod val="50000"/>
                  </a:schemeClr>
                </a:solidFill>
                <a:latin typeface="楷体_GB2312" pitchFamily="49" charset="-122"/>
                <a:ea typeface="楷体_GB2312" pitchFamily="49" charset="-122"/>
              </a:rPr>
              <a:t>的单腿空头持仓（净空持仓大于零的部分），按照合约月份由近到远和持仓合约成交时间由远到近进行折抵。  </a:t>
            </a:r>
          </a:p>
          <a:p>
            <a:pPr marL="0" indent="0" eaLnBrk="1" hangingPunct="1">
              <a:lnSpc>
                <a:spcPct val="150000"/>
              </a:lnSpc>
              <a:buFont typeface="Wingdings" pitchFamily="2" charset="2"/>
              <a:buNone/>
              <a:defRPr/>
            </a:pPr>
            <a:r>
              <a:rPr lang="zh-CN" altLang="en-US" sz="2000" b="1" dirty="0" smtClean="0">
                <a:solidFill>
                  <a:schemeClr val="accent4">
                    <a:lumMod val="50000"/>
                  </a:schemeClr>
                </a:solidFill>
                <a:latin typeface="楷体_GB2312" pitchFamily="49" charset="-122"/>
                <a:ea typeface="楷体_GB2312" pitchFamily="49" charset="-122"/>
              </a:rPr>
              <a:t>    最后</a:t>
            </a:r>
            <a:r>
              <a:rPr lang="zh-CN" altLang="en-US" sz="2000" b="1" dirty="0">
                <a:solidFill>
                  <a:schemeClr val="accent4">
                    <a:lumMod val="50000"/>
                  </a:schemeClr>
                </a:solidFill>
                <a:latin typeface="楷体_GB2312" pitchFamily="49" charset="-122"/>
                <a:ea typeface="楷体_GB2312" pitchFamily="49" charset="-122"/>
              </a:rPr>
              <a:t>交易日交割配对时，客户需要配对交割的仓单处于折</a:t>
            </a:r>
            <a:r>
              <a:rPr lang="zh-CN" altLang="en-US" sz="2000" b="1" dirty="0" smtClean="0">
                <a:solidFill>
                  <a:schemeClr val="accent4">
                    <a:lumMod val="50000"/>
                  </a:schemeClr>
                </a:solidFill>
                <a:latin typeface="楷体_GB2312" pitchFamily="49" charset="-122"/>
                <a:ea typeface="楷体_GB2312" pitchFamily="49" charset="-122"/>
              </a:rPr>
              <a:t>抵（冲抵）状态</a:t>
            </a:r>
            <a:r>
              <a:rPr lang="zh-CN" altLang="en-US" sz="2000" b="1" dirty="0">
                <a:solidFill>
                  <a:schemeClr val="accent4">
                    <a:lumMod val="50000"/>
                  </a:schemeClr>
                </a:solidFill>
                <a:latin typeface="楷体_GB2312" pitchFamily="49" charset="-122"/>
                <a:ea typeface="楷体_GB2312" pitchFamily="49" charset="-122"/>
              </a:rPr>
              <a:t>的，交易所根据交割配对情况强制解除其相应的仓单折</a:t>
            </a:r>
            <a:r>
              <a:rPr lang="zh-CN" altLang="en-US" sz="2000" b="1" dirty="0" smtClean="0">
                <a:solidFill>
                  <a:schemeClr val="accent4">
                    <a:lumMod val="50000"/>
                  </a:schemeClr>
                </a:solidFill>
                <a:latin typeface="楷体_GB2312" pitchFamily="49" charset="-122"/>
                <a:ea typeface="楷体_GB2312" pitchFamily="49" charset="-122"/>
              </a:rPr>
              <a:t>抵（冲抵） ，</a:t>
            </a:r>
            <a:r>
              <a:rPr lang="zh-CN" altLang="en-US" sz="2000" b="1" dirty="0">
                <a:solidFill>
                  <a:schemeClr val="accent4">
                    <a:lumMod val="50000"/>
                  </a:schemeClr>
                </a:solidFill>
                <a:latin typeface="楷体_GB2312" pitchFamily="49" charset="-122"/>
                <a:ea typeface="楷体_GB2312" pitchFamily="49" charset="-122"/>
              </a:rPr>
              <a:t>同时对已进行交割配对的空头持仓释放相应的交割配对保证金。       </a:t>
            </a:r>
          </a:p>
          <a:p>
            <a:pPr marL="0" indent="0" algn="ctr" eaLnBrk="1" fontAlgn="t" hangingPunct="1">
              <a:lnSpc>
                <a:spcPct val="150000"/>
              </a:lnSpc>
              <a:buFont typeface="Wingdings" pitchFamily="2" charset="2"/>
              <a:buNone/>
              <a:defRPr/>
            </a:pPr>
            <a:endParaRPr lang="zh-CN" altLang="en-US" sz="1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图片 3" descr="1.jpg"/>
          <p:cNvPicPr>
            <a:picLocks noChangeAspect="1"/>
          </p:cNvPicPr>
          <p:nvPr/>
        </p:nvPicPr>
        <p:blipFill>
          <a:blip r:embed="rId2" cstate="print"/>
          <a:srcRect/>
          <a:stretch>
            <a:fillRect/>
          </a:stretch>
        </p:blipFill>
        <p:spPr bwMode="auto">
          <a:xfrm>
            <a:off x="7938" y="0"/>
            <a:ext cx="9131300" cy="6858000"/>
          </a:xfrm>
          <a:prstGeom prst="rect">
            <a:avLst/>
          </a:prstGeom>
          <a:noFill/>
          <a:ln w="9525">
            <a:noFill/>
            <a:miter lim="800000"/>
            <a:headEnd/>
            <a:tailEnd/>
          </a:ln>
        </p:spPr>
      </p:pic>
      <p:sp>
        <p:nvSpPr>
          <p:cNvPr id="34818" name="标题 8"/>
          <p:cNvSpPr>
            <a:spLocks noGrp="1"/>
          </p:cNvSpPr>
          <p:nvPr>
            <p:ph type="ctrTitle" idx="4294967295"/>
          </p:nvPr>
        </p:nvSpPr>
        <p:spPr>
          <a:xfrm>
            <a:off x="685800" y="928688"/>
            <a:ext cx="7772400" cy="1643062"/>
          </a:xfrm>
        </p:spPr>
        <p:txBody>
          <a:bodyPr/>
          <a:lstStyle/>
          <a:p>
            <a:pPr eaLnBrk="1" hangingPunct="1">
              <a:lnSpc>
                <a:spcPct val="90000"/>
              </a:lnSpc>
            </a:pPr>
            <a:r>
              <a:rPr lang="zh-CN" altLang="en-US" sz="4000" b="1" smtClean="0">
                <a:solidFill>
                  <a:srgbClr val="E147DA"/>
                </a:solidFill>
                <a:latin typeface="楷体_GB2312" pitchFamily="49" charset="-122"/>
                <a:ea typeface="楷体_GB2312" pitchFamily="49" charset="-122"/>
              </a:rPr>
              <a:t>（六）充抵</a:t>
            </a:r>
          </a:p>
        </p:txBody>
      </p:sp>
      <p:sp>
        <p:nvSpPr>
          <p:cNvPr id="28675" name="副标题 4"/>
          <p:cNvSpPr>
            <a:spLocks noGrp="1"/>
          </p:cNvSpPr>
          <p:nvPr>
            <p:ph type="subTitle" idx="4294967295"/>
          </p:nvPr>
        </p:nvSpPr>
        <p:spPr>
          <a:xfrm>
            <a:off x="536575" y="2286000"/>
            <a:ext cx="7932738" cy="4000500"/>
          </a:xfrm>
        </p:spPr>
        <p:txBody>
          <a:bodyPr/>
          <a:lstStyle/>
          <a:p>
            <a:pPr marL="0" indent="0" eaLnBrk="1" hangingPunct="1">
              <a:lnSpc>
                <a:spcPct val="150000"/>
              </a:lnSpc>
              <a:buFont typeface="Wingdings" pitchFamily="2" charset="2"/>
              <a:buNone/>
              <a:defRPr/>
            </a:pPr>
            <a:r>
              <a:rPr lang="zh-CN" altLang="en-US" sz="2000" b="1" dirty="0">
                <a:solidFill>
                  <a:schemeClr val="accent4">
                    <a:lumMod val="50000"/>
                  </a:schemeClr>
                </a:solidFill>
                <a:latin typeface="楷体_GB2312" pitchFamily="49" charset="-122"/>
                <a:ea typeface="楷体_GB2312" pitchFamily="49" charset="-122"/>
              </a:rPr>
              <a:t>业务要点</a:t>
            </a:r>
          </a:p>
          <a:p>
            <a:pPr marL="0" indent="0" eaLnBrk="1" hangingPunct="1">
              <a:lnSpc>
                <a:spcPct val="150000"/>
              </a:lnSpc>
              <a:buFont typeface="Wingdings" pitchFamily="2" charset="2"/>
              <a:buNone/>
              <a:defRPr/>
            </a:pPr>
            <a:r>
              <a:rPr lang="zh-CN" altLang="en-US" sz="2000" b="1" dirty="0">
                <a:solidFill>
                  <a:schemeClr val="accent4">
                    <a:lumMod val="50000"/>
                  </a:schemeClr>
                </a:solidFill>
                <a:latin typeface="楷体_GB2312" pitchFamily="49" charset="-122"/>
                <a:ea typeface="楷体_GB2312" pitchFamily="49" charset="-122"/>
              </a:rPr>
              <a:t>    ⑴ 基准价的确定：</a:t>
            </a:r>
          </a:p>
          <a:p>
            <a:pPr marL="0" indent="0" eaLnBrk="1" hangingPunct="1">
              <a:lnSpc>
                <a:spcPct val="150000"/>
              </a:lnSpc>
              <a:buFont typeface="Wingdings" pitchFamily="2" charset="2"/>
              <a:buNone/>
              <a:defRPr/>
            </a:pPr>
            <a:r>
              <a:rPr lang="zh-CN" altLang="en-US" sz="2000" b="1" dirty="0">
                <a:solidFill>
                  <a:schemeClr val="accent4">
                    <a:lumMod val="50000"/>
                  </a:schemeClr>
                </a:solidFill>
                <a:latin typeface="楷体_GB2312" pitchFamily="49" charset="-122"/>
                <a:ea typeface="楷体_GB2312" pitchFamily="49" charset="-122"/>
              </a:rPr>
              <a:t>        仓单：按办理日前一日该品种最近交割月份合约的结算</a:t>
            </a:r>
            <a:r>
              <a:rPr lang="zh-CN" altLang="en-US" sz="2000" b="1" dirty="0" smtClean="0">
                <a:solidFill>
                  <a:schemeClr val="accent4">
                    <a:lumMod val="50000"/>
                  </a:schemeClr>
                </a:solidFill>
                <a:latin typeface="楷体_GB2312" pitchFamily="49" charset="-122"/>
                <a:ea typeface="楷体_GB2312" pitchFamily="49" charset="-122"/>
              </a:rPr>
              <a:t>价</a:t>
            </a:r>
            <a:endParaRPr lang="en-US" altLang="zh-CN" sz="2000" b="1" dirty="0" smtClean="0">
              <a:solidFill>
                <a:schemeClr val="accent4">
                  <a:lumMod val="50000"/>
                </a:schemeClr>
              </a:solidFill>
              <a:latin typeface="楷体_GB2312" pitchFamily="49" charset="-122"/>
              <a:ea typeface="楷体_GB2312" pitchFamily="49" charset="-122"/>
            </a:endParaRPr>
          </a:p>
          <a:p>
            <a:pPr marL="0" indent="0" eaLnBrk="1" hangingPunct="1">
              <a:lnSpc>
                <a:spcPct val="150000"/>
              </a:lnSpc>
              <a:buFont typeface="Wingdings" pitchFamily="2" charset="2"/>
              <a:buNone/>
              <a:defRPr/>
            </a:pPr>
            <a:r>
              <a:rPr lang="en-US" altLang="zh-CN" sz="2000" b="1" dirty="0" smtClean="0">
                <a:solidFill>
                  <a:schemeClr val="accent4">
                    <a:lumMod val="50000"/>
                  </a:schemeClr>
                </a:solidFill>
                <a:latin typeface="楷体_GB2312" pitchFamily="49" charset="-122"/>
                <a:ea typeface="楷体_GB2312" pitchFamily="49" charset="-122"/>
              </a:rPr>
              <a:t>    </a:t>
            </a:r>
            <a:r>
              <a:rPr lang="zh-CN" altLang="en-US" sz="2000" b="1" dirty="0" smtClean="0">
                <a:solidFill>
                  <a:schemeClr val="accent4">
                    <a:lumMod val="50000"/>
                  </a:schemeClr>
                </a:solidFill>
                <a:latin typeface="楷体_GB2312" pitchFamily="49" charset="-122"/>
                <a:ea typeface="楷体_GB2312" pitchFamily="49" charset="-122"/>
              </a:rPr>
              <a:t>⑵ </a:t>
            </a:r>
            <a:r>
              <a:rPr lang="zh-CN" altLang="en-US" sz="2000" b="1" dirty="0">
                <a:solidFill>
                  <a:schemeClr val="accent4">
                    <a:lumMod val="50000"/>
                  </a:schemeClr>
                </a:solidFill>
                <a:latin typeface="楷体_GB2312" pitchFamily="49" charset="-122"/>
                <a:ea typeface="楷体_GB2312" pitchFamily="49" charset="-122"/>
              </a:rPr>
              <a:t>折算比例：</a:t>
            </a:r>
          </a:p>
          <a:p>
            <a:pPr marL="0" indent="0" eaLnBrk="1" hangingPunct="1">
              <a:lnSpc>
                <a:spcPct val="150000"/>
              </a:lnSpc>
              <a:buFont typeface="Wingdings" pitchFamily="2" charset="2"/>
              <a:buNone/>
              <a:defRPr/>
            </a:pPr>
            <a:r>
              <a:rPr lang="zh-CN" altLang="en-US" sz="2000" b="1" dirty="0">
                <a:solidFill>
                  <a:schemeClr val="accent4">
                    <a:lumMod val="50000"/>
                  </a:schemeClr>
                </a:solidFill>
                <a:latin typeface="楷体_GB2312" pitchFamily="49" charset="-122"/>
                <a:ea typeface="楷体_GB2312" pitchFamily="49" charset="-122"/>
              </a:rPr>
              <a:t>        充抵金额不高于有价证券价值的</a:t>
            </a:r>
            <a:r>
              <a:rPr lang="en-US" altLang="zh-CN" sz="2000" b="1" dirty="0">
                <a:solidFill>
                  <a:schemeClr val="accent4">
                    <a:lumMod val="50000"/>
                  </a:schemeClr>
                </a:solidFill>
                <a:latin typeface="楷体_GB2312" pitchFamily="49" charset="-122"/>
                <a:ea typeface="楷体_GB2312" pitchFamily="49" charset="-122"/>
              </a:rPr>
              <a:t>80% </a:t>
            </a:r>
            <a:r>
              <a:rPr lang="zh-CN" altLang="en-US" sz="2000" b="1" dirty="0">
                <a:solidFill>
                  <a:schemeClr val="accent4">
                    <a:lumMod val="50000"/>
                  </a:schemeClr>
                </a:solidFill>
                <a:latin typeface="楷体_GB2312" pitchFamily="49" charset="-122"/>
                <a:ea typeface="楷体_GB2312" pitchFamily="49" charset="-122"/>
              </a:rPr>
              <a:t>或 实有货币资金的</a:t>
            </a:r>
            <a:r>
              <a:rPr lang="en-US" altLang="zh-CN" sz="2000" b="1" dirty="0">
                <a:solidFill>
                  <a:schemeClr val="accent4">
                    <a:lumMod val="50000"/>
                  </a:schemeClr>
                </a:solidFill>
                <a:latin typeface="楷体_GB2312" pitchFamily="49" charset="-122"/>
                <a:ea typeface="楷体_GB2312" pitchFamily="49" charset="-122"/>
              </a:rPr>
              <a:t>4</a:t>
            </a:r>
            <a:r>
              <a:rPr lang="zh-CN" altLang="en-US" sz="2000" b="1" dirty="0">
                <a:solidFill>
                  <a:schemeClr val="accent4">
                    <a:lumMod val="50000"/>
                  </a:schemeClr>
                </a:solidFill>
                <a:latin typeface="楷体_GB2312" pitchFamily="49" charset="-122"/>
                <a:ea typeface="楷体_GB2312" pitchFamily="49" charset="-122"/>
              </a:rPr>
              <a:t>倍</a:t>
            </a:r>
          </a:p>
          <a:p>
            <a:pPr marL="0" indent="0" eaLnBrk="1" hangingPunct="1">
              <a:lnSpc>
                <a:spcPct val="150000"/>
              </a:lnSpc>
              <a:buFont typeface="Wingdings" pitchFamily="2" charset="2"/>
              <a:buNone/>
              <a:defRPr/>
            </a:pPr>
            <a:r>
              <a:rPr lang="zh-CN" altLang="en-US" sz="2000" b="1" dirty="0">
                <a:solidFill>
                  <a:schemeClr val="accent4">
                    <a:lumMod val="50000"/>
                  </a:schemeClr>
                </a:solidFill>
                <a:latin typeface="楷体_GB2312" pitchFamily="49" charset="-122"/>
                <a:ea typeface="楷体_GB2312" pitchFamily="49" charset="-122"/>
              </a:rPr>
              <a:t>    ⑶ 充抵手续费标准：</a:t>
            </a:r>
          </a:p>
          <a:p>
            <a:pPr marL="0" indent="0" eaLnBrk="1" hangingPunct="1">
              <a:lnSpc>
                <a:spcPct val="150000"/>
              </a:lnSpc>
              <a:buFont typeface="Wingdings" pitchFamily="2" charset="2"/>
              <a:buNone/>
              <a:defRPr/>
            </a:pPr>
            <a:r>
              <a:rPr lang="zh-CN" altLang="en-US" sz="2000" b="1" dirty="0">
                <a:solidFill>
                  <a:schemeClr val="accent4">
                    <a:lumMod val="50000"/>
                  </a:schemeClr>
                </a:solidFill>
                <a:latin typeface="楷体_GB2312" pitchFamily="49" charset="-122"/>
                <a:ea typeface="楷体_GB2312" pitchFamily="49" charset="-122"/>
              </a:rPr>
              <a:t>       年利率</a:t>
            </a:r>
            <a:r>
              <a:rPr lang="en-US" altLang="zh-CN" sz="2000" b="1" dirty="0">
                <a:solidFill>
                  <a:schemeClr val="accent4">
                    <a:lumMod val="50000"/>
                  </a:schemeClr>
                </a:solidFill>
                <a:latin typeface="楷体_GB2312" pitchFamily="49" charset="-122"/>
                <a:ea typeface="楷体_GB2312" pitchFamily="49" charset="-122"/>
              </a:rPr>
              <a:t>1.8%</a:t>
            </a:r>
            <a:r>
              <a:rPr lang="zh-CN" altLang="en-US" sz="2000" b="1" dirty="0">
                <a:solidFill>
                  <a:schemeClr val="accent4">
                    <a:lumMod val="50000"/>
                  </a:schemeClr>
                </a:solidFill>
                <a:latin typeface="楷体_GB2312" pitchFamily="49" charset="-122"/>
                <a:ea typeface="楷体_GB2312" pitchFamily="49" charset="-122"/>
              </a:rPr>
              <a:t>，按实际使用天数在解除充抵时收取</a:t>
            </a:r>
          </a:p>
          <a:p>
            <a:pPr marL="0" indent="0" algn="ctr" eaLnBrk="1" fontAlgn="t" hangingPunct="1">
              <a:lnSpc>
                <a:spcPct val="80000"/>
              </a:lnSpc>
              <a:buFont typeface="Wingdings" pitchFamily="2" charset="2"/>
              <a:buNone/>
              <a:defRPr/>
            </a:pPr>
            <a:endParaRPr lang="zh-CN" alt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图片 3" descr="1.jpg"/>
          <p:cNvPicPr>
            <a:picLocks noChangeAspect="1"/>
          </p:cNvPicPr>
          <p:nvPr/>
        </p:nvPicPr>
        <p:blipFill>
          <a:blip r:embed="rId2" cstate="print"/>
          <a:srcRect/>
          <a:stretch>
            <a:fillRect/>
          </a:stretch>
        </p:blipFill>
        <p:spPr bwMode="auto">
          <a:xfrm>
            <a:off x="7938" y="0"/>
            <a:ext cx="9131300" cy="6858000"/>
          </a:xfrm>
          <a:prstGeom prst="rect">
            <a:avLst/>
          </a:prstGeom>
          <a:noFill/>
          <a:ln w="9525">
            <a:noFill/>
            <a:miter lim="800000"/>
            <a:headEnd/>
            <a:tailEnd/>
          </a:ln>
        </p:spPr>
      </p:pic>
      <p:sp>
        <p:nvSpPr>
          <p:cNvPr id="66564" name="副标题 4"/>
          <p:cNvSpPr>
            <a:spLocks noGrp="1"/>
          </p:cNvSpPr>
          <p:nvPr>
            <p:ph idx="4294967295"/>
          </p:nvPr>
        </p:nvSpPr>
        <p:spPr>
          <a:xfrm>
            <a:off x="0" y="1285875"/>
            <a:ext cx="8540750" cy="4813300"/>
          </a:xfrm>
        </p:spPr>
        <p:txBody>
          <a:bodyPr/>
          <a:lstStyle/>
          <a:p>
            <a:pPr marL="0" indent="0" algn="ctr" eaLnBrk="1" hangingPunct="1">
              <a:lnSpc>
                <a:spcPct val="80000"/>
              </a:lnSpc>
              <a:spcBef>
                <a:spcPts val="1200"/>
              </a:spcBef>
              <a:spcAft>
                <a:spcPts val="1200"/>
              </a:spcAft>
              <a:buFont typeface="Wingdings" pitchFamily="2" charset="2"/>
              <a:buNone/>
              <a:defRPr/>
            </a:pPr>
            <a:r>
              <a:rPr lang="zh-CN" altLang="en-US" sz="2400" b="1" dirty="0">
                <a:solidFill>
                  <a:schemeClr val="accent4">
                    <a:lumMod val="50000"/>
                  </a:schemeClr>
                </a:solidFill>
                <a:latin typeface="楷体_GB2312" pitchFamily="49" charset="-122"/>
                <a:ea typeface="楷体_GB2312" pitchFamily="49" charset="-122"/>
              </a:rPr>
              <a:t>会员保证金账户实有货币资金对充抵资金的影响</a:t>
            </a:r>
          </a:p>
          <a:p>
            <a:pPr marL="0" indent="0" eaLnBrk="1" hangingPunct="1">
              <a:lnSpc>
                <a:spcPct val="150000"/>
              </a:lnSpc>
              <a:buFont typeface="Wingdings" pitchFamily="2" charset="2"/>
              <a:buNone/>
              <a:defRPr/>
            </a:pPr>
            <a:r>
              <a:rPr lang="zh-CN" altLang="en-US" sz="1800" b="1" dirty="0" smtClean="0">
                <a:solidFill>
                  <a:schemeClr val="accent4">
                    <a:lumMod val="50000"/>
                  </a:schemeClr>
                </a:solidFill>
                <a:latin typeface="楷体_GB2312" pitchFamily="49" charset="-122"/>
                <a:ea typeface="楷体_GB2312" pitchFamily="49" charset="-122"/>
              </a:rPr>
              <a:t>     实</a:t>
            </a:r>
            <a:r>
              <a:rPr lang="zh-CN" altLang="en-US" sz="1800" b="1" dirty="0">
                <a:solidFill>
                  <a:schemeClr val="accent4">
                    <a:lumMod val="50000"/>
                  </a:schemeClr>
                </a:solidFill>
                <a:latin typeface="楷体_GB2312" pitchFamily="49" charset="-122"/>
                <a:ea typeface="楷体_GB2312" pitchFamily="49" charset="-122"/>
              </a:rPr>
              <a:t>有货币资金：充抵资金 </a:t>
            </a:r>
            <a:r>
              <a:rPr lang="en-US" altLang="zh-CN" sz="1800" b="1" dirty="0">
                <a:solidFill>
                  <a:schemeClr val="accent4">
                    <a:lumMod val="50000"/>
                  </a:schemeClr>
                </a:solidFill>
                <a:latin typeface="楷体_GB2312" pitchFamily="49" charset="-122"/>
                <a:ea typeface="楷体_GB2312" pitchFamily="49" charset="-122"/>
              </a:rPr>
              <a:t>= 1 </a:t>
            </a:r>
            <a:r>
              <a:rPr lang="zh-CN" altLang="en-US" sz="1800" b="1" dirty="0">
                <a:solidFill>
                  <a:schemeClr val="accent4">
                    <a:lumMod val="50000"/>
                  </a:schemeClr>
                </a:solidFill>
                <a:latin typeface="楷体_GB2312" pitchFamily="49" charset="-122"/>
                <a:ea typeface="楷体_GB2312" pitchFamily="49" charset="-122"/>
              </a:rPr>
              <a:t>：</a:t>
            </a:r>
            <a:r>
              <a:rPr lang="en-US" altLang="zh-CN" sz="1800" b="1" dirty="0">
                <a:solidFill>
                  <a:schemeClr val="accent4">
                    <a:lumMod val="50000"/>
                  </a:schemeClr>
                </a:solidFill>
                <a:latin typeface="楷体_GB2312" pitchFamily="49" charset="-122"/>
                <a:ea typeface="楷体_GB2312" pitchFamily="49" charset="-122"/>
              </a:rPr>
              <a:t>4</a:t>
            </a:r>
            <a:r>
              <a:rPr lang="zh-CN" altLang="en-US" sz="1800" b="1" dirty="0">
                <a:solidFill>
                  <a:schemeClr val="accent4">
                    <a:lumMod val="50000"/>
                  </a:schemeClr>
                </a:solidFill>
                <a:latin typeface="楷体_GB2312" pitchFamily="49" charset="-122"/>
                <a:ea typeface="楷体_GB2312" pitchFamily="49" charset="-122"/>
              </a:rPr>
              <a:t>（配比货币资金）</a:t>
            </a:r>
          </a:p>
          <a:p>
            <a:pPr marL="0" indent="0" eaLnBrk="1" hangingPunct="1">
              <a:lnSpc>
                <a:spcPct val="150000"/>
              </a:lnSpc>
              <a:buFont typeface="Wingdings" pitchFamily="2" charset="2"/>
              <a:buNone/>
              <a:defRPr/>
            </a:pPr>
            <a:r>
              <a:rPr lang="zh-CN" altLang="en-US" sz="1800" b="1" dirty="0">
                <a:solidFill>
                  <a:schemeClr val="accent4">
                    <a:lumMod val="50000"/>
                  </a:schemeClr>
                </a:solidFill>
                <a:latin typeface="楷体_GB2312" pitchFamily="49" charset="-122"/>
                <a:ea typeface="楷体_GB2312" pitchFamily="49" charset="-122"/>
              </a:rPr>
              <a:t>     </a:t>
            </a:r>
            <a:r>
              <a:rPr lang="zh-CN" altLang="en-US" sz="1800" b="1" dirty="0" smtClean="0">
                <a:solidFill>
                  <a:schemeClr val="accent4">
                    <a:lumMod val="50000"/>
                  </a:schemeClr>
                </a:solidFill>
                <a:latin typeface="楷体_GB2312" pitchFamily="49" charset="-122"/>
                <a:ea typeface="楷体_GB2312" pitchFamily="49" charset="-122"/>
              </a:rPr>
              <a:t>充</a:t>
            </a:r>
            <a:r>
              <a:rPr lang="zh-CN" altLang="en-US" sz="1800" b="1" dirty="0">
                <a:solidFill>
                  <a:schemeClr val="accent4">
                    <a:lumMod val="50000"/>
                  </a:schemeClr>
                </a:solidFill>
                <a:latin typeface="楷体_GB2312" pitchFamily="49" charset="-122"/>
                <a:ea typeface="楷体_GB2312" pitchFamily="49" charset="-122"/>
              </a:rPr>
              <a:t>抵期限内，当会员配比货币资金不足时，系统按照充抵配比规定即时对该会员的可用充抵资金作相应调减（包括盘中），当会员增加货币资金时，系统按照充抵配比规定即时调增其可用充抵资金。</a:t>
            </a:r>
            <a:endParaRPr lang="en-US" altLang="zh-CN" sz="1800" b="1" dirty="0">
              <a:solidFill>
                <a:schemeClr val="accent4">
                  <a:lumMod val="50000"/>
                </a:schemeClr>
              </a:solidFill>
              <a:latin typeface="楷体_GB2312" pitchFamily="49" charset="-122"/>
              <a:ea typeface="楷体_GB2312" pitchFamily="49" charset="-122"/>
            </a:endParaRPr>
          </a:p>
          <a:p>
            <a:pPr marL="0" indent="0" algn="ctr" eaLnBrk="1" hangingPunct="1">
              <a:lnSpc>
                <a:spcPct val="150000"/>
              </a:lnSpc>
              <a:buFont typeface="Wingdings" pitchFamily="2" charset="2"/>
              <a:buNone/>
              <a:defRPr/>
            </a:pPr>
            <a:r>
              <a:rPr lang="zh-CN" altLang="en-US" sz="2400" b="1" dirty="0" smtClean="0">
                <a:solidFill>
                  <a:schemeClr val="accent4">
                    <a:lumMod val="50000"/>
                  </a:schemeClr>
                </a:solidFill>
                <a:latin typeface="楷体_GB2312" pitchFamily="49" charset="-122"/>
                <a:ea typeface="楷体_GB2312" pitchFamily="49" charset="-122"/>
              </a:rPr>
              <a:t>仓</a:t>
            </a:r>
            <a:r>
              <a:rPr lang="zh-CN" altLang="en-US" sz="2400" b="1" dirty="0">
                <a:solidFill>
                  <a:schemeClr val="accent4">
                    <a:lumMod val="50000"/>
                  </a:schemeClr>
                </a:solidFill>
                <a:latin typeface="楷体_GB2312" pitchFamily="49" charset="-122"/>
                <a:ea typeface="楷体_GB2312" pitchFamily="49" charset="-122"/>
              </a:rPr>
              <a:t>单价值变动</a:t>
            </a:r>
          </a:p>
          <a:p>
            <a:pPr marL="0" indent="0" eaLnBrk="1" hangingPunct="1">
              <a:lnSpc>
                <a:spcPct val="150000"/>
              </a:lnSpc>
              <a:buFont typeface="Wingdings" pitchFamily="2" charset="2"/>
              <a:buNone/>
              <a:defRPr/>
            </a:pPr>
            <a:r>
              <a:rPr lang="zh-CN" altLang="en-US" sz="1800" b="1" dirty="0">
                <a:solidFill>
                  <a:schemeClr val="accent4">
                    <a:lumMod val="50000"/>
                  </a:schemeClr>
                </a:solidFill>
                <a:latin typeface="楷体_GB2312" pitchFamily="49" charset="-122"/>
                <a:ea typeface="楷体_GB2312" pitchFamily="49" charset="-122"/>
              </a:rPr>
              <a:t>    </a:t>
            </a:r>
            <a:r>
              <a:rPr lang="zh-CN" altLang="en-US" sz="1800" b="1" dirty="0" smtClean="0">
                <a:solidFill>
                  <a:schemeClr val="accent4">
                    <a:lumMod val="50000"/>
                  </a:schemeClr>
                </a:solidFill>
                <a:latin typeface="楷体_GB2312" pitchFamily="49" charset="-122"/>
                <a:ea typeface="楷体_GB2312" pitchFamily="49" charset="-122"/>
              </a:rPr>
              <a:t> 充</a:t>
            </a:r>
            <a:r>
              <a:rPr lang="zh-CN" altLang="en-US" sz="1800" b="1" dirty="0">
                <a:solidFill>
                  <a:schemeClr val="accent4">
                    <a:lumMod val="50000"/>
                  </a:schemeClr>
                </a:solidFill>
                <a:latin typeface="楷体_GB2312" pitchFamily="49" charset="-122"/>
                <a:ea typeface="楷体_GB2312" pitchFamily="49" charset="-122"/>
              </a:rPr>
              <a:t>抵期限内，当仓单的价值发生变动，涨跌幅度达到</a:t>
            </a:r>
            <a:r>
              <a:rPr lang="en-US" altLang="zh-CN" sz="1800" b="1" dirty="0">
                <a:solidFill>
                  <a:schemeClr val="accent4">
                    <a:lumMod val="50000"/>
                  </a:schemeClr>
                </a:solidFill>
                <a:latin typeface="楷体_GB2312" pitchFamily="49" charset="-122"/>
                <a:ea typeface="楷体_GB2312" pitchFamily="49" charset="-122"/>
              </a:rPr>
              <a:t>10%</a:t>
            </a:r>
            <a:r>
              <a:rPr lang="zh-CN" altLang="en-US" sz="1800" b="1" dirty="0">
                <a:solidFill>
                  <a:schemeClr val="accent4">
                    <a:lumMod val="50000"/>
                  </a:schemeClr>
                </a:solidFill>
                <a:latin typeface="楷体_GB2312" pitchFamily="49" charset="-122"/>
                <a:ea typeface="楷体_GB2312" pitchFamily="49" charset="-122"/>
              </a:rPr>
              <a:t>及以上（含</a:t>
            </a:r>
            <a:r>
              <a:rPr lang="en-US" altLang="zh-CN" sz="1800" b="1" dirty="0">
                <a:solidFill>
                  <a:schemeClr val="accent4">
                    <a:lumMod val="50000"/>
                  </a:schemeClr>
                </a:solidFill>
                <a:latin typeface="楷体_GB2312" pitchFamily="49" charset="-122"/>
                <a:ea typeface="楷体_GB2312" pitchFamily="49" charset="-122"/>
              </a:rPr>
              <a:t>10</a:t>
            </a:r>
            <a:r>
              <a:rPr lang="zh-CN" altLang="en-US" sz="1800" b="1" dirty="0">
                <a:solidFill>
                  <a:schemeClr val="accent4">
                    <a:lumMod val="50000"/>
                  </a:schemeClr>
                </a:solidFill>
                <a:latin typeface="楷体_GB2312" pitchFamily="49" charset="-122"/>
                <a:ea typeface="楷体_GB2312" pitchFamily="49" charset="-122"/>
              </a:rPr>
              <a:t>％）时，影响充抵资金的金额相应调增或调减。    </a:t>
            </a:r>
          </a:p>
          <a:p>
            <a:pPr marL="0" indent="0" algn="ctr" eaLnBrk="1" fontAlgn="t" hangingPunct="1">
              <a:lnSpc>
                <a:spcPct val="80000"/>
              </a:lnSpc>
              <a:buFont typeface="Wingdings" pitchFamily="2" charset="2"/>
              <a:buNone/>
              <a:defRPr/>
            </a:pPr>
            <a:endParaRPr lang="zh-CN" altLang="en-US"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图片 3" descr="1.jpg"/>
          <p:cNvPicPr>
            <a:picLocks noChangeAspect="1"/>
          </p:cNvPicPr>
          <p:nvPr/>
        </p:nvPicPr>
        <p:blipFill>
          <a:blip r:embed="rId2" cstate="print"/>
          <a:srcRect/>
          <a:stretch>
            <a:fillRect/>
          </a:stretch>
        </p:blipFill>
        <p:spPr bwMode="auto">
          <a:xfrm>
            <a:off x="7938" y="0"/>
            <a:ext cx="9131300" cy="6858000"/>
          </a:xfrm>
          <a:prstGeom prst="rect">
            <a:avLst/>
          </a:prstGeom>
          <a:noFill/>
          <a:ln w="9525">
            <a:noFill/>
            <a:miter lim="800000"/>
            <a:headEnd/>
            <a:tailEnd/>
          </a:ln>
        </p:spPr>
      </p:pic>
      <p:sp>
        <p:nvSpPr>
          <p:cNvPr id="67588" name="副标题 4"/>
          <p:cNvSpPr>
            <a:spLocks noGrp="1"/>
          </p:cNvSpPr>
          <p:nvPr>
            <p:ph type="subTitle" idx="4294967295"/>
          </p:nvPr>
        </p:nvSpPr>
        <p:spPr>
          <a:xfrm>
            <a:off x="428625" y="1571625"/>
            <a:ext cx="8215313" cy="4572000"/>
          </a:xfrm>
        </p:spPr>
        <p:txBody>
          <a:bodyPr/>
          <a:lstStyle/>
          <a:p>
            <a:pPr marL="0" indent="0" algn="ctr" eaLnBrk="1" hangingPunct="1">
              <a:lnSpc>
                <a:spcPct val="80000"/>
              </a:lnSpc>
              <a:spcBef>
                <a:spcPts val="1200"/>
              </a:spcBef>
              <a:spcAft>
                <a:spcPts val="1200"/>
              </a:spcAft>
              <a:buFont typeface="Wingdings" pitchFamily="2" charset="2"/>
              <a:buNone/>
              <a:defRPr/>
            </a:pPr>
            <a:r>
              <a:rPr lang="zh-CN" altLang="en-US" sz="2400" b="1" dirty="0">
                <a:solidFill>
                  <a:schemeClr val="accent4">
                    <a:lumMod val="50000"/>
                  </a:schemeClr>
                </a:solidFill>
                <a:latin typeface="楷体_GB2312" pitchFamily="49" charset="-122"/>
                <a:ea typeface="楷体_GB2312" pitchFamily="49" charset="-122"/>
              </a:rPr>
              <a:t>注意</a:t>
            </a:r>
            <a:r>
              <a:rPr lang="zh-CN" altLang="en-US" sz="2400" b="1" dirty="0" smtClean="0">
                <a:solidFill>
                  <a:schemeClr val="accent4">
                    <a:lumMod val="50000"/>
                  </a:schemeClr>
                </a:solidFill>
                <a:latin typeface="楷体_GB2312" pitchFamily="49" charset="-122"/>
                <a:ea typeface="楷体_GB2312" pitchFamily="49" charset="-122"/>
              </a:rPr>
              <a:t>事项</a:t>
            </a:r>
            <a:endParaRPr lang="en-US" altLang="zh-CN" sz="2400" b="1" dirty="0">
              <a:solidFill>
                <a:schemeClr val="accent4">
                  <a:lumMod val="50000"/>
                </a:schemeClr>
              </a:solidFill>
              <a:latin typeface="楷体_GB2312" pitchFamily="49" charset="-122"/>
              <a:ea typeface="楷体_GB2312" pitchFamily="49" charset="-122"/>
            </a:endParaRPr>
          </a:p>
          <a:p>
            <a:pPr marL="0" indent="0" eaLnBrk="1" hangingPunct="1">
              <a:lnSpc>
                <a:spcPct val="150000"/>
              </a:lnSpc>
              <a:buFont typeface="Wingdings" pitchFamily="2" charset="2"/>
              <a:buNone/>
              <a:defRPr/>
            </a:pPr>
            <a:r>
              <a:rPr lang="zh-CN" altLang="en-US" sz="1800" b="1" dirty="0">
                <a:solidFill>
                  <a:schemeClr val="accent4">
                    <a:lumMod val="50000"/>
                  </a:schemeClr>
                </a:solidFill>
                <a:latin typeface="楷体_GB2312" pitchFamily="49" charset="-122"/>
                <a:ea typeface="楷体_GB2312" pitchFamily="49" charset="-122"/>
              </a:rPr>
              <a:t>仓单充抵增加充抵资金、解除充抵减少充抵资金，是盘中即时增减。</a:t>
            </a:r>
            <a:endParaRPr lang="en-US" altLang="zh-CN" sz="1800" b="1" dirty="0">
              <a:solidFill>
                <a:schemeClr val="accent4">
                  <a:lumMod val="50000"/>
                </a:schemeClr>
              </a:solidFill>
              <a:latin typeface="楷体_GB2312" pitchFamily="49" charset="-122"/>
              <a:ea typeface="楷体_GB2312" pitchFamily="49" charset="-122"/>
            </a:endParaRPr>
          </a:p>
          <a:p>
            <a:pPr marL="0" indent="0" eaLnBrk="1" hangingPunct="1">
              <a:lnSpc>
                <a:spcPct val="150000"/>
              </a:lnSpc>
              <a:buFont typeface="Wingdings" pitchFamily="2" charset="2"/>
              <a:buNone/>
              <a:defRPr/>
            </a:pPr>
            <a:r>
              <a:rPr lang="zh-CN" altLang="en-US" sz="1800" b="1" dirty="0">
                <a:solidFill>
                  <a:schemeClr val="accent4">
                    <a:lumMod val="50000"/>
                  </a:schemeClr>
                </a:solidFill>
                <a:latin typeface="楷体_GB2312" pitchFamily="49" charset="-122"/>
                <a:ea typeface="楷体_GB2312" pitchFamily="49" charset="-122"/>
              </a:rPr>
              <a:t>资金使用</a:t>
            </a:r>
            <a:endParaRPr lang="en-US" altLang="zh-CN" sz="1800" b="1" dirty="0">
              <a:solidFill>
                <a:schemeClr val="accent4">
                  <a:lumMod val="50000"/>
                </a:schemeClr>
              </a:solidFill>
              <a:latin typeface="楷体_GB2312" pitchFamily="49" charset="-122"/>
              <a:ea typeface="楷体_GB2312" pitchFamily="49" charset="-122"/>
            </a:endParaRPr>
          </a:p>
          <a:p>
            <a:pPr marL="0" indent="0" eaLnBrk="1" hangingPunct="1">
              <a:lnSpc>
                <a:spcPct val="150000"/>
              </a:lnSpc>
              <a:buFont typeface="Wingdings" pitchFamily="2" charset="2"/>
              <a:buNone/>
              <a:defRPr/>
            </a:pPr>
            <a:r>
              <a:rPr lang="zh-CN" altLang="en-US" sz="1800" b="1" dirty="0">
                <a:solidFill>
                  <a:schemeClr val="accent4">
                    <a:lumMod val="50000"/>
                  </a:schemeClr>
                </a:solidFill>
                <a:latin typeface="楷体_GB2312" pitchFamily="49" charset="-122"/>
                <a:ea typeface="楷体_GB2312" pitchFamily="49" charset="-122"/>
              </a:rPr>
              <a:t>    交割月保证金不能使用充抵资金。</a:t>
            </a:r>
          </a:p>
          <a:p>
            <a:pPr marL="0" indent="0" eaLnBrk="1" hangingPunct="1">
              <a:lnSpc>
                <a:spcPct val="150000"/>
              </a:lnSpc>
              <a:buFont typeface="Wingdings" pitchFamily="2" charset="2"/>
              <a:buNone/>
              <a:defRPr/>
            </a:pPr>
            <a:r>
              <a:rPr lang="zh-CN" altLang="en-US" sz="1800" b="1" dirty="0">
                <a:solidFill>
                  <a:schemeClr val="accent4">
                    <a:lumMod val="50000"/>
                  </a:schemeClr>
                </a:solidFill>
                <a:latin typeface="楷体_GB2312" pitchFamily="49" charset="-122"/>
                <a:ea typeface="楷体_GB2312" pitchFamily="49" charset="-122"/>
              </a:rPr>
              <a:t>    盈亏、出金、费用、货款等不得使用。</a:t>
            </a:r>
            <a:endParaRPr lang="en-US" altLang="zh-CN" sz="1800" b="1" dirty="0">
              <a:solidFill>
                <a:schemeClr val="accent4">
                  <a:lumMod val="50000"/>
                </a:schemeClr>
              </a:solidFill>
              <a:latin typeface="楷体_GB2312" pitchFamily="49" charset="-122"/>
              <a:ea typeface="楷体_GB2312" pitchFamily="49" charset="-122"/>
            </a:endParaRPr>
          </a:p>
          <a:p>
            <a:pPr marL="0" indent="0" eaLnBrk="1" hangingPunct="1">
              <a:lnSpc>
                <a:spcPct val="150000"/>
              </a:lnSpc>
              <a:buFont typeface="Wingdings" pitchFamily="2" charset="2"/>
              <a:buNone/>
              <a:defRPr/>
            </a:pPr>
            <a:r>
              <a:rPr lang="zh-CN" altLang="en-US" sz="1800" b="1" dirty="0">
                <a:solidFill>
                  <a:schemeClr val="accent4">
                    <a:lumMod val="50000"/>
                  </a:schemeClr>
                </a:solidFill>
                <a:latin typeface="楷体_GB2312" pitchFamily="49" charset="-122"/>
                <a:ea typeface="楷体_GB2312" pitchFamily="49" charset="-122"/>
              </a:rPr>
              <a:t>一笔充抵不能分次解除，如需使用已充抵仓单的部分，则需要对该笔充抵全部解除后，再重新办理充抵手续。</a:t>
            </a:r>
            <a:endParaRPr lang="en-US" altLang="zh-CN" sz="1800" b="1" dirty="0">
              <a:solidFill>
                <a:schemeClr val="accent4">
                  <a:lumMod val="50000"/>
                </a:schemeClr>
              </a:solidFill>
              <a:latin typeface="楷体_GB2312" pitchFamily="49" charset="-122"/>
              <a:ea typeface="楷体_GB2312" pitchFamily="49" charset="-122"/>
            </a:endParaRPr>
          </a:p>
          <a:p>
            <a:pPr marL="0" indent="0" eaLnBrk="1" hangingPunct="1">
              <a:lnSpc>
                <a:spcPct val="150000"/>
              </a:lnSpc>
              <a:buFont typeface="Wingdings" pitchFamily="2" charset="2"/>
              <a:buNone/>
              <a:defRPr/>
            </a:pPr>
            <a:r>
              <a:rPr lang="zh-CN" altLang="en-US" sz="1800" b="1" dirty="0">
                <a:solidFill>
                  <a:schemeClr val="accent4">
                    <a:lumMod val="50000"/>
                  </a:schemeClr>
                </a:solidFill>
                <a:latin typeface="楷体_GB2312" pitchFamily="49" charset="-122"/>
                <a:ea typeface="楷体_GB2312" pitchFamily="49" charset="-122"/>
              </a:rPr>
              <a:t>客户资金不足，交易所不能协助会员冻结和处理仓单。</a:t>
            </a:r>
            <a:endParaRPr lang="en-US" altLang="zh-CN" sz="1800" b="1" dirty="0">
              <a:solidFill>
                <a:schemeClr val="accent4">
                  <a:lumMod val="50000"/>
                </a:schemeClr>
              </a:solidFill>
              <a:latin typeface="楷体_GB2312" pitchFamily="49" charset="-122"/>
              <a:ea typeface="楷体_GB2312" pitchFamily="49" charset="-122"/>
            </a:endParaRPr>
          </a:p>
          <a:p>
            <a:pPr marL="0" indent="0" eaLnBrk="1" hangingPunct="1">
              <a:lnSpc>
                <a:spcPct val="150000"/>
              </a:lnSpc>
              <a:buFont typeface="Wingdings" pitchFamily="2" charset="2"/>
              <a:buNone/>
              <a:defRPr/>
            </a:pPr>
            <a:r>
              <a:rPr lang="zh-CN" altLang="en-US" sz="1800" b="1" dirty="0">
                <a:solidFill>
                  <a:schemeClr val="accent4">
                    <a:lumMod val="50000"/>
                  </a:schemeClr>
                </a:solidFill>
                <a:latin typeface="楷体_GB2312" pitchFamily="49" charset="-122"/>
                <a:ea typeface="楷体_GB2312" pitchFamily="49" charset="-122"/>
              </a:rPr>
              <a:t>客户授权书不能电子化。</a:t>
            </a:r>
            <a:endParaRPr lang="en-US" altLang="zh-CN" sz="1800" b="1" dirty="0">
              <a:solidFill>
                <a:schemeClr val="accent4">
                  <a:lumMod val="50000"/>
                </a:schemeClr>
              </a:solidFill>
              <a:latin typeface="楷体_GB2312" pitchFamily="49" charset="-122"/>
              <a:ea typeface="楷体_GB2312" pitchFamily="49" charset="-122"/>
            </a:endParaRPr>
          </a:p>
          <a:p>
            <a:pPr marL="0" indent="0" eaLnBrk="1" hangingPunct="1">
              <a:lnSpc>
                <a:spcPct val="150000"/>
              </a:lnSpc>
              <a:buFont typeface="Wingdings" pitchFamily="2" charset="2"/>
              <a:buNone/>
              <a:defRPr/>
            </a:pPr>
            <a:r>
              <a:rPr lang="zh-CN" altLang="en-US" sz="1800" b="1" dirty="0">
                <a:solidFill>
                  <a:schemeClr val="accent4">
                    <a:lumMod val="50000"/>
                  </a:schemeClr>
                </a:solidFill>
                <a:latin typeface="楷体_GB2312" pitchFamily="49" charset="-122"/>
                <a:ea typeface="楷体_GB2312" pitchFamily="49" charset="-122"/>
              </a:rPr>
              <a:t>仅限于标准仓单（国债等尚未办理）</a:t>
            </a:r>
            <a:r>
              <a:rPr lang="zh-CN" altLang="en-US" sz="1800" b="1" dirty="0">
                <a:latin typeface="宋体" charset="-122"/>
              </a:rPr>
              <a:t>。</a:t>
            </a:r>
            <a:endParaRPr lang="zh-CN" altLang="en-US" sz="1800" b="1" dirty="0"/>
          </a:p>
          <a:p>
            <a:pPr marL="0" indent="0" algn="ctr" eaLnBrk="1" fontAlgn="t" hangingPunct="1">
              <a:lnSpc>
                <a:spcPct val="80000"/>
              </a:lnSpc>
              <a:buFont typeface="Wingdings" pitchFamily="2" charset="2"/>
              <a:buNone/>
              <a:defRPr/>
            </a:pPr>
            <a:endParaRPr lang="zh-CN" altLang="en-US" sz="1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图片 3" descr="1.jpg"/>
          <p:cNvPicPr>
            <a:picLocks noChangeAspect="1"/>
          </p:cNvPicPr>
          <p:nvPr/>
        </p:nvPicPr>
        <p:blipFill>
          <a:blip r:embed="rId2" cstate="print"/>
          <a:srcRect/>
          <a:stretch>
            <a:fillRect/>
          </a:stretch>
        </p:blipFill>
        <p:spPr bwMode="auto">
          <a:xfrm>
            <a:off x="4763" y="0"/>
            <a:ext cx="9131300" cy="6858000"/>
          </a:xfrm>
          <a:prstGeom prst="rect">
            <a:avLst/>
          </a:prstGeom>
          <a:noFill/>
          <a:ln w="9525">
            <a:noFill/>
            <a:miter lim="800000"/>
            <a:headEnd/>
            <a:tailEnd/>
          </a:ln>
        </p:spPr>
      </p:pic>
      <p:sp>
        <p:nvSpPr>
          <p:cNvPr id="37890" name="标题 8"/>
          <p:cNvSpPr>
            <a:spLocks noGrp="1"/>
          </p:cNvSpPr>
          <p:nvPr>
            <p:ph type="ctrTitle" idx="4294967295"/>
          </p:nvPr>
        </p:nvSpPr>
        <p:spPr>
          <a:xfrm>
            <a:off x="785813" y="928688"/>
            <a:ext cx="7643812" cy="1071562"/>
          </a:xfrm>
        </p:spPr>
        <p:txBody>
          <a:bodyPr/>
          <a:lstStyle/>
          <a:p>
            <a:pPr eaLnBrk="1" hangingPunct="1">
              <a:lnSpc>
                <a:spcPct val="90000"/>
              </a:lnSpc>
            </a:pPr>
            <a:r>
              <a:rPr lang="zh-CN" altLang="en-US" sz="4000" b="1" smtClean="0">
                <a:solidFill>
                  <a:srgbClr val="E147DA"/>
                </a:solidFill>
                <a:latin typeface="楷体_GB2312" pitchFamily="49" charset="-122"/>
                <a:ea typeface="楷体_GB2312" pitchFamily="49" charset="-122"/>
              </a:rPr>
              <a:t>（七）银行质押</a:t>
            </a:r>
          </a:p>
        </p:txBody>
      </p:sp>
      <p:sp>
        <p:nvSpPr>
          <p:cNvPr id="293923" name="Text Box 35"/>
          <p:cNvSpPr txBox="1">
            <a:spLocks noChangeArrowheads="1"/>
          </p:cNvSpPr>
          <p:nvPr/>
        </p:nvSpPr>
        <p:spPr bwMode="auto">
          <a:xfrm>
            <a:off x="571500" y="1143000"/>
            <a:ext cx="8072438" cy="400050"/>
          </a:xfrm>
          <a:prstGeom prst="rect">
            <a:avLst/>
          </a:prstGeom>
          <a:noFill/>
          <a:ln w="9525">
            <a:noFill/>
            <a:miter lim="800000"/>
            <a:headEnd/>
            <a:tailEnd/>
          </a:ln>
        </p:spPr>
        <p:txBody>
          <a:bodyPr>
            <a:spAutoFit/>
          </a:bodyPr>
          <a:lstStyle/>
          <a:p>
            <a:pPr marL="457200" indent="-457200" algn="just" eaLnBrk="0" hangingPunct="0"/>
            <a:r>
              <a:rPr lang="en-US" altLang="zh-CN" sz="2000">
                <a:solidFill>
                  <a:srgbClr val="000000"/>
                </a:solidFill>
                <a:latin typeface="Times New Roman" pitchFamily="18" charset="0"/>
              </a:rPr>
              <a:t>        </a:t>
            </a:r>
            <a:endParaRPr lang="zh-CN" altLang="en-US" sz="2000" b="1">
              <a:latin typeface="楷体_GB2312" pitchFamily="49" charset="-122"/>
              <a:ea typeface="楷体_GB2312" pitchFamily="49" charset="-122"/>
            </a:endParaRPr>
          </a:p>
        </p:txBody>
      </p:sp>
      <p:sp>
        <p:nvSpPr>
          <p:cNvPr id="293925" name="Text Box 37"/>
          <p:cNvSpPr txBox="1">
            <a:spLocks noChangeArrowheads="1"/>
          </p:cNvSpPr>
          <p:nvPr/>
        </p:nvSpPr>
        <p:spPr bwMode="auto">
          <a:xfrm>
            <a:off x="500063" y="1857375"/>
            <a:ext cx="8143875" cy="4246563"/>
          </a:xfrm>
          <a:prstGeom prst="rect">
            <a:avLst/>
          </a:prstGeom>
          <a:noFill/>
          <a:ln w="9525">
            <a:noFill/>
            <a:miter lim="800000"/>
            <a:headEnd/>
            <a:tailEnd/>
          </a:ln>
        </p:spPr>
        <p:txBody>
          <a:bodyPr>
            <a:spAutoFit/>
          </a:bodyPr>
          <a:lstStyle/>
          <a:p>
            <a:pPr marL="457200" indent="457200" eaLnBrk="0" hangingPunct="0">
              <a:lnSpc>
                <a:spcPct val="150000"/>
              </a:lnSpc>
              <a:defRPr/>
            </a:pPr>
            <a:r>
              <a:rPr lang="zh-CN" altLang="en-US" sz="2000" b="1" dirty="0">
                <a:solidFill>
                  <a:schemeClr val="accent4">
                    <a:lumMod val="50000"/>
                  </a:schemeClr>
                </a:solidFill>
                <a:latin typeface="楷体_GB2312" pitchFamily="49" charset="-122"/>
                <a:ea typeface="楷体_GB2312" pitchFamily="49" charset="-122"/>
              </a:rPr>
              <a:t>标准仓单质押贷款期限最长为一年（含一年） ，不得超过标准仓单有效期。</a:t>
            </a:r>
          </a:p>
          <a:p>
            <a:pPr marL="457200" indent="457200" algn="just" eaLnBrk="0" hangingPunct="0">
              <a:lnSpc>
                <a:spcPct val="150000"/>
              </a:lnSpc>
              <a:defRPr/>
            </a:pPr>
            <a:r>
              <a:rPr lang="zh-CN" altLang="en-US" sz="2000" b="1" dirty="0">
                <a:solidFill>
                  <a:schemeClr val="accent4">
                    <a:lumMod val="50000"/>
                  </a:schemeClr>
                </a:solidFill>
                <a:latin typeface="Times New Roman" pitchFamily="18" charset="0"/>
                <a:ea typeface="楷体_GB2312" pitchFamily="49" charset="-122"/>
              </a:rPr>
              <a:t>用于借款人的正常生产经营所需的流动资金周转，严禁借款人挪用信贷资金从事期货、股票交易或进行固定资产投资、股本权益性投资等。</a:t>
            </a:r>
            <a:endParaRPr lang="en-US" altLang="zh-CN" sz="2000" b="1" dirty="0">
              <a:solidFill>
                <a:schemeClr val="accent4">
                  <a:lumMod val="50000"/>
                </a:schemeClr>
              </a:solidFill>
              <a:latin typeface="Times New Roman" pitchFamily="18" charset="0"/>
              <a:ea typeface="楷体_GB2312" pitchFamily="49" charset="-122"/>
            </a:endParaRPr>
          </a:p>
          <a:p>
            <a:pPr marL="457200" indent="457200" algn="just" eaLnBrk="0" hangingPunct="0">
              <a:lnSpc>
                <a:spcPct val="150000"/>
              </a:lnSpc>
              <a:defRPr/>
            </a:pPr>
            <a:r>
              <a:rPr lang="zh-CN" altLang="en-US" sz="2000" b="1" dirty="0">
                <a:solidFill>
                  <a:schemeClr val="accent4">
                    <a:lumMod val="50000"/>
                  </a:schemeClr>
                </a:solidFill>
                <a:latin typeface="Times New Roman" pitchFamily="18" charset="0"/>
                <a:ea typeface="楷体_GB2312" pitchFamily="49" charset="-122"/>
              </a:rPr>
              <a:t>按照同档次商业贷款利率执行，具体利率标准和浮动幅度按照中国人民银行和商业银行的有关规定执行。</a:t>
            </a:r>
            <a:endParaRPr lang="en-US" altLang="zh-CN" sz="2000" b="1" dirty="0">
              <a:solidFill>
                <a:schemeClr val="accent4">
                  <a:lumMod val="50000"/>
                </a:schemeClr>
              </a:solidFill>
              <a:latin typeface="Times New Roman" pitchFamily="18" charset="0"/>
              <a:ea typeface="楷体_GB2312" pitchFamily="49" charset="-122"/>
            </a:endParaRPr>
          </a:p>
          <a:p>
            <a:pPr marL="457200" indent="457200" algn="just" eaLnBrk="0" hangingPunct="0">
              <a:lnSpc>
                <a:spcPct val="150000"/>
              </a:lnSpc>
              <a:defRPr/>
            </a:pPr>
            <a:r>
              <a:rPr lang="zh-CN" altLang="en-US" sz="2000" b="1" dirty="0">
                <a:solidFill>
                  <a:schemeClr val="accent4">
                    <a:lumMod val="50000"/>
                  </a:schemeClr>
                </a:solidFill>
                <a:latin typeface="楷体_GB2312" pitchFamily="49" charset="-122"/>
                <a:ea typeface="楷体_GB2312" pitchFamily="49" charset="-122"/>
              </a:rPr>
              <a:t>标准仓单质权登记、置换、质押解除、转让及处置过程中发生的手续费、仓储费、处置费等费用均由借款人承担。</a:t>
            </a:r>
            <a:endParaRPr lang="zh-CN" altLang="en-US" sz="2000" b="1" dirty="0">
              <a:solidFill>
                <a:schemeClr val="accent4">
                  <a:lumMod val="50000"/>
                </a:schemeClr>
              </a:solidFill>
              <a:latin typeface="Times New Roman" pitchFamily="18" charset="0"/>
              <a:ea typeface="楷体_GB2312" pitchFamily="49" charset="-122"/>
            </a:endParaRPr>
          </a:p>
        </p:txBody>
      </p:sp>
      <p:sp>
        <p:nvSpPr>
          <p:cNvPr id="293926" name="Text Box 38"/>
          <p:cNvSpPr txBox="1">
            <a:spLocks noChangeArrowheads="1"/>
          </p:cNvSpPr>
          <p:nvPr/>
        </p:nvSpPr>
        <p:spPr bwMode="auto">
          <a:xfrm flipV="1">
            <a:off x="500063" y="5257800"/>
            <a:ext cx="8143875" cy="400050"/>
          </a:xfrm>
          <a:prstGeom prst="rect">
            <a:avLst/>
          </a:prstGeom>
          <a:noFill/>
          <a:ln w="9525">
            <a:noFill/>
            <a:miter lim="800000"/>
            <a:headEnd/>
            <a:tailEnd/>
          </a:ln>
        </p:spPr>
        <p:txBody>
          <a:bodyPr>
            <a:spAutoFit/>
          </a:bodyPr>
          <a:lstStyle/>
          <a:p>
            <a:pPr marL="457200" indent="-457200" eaLnBrk="0" hangingPunct="0">
              <a:defRPr/>
            </a:pPr>
            <a:endParaRPr lang="zh-CN" altLang="en-US" sz="2000" b="1" dirty="0">
              <a:solidFill>
                <a:schemeClr val="accent4">
                  <a:lumMod val="50000"/>
                </a:schemeClr>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3923"/>
                                        </p:tgtEl>
                                        <p:attrNameLst>
                                          <p:attrName>style.visibility</p:attrName>
                                        </p:attrNameLst>
                                      </p:cBhvr>
                                      <p:to>
                                        <p:strVal val="visible"/>
                                      </p:to>
                                    </p:set>
                                    <p:anim calcmode="lin" valueType="num">
                                      <p:cBhvr additive="base">
                                        <p:cTn id="7" dur="500" fill="hold"/>
                                        <p:tgtEl>
                                          <p:spTgt spid="293923"/>
                                        </p:tgtEl>
                                        <p:attrNameLst>
                                          <p:attrName>ppt_x</p:attrName>
                                        </p:attrNameLst>
                                      </p:cBhvr>
                                      <p:tavLst>
                                        <p:tav tm="0">
                                          <p:val>
                                            <p:strVal val="1+#ppt_w/2"/>
                                          </p:val>
                                        </p:tav>
                                        <p:tav tm="100000">
                                          <p:val>
                                            <p:strVal val="#ppt_x"/>
                                          </p:val>
                                        </p:tav>
                                      </p:tavLst>
                                    </p:anim>
                                    <p:anim calcmode="lin" valueType="num">
                                      <p:cBhvr additive="base">
                                        <p:cTn id="8" dur="500" fill="hold"/>
                                        <p:tgtEl>
                                          <p:spTgt spid="2939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93925"/>
                                        </p:tgtEl>
                                        <p:attrNameLst>
                                          <p:attrName>style.visibility</p:attrName>
                                        </p:attrNameLst>
                                      </p:cBhvr>
                                      <p:to>
                                        <p:strVal val="visible"/>
                                      </p:to>
                                    </p:set>
                                    <p:anim calcmode="lin" valueType="num">
                                      <p:cBhvr additive="base">
                                        <p:cTn id="13" dur="500" fill="hold"/>
                                        <p:tgtEl>
                                          <p:spTgt spid="293925"/>
                                        </p:tgtEl>
                                        <p:attrNameLst>
                                          <p:attrName>ppt_x</p:attrName>
                                        </p:attrNameLst>
                                      </p:cBhvr>
                                      <p:tavLst>
                                        <p:tav tm="0">
                                          <p:val>
                                            <p:strVal val="1+#ppt_w/2"/>
                                          </p:val>
                                        </p:tav>
                                        <p:tav tm="100000">
                                          <p:val>
                                            <p:strVal val="#ppt_x"/>
                                          </p:val>
                                        </p:tav>
                                      </p:tavLst>
                                    </p:anim>
                                    <p:anim calcmode="lin" valueType="num">
                                      <p:cBhvr additive="base">
                                        <p:cTn id="14" dur="500" fill="hold"/>
                                        <p:tgtEl>
                                          <p:spTgt spid="29392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nodePh="1">
                                  <p:stCondLst>
                                    <p:cond delay="0"/>
                                  </p:stCondLst>
                                  <p:endCondLst>
                                    <p:cond evt="begin" delay="0">
                                      <p:tn val="17"/>
                                    </p:cond>
                                  </p:endCondLst>
                                  <p:childTnLst>
                                    <p:set>
                                      <p:cBhvr>
                                        <p:cTn id="18" dur="1" fill="hold">
                                          <p:stCondLst>
                                            <p:cond delay="0"/>
                                          </p:stCondLst>
                                        </p:cTn>
                                        <p:tgtEl>
                                          <p:spTgt spid="293926"/>
                                        </p:tgtEl>
                                        <p:attrNameLst>
                                          <p:attrName>style.visibility</p:attrName>
                                        </p:attrNameLst>
                                      </p:cBhvr>
                                      <p:to>
                                        <p:strVal val="visible"/>
                                      </p:to>
                                    </p:set>
                                    <p:anim calcmode="lin" valueType="num">
                                      <p:cBhvr additive="base">
                                        <p:cTn id="19" dur="500" fill="hold"/>
                                        <p:tgtEl>
                                          <p:spTgt spid="293926"/>
                                        </p:tgtEl>
                                        <p:attrNameLst>
                                          <p:attrName>ppt_x</p:attrName>
                                        </p:attrNameLst>
                                      </p:cBhvr>
                                      <p:tavLst>
                                        <p:tav tm="0">
                                          <p:val>
                                            <p:strVal val="1+#ppt_w/2"/>
                                          </p:val>
                                        </p:tav>
                                        <p:tav tm="100000">
                                          <p:val>
                                            <p:strVal val="#ppt_x"/>
                                          </p:val>
                                        </p:tav>
                                      </p:tavLst>
                                    </p:anim>
                                    <p:anim calcmode="lin" valueType="num">
                                      <p:cBhvr additive="base">
                                        <p:cTn id="20" dur="500" fill="hold"/>
                                        <p:tgtEl>
                                          <p:spTgt spid="2939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923" grpId="0"/>
      <p:bldP spid="293925" grpId="0"/>
      <p:bldP spid="29392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图片 3" descr="1.jpg"/>
          <p:cNvPicPr>
            <a:picLocks noChangeAspect="1"/>
          </p:cNvPicPr>
          <p:nvPr/>
        </p:nvPicPr>
        <p:blipFill>
          <a:blip r:embed="rId2" cstate="print"/>
          <a:srcRect/>
          <a:stretch>
            <a:fillRect/>
          </a:stretch>
        </p:blipFill>
        <p:spPr bwMode="auto">
          <a:xfrm>
            <a:off x="7938" y="0"/>
            <a:ext cx="9131300" cy="6858000"/>
          </a:xfrm>
          <a:prstGeom prst="rect">
            <a:avLst/>
          </a:prstGeom>
          <a:noFill/>
          <a:ln w="9525">
            <a:noFill/>
            <a:miter lim="800000"/>
            <a:headEnd/>
            <a:tailEnd/>
          </a:ln>
        </p:spPr>
      </p:pic>
      <p:sp>
        <p:nvSpPr>
          <p:cNvPr id="23554" name="Rectangle 2"/>
          <p:cNvSpPr>
            <a:spLocks noChangeArrowheads="1"/>
          </p:cNvSpPr>
          <p:nvPr/>
        </p:nvSpPr>
        <p:spPr bwMode="white">
          <a:xfrm>
            <a:off x="827088" y="908050"/>
            <a:ext cx="7392987" cy="563563"/>
          </a:xfrm>
          <a:prstGeom prst="rect">
            <a:avLst/>
          </a:prstGeom>
          <a:noFill/>
          <a:ln w="9525">
            <a:noFill/>
            <a:miter lim="800000"/>
            <a:headEnd/>
            <a:tailEnd/>
          </a:ln>
        </p:spPr>
        <p:txBody>
          <a:bodyPr lIns="95782" tIns="47891" rIns="95782" bIns="47891" anchor="ctr"/>
          <a:lstStyle/>
          <a:p>
            <a:pPr algn="ctr"/>
            <a:r>
              <a:rPr lang="zh-CN" altLang="en-US" sz="4000" b="1">
                <a:solidFill>
                  <a:srgbClr val="E147DA"/>
                </a:solidFill>
                <a:latin typeface="楷体_GB2312" pitchFamily="49" charset="-122"/>
                <a:ea typeface="楷体_GB2312" pitchFamily="49" charset="-122"/>
              </a:rPr>
              <a:t>交易所质权登记流程</a:t>
            </a:r>
            <a:endParaRPr lang="en-US" altLang="zh-CN" sz="4000" b="1">
              <a:solidFill>
                <a:srgbClr val="E147DA"/>
              </a:solidFill>
              <a:latin typeface="楷体_GB2312" pitchFamily="49" charset="-122"/>
              <a:ea typeface="楷体_GB2312" pitchFamily="49" charset="-122"/>
            </a:endParaRPr>
          </a:p>
        </p:txBody>
      </p:sp>
      <p:sp>
        <p:nvSpPr>
          <p:cNvPr id="38915" name="AutoShape 3"/>
          <p:cNvSpPr>
            <a:spLocks noChangeArrowheads="1"/>
          </p:cNvSpPr>
          <p:nvPr/>
        </p:nvSpPr>
        <p:spPr bwMode="auto">
          <a:xfrm>
            <a:off x="6151563" y="3433763"/>
            <a:ext cx="1620837" cy="2738437"/>
          </a:xfrm>
          <a:prstGeom prst="roundRect">
            <a:avLst>
              <a:gd name="adj" fmla="val 13745"/>
            </a:avLst>
          </a:prstGeom>
          <a:noFill/>
          <a:ln w="38100">
            <a:solidFill>
              <a:schemeClr val="bg2"/>
            </a:solidFill>
            <a:round/>
            <a:headEnd/>
            <a:tailEnd/>
          </a:ln>
        </p:spPr>
        <p:txBody>
          <a:bodyPr wrap="none" anchor="ctr"/>
          <a:lstStyle/>
          <a:p>
            <a:pPr algn="ctr">
              <a:spcBef>
                <a:spcPct val="50000"/>
              </a:spcBef>
            </a:pPr>
            <a:endParaRPr kumimoji="1" lang="zh-CN" altLang="en-US" sz="2000">
              <a:latin typeface="Times New Roman" pitchFamily="18" charset="0"/>
              <a:ea typeface="楷体"/>
              <a:cs typeface="楷体"/>
            </a:endParaRPr>
          </a:p>
        </p:txBody>
      </p:sp>
      <p:sp>
        <p:nvSpPr>
          <p:cNvPr id="38916" name="AutoShape 4"/>
          <p:cNvSpPr>
            <a:spLocks noChangeArrowheads="1"/>
          </p:cNvSpPr>
          <p:nvPr/>
        </p:nvSpPr>
        <p:spPr bwMode="auto">
          <a:xfrm>
            <a:off x="4456113" y="3433763"/>
            <a:ext cx="1611312" cy="2738437"/>
          </a:xfrm>
          <a:prstGeom prst="roundRect">
            <a:avLst>
              <a:gd name="adj" fmla="val 13745"/>
            </a:avLst>
          </a:prstGeom>
          <a:noFill/>
          <a:ln w="38100">
            <a:solidFill>
              <a:schemeClr val="bg2"/>
            </a:solidFill>
            <a:round/>
            <a:headEnd/>
            <a:tailEnd/>
          </a:ln>
        </p:spPr>
        <p:txBody>
          <a:bodyPr wrap="none" anchor="ctr"/>
          <a:lstStyle/>
          <a:p>
            <a:pPr algn="ctr">
              <a:spcBef>
                <a:spcPct val="50000"/>
              </a:spcBef>
            </a:pPr>
            <a:endParaRPr kumimoji="1" lang="zh-CN" altLang="en-US" sz="2000">
              <a:latin typeface="Times New Roman" pitchFamily="18" charset="0"/>
              <a:ea typeface="楷体"/>
              <a:cs typeface="楷体"/>
            </a:endParaRPr>
          </a:p>
        </p:txBody>
      </p:sp>
      <p:sp>
        <p:nvSpPr>
          <p:cNvPr id="38917" name="AutoShape 5"/>
          <p:cNvSpPr>
            <a:spLocks noChangeArrowheads="1"/>
          </p:cNvSpPr>
          <p:nvPr/>
        </p:nvSpPr>
        <p:spPr bwMode="auto">
          <a:xfrm>
            <a:off x="2773363" y="3433763"/>
            <a:ext cx="1563687" cy="2738437"/>
          </a:xfrm>
          <a:prstGeom prst="roundRect">
            <a:avLst>
              <a:gd name="adj" fmla="val 13745"/>
            </a:avLst>
          </a:prstGeom>
          <a:noFill/>
          <a:ln w="38100">
            <a:solidFill>
              <a:schemeClr val="bg2"/>
            </a:solidFill>
            <a:round/>
            <a:headEnd/>
            <a:tailEnd/>
          </a:ln>
        </p:spPr>
        <p:txBody>
          <a:bodyPr wrap="none" anchor="ctr"/>
          <a:lstStyle/>
          <a:p>
            <a:pPr algn="ctr">
              <a:spcBef>
                <a:spcPct val="50000"/>
              </a:spcBef>
            </a:pPr>
            <a:endParaRPr kumimoji="1" lang="zh-CN" altLang="en-US" sz="2000">
              <a:latin typeface="Times New Roman" pitchFamily="18" charset="0"/>
              <a:ea typeface="楷体"/>
              <a:cs typeface="楷体"/>
            </a:endParaRPr>
          </a:p>
        </p:txBody>
      </p:sp>
      <p:sp>
        <p:nvSpPr>
          <p:cNvPr id="38918" name="AutoShape 6"/>
          <p:cNvSpPr>
            <a:spLocks noChangeArrowheads="1"/>
          </p:cNvSpPr>
          <p:nvPr/>
        </p:nvSpPr>
        <p:spPr bwMode="auto">
          <a:xfrm>
            <a:off x="1066800" y="3433763"/>
            <a:ext cx="1620838" cy="2738437"/>
          </a:xfrm>
          <a:prstGeom prst="roundRect">
            <a:avLst>
              <a:gd name="adj" fmla="val 13745"/>
            </a:avLst>
          </a:prstGeom>
          <a:noFill/>
          <a:ln w="38100">
            <a:solidFill>
              <a:schemeClr val="bg2"/>
            </a:solidFill>
            <a:round/>
            <a:headEnd/>
            <a:tailEnd/>
          </a:ln>
        </p:spPr>
        <p:txBody>
          <a:bodyPr wrap="none" anchor="ctr"/>
          <a:lstStyle/>
          <a:p>
            <a:pPr algn="ctr">
              <a:spcBef>
                <a:spcPct val="50000"/>
              </a:spcBef>
            </a:pPr>
            <a:endParaRPr kumimoji="1" lang="zh-CN" altLang="en-US" sz="2000">
              <a:latin typeface="Times New Roman" pitchFamily="18" charset="0"/>
              <a:ea typeface="楷体"/>
              <a:cs typeface="楷体"/>
            </a:endParaRPr>
          </a:p>
        </p:txBody>
      </p:sp>
      <p:grpSp>
        <p:nvGrpSpPr>
          <p:cNvPr id="38919" name="Group 7"/>
          <p:cNvGrpSpPr>
            <a:grpSpLocks/>
          </p:cNvGrpSpPr>
          <p:nvPr/>
        </p:nvGrpSpPr>
        <p:grpSpPr bwMode="auto">
          <a:xfrm>
            <a:off x="1331913" y="1785938"/>
            <a:ext cx="5895975" cy="1071562"/>
            <a:chOff x="624" y="1152"/>
            <a:chExt cx="4080" cy="720"/>
          </a:xfrm>
        </p:grpSpPr>
        <p:sp>
          <p:nvSpPr>
            <p:cNvPr id="151560" name="Rectangle 8"/>
            <p:cNvSpPr>
              <a:spLocks noChangeArrowheads="1"/>
            </p:cNvSpPr>
            <p:nvPr/>
          </p:nvSpPr>
          <p:spPr bwMode="gray">
            <a:xfrm rot="3419336">
              <a:off x="624" y="1200"/>
              <a:ext cx="672" cy="672"/>
            </a:xfrm>
            <a:prstGeom prst="rect">
              <a:avLst/>
            </a:prstGeom>
            <a:gradFill rotWithShape="1">
              <a:gsLst>
                <a:gs pos="0">
                  <a:schemeClr val="tx1"/>
                </a:gs>
                <a:gs pos="100000">
                  <a:schemeClr val="tx1">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tx1"/>
              </a:extrusionClr>
            </a:sp3d>
          </p:spPr>
          <p:txBody>
            <a:bodyPr wrap="none" anchor="ctr">
              <a:flatTx/>
            </a:bodyPr>
            <a:lstStyle/>
            <a:p>
              <a:pPr algn="ctr">
                <a:spcBef>
                  <a:spcPct val="50000"/>
                </a:spcBef>
                <a:defRPr/>
              </a:pPr>
              <a:endParaRPr kumimoji="1" lang="zh-CN" altLang="en-US" sz="2000">
                <a:latin typeface="Times New Roman" pitchFamily="18" charset="0"/>
                <a:ea typeface="楷体" pitchFamily="49" charset="-122"/>
              </a:endParaRPr>
            </a:p>
          </p:txBody>
        </p:sp>
        <p:grpSp>
          <p:nvGrpSpPr>
            <p:cNvPr id="38930" name="Group 9"/>
            <p:cNvGrpSpPr>
              <a:grpSpLocks/>
            </p:cNvGrpSpPr>
            <p:nvPr/>
          </p:nvGrpSpPr>
          <p:grpSpPr bwMode="auto">
            <a:xfrm>
              <a:off x="1296" y="1296"/>
              <a:ext cx="624" cy="96"/>
              <a:chOff x="2003" y="3439"/>
              <a:chExt cx="468" cy="244"/>
            </a:xfrm>
          </p:grpSpPr>
          <p:sp>
            <p:nvSpPr>
              <p:cNvPr id="38944" name="Oval 10"/>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w="9525">
                <a:noFill/>
                <a:round/>
                <a:headEnd/>
                <a:tailEnd/>
              </a:ln>
            </p:spPr>
            <p:txBody>
              <a:bodyPr wrap="none" anchor="ctr"/>
              <a:lstStyle/>
              <a:p>
                <a:pPr algn="ctr">
                  <a:spcBef>
                    <a:spcPct val="50000"/>
                  </a:spcBef>
                </a:pPr>
                <a:endParaRPr kumimoji="1" lang="zh-CN" altLang="en-US" sz="2000">
                  <a:latin typeface="Times New Roman" pitchFamily="18" charset="0"/>
                  <a:ea typeface="楷体"/>
                  <a:cs typeface="楷体"/>
                </a:endParaRPr>
              </a:p>
            </p:txBody>
          </p:sp>
          <p:sp>
            <p:nvSpPr>
              <p:cNvPr id="38945" name="Rectangle 11"/>
              <p:cNvSpPr>
                <a:spLocks noChangeArrowheads="1"/>
              </p:cNvSpPr>
              <p:nvPr/>
            </p:nvSpPr>
            <p:spPr bwMode="gray">
              <a:xfrm>
                <a:off x="2048" y="3441"/>
                <a:ext cx="388" cy="242"/>
              </a:xfrm>
              <a:prstGeom prst="rect">
                <a:avLst/>
              </a:prstGeom>
              <a:gradFill rotWithShape="0">
                <a:gsLst>
                  <a:gs pos="0">
                    <a:srgbClr val="767676"/>
                  </a:gs>
                  <a:gs pos="50000">
                    <a:srgbClr val="FFFFFF"/>
                  </a:gs>
                  <a:gs pos="100000">
                    <a:srgbClr val="767676"/>
                  </a:gs>
                </a:gsLst>
                <a:lin ang="5400000" scaled="1"/>
              </a:gradFill>
              <a:ln w="9525">
                <a:noFill/>
                <a:miter lim="800000"/>
                <a:headEnd/>
                <a:tailEnd/>
              </a:ln>
            </p:spPr>
            <p:txBody>
              <a:bodyPr wrap="none" anchor="ctr"/>
              <a:lstStyle/>
              <a:p>
                <a:pPr algn="ctr">
                  <a:spcBef>
                    <a:spcPct val="50000"/>
                  </a:spcBef>
                </a:pPr>
                <a:endParaRPr kumimoji="1" lang="zh-CN" altLang="en-US" sz="2000">
                  <a:latin typeface="Times New Roman" pitchFamily="18" charset="0"/>
                  <a:ea typeface="楷体"/>
                  <a:cs typeface="楷体"/>
                </a:endParaRPr>
              </a:p>
            </p:txBody>
          </p:sp>
          <p:sp>
            <p:nvSpPr>
              <p:cNvPr id="151564" name="Oval 12"/>
              <p:cNvSpPr>
                <a:spLocks noChangeArrowheads="1"/>
              </p:cNvSpPr>
              <p:nvPr/>
            </p:nvSpPr>
            <p:spPr bwMode="gray">
              <a:xfrm>
                <a:off x="2400" y="3442"/>
                <a:ext cx="71" cy="236"/>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pPr algn="ctr">
                  <a:spcBef>
                    <a:spcPct val="50000"/>
                  </a:spcBef>
                  <a:defRPr/>
                </a:pPr>
                <a:endParaRPr kumimoji="1" lang="zh-CN" altLang="en-US" sz="2000">
                  <a:latin typeface="Times New Roman" pitchFamily="18" charset="0"/>
                  <a:ea typeface="楷体" pitchFamily="49" charset="-122"/>
                </a:endParaRPr>
              </a:p>
            </p:txBody>
          </p:sp>
          <p:sp>
            <p:nvSpPr>
              <p:cNvPr id="151565" name="Oval 13"/>
              <p:cNvSpPr>
                <a:spLocks noChangeArrowheads="1"/>
              </p:cNvSpPr>
              <p:nvPr/>
            </p:nvSpPr>
            <p:spPr bwMode="gray">
              <a:xfrm>
                <a:off x="2438" y="3520"/>
                <a:ext cx="20" cy="6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pPr algn="ctr">
                  <a:spcBef>
                    <a:spcPct val="50000"/>
                  </a:spcBef>
                  <a:defRPr/>
                </a:pPr>
                <a:endParaRPr kumimoji="1" lang="zh-CN" altLang="en-US" sz="2000">
                  <a:latin typeface="Times New Roman" pitchFamily="18" charset="0"/>
                  <a:ea typeface="楷体" pitchFamily="49" charset="-122"/>
                </a:endParaRPr>
              </a:p>
            </p:txBody>
          </p:sp>
        </p:grpSp>
        <p:sp>
          <p:nvSpPr>
            <p:cNvPr id="38931" name="Rectangle 14"/>
            <p:cNvSpPr>
              <a:spLocks noChangeArrowheads="1"/>
            </p:cNvSpPr>
            <p:nvPr/>
          </p:nvSpPr>
          <p:spPr bwMode="gray">
            <a:xfrm rot="3419336">
              <a:off x="1776" y="1152"/>
              <a:ext cx="672" cy="672"/>
            </a:xfrm>
            <a:prstGeom prst="rect">
              <a:avLst/>
            </a:prstGeom>
            <a:solidFill>
              <a:schemeClr val="accent1"/>
            </a:solidFill>
            <a:ln w="9525">
              <a:miter lim="800000"/>
              <a:headEnd/>
              <a:tailEnd/>
            </a:ln>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p:spPr>
          <p:txBody>
            <a:bodyPr wrap="none" anchor="ctr">
              <a:flatTx/>
            </a:bodyPr>
            <a:lstStyle/>
            <a:p>
              <a:pPr algn="ctr">
                <a:spcBef>
                  <a:spcPct val="50000"/>
                </a:spcBef>
              </a:pPr>
              <a:endParaRPr kumimoji="1" lang="zh-CN" altLang="en-US" sz="2000">
                <a:latin typeface="Times New Roman" pitchFamily="18" charset="0"/>
                <a:ea typeface="楷体"/>
                <a:cs typeface="楷体"/>
              </a:endParaRPr>
            </a:p>
          </p:txBody>
        </p:sp>
        <p:grpSp>
          <p:nvGrpSpPr>
            <p:cNvPr id="38932" name="Group 15"/>
            <p:cNvGrpSpPr>
              <a:grpSpLocks/>
            </p:cNvGrpSpPr>
            <p:nvPr/>
          </p:nvGrpSpPr>
          <p:grpSpPr bwMode="auto">
            <a:xfrm>
              <a:off x="2448" y="1296"/>
              <a:ext cx="624" cy="96"/>
              <a:chOff x="2003" y="3439"/>
              <a:chExt cx="468" cy="244"/>
            </a:xfrm>
          </p:grpSpPr>
          <p:sp>
            <p:nvSpPr>
              <p:cNvPr id="38940" name="Oval 16"/>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w="9525">
                <a:noFill/>
                <a:round/>
                <a:headEnd/>
                <a:tailEnd/>
              </a:ln>
            </p:spPr>
            <p:txBody>
              <a:bodyPr wrap="none" anchor="ctr"/>
              <a:lstStyle/>
              <a:p>
                <a:pPr algn="ctr">
                  <a:spcBef>
                    <a:spcPct val="50000"/>
                  </a:spcBef>
                </a:pPr>
                <a:endParaRPr kumimoji="1" lang="zh-CN" altLang="en-US" sz="2000">
                  <a:latin typeface="Times New Roman" pitchFamily="18" charset="0"/>
                  <a:ea typeface="楷体"/>
                  <a:cs typeface="楷体"/>
                </a:endParaRPr>
              </a:p>
            </p:txBody>
          </p:sp>
          <p:sp>
            <p:nvSpPr>
              <p:cNvPr id="38941" name="Rectangle 17"/>
              <p:cNvSpPr>
                <a:spLocks noChangeArrowheads="1"/>
              </p:cNvSpPr>
              <p:nvPr/>
            </p:nvSpPr>
            <p:spPr bwMode="gray">
              <a:xfrm>
                <a:off x="2048" y="3441"/>
                <a:ext cx="388" cy="242"/>
              </a:xfrm>
              <a:prstGeom prst="rect">
                <a:avLst/>
              </a:prstGeom>
              <a:gradFill rotWithShape="0">
                <a:gsLst>
                  <a:gs pos="0">
                    <a:srgbClr val="767676"/>
                  </a:gs>
                  <a:gs pos="50000">
                    <a:srgbClr val="FFFFFF"/>
                  </a:gs>
                  <a:gs pos="100000">
                    <a:srgbClr val="767676"/>
                  </a:gs>
                </a:gsLst>
                <a:lin ang="5400000" scaled="1"/>
              </a:gradFill>
              <a:ln w="9525">
                <a:noFill/>
                <a:miter lim="800000"/>
                <a:headEnd/>
                <a:tailEnd/>
              </a:ln>
            </p:spPr>
            <p:txBody>
              <a:bodyPr wrap="none" anchor="ctr"/>
              <a:lstStyle/>
              <a:p>
                <a:pPr algn="ctr">
                  <a:spcBef>
                    <a:spcPct val="50000"/>
                  </a:spcBef>
                </a:pPr>
                <a:endParaRPr kumimoji="1" lang="zh-CN" altLang="en-US" sz="2000">
                  <a:latin typeface="Times New Roman" pitchFamily="18" charset="0"/>
                  <a:ea typeface="楷体"/>
                  <a:cs typeface="楷体"/>
                </a:endParaRPr>
              </a:p>
            </p:txBody>
          </p:sp>
          <p:sp>
            <p:nvSpPr>
              <p:cNvPr id="151570" name="Oval 18"/>
              <p:cNvSpPr>
                <a:spLocks noChangeArrowheads="1"/>
              </p:cNvSpPr>
              <p:nvPr/>
            </p:nvSpPr>
            <p:spPr bwMode="gray">
              <a:xfrm>
                <a:off x="2400" y="3442"/>
                <a:ext cx="71" cy="236"/>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pPr algn="ctr">
                  <a:spcBef>
                    <a:spcPct val="50000"/>
                  </a:spcBef>
                  <a:defRPr/>
                </a:pPr>
                <a:endParaRPr kumimoji="1" lang="zh-CN" altLang="en-US" sz="2000">
                  <a:latin typeface="Times New Roman" pitchFamily="18" charset="0"/>
                  <a:ea typeface="楷体" pitchFamily="49" charset="-122"/>
                </a:endParaRPr>
              </a:p>
            </p:txBody>
          </p:sp>
          <p:sp>
            <p:nvSpPr>
              <p:cNvPr id="151571" name="Oval 19"/>
              <p:cNvSpPr>
                <a:spLocks noChangeArrowheads="1"/>
              </p:cNvSpPr>
              <p:nvPr/>
            </p:nvSpPr>
            <p:spPr bwMode="gray">
              <a:xfrm>
                <a:off x="2438" y="3520"/>
                <a:ext cx="20" cy="6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pPr algn="ctr">
                  <a:spcBef>
                    <a:spcPct val="50000"/>
                  </a:spcBef>
                  <a:defRPr/>
                </a:pPr>
                <a:endParaRPr kumimoji="1" lang="zh-CN" altLang="en-US" sz="2000">
                  <a:latin typeface="Times New Roman" pitchFamily="18" charset="0"/>
                  <a:ea typeface="楷体" pitchFamily="49" charset="-122"/>
                </a:endParaRPr>
              </a:p>
            </p:txBody>
          </p:sp>
        </p:grpSp>
        <p:sp>
          <p:nvSpPr>
            <p:cNvPr id="151572" name="Rectangle 20"/>
            <p:cNvSpPr>
              <a:spLocks noChangeArrowheads="1"/>
            </p:cNvSpPr>
            <p:nvPr/>
          </p:nvSpPr>
          <p:spPr bwMode="gray">
            <a:xfrm rot="3419336">
              <a:off x="2881" y="1154"/>
              <a:ext cx="671" cy="669"/>
            </a:xfrm>
            <a:prstGeom prst="rect">
              <a:avLst/>
            </a:prstGeom>
            <a:gradFill rotWithShape="1">
              <a:gsLst>
                <a:gs pos="0">
                  <a:schemeClr val="tx1"/>
                </a:gs>
                <a:gs pos="100000">
                  <a:schemeClr val="tx1">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tx1"/>
              </a:extrusionClr>
            </a:sp3d>
          </p:spPr>
          <p:txBody>
            <a:bodyPr wrap="none" anchor="ctr">
              <a:flatTx/>
            </a:bodyPr>
            <a:lstStyle/>
            <a:p>
              <a:pPr algn="ctr">
                <a:spcBef>
                  <a:spcPct val="50000"/>
                </a:spcBef>
                <a:defRPr/>
              </a:pPr>
              <a:endParaRPr kumimoji="1" lang="zh-CN" altLang="en-US" sz="2000">
                <a:latin typeface="Times New Roman" pitchFamily="18" charset="0"/>
                <a:ea typeface="楷体" pitchFamily="49" charset="-122"/>
              </a:endParaRPr>
            </a:p>
          </p:txBody>
        </p:sp>
        <p:grpSp>
          <p:nvGrpSpPr>
            <p:cNvPr id="38934" name="Group 21"/>
            <p:cNvGrpSpPr>
              <a:grpSpLocks/>
            </p:cNvGrpSpPr>
            <p:nvPr/>
          </p:nvGrpSpPr>
          <p:grpSpPr bwMode="auto">
            <a:xfrm>
              <a:off x="3600" y="1296"/>
              <a:ext cx="816" cy="96"/>
              <a:chOff x="2003" y="3439"/>
              <a:chExt cx="468" cy="244"/>
            </a:xfrm>
          </p:grpSpPr>
          <p:sp>
            <p:nvSpPr>
              <p:cNvPr id="38936" name="Oval 22"/>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w="9525">
                <a:noFill/>
                <a:round/>
                <a:headEnd/>
                <a:tailEnd/>
              </a:ln>
            </p:spPr>
            <p:txBody>
              <a:bodyPr wrap="none" anchor="ctr"/>
              <a:lstStyle/>
              <a:p>
                <a:pPr algn="ctr">
                  <a:spcBef>
                    <a:spcPct val="50000"/>
                  </a:spcBef>
                </a:pPr>
                <a:endParaRPr kumimoji="1" lang="zh-CN" altLang="en-US" sz="2000">
                  <a:latin typeface="Times New Roman" pitchFamily="18" charset="0"/>
                  <a:ea typeface="楷体"/>
                  <a:cs typeface="楷体"/>
                </a:endParaRPr>
              </a:p>
            </p:txBody>
          </p:sp>
          <p:sp>
            <p:nvSpPr>
              <p:cNvPr id="38937" name="Rectangle 23"/>
              <p:cNvSpPr>
                <a:spLocks noChangeArrowheads="1"/>
              </p:cNvSpPr>
              <p:nvPr/>
            </p:nvSpPr>
            <p:spPr bwMode="gray">
              <a:xfrm>
                <a:off x="2048" y="3441"/>
                <a:ext cx="388" cy="242"/>
              </a:xfrm>
              <a:prstGeom prst="rect">
                <a:avLst/>
              </a:prstGeom>
              <a:gradFill rotWithShape="0">
                <a:gsLst>
                  <a:gs pos="0">
                    <a:srgbClr val="767676"/>
                  </a:gs>
                  <a:gs pos="50000">
                    <a:srgbClr val="FFFFFF"/>
                  </a:gs>
                  <a:gs pos="100000">
                    <a:srgbClr val="767676"/>
                  </a:gs>
                </a:gsLst>
                <a:lin ang="5400000" scaled="1"/>
              </a:gradFill>
              <a:ln w="9525">
                <a:noFill/>
                <a:miter lim="800000"/>
                <a:headEnd/>
                <a:tailEnd/>
              </a:ln>
            </p:spPr>
            <p:txBody>
              <a:bodyPr wrap="none" anchor="ctr"/>
              <a:lstStyle/>
              <a:p>
                <a:pPr algn="ctr">
                  <a:spcBef>
                    <a:spcPct val="50000"/>
                  </a:spcBef>
                </a:pPr>
                <a:endParaRPr kumimoji="1" lang="zh-CN" altLang="en-US" sz="2000">
                  <a:latin typeface="Times New Roman" pitchFamily="18" charset="0"/>
                  <a:ea typeface="楷体"/>
                  <a:cs typeface="楷体"/>
                </a:endParaRPr>
              </a:p>
            </p:txBody>
          </p:sp>
          <p:sp>
            <p:nvSpPr>
              <p:cNvPr id="151576" name="Oval 24"/>
              <p:cNvSpPr>
                <a:spLocks noChangeArrowheads="1"/>
              </p:cNvSpPr>
              <p:nvPr/>
            </p:nvSpPr>
            <p:spPr bwMode="gray">
              <a:xfrm>
                <a:off x="2400" y="3442"/>
                <a:ext cx="71" cy="236"/>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pPr algn="ctr">
                  <a:spcBef>
                    <a:spcPct val="50000"/>
                  </a:spcBef>
                  <a:defRPr/>
                </a:pPr>
                <a:endParaRPr kumimoji="1" lang="zh-CN" altLang="en-US" sz="2000">
                  <a:latin typeface="Times New Roman" pitchFamily="18" charset="0"/>
                  <a:ea typeface="楷体" pitchFamily="49" charset="-122"/>
                </a:endParaRPr>
              </a:p>
            </p:txBody>
          </p:sp>
          <p:sp>
            <p:nvSpPr>
              <p:cNvPr id="151577" name="Oval 25"/>
              <p:cNvSpPr>
                <a:spLocks noChangeArrowheads="1"/>
              </p:cNvSpPr>
              <p:nvPr/>
            </p:nvSpPr>
            <p:spPr bwMode="gray">
              <a:xfrm>
                <a:off x="2438" y="3520"/>
                <a:ext cx="20" cy="6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pPr algn="ctr">
                  <a:spcBef>
                    <a:spcPct val="50000"/>
                  </a:spcBef>
                  <a:defRPr/>
                </a:pPr>
                <a:endParaRPr kumimoji="1" lang="zh-CN" altLang="en-US" sz="2000">
                  <a:latin typeface="Times New Roman" pitchFamily="18" charset="0"/>
                  <a:ea typeface="楷体" pitchFamily="49" charset="-122"/>
                </a:endParaRPr>
              </a:p>
            </p:txBody>
          </p:sp>
        </p:grpSp>
        <p:sp>
          <p:nvSpPr>
            <p:cNvPr id="38935" name="Rectangle 26"/>
            <p:cNvSpPr>
              <a:spLocks noChangeArrowheads="1"/>
            </p:cNvSpPr>
            <p:nvPr/>
          </p:nvSpPr>
          <p:spPr bwMode="gray">
            <a:xfrm rot="3419336">
              <a:off x="4032" y="1152"/>
              <a:ext cx="672" cy="672"/>
            </a:xfrm>
            <a:prstGeom prst="rect">
              <a:avLst/>
            </a:prstGeom>
            <a:solidFill>
              <a:schemeClr val="accent1"/>
            </a:solidFill>
            <a:ln w="9525">
              <a:miter lim="800000"/>
              <a:headEnd/>
              <a:tailEnd/>
            </a:ln>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p:spPr>
          <p:txBody>
            <a:bodyPr wrap="none" anchor="ctr">
              <a:flatTx/>
            </a:bodyPr>
            <a:lstStyle/>
            <a:p>
              <a:pPr algn="ctr">
                <a:spcBef>
                  <a:spcPct val="50000"/>
                </a:spcBef>
              </a:pPr>
              <a:endParaRPr kumimoji="1" lang="zh-CN" altLang="en-US" sz="2000">
                <a:latin typeface="Times New Roman" pitchFamily="18" charset="0"/>
                <a:ea typeface="楷体"/>
                <a:cs typeface="楷体"/>
              </a:endParaRPr>
            </a:p>
          </p:txBody>
        </p:sp>
      </p:grpSp>
      <p:sp>
        <p:nvSpPr>
          <p:cNvPr id="38920" name="Rectangle 27"/>
          <p:cNvSpPr>
            <a:spLocks noChangeArrowheads="1"/>
          </p:cNvSpPr>
          <p:nvPr/>
        </p:nvSpPr>
        <p:spPr bwMode="gray">
          <a:xfrm>
            <a:off x="1441450" y="2276475"/>
            <a:ext cx="827088" cy="641350"/>
          </a:xfrm>
          <a:prstGeom prst="rect">
            <a:avLst/>
          </a:prstGeom>
          <a:noFill/>
          <a:ln w="9525">
            <a:noFill/>
            <a:miter lim="800000"/>
            <a:headEnd/>
            <a:tailEnd/>
          </a:ln>
        </p:spPr>
        <p:txBody>
          <a:bodyPr>
            <a:spAutoFit/>
          </a:bodyPr>
          <a:lstStyle/>
          <a:p>
            <a:pPr algn="ctr"/>
            <a:r>
              <a:rPr lang="zh-CN" altLang="en-US" b="1">
                <a:solidFill>
                  <a:schemeClr val="bg1"/>
                </a:solidFill>
              </a:rPr>
              <a:t>贷款申请</a:t>
            </a:r>
          </a:p>
        </p:txBody>
      </p:sp>
      <p:sp>
        <p:nvSpPr>
          <p:cNvPr id="38921" name="Rectangle 28"/>
          <p:cNvSpPr>
            <a:spLocks noChangeArrowheads="1"/>
          </p:cNvSpPr>
          <p:nvPr/>
        </p:nvSpPr>
        <p:spPr bwMode="gray">
          <a:xfrm>
            <a:off x="3136900" y="2205038"/>
            <a:ext cx="714375" cy="641350"/>
          </a:xfrm>
          <a:prstGeom prst="rect">
            <a:avLst/>
          </a:prstGeom>
          <a:noFill/>
          <a:ln w="9525">
            <a:noFill/>
            <a:miter lim="800000"/>
            <a:headEnd/>
            <a:tailEnd/>
          </a:ln>
        </p:spPr>
        <p:txBody>
          <a:bodyPr>
            <a:spAutoFit/>
          </a:bodyPr>
          <a:lstStyle/>
          <a:p>
            <a:r>
              <a:rPr lang="zh-CN" altLang="en-US" b="1">
                <a:solidFill>
                  <a:schemeClr val="bg1"/>
                </a:solidFill>
              </a:rPr>
              <a:t>质权申请</a:t>
            </a:r>
          </a:p>
        </p:txBody>
      </p:sp>
      <p:sp>
        <p:nvSpPr>
          <p:cNvPr id="38922" name="Rectangle 29"/>
          <p:cNvSpPr>
            <a:spLocks noChangeArrowheads="1"/>
          </p:cNvSpPr>
          <p:nvPr/>
        </p:nvSpPr>
        <p:spPr bwMode="gray">
          <a:xfrm>
            <a:off x="4716463" y="2344738"/>
            <a:ext cx="719137" cy="366712"/>
          </a:xfrm>
          <a:prstGeom prst="rect">
            <a:avLst/>
          </a:prstGeom>
          <a:noFill/>
          <a:ln w="9525">
            <a:noFill/>
            <a:miter lim="800000"/>
            <a:headEnd/>
            <a:tailEnd/>
          </a:ln>
        </p:spPr>
        <p:txBody>
          <a:bodyPr>
            <a:spAutoFit/>
          </a:bodyPr>
          <a:lstStyle/>
          <a:p>
            <a:pPr algn="ctr"/>
            <a:r>
              <a:rPr lang="zh-CN" altLang="en-US" b="1">
                <a:solidFill>
                  <a:schemeClr val="bg1"/>
                </a:solidFill>
              </a:rPr>
              <a:t>登记</a:t>
            </a:r>
          </a:p>
        </p:txBody>
      </p:sp>
      <p:sp>
        <p:nvSpPr>
          <p:cNvPr id="38923" name="Rectangle 30"/>
          <p:cNvSpPr>
            <a:spLocks noChangeArrowheads="1"/>
          </p:cNvSpPr>
          <p:nvPr/>
        </p:nvSpPr>
        <p:spPr bwMode="gray">
          <a:xfrm>
            <a:off x="6378575" y="2205038"/>
            <a:ext cx="785813" cy="641350"/>
          </a:xfrm>
          <a:prstGeom prst="rect">
            <a:avLst/>
          </a:prstGeom>
          <a:noFill/>
          <a:ln w="9525">
            <a:noFill/>
            <a:miter lim="800000"/>
            <a:headEnd/>
            <a:tailEnd/>
          </a:ln>
        </p:spPr>
        <p:txBody>
          <a:bodyPr>
            <a:spAutoFit/>
          </a:bodyPr>
          <a:lstStyle/>
          <a:p>
            <a:pPr algn="ctr"/>
            <a:r>
              <a:rPr lang="zh-CN" altLang="en-US" b="1">
                <a:solidFill>
                  <a:schemeClr val="bg1"/>
                </a:solidFill>
              </a:rPr>
              <a:t>解除登记</a:t>
            </a:r>
          </a:p>
        </p:txBody>
      </p:sp>
      <p:sp>
        <p:nvSpPr>
          <p:cNvPr id="31778" name="Rectangle 31"/>
          <p:cNvSpPr>
            <a:spLocks noChangeArrowheads="1"/>
          </p:cNvSpPr>
          <p:nvPr/>
        </p:nvSpPr>
        <p:spPr bwMode="auto">
          <a:xfrm>
            <a:off x="1116013" y="3651250"/>
            <a:ext cx="1439862" cy="2289175"/>
          </a:xfrm>
          <a:prstGeom prst="rect">
            <a:avLst/>
          </a:prstGeom>
          <a:noFill/>
          <a:ln w="9525">
            <a:noFill/>
            <a:miter lim="800000"/>
            <a:headEnd/>
            <a:tailEnd/>
          </a:ln>
        </p:spPr>
        <p:txBody>
          <a:bodyPr>
            <a:spAutoFit/>
          </a:bodyPr>
          <a:lstStyle/>
          <a:p>
            <a:pPr>
              <a:defRPr/>
            </a:pPr>
            <a:r>
              <a:rPr lang="zh-CN" altLang="en-US" b="1" dirty="0">
                <a:solidFill>
                  <a:schemeClr val="accent4">
                    <a:lumMod val="50000"/>
                  </a:schemeClr>
                </a:solidFill>
                <a:latin typeface="Times New Roman" pitchFamily="18" charset="0"/>
                <a:ea typeface="楷体_GB2312" pitchFamily="49" charset="-122"/>
              </a:rPr>
              <a:t>客户（出质人）联系银行（质权人），银行对客户评估授信后，双方签署贷款协议</a:t>
            </a:r>
            <a:endParaRPr lang="en-US" altLang="zh-CN" b="1" dirty="0">
              <a:solidFill>
                <a:schemeClr val="accent4">
                  <a:lumMod val="50000"/>
                </a:schemeClr>
              </a:solidFill>
              <a:latin typeface="Times New Roman" pitchFamily="18" charset="0"/>
              <a:ea typeface="楷体_GB2312" pitchFamily="49" charset="-122"/>
            </a:endParaRPr>
          </a:p>
        </p:txBody>
      </p:sp>
      <p:sp>
        <p:nvSpPr>
          <p:cNvPr id="31779" name="Rectangle 32"/>
          <p:cNvSpPr>
            <a:spLocks noChangeArrowheads="1"/>
          </p:cNvSpPr>
          <p:nvPr/>
        </p:nvSpPr>
        <p:spPr bwMode="auto">
          <a:xfrm>
            <a:off x="2916238" y="3611563"/>
            <a:ext cx="1439862" cy="2032000"/>
          </a:xfrm>
          <a:prstGeom prst="rect">
            <a:avLst/>
          </a:prstGeom>
          <a:noFill/>
          <a:ln w="9525">
            <a:noFill/>
            <a:miter lim="800000"/>
            <a:headEnd/>
            <a:tailEnd/>
          </a:ln>
        </p:spPr>
        <p:txBody>
          <a:bodyPr>
            <a:spAutoFit/>
          </a:bodyPr>
          <a:lstStyle/>
          <a:p>
            <a:pPr>
              <a:defRPr/>
            </a:pPr>
            <a:r>
              <a:rPr lang="zh-CN" altLang="en-US" b="1" dirty="0">
                <a:solidFill>
                  <a:schemeClr val="accent4">
                    <a:lumMod val="50000"/>
                  </a:schemeClr>
                </a:solidFill>
                <a:ea typeface="楷体_GB2312" pitchFamily="49" charset="-122"/>
              </a:rPr>
              <a:t>银行、会员填写质权登记表（需客户盖章）后，银行与会员到交易所办理质权登记</a:t>
            </a:r>
            <a:endParaRPr lang="en-US" altLang="zh-CN" b="1" dirty="0">
              <a:solidFill>
                <a:schemeClr val="accent4">
                  <a:lumMod val="50000"/>
                </a:schemeClr>
              </a:solidFill>
              <a:ea typeface="楷体_GB2312" pitchFamily="49" charset="-122"/>
            </a:endParaRPr>
          </a:p>
        </p:txBody>
      </p:sp>
      <p:sp>
        <p:nvSpPr>
          <p:cNvPr id="20494" name="Rectangle 33"/>
          <p:cNvSpPr>
            <a:spLocks noChangeArrowheads="1"/>
          </p:cNvSpPr>
          <p:nvPr/>
        </p:nvSpPr>
        <p:spPr bwMode="auto">
          <a:xfrm>
            <a:off x="4500563" y="3629025"/>
            <a:ext cx="1511300" cy="1920875"/>
          </a:xfrm>
          <a:prstGeom prst="rect">
            <a:avLst/>
          </a:prstGeom>
          <a:noFill/>
          <a:ln w="9525">
            <a:noFill/>
            <a:miter lim="800000"/>
            <a:headEnd/>
            <a:tailEnd/>
          </a:ln>
        </p:spPr>
        <p:txBody>
          <a:bodyPr>
            <a:spAutoFit/>
          </a:bodyPr>
          <a:lstStyle/>
          <a:p>
            <a:pPr>
              <a:spcBef>
                <a:spcPct val="20000"/>
              </a:spcBef>
              <a:buClr>
                <a:schemeClr val="hlink"/>
              </a:buClr>
              <a:buFont typeface="Wingdings" pitchFamily="2" charset="2"/>
              <a:buNone/>
              <a:defRPr/>
            </a:pPr>
            <a:r>
              <a:rPr lang="zh-CN" altLang="en-US" sz="2000" b="1" dirty="0">
                <a:solidFill>
                  <a:schemeClr val="accent4">
                    <a:lumMod val="50000"/>
                  </a:schemeClr>
                </a:solidFill>
                <a:latin typeface="Times New Roman" pitchFamily="18" charset="0"/>
                <a:ea typeface="楷体_GB2312" pitchFamily="49" charset="-122"/>
              </a:rPr>
              <a:t>交易所将仓单登记到银行在交易所“质权登记及质权行使通道”名下</a:t>
            </a:r>
          </a:p>
        </p:txBody>
      </p:sp>
      <p:sp>
        <p:nvSpPr>
          <p:cNvPr id="31781" name="Rectangle 34"/>
          <p:cNvSpPr>
            <a:spLocks noChangeArrowheads="1"/>
          </p:cNvSpPr>
          <p:nvPr/>
        </p:nvSpPr>
        <p:spPr bwMode="auto">
          <a:xfrm>
            <a:off x="6227763" y="3611563"/>
            <a:ext cx="1512887" cy="2530475"/>
          </a:xfrm>
          <a:prstGeom prst="rect">
            <a:avLst/>
          </a:prstGeom>
          <a:noFill/>
          <a:ln w="9525">
            <a:noFill/>
            <a:miter lim="800000"/>
            <a:headEnd/>
            <a:tailEnd/>
          </a:ln>
        </p:spPr>
        <p:txBody>
          <a:bodyPr>
            <a:spAutoFit/>
          </a:bodyPr>
          <a:lstStyle/>
          <a:p>
            <a:pPr>
              <a:spcBef>
                <a:spcPct val="20000"/>
              </a:spcBef>
              <a:buClr>
                <a:schemeClr val="hlink"/>
              </a:buClr>
              <a:buFont typeface="Wingdings" pitchFamily="2" charset="2"/>
              <a:buNone/>
              <a:defRPr/>
            </a:pPr>
            <a:r>
              <a:rPr lang="zh-CN" altLang="en-US" sz="2000" b="1" dirty="0">
                <a:solidFill>
                  <a:schemeClr val="accent4">
                    <a:lumMod val="50000"/>
                  </a:schemeClr>
                </a:solidFill>
                <a:latin typeface="Times New Roman" pitchFamily="18" charset="0"/>
                <a:ea typeface="楷体_GB2312" pitchFamily="49" charset="-122"/>
              </a:rPr>
              <a:t>贷款偿还，会员与银行到交易所办理解除登记手续，交易所将仓单重新登记回会员席位下</a:t>
            </a:r>
          </a:p>
        </p:txBody>
      </p:sp>
      <p:sp>
        <p:nvSpPr>
          <p:cNvPr id="31782" name="Rectangle 37"/>
          <p:cNvSpPr>
            <a:spLocks noChangeArrowheads="1"/>
          </p:cNvSpPr>
          <p:nvPr/>
        </p:nvSpPr>
        <p:spPr bwMode="auto">
          <a:xfrm>
            <a:off x="2500313" y="3000375"/>
            <a:ext cx="4286250" cy="400050"/>
          </a:xfrm>
          <a:prstGeom prst="rect">
            <a:avLst/>
          </a:prstGeom>
          <a:noFill/>
          <a:ln w="9525" algn="ctr">
            <a:noFill/>
            <a:miter lim="800000"/>
            <a:headEnd/>
            <a:tailEnd/>
          </a:ln>
        </p:spPr>
        <p:txBody>
          <a:bodyPr>
            <a:spAutoFit/>
          </a:bodyPr>
          <a:lstStyle/>
          <a:p>
            <a:pPr algn="ctr">
              <a:spcBef>
                <a:spcPct val="50000"/>
              </a:spcBef>
              <a:defRPr/>
            </a:pPr>
            <a:r>
              <a:rPr lang="zh-CN" altLang="en-US" sz="2000" b="1" dirty="0">
                <a:solidFill>
                  <a:schemeClr val="accent4">
                    <a:lumMod val="50000"/>
                  </a:schemeClr>
                </a:solidFill>
                <a:latin typeface="Times New Roman" pitchFamily="18" charset="0"/>
                <a:ea typeface="楷体" pitchFamily="49" charset="-122"/>
              </a:rPr>
              <a:t>仓单业务</a:t>
            </a:r>
            <a:r>
              <a:rPr lang="en-US" altLang="zh-CN" sz="2000" b="1" dirty="0">
                <a:solidFill>
                  <a:schemeClr val="accent4">
                    <a:lumMod val="50000"/>
                  </a:schemeClr>
                </a:solidFill>
                <a:latin typeface="Times New Roman" pitchFamily="18" charset="0"/>
                <a:ea typeface="楷体" pitchFamily="49" charset="-122"/>
              </a:rPr>
              <a:t>——</a:t>
            </a:r>
            <a:r>
              <a:rPr lang="zh-CN" altLang="en-US" sz="2000" b="1" dirty="0">
                <a:solidFill>
                  <a:schemeClr val="accent4">
                    <a:lumMod val="50000"/>
                  </a:schemeClr>
                </a:solidFill>
                <a:latin typeface="Times New Roman" pitchFamily="18" charset="0"/>
                <a:ea typeface="楷体" pitchFamily="49" charset="-122"/>
              </a:rPr>
              <a:t>标准仓单质押贷款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linds(horizontal)">
                                      <p:cBhvr>
                                        <p:cTn id="7" dur="500"/>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 name="图片 3" descr="1.jpg"/>
          <p:cNvPicPr>
            <a:picLocks noChangeAspect="1"/>
          </p:cNvPicPr>
          <p:nvPr/>
        </p:nvPicPr>
        <p:blipFill>
          <a:blip r:embed="rId2" cstate="print"/>
          <a:srcRect/>
          <a:stretch>
            <a:fillRect/>
          </a:stretch>
        </p:blipFill>
        <p:spPr bwMode="auto">
          <a:xfrm>
            <a:off x="7938" y="0"/>
            <a:ext cx="9131300" cy="6858000"/>
          </a:xfrm>
          <a:prstGeom prst="rect">
            <a:avLst/>
          </a:prstGeom>
          <a:noFill/>
          <a:ln w="9525">
            <a:noFill/>
            <a:miter lim="800000"/>
            <a:headEnd/>
            <a:tailEnd/>
          </a:ln>
        </p:spPr>
      </p:pic>
      <p:sp>
        <p:nvSpPr>
          <p:cNvPr id="39938" name="标题 8"/>
          <p:cNvSpPr>
            <a:spLocks noGrp="1"/>
          </p:cNvSpPr>
          <p:nvPr>
            <p:ph type="ctrTitle" idx="4294967295"/>
          </p:nvPr>
        </p:nvSpPr>
        <p:spPr>
          <a:xfrm>
            <a:off x="685800" y="1285875"/>
            <a:ext cx="7772400" cy="1571625"/>
          </a:xfrm>
        </p:spPr>
        <p:txBody>
          <a:bodyPr/>
          <a:lstStyle/>
          <a:p>
            <a:pPr eaLnBrk="1" hangingPunct="1">
              <a:lnSpc>
                <a:spcPct val="90000"/>
              </a:lnSpc>
            </a:pPr>
            <a:r>
              <a:rPr lang="zh-CN" altLang="en-US" sz="4000" b="1" smtClean="0">
                <a:solidFill>
                  <a:srgbClr val="E147DA"/>
                </a:solidFill>
                <a:latin typeface="楷体_GB2312" pitchFamily="49" charset="-122"/>
                <a:ea typeface="楷体_GB2312" pitchFamily="49" charset="-122"/>
              </a:rPr>
              <a:t>哪些银行可以办理</a:t>
            </a:r>
          </a:p>
        </p:txBody>
      </p:sp>
      <p:sp>
        <p:nvSpPr>
          <p:cNvPr id="32771" name="副标题 4"/>
          <p:cNvSpPr>
            <a:spLocks noGrp="1"/>
          </p:cNvSpPr>
          <p:nvPr>
            <p:ph type="subTitle" idx="4294967295"/>
          </p:nvPr>
        </p:nvSpPr>
        <p:spPr>
          <a:xfrm>
            <a:off x="536575" y="2863850"/>
            <a:ext cx="7932738" cy="2981325"/>
          </a:xfrm>
        </p:spPr>
        <p:txBody>
          <a:bodyPr/>
          <a:lstStyle/>
          <a:p>
            <a:pPr marL="0" indent="0" eaLnBrk="1" fontAlgn="t" hangingPunct="1">
              <a:lnSpc>
                <a:spcPct val="150000"/>
              </a:lnSpc>
              <a:buFont typeface="Wingdings" pitchFamily="2" charset="2"/>
              <a:buNone/>
              <a:defRPr/>
            </a:pPr>
            <a:r>
              <a:rPr lang="zh-CN" altLang="en-US" dirty="0" smtClean="0">
                <a:solidFill>
                  <a:schemeClr val="accent4">
                    <a:lumMod val="50000"/>
                  </a:schemeClr>
                </a:solidFill>
                <a:latin typeface="楷体_GB2312" pitchFamily="49" charset="-122"/>
                <a:ea typeface="楷体_GB2312" pitchFamily="49" charset="-122"/>
              </a:rPr>
              <a:t>    目前</a:t>
            </a:r>
            <a:r>
              <a:rPr lang="zh-CN" altLang="en-US" dirty="0">
                <a:solidFill>
                  <a:schemeClr val="accent4">
                    <a:lumMod val="50000"/>
                  </a:schemeClr>
                </a:solidFill>
                <a:latin typeface="楷体_GB2312" pitchFamily="49" charset="-122"/>
                <a:ea typeface="楷体_GB2312" pitchFamily="49" charset="-122"/>
              </a:rPr>
              <a:t>能够办理质押业务的银行有：建行、交行、光大、兴业、民生、招商、广发、深发展</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图片 3" descr="1.jpg"/>
          <p:cNvPicPr>
            <a:picLocks noChangeAspect="1"/>
          </p:cNvPicPr>
          <p:nvPr/>
        </p:nvPicPr>
        <p:blipFill>
          <a:blip r:embed="rId2" cstate="print"/>
          <a:srcRect/>
          <a:stretch>
            <a:fillRect/>
          </a:stretch>
        </p:blipFill>
        <p:spPr bwMode="auto">
          <a:xfrm>
            <a:off x="395288" y="0"/>
            <a:ext cx="9131300" cy="6858000"/>
          </a:xfrm>
          <a:prstGeom prst="rect">
            <a:avLst/>
          </a:prstGeom>
          <a:noFill/>
          <a:ln w="9525">
            <a:noFill/>
            <a:miter lim="800000"/>
            <a:headEnd/>
            <a:tailEnd/>
          </a:ln>
        </p:spPr>
      </p:pic>
      <p:sp>
        <p:nvSpPr>
          <p:cNvPr id="40962" name="标题 2"/>
          <p:cNvSpPr>
            <a:spLocks noGrp="1"/>
          </p:cNvSpPr>
          <p:nvPr>
            <p:ph type="title"/>
          </p:nvPr>
        </p:nvSpPr>
        <p:spPr/>
        <p:txBody>
          <a:bodyPr/>
          <a:lstStyle/>
          <a:p>
            <a:pPr eaLnBrk="1" hangingPunct="1"/>
            <a:r>
              <a:rPr lang="zh-CN" altLang="en-US" sz="4000" b="1" smtClean="0">
                <a:solidFill>
                  <a:srgbClr val="E147DA"/>
                </a:solidFill>
                <a:latin typeface="楷体_GB2312" pitchFamily="49" charset="-122"/>
                <a:ea typeface="楷体_GB2312" pitchFamily="49" charset="-122"/>
              </a:rPr>
              <a:t>仓单折抵、充抵和质押贷款的区别</a:t>
            </a:r>
            <a:endParaRPr lang="zh-CN" altLang="en-US" sz="4000" b="1" smtClean="0">
              <a:solidFill>
                <a:srgbClr val="E147DA"/>
              </a:solidFill>
            </a:endParaRPr>
          </a:p>
        </p:txBody>
      </p:sp>
      <p:grpSp>
        <p:nvGrpSpPr>
          <p:cNvPr id="40963" name="Group 15"/>
          <p:cNvGrpSpPr>
            <a:grpSpLocks noGrp="1"/>
          </p:cNvGrpSpPr>
          <p:nvPr/>
        </p:nvGrpSpPr>
        <p:grpSpPr bwMode="auto">
          <a:xfrm>
            <a:off x="500063" y="2389188"/>
            <a:ext cx="2286000" cy="4040187"/>
            <a:chOff x="576" y="2034"/>
            <a:chExt cx="1446" cy="1896"/>
          </a:xfrm>
        </p:grpSpPr>
        <p:sp>
          <p:nvSpPr>
            <p:cNvPr id="40972" name="AutoShape 16"/>
            <p:cNvSpPr>
              <a:spLocks noChangeArrowheads="1"/>
            </p:cNvSpPr>
            <p:nvPr/>
          </p:nvSpPr>
          <p:spPr bwMode="auto">
            <a:xfrm>
              <a:off x="576" y="2292"/>
              <a:ext cx="1446" cy="1638"/>
            </a:xfrm>
            <a:prstGeom prst="roundRect">
              <a:avLst>
                <a:gd name="adj" fmla="val 4690"/>
              </a:avLst>
            </a:prstGeom>
            <a:noFill/>
            <a:ln w="57150">
              <a:solidFill>
                <a:schemeClr val="folHlink"/>
              </a:solidFill>
              <a:round/>
              <a:headEnd/>
              <a:tailEnd/>
            </a:ln>
          </p:spPr>
          <p:txBody>
            <a:bodyPr wrap="none" anchor="ctr"/>
            <a:lstStyle/>
            <a:p>
              <a:pPr algn="ctr">
                <a:spcBef>
                  <a:spcPct val="50000"/>
                </a:spcBef>
              </a:pPr>
              <a:endParaRPr kumimoji="1" lang="zh-CN" altLang="en-US" sz="2000">
                <a:latin typeface="Times New Roman" pitchFamily="18" charset="0"/>
                <a:ea typeface="楷体"/>
                <a:cs typeface="楷体"/>
              </a:endParaRPr>
            </a:p>
          </p:txBody>
        </p:sp>
        <p:sp>
          <p:nvSpPr>
            <p:cNvPr id="40973" name="Text Box 20"/>
            <p:cNvSpPr txBox="1">
              <a:spLocks noChangeArrowheads="1"/>
            </p:cNvSpPr>
            <p:nvPr/>
          </p:nvSpPr>
          <p:spPr bwMode="gray">
            <a:xfrm>
              <a:off x="854" y="2034"/>
              <a:ext cx="946" cy="179"/>
            </a:xfrm>
            <a:prstGeom prst="rect">
              <a:avLst/>
            </a:prstGeom>
            <a:noFill/>
            <a:ln w="9525" algn="ctr">
              <a:noFill/>
              <a:miter lim="800000"/>
              <a:headEnd/>
              <a:tailEnd/>
            </a:ln>
          </p:spPr>
          <p:txBody>
            <a:bodyPr lIns="95782" tIns="47891" rIns="95782" bIns="47891">
              <a:spAutoFit/>
            </a:bodyPr>
            <a:lstStyle/>
            <a:p>
              <a:pPr algn="ctr" defTabSz="957263">
                <a:spcBef>
                  <a:spcPct val="50000"/>
                </a:spcBef>
              </a:pPr>
              <a:r>
                <a:rPr kumimoji="1" lang="zh-CN" altLang="en-US" b="1">
                  <a:solidFill>
                    <a:schemeClr val="bg1"/>
                  </a:solidFill>
                  <a:latin typeface="黑体" pitchFamily="2" charset="-122"/>
                  <a:ea typeface="黑体" pitchFamily="2" charset="-122"/>
                </a:rPr>
                <a:t>仓单折抵</a:t>
              </a:r>
              <a:endParaRPr kumimoji="1" lang="en-US" altLang="zh-CN" b="1">
                <a:solidFill>
                  <a:schemeClr val="bg1"/>
                </a:solidFill>
                <a:latin typeface="黑体" pitchFamily="2" charset="-122"/>
                <a:ea typeface="黑体" pitchFamily="2" charset="-122"/>
              </a:endParaRPr>
            </a:p>
          </p:txBody>
        </p:sp>
        <p:sp>
          <p:nvSpPr>
            <p:cNvPr id="12" name="Text Box 21"/>
            <p:cNvSpPr txBox="1">
              <a:spLocks noChangeArrowheads="1"/>
            </p:cNvSpPr>
            <p:nvPr/>
          </p:nvSpPr>
          <p:spPr bwMode="auto">
            <a:xfrm>
              <a:off x="624" y="2667"/>
              <a:ext cx="1344" cy="884"/>
            </a:xfrm>
            <a:prstGeom prst="rect">
              <a:avLst/>
            </a:prstGeom>
            <a:noFill/>
            <a:ln w="9525" algn="ctr">
              <a:noFill/>
              <a:miter lim="800000"/>
              <a:headEnd/>
              <a:tailEnd/>
            </a:ln>
          </p:spPr>
          <p:txBody>
            <a:bodyPr lIns="95782" tIns="47891" rIns="95782" bIns="47891">
              <a:spAutoFit/>
            </a:bodyPr>
            <a:lstStyle/>
            <a:p>
              <a:pPr>
                <a:spcBef>
                  <a:spcPct val="50000"/>
                </a:spcBef>
              </a:pPr>
              <a:r>
                <a:rPr lang="en-US" altLang="zh-CN" b="1">
                  <a:solidFill>
                    <a:srgbClr val="003433"/>
                  </a:solidFill>
                  <a:latin typeface="楷体_GB2312" pitchFamily="49" charset="-122"/>
                  <a:ea typeface="楷体_GB2312" pitchFamily="49" charset="-122"/>
                </a:rPr>
                <a:t>1.</a:t>
              </a:r>
              <a:r>
                <a:rPr lang="zh-CN" altLang="en-US" b="1">
                  <a:solidFill>
                    <a:srgbClr val="003433"/>
                  </a:solidFill>
                  <a:latin typeface="楷体_GB2312" pitchFamily="49" charset="-122"/>
                  <a:ea typeface="楷体_GB2312" pitchFamily="49" charset="-122"/>
                </a:rPr>
                <a:t>折抵资金不增加客户权益</a:t>
              </a:r>
            </a:p>
            <a:p>
              <a:pPr>
                <a:spcBef>
                  <a:spcPct val="50000"/>
                </a:spcBef>
              </a:pPr>
              <a:r>
                <a:rPr lang="en-US" altLang="zh-CN" b="1">
                  <a:solidFill>
                    <a:srgbClr val="003433"/>
                  </a:solidFill>
                  <a:latin typeface="楷体_GB2312" pitchFamily="49" charset="-122"/>
                  <a:ea typeface="楷体_GB2312" pitchFamily="49" charset="-122"/>
                </a:rPr>
                <a:t>2.</a:t>
              </a:r>
              <a:r>
                <a:rPr lang="zh-CN" altLang="en-US" b="1">
                  <a:solidFill>
                    <a:srgbClr val="003433"/>
                  </a:solidFill>
                  <a:latin typeface="楷体_GB2312" pitchFamily="49" charset="-122"/>
                  <a:ea typeface="楷体_GB2312" pitchFamily="49" charset="-122"/>
                </a:rPr>
                <a:t>期货空头持仓</a:t>
              </a:r>
            </a:p>
            <a:p>
              <a:pPr>
                <a:spcBef>
                  <a:spcPct val="50000"/>
                </a:spcBef>
              </a:pPr>
              <a:r>
                <a:rPr lang="en-US" altLang="zh-CN" b="1">
                  <a:solidFill>
                    <a:srgbClr val="003433"/>
                  </a:solidFill>
                  <a:latin typeface="楷体_GB2312" pitchFamily="49" charset="-122"/>
                  <a:ea typeface="楷体_GB2312" pitchFamily="49" charset="-122"/>
                </a:rPr>
                <a:t>3.</a:t>
              </a:r>
              <a:r>
                <a:rPr lang="zh-CN" altLang="en-US" b="1">
                  <a:solidFill>
                    <a:srgbClr val="003433"/>
                  </a:solidFill>
                  <a:latin typeface="楷体_GB2312" pitchFamily="49" charset="-122"/>
                  <a:ea typeface="楷体_GB2312" pitchFamily="49" charset="-122"/>
                </a:rPr>
                <a:t>无需现金配比</a:t>
              </a:r>
            </a:p>
            <a:p>
              <a:pPr>
                <a:spcBef>
                  <a:spcPct val="50000"/>
                </a:spcBef>
              </a:pPr>
              <a:r>
                <a:rPr lang="en-US" altLang="zh-CN" b="1">
                  <a:solidFill>
                    <a:srgbClr val="003433"/>
                  </a:solidFill>
                  <a:latin typeface="楷体_GB2312" pitchFamily="49" charset="-122"/>
                  <a:ea typeface="楷体_GB2312" pitchFamily="49" charset="-122"/>
                </a:rPr>
                <a:t>4.</a:t>
              </a:r>
              <a:r>
                <a:rPr lang="zh-CN" altLang="en-US" b="1">
                  <a:solidFill>
                    <a:srgbClr val="003433"/>
                  </a:solidFill>
                  <a:latin typeface="楷体_GB2312" pitchFamily="49" charset="-122"/>
                  <a:ea typeface="楷体_GB2312" pitchFamily="49" charset="-122"/>
                </a:rPr>
                <a:t>不收手续费</a:t>
              </a:r>
              <a:endParaRPr kumimoji="1" lang="en-US" altLang="zh-CN">
                <a:solidFill>
                  <a:srgbClr val="003433"/>
                </a:solidFill>
                <a:latin typeface="楷体_GB2312" pitchFamily="49" charset="-122"/>
                <a:ea typeface="楷体_GB2312" pitchFamily="49" charset="-122"/>
                <a:cs typeface="楷体"/>
              </a:endParaRPr>
            </a:p>
          </p:txBody>
        </p:sp>
      </p:grpSp>
      <p:sp>
        <p:nvSpPr>
          <p:cNvPr id="13" name="Freeform 12"/>
          <p:cNvSpPr>
            <a:spLocks/>
          </p:cNvSpPr>
          <p:nvPr/>
        </p:nvSpPr>
        <p:spPr bwMode="gray">
          <a:xfrm>
            <a:off x="2195513" y="1844675"/>
            <a:ext cx="1466850" cy="1157288"/>
          </a:xfrm>
          <a:custGeom>
            <a:avLst/>
            <a:gdLst/>
            <a:ahLst/>
            <a:cxnLst>
              <a:cxn ang="0">
                <a:pos x="0" y="774"/>
              </a:cxn>
              <a:cxn ang="0">
                <a:pos x="2" y="770"/>
              </a:cxn>
              <a:cxn ang="0">
                <a:pos x="8" y="754"/>
              </a:cxn>
              <a:cxn ang="0">
                <a:pos x="16" y="730"/>
              </a:cxn>
              <a:cxn ang="0">
                <a:pos x="32" y="698"/>
              </a:cxn>
              <a:cxn ang="0">
                <a:pos x="50" y="660"/>
              </a:cxn>
              <a:cxn ang="0">
                <a:pos x="76" y="618"/>
              </a:cxn>
              <a:cxn ang="0">
                <a:pos x="106" y="574"/>
              </a:cxn>
              <a:cxn ang="0">
                <a:pos x="142" y="528"/>
              </a:cxn>
              <a:cxn ang="0">
                <a:pos x="186" y="482"/>
              </a:cxn>
              <a:cxn ang="0">
                <a:pos x="236" y="438"/>
              </a:cxn>
              <a:cxn ang="0">
                <a:pos x="294" y="398"/>
              </a:cxn>
              <a:cxn ang="0">
                <a:pos x="360" y="360"/>
              </a:cxn>
              <a:cxn ang="0">
                <a:pos x="426" y="332"/>
              </a:cxn>
              <a:cxn ang="0">
                <a:pos x="488" y="314"/>
              </a:cxn>
              <a:cxn ang="0">
                <a:pos x="544" y="304"/>
              </a:cxn>
              <a:cxn ang="0">
                <a:pos x="594" y="300"/>
              </a:cxn>
              <a:cxn ang="0">
                <a:pos x="638" y="300"/>
              </a:cxn>
              <a:cxn ang="0">
                <a:pos x="678" y="304"/>
              </a:cxn>
              <a:cxn ang="0">
                <a:pos x="710" y="312"/>
              </a:cxn>
              <a:cxn ang="0">
                <a:pos x="736" y="320"/>
              </a:cxn>
              <a:cxn ang="0">
                <a:pos x="754" y="326"/>
              </a:cxn>
              <a:cxn ang="0">
                <a:pos x="766" y="332"/>
              </a:cxn>
              <a:cxn ang="0">
                <a:pos x="770" y="334"/>
              </a:cxn>
              <a:cxn ang="0">
                <a:pos x="680" y="476"/>
              </a:cxn>
              <a:cxn ang="0">
                <a:pos x="982" y="370"/>
              </a:cxn>
              <a:cxn ang="0">
                <a:pos x="912" y="0"/>
              </a:cxn>
              <a:cxn ang="0">
                <a:pos x="854" y="150"/>
              </a:cxn>
              <a:cxn ang="0">
                <a:pos x="850" y="148"/>
              </a:cxn>
              <a:cxn ang="0">
                <a:pos x="838" y="142"/>
              </a:cxn>
              <a:cxn ang="0">
                <a:pos x="822" y="134"/>
              </a:cxn>
              <a:cxn ang="0">
                <a:pos x="798" y="126"/>
              </a:cxn>
              <a:cxn ang="0">
                <a:pos x="768" y="120"/>
              </a:cxn>
              <a:cxn ang="0">
                <a:pos x="732" y="114"/>
              </a:cxn>
              <a:cxn ang="0">
                <a:pos x="692" y="110"/>
              </a:cxn>
              <a:cxn ang="0">
                <a:pos x="646" y="110"/>
              </a:cxn>
              <a:cxn ang="0">
                <a:pos x="596" y="116"/>
              </a:cxn>
              <a:cxn ang="0">
                <a:pos x="540" y="126"/>
              </a:cxn>
              <a:cxn ang="0">
                <a:pos x="482" y="146"/>
              </a:cxn>
              <a:cxn ang="0">
                <a:pos x="422" y="172"/>
              </a:cxn>
              <a:cxn ang="0">
                <a:pos x="356" y="210"/>
              </a:cxn>
              <a:cxn ang="0">
                <a:pos x="290" y="258"/>
              </a:cxn>
              <a:cxn ang="0">
                <a:pos x="230" y="310"/>
              </a:cxn>
              <a:cxn ang="0">
                <a:pos x="178" y="364"/>
              </a:cxn>
              <a:cxn ang="0">
                <a:pos x="136" y="422"/>
              </a:cxn>
              <a:cxn ang="0">
                <a:pos x="100" y="480"/>
              </a:cxn>
              <a:cxn ang="0">
                <a:pos x="72" y="536"/>
              </a:cxn>
              <a:cxn ang="0">
                <a:pos x="48" y="590"/>
              </a:cxn>
              <a:cxn ang="0">
                <a:pos x="30" y="640"/>
              </a:cxn>
              <a:cxn ang="0">
                <a:pos x="18" y="684"/>
              </a:cxn>
              <a:cxn ang="0">
                <a:pos x="8" y="722"/>
              </a:cxn>
              <a:cxn ang="0">
                <a:pos x="4" y="750"/>
              </a:cxn>
              <a:cxn ang="0">
                <a:pos x="0" y="768"/>
              </a:cxn>
              <a:cxn ang="0">
                <a:pos x="0" y="774"/>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chemeClr val="folHlink">
                  <a:gamma/>
                  <a:tint val="57647"/>
                  <a:invGamma/>
                  <a:alpha val="32001"/>
                </a:schemeClr>
              </a:gs>
              <a:gs pos="100000">
                <a:schemeClr val="folHlink"/>
              </a:gs>
            </a:gsLst>
            <a:lin ang="0" scaled="1"/>
          </a:gradFill>
          <a:ln w="12700">
            <a:noFill/>
            <a:prstDash val="solid"/>
            <a:round/>
            <a:headEnd/>
            <a:tailEnd/>
          </a:ln>
        </p:spPr>
        <p:txBody>
          <a:bodyPr/>
          <a:lstStyle/>
          <a:p>
            <a:pPr algn="ctr">
              <a:spcBef>
                <a:spcPct val="50000"/>
              </a:spcBef>
              <a:defRPr/>
            </a:pPr>
            <a:endParaRPr kumimoji="1" lang="zh-CN" altLang="en-US" sz="2000">
              <a:latin typeface="Times New Roman" pitchFamily="18" charset="0"/>
              <a:ea typeface="楷体" pitchFamily="49" charset="-122"/>
            </a:endParaRPr>
          </a:p>
        </p:txBody>
      </p:sp>
      <p:sp>
        <p:nvSpPr>
          <p:cNvPr id="40965" name="AutoShape 4"/>
          <p:cNvSpPr>
            <a:spLocks noChangeArrowheads="1"/>
          </p:cNvSpPr>
          <p:nvPr/>
        </p:nvSpPr>
        <p:spPr bwMode="auto">
          <a:xfrm>
            <a:off x="3500438" y="2643188"/>
            <a:ext cx="2286000" cy="3714750"/>
          </a:xfrm>
          <a:prstGeom prst="roundRect">
            <a:avLst>
              <a:gd name="adj" fmla="val 4690"/>
            </a:avLst>
          </a:prstGeom>
          <a:noFill/>
          <a:ln w="57150">
            <a:solidFill>
              <a:schemeClr val="accent2"/>
            </a:solidFill>
            <a:round/>
            <a:headEnd/>
            <a:tailEnd/>
          </a:ln>
        </p:spPr>
        <p:txBody>
          <a:bodyPr wrap="none" anchor="ctr"/>
          <a:lstStyle/>
          <a:p>
            <a:pPr algn="ctr">
              <a:spcBef>
                <a:spcPct val="50000"/>
              </a:spcBef>
            </a:pPr>
            <a:endParaRPr kumimoji="1" lang="zh-CN" altLang="en-US" sz="2000">
              <a:latin typeface="Times New Roman" pitchFamily="18" charset="0"/>
              <a:ea typeface="楷体"/>
              <a:cs typeface="楷体"/>
            </a:endParaRPr>
          </a:p>
        </p:txBody>
      </p:sp>
      <p:sp>
        <p:nvSpPr>
          <p:cNvPr id="40966" name="Text Box 13"/>
          <p:cNvSpPr txBox="1">
            <a:spLocks noChangeArrowheads="1"/>
          </p:cNvSpPr>
          <p:nvPr/>
        </p:nvSpPr>
        <p:spPr bwMode="gray">
          <a:xfrm>
            <a:off x="4140200" y="2214563"/>
            <a:ext cx="1289050" cy="373062"/>
          </a:xfrm>
          <a:prstGeom prst="rect">
            <a:avLst/>
          </a:prstGeom>
          <a:noFill/>
          <a:ln w="9525" algn="ctr">
            <a:noFill/>
            <a:miter lim="800000"/>
            <a:headEnd/>
            <a:tailEnd/>
          </a:ln>
        </p:spPr>
        <p:txBody>
          <a:bodyPr lIns="95782" tIns="47891" rIns="95782" bIns="47891">
            <a:spAutoFit/>
          </a:bodyPr>
          <a:lstStyle/>
          <a:p>
            <a:pPr algn="ctr" defTabSz="957263">
              <a:spcBef>
                <a:spcPct val="50000"/>
              </a:spcBef>
            </a:pPr>
            <a:r>
              <a:rPr kumimoji="1" lang="zh-CN" altLang="en-US" b="1">
                <a:solidFill>
                  <a:schemeClr val="bg1"/>
                </a:solidFill>
                <a:latin typeface="黑体" pitchFamily="2" charset="-122"/>
                <a:ea typeface="黑体" pitchFamily="2" charset="-122"/>
              </a:rPr>
              <a:t>仓单充抵</a:t>
            </a:r>
            <a:endParaRPr kumimoji="1" lang="en-US" altLang="zh-CN" b="1">
              <a:solidFill>
                <a:schemeClr val="bg1"/>
              </a:solidFill>
              <a:latin typeface="黑体" pitchFamily="2" charset="-122"/>
              <a:ea typeface="黑体" pitchFamily="2" charset="-122"/>
            </a:endParaRPr>
          </a:p>
        </p:txBody>
      </p:sp>
      <p:sp>
        <p:nvSpPr>
          <p:cNvPr id="17" name="矩形 16"/>
          <p:cNvSpPr/>
          <p:nvPr/>
        </p:nvSpPr>
        <p:spPr>
          <a:xfrm>
            <a:off x="3643313" y="3000375"/>
            <a:ext cx="2143125" cy="2170113"/>
          </a:xfrm>
          <a:prstGeom prst="rect">
            <a:avLst/>
          </a:prstGeom>
        </p:spPr>
        <p:txBody>
          <a:bodyPr>
            <a:spAutoFit/>
          </a:bodyPr>
          <a:lstStyle/>
          <a:p>
            <a:pPr>
              <a:spcBef>
                <a:spcPct val="50000"/>
              </a:spcBef>
              <a:defRPr/>
            </a:pPr>
            <a:r>
              <a:rPr lang="en-US" altLang="zh-CN" b="1" dirty="0">
                <a:solidFill>
                  <a:schemeClr val="accent4">
                    <a:lumMod val="50000"/>
                  </a:schemeClr>
                </a:solidFill>
                <a:latin typeface="楷体_GB2312" pitchFamily="49" charset="-122"/>
                <a:ea typeface="楷体_GB2312" pitchFamily="49" charset="-122"/>
              </a:rPr>
              <a:t>1.</a:t>
            </a:r>
            <a:r>
              <a:rPr lang="zh-CN" altLang="en-US" b="1" dirty="0">
                <a:solidFill>
                  <a:schemeClr val="accent4">
                    <a:lumMod val="50000"/>
                  </a:schemeClr>
                </a:solidFill>
                <a:latin typeface="楷体_GB2312" pitchFamily="49" charset="-122"/>
                <a:ea typeface="楷体_GB2312" pitchFamily="49" charset="-122"/>
              </a:rPr>
              <a:t>充抵资金增加了客户权益 </a:t>
            </a:r>
          </a:p>
          <a:p>
            <a:pPr>
              <a:spcBef>
                <a:spcPct val="50000"/>
              </a:spcBef>
              <a:defRPr/>
            </a:pPr>
            <a:r>
              <a:rPr lang="en-US" altLang="zh-CN" b="1" dirty="0">
                <a:solidFill>
                  <a:schemeClr val="accent4">
                    <a:lumMod val="50000"/>
                  </a:schemeClr>
                </a:solidFill>
                <a:latin typeface="楷体_GB2312" pitchFamily="49" charset="-122"/>
                <a:ea typeface="楷体_GB2312" pitchFamily="49" charset="-122"/>
              </a:rPr>
              <a:t>2.</a:t>
            </a:r>
            <a:r>
              <a:rPr lang="zh-CN" altLang="en-US" b="1" dirty="0">
                <a:solidFill>
                  <a:schemeClr val="accent4">
                    <a:lumMod val="50000"/>
                  </a:schemeClr>
                </a:solidFill>
                <a:latin typeface="楷体_GB2312" pitchFamily="49" charset="-122"/>
                <a:ea typeface="楷体_GB2312" pitchFamily="49" charset="-122"/>
              </a:rPr>
              <a:t>期货保证金，可做多头、空头 </a:t>
            </a:r>
          </a:p>
          <a:p>
            <a:pPr>
              <a:spcBef>
                <a:spcPct val="50000"/>
              </a:spcBef>
              <a:defRPr/>
            </a:pPr>
            <a:r>
              <a:rPr lang="en-US" altLang="zh-CN" b="1" dirty="0">
                <a:solidFill>
                  <a:schemeClr val="accent4">
                    <a:lumMod val="50000"/>
                  </a:schemeClr>
                </a:solidFill>
                <a:latin typeface="楷体_GB2312" pitchFamily="49" charset="-122"/>
                <a:ea typeface="楷体_GB2312" pitchFamily="49" charset="-122"/>
              </a:rPr>
              <a:t>3.</a:t>
            </a:r>
            <a:r>
              <a:rPr lang="zh-CN" altLang="en-US" b="1" dirty="0">
                <a:solidFill>
                  <a:schemeClr val="accent4">
                    <a:lumMod val="50000"/>
                  </a:schemeClr>
                </a:solidFill>
                <a:latin typeface="楷体_GB2312" pitchFamily="49" charset="-122"/>
                <a:ea typeface="楷体_GB2312" pitchFamily="49" charset="-122"/>
              </a:rPr>
              <a:t>需现金配比 </a:t>
            </a:r>
          </a:p>
          <a:p>
            <a:pPr>
              <a:spcBef>
                <a:spcPct val="50000"/>
              </a:spcBef>
              <a:defRPr/>
            </a:pPr>
            <a:r>
              <a:rPr lang="en-US" altLang="zh-CN" b="1" dirty="0">
                <a:solidFill>
                  <a:schemeClr val="accent4">
                    <a:lumMod val="50000"/>
                  </a:schemeClr>
                </a:solidFill>
                <a:latin typeface="楷体_GB2312" pitchFamily="49" charset="-122"/>
                <a:ea typeface="楷体_GB2312" pitchFamily="49" charset="-122"/>
              </a:rPr>
              <a:t>4.</a:t>
            </a:r>
            <a:r>
              <a:rPr lang="zh-CN" altLang="en-US" b="1" dirty="0">
                <a:solidFill>
                  <a:schemeClr val="accent4">
                    <a:lumMod val="50000"/>
                  </a:schemeClr>
                </a:solidFill>
                <a:latin typeface="楷体_GB2312" pitchFamily="49" charset="-122"/>
                <a:ea typeface="楷体_GB2312" pitchFamily="49" charset="-122"/>
              </a:rPr>
              <a:t>收取手续费</a:t>
            </a:r>
            <a:endParaRPr kumimoji="1" lang="en-US" altLang="zh-CN" dirty="0">
              <a:solidFill>
                <a:schemeClr val="accent4">
                  <a:lumMod val="50000"/>
                </a:schemeClr>
              </a:solidFill>
              <a:latin typeface="Times New Roman" pitchFamily="18" charset="0"/>
              <a:ea typeface="楷体" pitchFamily="49" charset="-122"/>
            </a:endParaRPr>
          </a:p>
        </p:txBody>
      </p:sp>
      <p:sp>
        <p:nvSpPr>
          <p:cNvPr id="18" name="矩形 17"/>
          <p:cNvSpPr/>
          <p:nvPr/>
        </p:nvSpPr>
        <p:spPr>
          <a:xfrm>
            <a:off x="6429375" y="2714625"/>
            <a:ext cx="2071688" cy="2563813"/>
          </a:xfrm>
          <a:prstGeom prst="rect">
            <a:avLst/>
          </a:prstGeom>
        </p:spPr>
        <p:txBody>
          <a:bodyPr>
            <a:spAutoFit/>
          </a:bodyPr>
          <a:lstStyle/>
          <a:p>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质押贷款取得现金</a:t>
            </a:r>
            <a:endParaRPr lang="en-US" altLang="zh-CN" b="1">
              <a:latin typeface="楷体_GB2312" pitchFamily="49" charset="-122"/>
              <a:ea typeface="楷体_GB2312" pitchFamily="49" charset="-122"/>
            </a:endParaRPr>
          </a:p>
          <a:p>
            <a:r>
              <a:rPr lang="en-US" altLang="zh-CN" b="1">
                <a:latin typeface="楷体_GB2312" pitchFamily="49" charset="-122"/>
                <a:ea typeface="楷体_GB2312" pitchFamily="49" charset="-122"/>
              </a:rPr>
              <a:t>2.</a:t>
            </a:r>
            <a:r>
              <a:rPr lang="zh-CN" altLang="en-US" b="1">
                <a:latin typeface="楷体_GB2312" pitchFamily="49" charset="-122"/>
                <a:ea typeface="楷体_GB2312" pitchFamily="49" charset="-122"/>
              </a:rPr>
              <a:t> 用于周转或收购现货，不能用于期货交易</a:t>
            </a:r>
          </a:p>
          <a:p>
            <a:r>
              <a:rPr lang="en-US" altLang="zh-CN" b="1">
                <a:latin typeface="楷体_GB2312" pitchFamily="49" charset="-122"/>
                <a:ea typeface="楷体_GB2312" pitchFamily="49" charset="-122"/>
              </a:rPr>
              <a:t>3.</a:t>
            </a:r>
            <a:r>
              <a:rPr lang="zh-CN" altLang="en-US" b="1">
                <a:latin typeface="楷体_GB2312" pitchFamily="49" charset="-122"/>
                <a:ea typeface="楷体_GB2312" pitchFamily="49" charset="-122"/>
              </a:rPr>
              <a:t>无需现金配比</a:t>
            </a:r>
            <a:endParaRPr lang="en-US" altLang="zh-CN" b="1">
              <a:latin typeface="楷体_GB2312" pitchFamily="49" charset="-122"/>
              <a:ea typeface="楷体_GB2312" pitchFamily="49" charset="-122"/>
            </a:endParaRPr>
          </a:p>
          <a:p>
            <a:r>
              <a:rPr lang="en-US" altLang="zh-CN" b="1">
                <a:latin typeface="楷体_GB2312" pitchFamily="49" charset="-122"/>
                <a:ea typeface="楷体_GB2312" pitchFamily="49" charset="-122"/>
              </a:rPr>
              <a:t>4.</a:t>
            </a:r>
            <a:r>
              <a:rPr lang="zh-CN" altLang="en-US" b="1">
                <a:latin typeface="楷体_GB2312" pitchFamily="49" charset="-122"/>
                <a:ea typeface="楷体_GB2312" pitchFamily="49" charset="-122"/>
              </a:rPr>
              <a:t>收取贷款利息</a:t>
            </a:r>
          </a:p>
          <a:p>
            <a:r>
              <a:rPr lang="en-US" altLang="zh-CN" b="1">
                <a:latin typeface="楷体_GB2312" pitchFamily="49" charset="-122"/>
                <a:ea typeface="楷体_GB2312" pitchFamily="49" charset="-122"/>
              </a:rPr>
              <a:t>5.</a:t>
            </a:r>
            <a:r>
              <a:rPr lang="zh-CN" altLang="en-US" b="1">
                <a:latin typeface="楷体_GB2312" pitchFamily="49" charset="-122"/>
                <a:ea typeface="楷体_GB2312" pitchFamily="49" charset="-122"/>
              </a:rPr>
              <a:t>仓单质权转移给银行</a:t>
            </a:r>
            <a:endParaRPr lang="en-US" altLang="zh-CN" b="1">
              <a:latin typeface="楷体_GB2312" pitchFamily="49" charset="-122"/>
              <a:ea typeface="楷体_GB2312" pitchFamily="49" charset="-122"/>
            </a:endParaRPr>
          </a:p>
        </p:txBody>
      </p:sp>
      <p:sp>
        <p:nvSpPr>
          <p:cNvPr id="40969" name="AutoShape 8"/>
          <p:cNvSpPr>
            <a:spLocks noChangeArrowheads="1"/>
          </p:cNvSpPr>
          <p:nvPr/>
        </p:nvSpPr>
        <p:spPr bwMode="auto">
          <a:xfrm>
            <a:off x="6300788" y="2565400"/>
            <a:ext cx="2343150" cy="3792538"/>
          </a:xfrm>
          <a:prstGeom prst="roundRect">
            <a:avLst>
              <a:gd name="adj" fmla="val 4690"/>
            </a:avLst>
          </a:prstGeom>
          <a:noFill/>
          <a:ln w="57150">
            <a:solidFill>
              <a:schemeClr val="hlink"/>
            </a:solidFill>
            <a:round/>
            <a:headEnd/>
            <a:tailEnd/>
          </a:ln>
        </p:spPr>
        <p:txBody>
          <a:bodyPr wrap="none" anchor="ctr"/>
          <a:lstStyle/>
          <a:p>
            <a:pPr algn="ctr">
              <a:spcBef>
                <a:spcPct val="50000"/>
              </a:spcBef>
            </a:pPr>
            <a:endParaRPr kumimoji="1" lang="zh-CN" altLang="en-US" sz="2000">
              <a:latin typeface="Times New Roman" pitchFamily="18" charset="0"/>
              <a:ea typeface="楷体"/>
              <a:cs typeface="楷体"/>
            </a:endParaRPr>
          </a:p>
        </p:txBody>
      </p:sp>
      <p:sp>
        <p:nvSpPr>
          <p:cNvPr id="40970" name="矩形 22"/>
          <p:cNvSpPr>
            <a:spLocks noChangeArrowheads="1"/>
          </p:cNvSpPr>
          <p:nvPr/>
        </p:nvSpPr>
        <p:spPr bwMode="auto">
          <a:xfrm>
            <a:off x="6643688" y="2143125"/>
            <a:ext cx="1928812" cy="369888"/>
          </a:xfrm>
          <a:prstGeom prst="rect">
            <a:avLst/>
          </a:prstGeom>
          <a:noFill/>
          <a:ln w="9525">
            <a:noFill/>
            <a:miter lim="800000"/>
            <a:headEnd/>
            <a:tailEnd/>
          </a:ln>
        </p:spPr>
        <p:txBody>
          <a:bodyPr>
            <a:spAutoFit/>
          </a:bodyPr>
          <a:lstStyle/>
          <a:p>
            <a:pPr algn="ctr" defTabSz="957263">
              <a:spcBef>
                <a:spcPct val="50000"/>
              </a:spcBef>
            </a:pPr>
            <a:r>
              <a:rPr kumimoji="1" lang="zh-CN" altLang="en-US" b="1">
                <a:solidFill>
                  <a:srgbClr val="FFFFFF"/>
                </a:solidFill>
                <a:latin typeface="黑体" pitchFamily="2" charset="-122"/>
                <a:ea typeface="黑体" pitchFamily="2" charset="-122"/>
              </a:rPr>
              <a:t>仓单质押贷款</a:t>
            </a:r>
            <a:endParaRPr kumimoji="1" lang="en-US" altLang="zh-CN" b="1">
              <a:solidFill>
                <a:srgbClr val="FFFFFF"/>
              </a:solidFill>
              <a:latin typeface="黑体" pitchFamily="2" charset="-122"/>
              <a:ea typeface="黑体" pitchFamily="2" charset="-122"/>
            </a:endParaRPr>
          </a:p>
        </p:txBody>
      </p:sp>
      <p:sp>
        <p:nvSpPr>
          <p:cNvPr id="24" name="Freeform 3"/>
          <p:cNvSpPr>
            <a:spLocks/>
          </p:cNvSpPr>
          <p:nvPr/>
        </p:nvSpPr>
        <p:spPr bwMode="gray">
          <a:xfrm>
            <a:off x="5292725" y="1557338"/>
            <a:ext cx="1466850" cy="1155700"/>
          </a:xfrm>
          <a:custGeom>
            <a:avLst/>
            <a:gdLst/>
            <a:ahLst/>
            <a:cxnLst>
              <a:cxn ang="0">
                <a:pos x="0" y="774"/>
              </a:cxn>
              <a:cxn ang="0">
                <a:pos x="2" y="770"/>
              </a:cxn>
              <a:cxn ang="0">
                <a:pos x="8" y="754"/>
              </a:cxn>
              <a:cxn ang="0">
                <a:pos x="16" y="730"/>
              </a:cxn>
              <a:cxn ang="0">
                <a:pos x="32" y="698"/>
              </a:cxn>
              <a:cxn ang="0">
                <a:pos x="50" y="660"/>
              </a:cxn>
              <a:cxn ang="0">
                <a:pos x="76" y="618"/>
              </a:cxn>
              <a:cxn ang="0">
                <a:pos x="106" y="574"/>
              </a:cxn>
              <a:cxn ang="0">
                <a:pos x="142" y="528"/>
              </a:cxn>
              <a:cxn ang="0">
                <a:pos x="186" y="482"/>
              </a:cxn>
              <a:cxn ang="0">
                <a:pos x="236" y="438"/>
              </a:cxn>
              <a:cxn ang="0">
                <a:pos x="294" y="398"/>
              </a:cxn>
              <a:cxn ang="0">
                <a:pos x="360" y="360"/>
              </a:cxn>
              <a:cxn ang="0">
                <a:pos x="426" y="332"/>
              </a:cxn>
              <a:cxn ang="0">
                <a:pos x="488" y="314"/>
              </a:cxn>
              <a:cxn ang="0">
                <a:pos x="544" y="304"/>
              </a:cxn>
              <a:cxn ang="0">
                <a:pos x="594" y="300"/>
              </a:cxn>
              <a:cxn ang="0">
                <a:pos x="638" y="300"/>
              </a:cxn>
              <a:cxn ang="0">
                <a:pos x="678" y="304"/>
              </a:cxn>
              <a:cxn ang="0">
                <a:pos x="710" y="312"/>
              </a:cxn>
              <a:cxn ang="0">
                <a:pos x="736" y="320"/>
              </a:cxn>
              <a:cxn ang="0">
                <a:pos x="754" y="326"/>
              </a:cxn>
              <a:cxn ang="0">
                <a:pos x="766" y="332"/>
              </a:cxn>
              <a:cxn ang="0">
                <a:pos x="770" y="334"/>
              </a:cxn>
              <a:cxn ang="0">
                <a:pos x="680" y="476"/>
              </a:cxn>
              <a:cxn ang="0">
                <a:pos x="982" y="370"/>
              </a:cxn>
              <a:cxn ang="0">
                <a:pos x="912" y="0"/>
              </a:cxn>
              <a:cxn ang="0">
                <a:pos x="854" y="150"/>
              </a:cxn>
              <a:cxn ang="0">
                <a:pos x="850" y="148"/>
              </a:cxn>
              <a:cxn ang="0">
                <a:pos x="838" y="142"/>
              </a:cxn>
              <a:cxn ang="0">
                <a:pos x="822" y="134"/>
              </a:cxn>
              <a:cxn ang="0">
                <a:pos x="798" y="126"/>
              </a:cxn>
              <a:cxn ang="0">
                <a:pos x="768" y="120"/>
              </a:cxn>
              <a:cxn ang="0">
                <a:pos x="732" y="114"/>
              </a:cxn>
              <a:cxn ang="0">
                <a:pos x="692" y="110"/>
              </a:cxn>
              <a:cxn ang="0">
                <a:pos x="646" y="110"/>
              </a:cxn>
              <a:cxn ang="0">
                <a:pos x="596" y="116"/>
              </a:cxn>
              <a:cxn ang="0">
                <a:pos x="540" y="126"/>
              </a:cxn>
              <a:cxn ang="0">
                <a:pos x="482" y="146"/>
              </a:cxn>
              <a:cxn ang="0">
                <a:pos x="422" y="172"/>
              </a:cxn>
              <a:cxn ang="0">
                <a:pos x="356" y="210"/>
              </a:cxn>
              <a:cxn ang="0">
                <a:pos x="290" y="258"/>
              </a:cxn>
              <a:cxn ang="0">
                <a:pos x="230" y="310"/>
              </a:cxn>
              <a:cxn ang="0">
                <a:pos x="178" y="364"/>
              </a:cxn>
              <a:cxn ang="0">
                <a:pos x="136" y="422"/>
              </a:cxn>
              <a:cxn ang="0">
                <a:pos x="100" y="480"/>
              </a:cxn>
              <a:cxn ang="0">
                <a:pos x="72" y="536"/>
              </a:cxn>
              <a:cxn ang="0">
                <a:pos x="48" y="590"/>
              </a:cxn>
              <a:cxn ang="0">
                <a:pos x="30" y="640"/>
              </a:cxn>
              <a:cxn ang="0">
                <a:pos x="18" y="684"/>
              </a:cxn>
              <a:cxn ang="0">
                <a:pos x="8" y="722"/>
              </a:cxn>
              <a:cxn ang="0">
                <a:pos x="4" y="750"/>
              </a:cxn>
              <a:cxn ang="0">
                <a:pos x="0" y="768"/>
              </a:cxn>
              <a:cxn ang="0">
                <a:pos x="0" y="774"/>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chemeClr val="hlink">
                  <a:gamma/>
                  <a:tint val="90980"/>
                  <a:invGamma/>
                  <a:alpha val="32001"/>
                </a:schemeClr>
              </a:gs>
              <a:gs pos="100000">
                <a:schemeClr val="hlink"/>
              </a:gs>
            </a:gsLst>
            <a:lin ang="0" scaled="1"/>
          </a:gradFill>
          <a:ln w="12700">
            <a:noFill/>
            <a:prstDash val="solid"/>
            <a:round/>
            <a:headEnd/>
            <a:tailEnd/>
          </a:ln>
        </p:spPr>
        <p:txBody>
          <a:bodyPr/>
          <a:lstStyle/>
          <a:p>
            <a:pPr algn="ctr">
              <a:spcBef>
                <a:spcPct val="50000"/>
              </a:spcBef>
              <a:defRPr/>
            </a:pPr>
            <a:endParaRPr kumimoji="1" lang="zh-CN" altLang="en-US" sz="2000">
              <a:latin typeface="Times New Roman" pitchFamily="18" charset="0"/>
              <a:ea typeface="楷体"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图片 3" descr="1.jpg"/>
          <p:cNvPicPr>
            <a:picLocks noChangeAspect="1"/>
          </p:cNvPicPr>
          <p:nvPr/>
        </p:nvPicPr>
        <p:blipFill>
          <a:blip r:embed="rId2" cstate="print"/>
          <a:srcRect/>
          <a:stretch>
            <a:fillRect/>
          </a:stretch>
        </p:blipFill>
        <p:spPr bwMode="auto">
          <a:xfrm>
            <a:off x="7938" y="26988"/>
            <a:ext cx="9131300" cy="6858000"/>
          </a:xfrm>
          <a:prstGeom prst="rect">
            <a:avLst/>
          </a:prstGeom>
          <a:noFill/>
          <a:ln w="9525">
            <a:noFill/>
            <a:miter lim="800000"/>
            <a:headEnd/>
            <a:tailEnd/>
          </a:ln>
        </p:spPr>
      </p:pic>
      <p:sp>
        <p:nvSpPr>
          <p:cNvPr id="16386" name="标题 8"/>
          <p:cNvSpPr>
            <a:spLocks noGrp="1"/>
          </p:cNvSpPr>
          <p:nvPr>
            <p:ph type="ctrTitle" idx="4294967295"/>
          </p:nvPr>
        </p:nvSpPr>
        <p:spPr>
          <a:xfrm>
            <a:off x="785813" y="642938"/>
            <a:ext cx="7772400" cy="1571625"/>
          </a:xfrm>
        </p:spPr>
        <p:txBody>
          <a:bodyPr/>
          <a:lstStyle/>
          <a:p>
            <a:pPr eaLnBrk="1" hangingPunct="1">
              <a:lnSpc>
                <a:spcPct val="90000"/>
              </a:lnSpc>
            </a:pPr>
            <a:r>
              <a:rPr lang="zh-CN" altLang="en-US" sz="5400" b="1" smtClean="0">
                <a:solidFill>
                  <a:srgbClr val="E147DA"/>
                </a:solidFill>
                <a:latin typeface="楷体_GB2312" pitchFamily="49" charset="-122"/>
                <a:ea typeface="楷体_GB2312" pitchFamily="49" charset="-122"/>
              </a:rPr>
              <a:t>一、 期货交割概念</a:t>
            </a:r>
          </a:p>
        </p:txBody>
      </p:sp>
      <p:sp>
        <p:nvSpPr>
          <p:cNvPr id="15363" name="副标题 4"/>
          <p:cNvSpPr>
            <a:spLocks noGrp="1"/>
          </p:cNvSpPr>
          <p:nvPr>
            <p:ph type="subTitle" idx="4294967295"/>
          </p:nvPr>
        </p:nvSpPr>
        <p:spPr>
          <a:xfrm>
            <a:off x="569913" y="2500313"/>
            <a:ext cx="7931150" cy="3351212"/>
          </a:xfrm>
        </p:spPr>
        <p:txBody>
          <a:bodyPr/>
          <a:lstStyle/>
          <a:p>
            <a:pPr marL="0" indent="0" eaLnBrk="1" hangingPunct="1">
              <a:lnSpc>
                <a:spcPct val="90000"/>
              </a:lnSpc>
              <a:buFont typeface="Wingdings" pitchFamily="2" charset="2"/>
              <a:buNone/>
              <a:defRPr/>
            </a:pPr>
            <a:r>
              <a:rPr lang="zh-CN" altLang="en-US" sz="2400" dirty="0"/>
              <a:t> </a:t>
            </a:r>
            <a:r>
              <a:rPr lang="zh-CN" altLang="en-US" sz="2400" dirty="0" smtClean="0"/>
              <a:t>   </a:t>
            </a:r>
            <a:r>
              <a:rPr lang="zh-CN" altLang="en-US" b="1" dirty="0" smtClean="0">
                <a:solidFill>
                  <a:schemeClr val="tx2">
                    <a:lumMod val="60000"/>
                    <a:lumOff val="40000"/>
                  </a:schemeClr>
                </a:solidFill>
                <a:latin typeface="楷体_GB2312" pitchFamily="49" charset="-122"/>
                <a:ea typeface="楷体_GB2312" pitchFamily="49" charset="-122"/>
              </a:rPr>
              <a:t>在</a:t>
            </a:r>
            <a:r>
              <a:rPr lang="zh-CN" altLang="en-US" b="1" dirty="0">
                <a:solidFill>
                  <a:schemeClr val="tx2">
                    <a:lumMod val="60000"/>
                    <a:lumOff val="40000"/>
                  </a:schemeClr>
                </a:solidFill>
                <a:latin typeface="楷体_GB2312" pitchFamily="49" charset="-122"/>
                <a:ea typeface="楷体_GB2312" pitchFamily="49" charset="-122"/>
              </a:rPr>
              <a:t>期货交易中，了结期货开仓头寸的方式有两种：一种是对冲平仓，另一种是实物</a:t>
            </a:r>
            <a:r>
              <a:rPr lang="zh-CN" altLang="en-US" b="1" dirty="0" smtClean="0">
                <a:solidFill>
                  <a:schemeClr val="tx2">
                    <a:lumMod val="60000"/>
                    <a:lumOff val="40000"/>
                  </a:schemeClr>
                </a:solidFill>
                <a:latin typeface="楷体_GB2312" pitchFamily="49" charset="-122"/>
                <a:ea typeface="楷体_GB2312" pitchFamily="49" charset="-122"/>
              </a:rPr>
              <a:t>交割（现金交割）。</a:t>
            </a:r>
            <a:endParaRPr lang="en-US" altLang="zh-CN" b="1" dirty="0" smtClean="0">
              <a:solidFill>
                <a:schemeClr val="tx2">
                  <a:lumMod val="60000"/>
                  <a:lumOff val="40000"/>
                </a:schemeClr>
              </a:solidFill>
              <a:latin typeface="楷体_GB2312" pitchFamily="49" charset="-122"/>
              <a:ea typeface="楷体_GB2312" pitchFamily="49" charset="-122"/>
            </a:endParaRPr>
          </a:p>
          <a:p>
            <a:pPr marL="0" indent="0" eaLnBrk="1" hangingPunct="1">
              <a:lnSpc>
                <a:spcPct val="90000"/>
              </a:lnSpc>
              <a:buFont typeface="Wingdings" pitchFamily="2" charset="2"/>
              <a:buNone/>
              <a:defRPr/>
            </a:pPr>
            <a:endParaRPr lang="zh-CN" altLang="en-US" b="1" dirty="0">
              <a:solidFill>
                <a:schemeClr val="tx2">
                  <a:lumMod val="60000"/>
                  <a:lumOff val="40000"/>
                </a:schemeClr>
              </a:solidFill>
              <a:latin typeface="楷体_GB2312" pitchFamily="49" charset="-122"/>
              <a:ea typeface="楷体_GB2312" pitchFamily="49" charset="-122"/>
            </a:endParaRPr>
          </a:p>
          <a:p>
            <a:pPr marL="0" indent="0" eaLnBrk="1" hangingPunct="1">
              <a:lnSpc>
                <a:spcPct val="90000"/>
              </a:lnSpc>
              <a:buFont typeface="Wingdings" pitchFamily="2" charset="2"/>
              <a:buNone/>
              <a:defRPr/>
            </a:pPr>
            <a:r>
              <a:rPr lang="zh-CN" altLang="en-US" b="1" dirty="0">
                <a:solidFill>
                  <a:schemeClr val="tx2">
                    <a:lumMod val="60000"/>
                    <a:lumOff val="40000"/>
                  </a:schemeClr>
                </a:solidFill>
              </a:rPr>
              <a:t> </a:t>
            </a:r>
            <a:r>
              <a:rPr lang="zh-CN" altLang="en-US" b="1" dirty="0" smtClean="0">
                <a:solidFill>
                  <a:schemeClr val="tx2">
                    <a:lumMod val="60000"/>
                    <a:lumOff val="40000"/>
                  </a:schemeClr>
                </a:solidFill>
              </a:rPr>
              <a:t>   期货交割，指</a:t>
            </a:r>
            <a:r>
              <a:rPr lang="zh-CN" altLang="en-US" b="1" dirty="0">
                <a:solidFill>
                  <a:schemeClr val="tx2">
                    <a:lumMod val="60000"/>
                    <a:lumOff val="40000"/>
                  </a:schemeClr>
                </a:solidFill>
              </a:rPr>
              <a:t>期货合约到期时，按照交易所的规则和程序，交易双方通过该期货合约标的物所有权的转移，了结到期未平仓合约的过程。</a:t>
            </a:r>
            <a:endParaRPr lang="en-US" altLang="zh-CN" b="1" dirty="0">
              <a:solidFill>
                <a:schemeClr val="tx2">
                  <a:lumMod val="60000"/>
                  <a:lumOff val="40000"/>
                </a:schemeClr>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5" name="图片 3" descr="1.jpg"/>
          <p:cNvPicPr>
            <a:picLocks noChangeAspect="1"/>
          </p:cNvPicPr>
          <p:nvPr/>
        </p:nvPicPr>
        <p:blipFill>
          <a:blip r:embed="rId2" cstate="print"/>
          <a:srcRect/>
          <a:stretch>
            <a:fillRect/>
          </a:stretch>
        </p:blipFill>
        <p:spPr bwMode="auto">
          <a:xfrm>
            <a:off x="7938" y="0"/>
            <a:ext cx="9131300" cy="6858000"/>
          </a:xfrm>
          <a:prstGeom prst="rect">
            <a:avLst/>
          </a:prstGeom>
          <a:noFill/>
          <a:ln w="9525">
            <a:noFill/>
            <a:miter lim="800000"/>
            <a:headEnd/>
            <a:tailEnd/>
          </a:ln>
        </p:spPr>
      </p:pic>
      <p:sp>
        <p:nvSpPr>
          <p:cNvPr id="41986" name="标题 8"/>
          <p:cNvSpPr>
            <a:spLocks noGrp="1"/>
          </p:cNvSpPr>
          <p:nvPr>
            <p:ph type="ctrTitle" idx="4294967295"/>
          </p:nvPr>
        </p:nvSpPr>
        <p:spPr>
          <a:xfrm>
            <a:off x="687388" y="836613"/>
            <a:ext cx="7772400" cy="1571625"/>
          </a:xfrm>
        </p:spPr>
        <p:txBody>
          <a:bodyPr/>
          <a:lstStyle/>
          <a:p>
            <a:pPr eaLnBrk="1" hangingPunct="1">
              <a:lnSpc>
                <a:spcPct val="90000"/>
              </a:lnSpc>
            </a:pPr>
            <a:r>
              <a:rPr lang="zh-CN" altLang="en-US" sz="5400" b="1" smtClean="0">
                <a:solidFill>
                  <a:srgbClr val="E147DA"/>
                </a:solidFill>
                <a:latin typeface="楷体_GB2312" pitchFamily="49" charset="-122"/>
                <a:ea typeface="楷体_GB2312" pitchFamily="49" charset="-122"/>
              </a:rPr>
              <a:t>三、 交割流程</a:t>
            </a:r>
          </a:p>
        </p:txBody>
      </p:sp>
      <p:sp>
        <p:nvSpPr>
          <p:cNvPr id="35843" name="副标题 4"/>
          <p:cNvSpPr>
            <a:spLocks noGrp="1"/>
          </p:cNvSpPr>
          <p:nvPr>
            <p:ph type="subTitle" idx="4294967295"/>
          </p:nvPr>
        </p:nvSpPr>
        <p:spPr>
          <a:xfrm>
            <a:off x="900113" y="2863850"/>
            <a:ext cx="7569200" cy="2922588"/>
          </a:xfrm>
        </p:spPr>
        <p:txBody>
          <a:bodyPr/>
          <a:lstStyle/>
          <a:p>
            <a:pPr marL="0" indent="0" eaLnBrk="1" hangingPunct="1">
              <a:lnSpc>
                <a:spcPct val="120000"/>
              </a:lnSpc>
              <a:buFont typeface="Wingdings" pitchFamily="2" charset="2"/>
              <a:buNone/>
              <a:defRPr/>
            </a:pPr>
            <a:r>
              <a:rPr lang="zh-CN" altLang="en-US" sz="2800" dirty="0">
                <a:solidFill>
                  <a:schemeClr val="accent4">
                    <a:lumMod val="50000"/>
                  </a:schemeClr>
                </a:solidFill>
                <a:latin typeface="楷体_GB2312" pitchFamily="49" charset="-122"/>
                <a:ea typeface="楷体_GB2312" pitchFamily="49" charset="-122"/>
              </a:rPr>
              <a:t>  </a:t>
            </a:r>
            <a:r>
              <a:rPr lang="zh-CN" altLang="en-US" sz="4000" dirty="0" smtClean="0">
                <a:solidFill>
                  <a:schemeClr val="accent4">
                    <a:lumMod val="50000"/>
                  </a:schemeClr>
                </a:solidFill>
                <a:latin typeface="楷体_GB2312" pitchFamily="49" charset="-122"/>
                <a:ea typeface="楷体_GB2312" pitchFamily="49" charset="-122"/>
              </a:rPr>
              <a:t>通过三日、四日或五日</a:t>
            </a:r>
            <a:r>
              <a:rPr lang="zh-CN" altLang="en-US" sz="4000" dirty="0">
                <a:solidFill>
                  <a:schemeClr val="accent4">
                    <a:lumMod val="50000"/>
                  </a:schemeClr>
                </a:solidFill>
                <a:latin typeface="楷体_GB2312" pitchFamily="49" charset="-122"/>
                <a:ea typeface="楷体_GB2312" pitchFamily="49" charset="-122"/>
              </a:rPr>
              <a:t>交割法实现标准仓单所有权的转移</a:t>
            </a:r>
            <a:r>
              <a:rPr lang="zh-CN" altLang="en-US" sz="4000" dirty="0" smtClean="0">
                <a:solidFill>
                  <a:schemeClr val="accent4">
                    <a:lumMod val="50000"/>
                  </a:schemeClr>
                </a:solidFill>
                <a:latin typeface="楷体_GB2312" pitchFamily="49" charset="-122"/>
                <a:ea typeface="楷体_GB2312" pitchFamily="49" charset="-122"/>
              </a:rPr>
              <a:t>。</a:t>
            </a:r>
            <a:endParaRPr lang="en-US" altLang="zh-CN" sz="4000" dirty="0" smtClean="0">
              <a:solidFill>
                <a:schemeClr val="accent4">
                  <a:lumMod val="50000"/>
                </a:schemeClr>
              </a:solidFill>
              <a:latin typeface="楷体_GB2312" pitchFamily="49" charset="-122"/>
              <a:ea typeface="楷体_GB2312" pitchFamily="49" charset="-122"/>
            </a:endParaRPr>
          </a:p>
          <a:p>
            <a:pPr marL="0" indent="0" eaLnBrk="1" hangingPunct="1">
              <a:lnSpc>
                <a:spcPct val="120000"/>
              </a:lnSpc>
              <a:buFont typeface="Wingdings" pitchFamily="2" charset="2"/>
              <a:buNone/>
              <a:defRPr/>
            </a:pPr>
            <a:endParaRPr lang="zh-CN" altLang="en-US" sz="2800" dirty="0">
              <a:solidFill>
                <a:schemeClr val="accent4">
                  <a:lumMod val="50000"/>
                </a:schemeClr>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09" name="图片 3" descr="1.jpg"/>
          <p:cNvPicPr>
            <a:picLocks noChangeAspect="1"/>
          </p:cNvPicPr>
          <p:nvPr/>
        </p:nvPicPr>
        <p:blipFill>
          <a:blip r:embed="rId2" cstate="print"/>
          <a:srcRect/>
          <a:stretch>
            <a:fillRect/>
          </a:stretch>
        </p:blipFill>
        <p:spPr bwMode="auto">
          <a:xfrm>
            <a:off x="7938" y="0"/>
            <a:ext cx="9131300" cy="6858000"/>
          </a:xfrm>
          <a:prstGeom prst="rect">
            <a:avLst/>
          </a:prstGeom>
          <a:noFill/>
          <a:ln w="9525">
            <a:noFill/>
            <a:miter lim="800000"/>
            <a:headEnd/>
            <a:tailEnd/>
          </a:ln>
        </p:spPr>
      </p:pic>
      <p:sp>
        <p:nvSpPr>
          <p:cNvPr id="43010" name="标题 8"/>
          <p:cNvSpPr>
            <a:spLocks noGrp="1"/>
          </p:cNvSpPr>
          <p:nvPr>
            <p:ph type="ctrTitle" idx="4294967295"/>
          </p:nvPr>
        </p:nvSpPr>
        <p:spPr>
          <a:xfrm>
            <a:off x="687388" y="836613"/>
            <a:ext cx="7772400" cy="720725"/>
          </a:xfrm>
        </p:spPr>
        <p:txBody>
          <a:bodyPr/>
          <a:lstStyle/>
          <a:p>
            <a:pPr eaLnBrk="1" hangingPunct="1">
              <a:lnSpc>
                <a:spcPct val="90000"/>
              </a:lnSpc>
            </a:pPr>
            <a:r>
              <a:rPr lang="zh-CN" altLang="en-US" sz="5400" b="1" smtClean="0">
                <a:solidFill>
                  <a:srgbClr val="E147DA"/>
                </a:solidFill>
                <a:latin typeface="楷体_GB2312" pitchFamily="49" charset="-122"/>
                <a:ea typeface="楷体_GB2312" pitchFamily="49" charset="-122"/>
              </a:rPr>
              <a:t>三、 交割流程</a:t>
            </a:r>
          </a:p>
        </p:txBody>
      </p:sp>
      <p:sp>
        <p:nvSpPr>
          <p:cNvPr id="35843" name="副标题 4"/>
          <p:cNvSpPr>
            <a:spLocks noGrp="1"/>
          </p:cNvSpPr>
          <p:nvPr>
            <p:ph type="subTitle" idx="4294967295"/>
          </p:nvPr>
        </p:nvSpPr>
        <p:spPr>
          <a:xfrm>
            <a:off x="323850" y="1700213"/>
            <a:ext cx="8640763" cy="4086225"/>
          </a:xfrm>
        </p:spPr>
        <p:txBody>
          <a:bodyPr/>
          <a:lstStyle/>
          <a:p>
            <a:pPr eaLnBrk="1" hangingPunct="1">
              <a:lnSpc>
                <a:spcPct val="80000"/>
              </a:lnSpc>
              <a:defRPr/>
            </a:pPr>
            <a:r>
              <a:rPr lang="zh-CN" altLang="en-US" sz="1800" b="1" dirty="0" smtClean="0">
                <a:latin typeface="宋体" pitchFamily="2" charset="-122"/>
              </a:rPr>
              <a:t>郑州</a:t>
            </a:r>
            <a:r>
              <a:rPr lang="en-US" altLang="zh-CN" sz="1800" b="1" dirty="0">
                <a:latin typeface="宋体" pitchFamily="2" charset="-122"/>
              </a:rPr>
              <a:t>---</a:t>
            </a:r>
            <a:r>
              <a:rPr lang="zh-CN" altLang="en-US" sz="1800" b="1" dirty="0">
                <a:latin typeface="宋体" pitchFamily="2" charset="-122"/>
              </a:rPr>
              <a:t>三日交割法（配对，通知，交割）</a:t>
            </a:r>
          </a:p>
          <a:p>
            <a:pPr eaLnBrk="1" hangingPunct="1">
              <a:lnSpc>
                <a:spcPct val="80000"/>
              </a:lnSpc>
              <a:buFont typeface="Wingdings" pitchFamily="2" charset="2"/>
              <a:buNone/>
              <a:defRPr/>
            </a:pPr>
            <a:r>
              <a:rPr lang="en-US" altLang="zh-CN" sz="1800" b="1" dirty="0" smtClean="0">
                <a:latin typeface="宋体" pitchFamily="2" charset="-122"/>
              </a:rPr>
              <a:t>------------------------------------------------------------------------</a:t>
            </a:r>
          </a:p>
          <a:p>
            <a:pPr eaLnBrk="1" hangingPunct="1">
              <a:lnSpc>
                <a:spcPct val="80000"/>
              </a:lnSpc>
              <a:defRPr/>
            </a:pPr>
            <a:r>
              <a:rPr lang="zh-CN" altLang="en-US" sz="1800" b="1" dirty="0">
                <a:latin typeface="宋体" pitchFamily="2" charset="-122"/>
              </a:rPr>
              <a:t>中金</a:t>
            </a:r>
            <a:r>
              <a:rPr lang="zh-CN" altLang="en-US" sz="1800" b="1" dirty="0" smtClean="0">
                <a:latin typeface="宋体" pitchFamily="2" charset="-122"/>
              </a:rPr>
              <a:t>所</a:t>
            </a:r>
            <a:r>
              <a:rPr lang="en-US" altLang="zh-CN" sz="1800" b="1" dirty="0" smtClean="0">
                <a:latin typeface="宋体" pitchFamily="2" charset="-122"/>
              </a:rPr>
              <a:t>----</a:t>
            </a:r>
            <a:r>
              <a:rPr lang="zh-CN" altLang="en-US" sz="1800" b="1" dirty="0" smtClean="0">
                <a:latin typeface="宋体" pitchFamily="2" charset="-122"/>
              </a:rPr>
              <a:t>四日交割法（国债）</a:t>
            </a:r>
            <a:endParaRPr lang="en-US" altLang="zh-CN" sz="1800" b="1" dirty="0" smtClean="0">
              <a:latin typeface="宋体" pitchFamily="2" charset="-122"/>
            </a:endParaRPr>
          </a:p>
          <a:p>
            <a:pPr eaLnBrk="1" hangingPunct="1">
              <a:lnSpc>
                <a:spcPct val="80000"/>
              </a:lnSpc>
              <a:buFont typeface="Wingdings" pitchFamily="2" charset="2"/>
              <a:buNone/>
              <a:defRPr/>
            </a:pPr>
            <a:r>
              <a:rPr lang="en-US" altLang="zh-CN" sz="1800" b="1" dirty="0" smtClean="0">
                <a:latin typeface="宋体" pitchFamily="2" charset="-122"/>
              </a:rPr>
              <a:t>------------------------------------------------------------------------</a:t>
            </a:r>
            <a:endParaRPr lang="en-US" altLang="zh-CN" sz="1800" b="1" dirty="0">
              <a:latin typeface="宋体" pitchFamily="2" charset="-122"/>
            </a:endParaRPr>
          </a:p>
          <a:p>
            <a:pPr eaLnBrk="1" hangingPunct="1">
              <a:lnSpc>
                <a:spcPct val="80000"/>
              </a:lnSpc>
              <a:defRPr/>
            </a:pPr>
            <a:r>
              <a:rPr lang="zh-CN" altLang="en-US" sz="1800" b="1" dirty="0">
                <a:latin typeface="宋体" pitchFamily="2" charset="-122"/>
              </a:rPr>
              <a:t>上海</a:t>
            </a:r>
            <a:r>
              <a:rPr lang="en-US" altLang="zh-CN" sz="1800" b="1" dirty="0">
                <a:latin typeface="宋体" pitchFamily="2" charset="-122"/>
              </a:rPr>
              <a:t>---</a:t>
            </a:r>
            <a:r>
              <a:rPr lang="zh-CN" altLang="en-US" sz="1800" b="1" dirty="0">
                <a:latin typeface="宋体" pitchFamily="2" charset="-122"/>
              </a:rPr>
              <a:t>五日交割法</a:t>
            </a:r>
          </a:p>
          <a:p>
            <a:pPr eaLnBrk="1" hangingPunct="1">
              <a:lnSpc>
                <a:spcPct val="80000"/>
              </a:lnSpc>
              <a:buFont typeface="Wingdings" pitchFamily="2" charset="2"/>
              <a:buNone/>
              <a:defRPr/>
            </a:pPr>
            <a:r>
              <a:rPr lang="en-US" altLang="zh-CN" sz="1800" b="1" dirty="0">
                <a:latin typeface="宋体" pitchFamily="2" charset="-122"/>
              </a:rPr>
              <a:t>1</a:t>
            </a:r>
            <a:r>
              <a:rPr lang="zh-CN" altLang="en-US" sz="1800" b="1" dirty="0">
                <a:latin typeface="宋体" pitchFamily="2" charset="-122"/>
              </a:rPr>
              <a:t>）买方意向</a:t>
            </a:r>
            <a:r>
              <a:rPr lang="en-US" altLang="zh-CN" sz="1800" b="1" dirty="0">
                <a:latin typeface="宋体" pitchFamily="2" charset="-122"/>
              </a:rPr>
              <a:t>/</a:t>
            </a:r>
            <a:r>
              <a:rPr lang="zh-CN" altLang="en-US" sz="1800" b="1" dirty="0">
                <a:latin typeface="宋体" pitchFamily="2" charset="-122"/>
              </a:rPr>
              <a:t>卖方提交仓单</a:t>
            </a:r>
          </a:p>
          <a:p>
            <a:pPr eaLnBrk="1" hangingPunct="1">
              <a:lnSpc>
                <a:spcPct val="80000"/>
              </a:lnSpc>
              <a:buFont typeface="Wingdings" pitchFamily="2" charset="2"/>
              <a:buNone/>
              <a:defRPr/>
            </a:pPr>
            <a:r>
              <a:rPr lang="en-US" altLang="zh-CN" sz="1800" b="1" dirty="0">
                <a:latin typeface="宋体" pitchFamily="2" charset="-122"/>
              </a:rPr>
              <a:t>2</a:t>
            </a:r>
            <a:r>
              <a:rPr lang="zh-CN" altLang="en-US" sz="1800" b="1" dirty="0">
                <a:latin typeface="宋体" pitchFamily="2" charset="-122"/>
              </a:rPr>
              <a:t>）配对</a:t>
            </a:r>
          </a:p>
          <a:p>
            <a:pPr eaLnBrk="1" hangingPunct="1">
              <a:lnSpc>
                <a:spcPct val="80000"/>
              </a:lnSpc>
              <a:buFont typeface="Wingdings" pitchFamily="2" charset="2"/>
              <a:buNone/>
              <a:defRPr/>
            </a:pPr>
            <a:r>
              <a:rPr lang="en-US" altLang="zh-CN" sz="1800" b="1" dirty="0">
                <a:latin typeface="宋体" pitchFamily="2" charset="-122"/>
              </a:rPr>
              <a:t>3</a:t>
            </a:r>
            <a:r>
              <a:rPr lang="zh-CN" altLang="en-US" sz="1800" b="1" dirty="0">
                <a:latin typeface="宋体" pitchFamily="2" charset="-122"/>
              </a:rPr>
              <a:t>）交收款</a:t>
            </a:r>
            <a:r>
              <a:rPr lang="en-US" altLang="zh-CN" sz="1800" b="1" dirty="0">
                <a:latin typeface="宋体" pitchFamily="2" charset="-122"/>
              </a:rPr>
              <a:t>/</a:t>
            </a:r>
            <a:r>
              <a:rPr lang="zh-CN" altLang="en-US" sz="1800" b="1" dirty="0">
                <a:latin typeface="宋体" pitchFamily="2" charset="-122"/>
              </a:rPr>
              <a:t>取单</a:t>
            </a:r>
          </a:p>
          <a:p>
            <a:pPr eaLnBrk="1" hangingPunct="1">
              <a:lnSpc>
                <a:spcPct val="80000"/>
              </a:lnSpc>
              <a:buFont typeface="Wingdings" pitchFamily="2" charset="2"/>
              <a:buNone/>
              <a:defRPr/>
            </a:pPr>
            <a:r>
              <a:rPr lang="en-US" altLang="zh-CN" sz="1800" b="1" dirty="0">
                <a:latin typeface="宋体" pitchFamily="2" charset="-122"/>
              </a:rPr>
              <a:t>4</a:t>
            </a:r>
            <a:r>
              <a:rPr lang="zh-CN" altLang="en-US" sz="1800" b="1" dirty="0">
                <a:latin typeface="宋体" pitchFamily="2" charset="-122"/>
              </a:rPr>
              <a:t>）第</a:t>
            </a:r>
            <a:r>
              <a:rPr lang="en-US" altLang="zh-CN" sz="1800" b="1" dirty="0">
                <a:latin typeface="宋体" pitchFamily="2" charset="-122"/>
              </a:rPr>
              <a:t>4.5</a:t>
            </a:r>
            <a:r>
              <a:rPr lang="zh-CN" altLang="en-US" sz="1800" b="1" dirty="0">
                <a:latin typeface="宋体" pitchFamily="2" charset="-122"/>
              </a:rPr>
              <a:t>日</a:t>
            </a:r>
            <a:r>
              <a:rPr lang="en-US" altLang="zh-CN" sz="1800" b="1" dirty="0">
                <a:latin typeface="宋体" pitchFamily="2" charset="-122"/>
              </a:rPr>
              <a:t>---</a:t>
            </a:r>
            <a:r>
              <a:rPr lang="zh-CN" altLang="en-US" sz="1800" b="1" dirty="0">
                <a:latin typeface="宋体" pitchFamily="2" charset="-122"/>
              </a:rPr>
              <a:t>交发票</a:t>
            </a:r>
            <a:r>
              <a:rPr lang="en-US" altLang="zh-CN" sz="1800" b="1" dirty="0">
                <a:latin typeface="宋体" pitchFamily="2" charset="-122"/>
              </a:rPr>
              <a:t>/</a:t>
            </a:r>
            <a:r>
              <a:rPr lang="zh-CN" altLang="en-US" sz="1800" b="1" dirty="0">
                <a:latin typeface="宋体" pitchFamily="2" charset="-122"/>
              </a:rPr>
              <a:t>收余款</a:t>
            </a:r>
          </a:p>
          <a:p>
            <a:pPr eaLnBrk="1" hangingPunct="1">
              <a:lnSpc>
                <a:spcPct val="80000"/>
              </a:lnSpc>
              <a:buFont typeface="Wingdings" pitchFamily="2" charset="2"/>
              <a:buNone/>
              <a:defRPr/>
            </a:pPr>
            <a:r>
              <a:rPr lang="en-US" altLang="zh-CN" sz="1800" b="1" dirty="0" smtClean="0">
                <a:latin typeface="宋体" pitchFamily="2" charset="-122"/>
              </a:rPr>
              <a:t>------------------------------------------------------------------------</a:t>
            </a:r>
            <a:endParaRPr lang="en-US" altLang="zh-CN" sz="1800" b="1" dirty="0">
              <a:latin typeface="宋体" pitchFamily="2" charset="-122"/>
            </a:endParaRPr>
          </a:p>
          <a:p>
            <a:pPr eaLnBrk="1" hangingPunct="1">
              <a:lnSpc>
                <a:spcPct val="80000"/>
              </a:lnSpc>
              <a:defRPr/>
            </a:pPr>
            <a:r>
              <a:rPr lang="zh-CN" altLang="en-US" sz="1800" b="1" dirty="0">
                <a:latin typeface="宋体" pitchFamily="2" charset="-122"/>
              </a:rPr>
              <a:t>大连</a:t>
            </a:r>
          </a:p>
          <a:p>
            <a:pPr eaLnBrk="1" hangingPunct="1">
              <a:lnSpc>
                <a:spcPct val="80000"/>
              </a:lnSpc>
              <a:buFont typeface="Wingdings" pitchFamily="2" charset="2"/>
              <a:buNone/>
              <a:defRPr/>
            </a:pPr>
            <a:r>
              <a:rPr lang="en-US" altLang="zh-CN" sz="1800" b="1" dirty="0">
                <a:latin typeface="宋体" pitchFamily="2" charset="-122"/>
              </a:rPr>
              <a:t>1</a:t>
            </a:r>
            <a:r>
              <a:rPr lang="zh-CN" altLang="en-US" sz="1800" b="1" dirty="0">
                <a:latin typeface="宋体" pitchFamily="2" charset="-122"/>
              </a:rPr>
              <a:t>）滚动交割：</a:t>
            </a:r>
            <a:r>
              <a:rPr lang="en-US" altLang="zh-CN" sz="1800" b="1" dirty="0">
                <a:latin typeface="宋体" pitchFamily="2" charset="-122"/>
              </a:rPr>
              <a:t>----</a:t>
            </a:r>
            <a:r>
              <a:rPr lang="zh-CN" altLang="en-US" sz="1800" b="1" dirty="0">
                <a:latin typeface="宋体" pitchFamily="2" charset="-122"/>
              </a:rPr>
              <a:t>（黄大豆、玉米、豆粕、豆油）</a:t>
            </a:r>
          </a:p>
          <a:p>
            <a:pPr eaLnBrk="1" hangingPunct="1">
              <a:lnSpc>
                <a:spcPct val="80000"/>
              </a:lnSpc>
              <a:buFont typeface="Wingdings" pitchFamily="2" charset="2"/>
              <a:buNone/>
              <a:defRPr/>
            </a:pPr>
            <a:r>
              <a:rPr lang="zh-CN" altLang="en-US" sz="1800" b="1" dirty="0">
                <a:latin typeface="宋体" pitchFamily="2" charset="-122"/>
              </a:rPr>
              <a:t>配对日</a:t>
            </a:r>
            <a:r>
              <a:rPr lang="en-US" altLang="zh-CN" sz="1800" b="1" dirty="0">
                <a:latin typeface="宋体" pitchFamily="2" charset="-122"/>
              </a:rPr>
              <a:t>---</a:t>
            </a:r>
            <a:r>
              <a:rPr lang="zh-CN" altLang="en-US" sz="1800" b="1" dirty="0">
                <a:latin typeface="宋体" pitchFamily="2" charset="-122"/>
              </a:rPr>
              <a:t>第一日</a:t>
            </a:r>
          </a:p>
          <a:p>
            <a:pPr eaLnBrk="1" hangingPunct="1">
              <a:lnSpc>
                <a:spcPct val="80000"/>
              </a:lnSpc>
              <a:buFont typeface="Wingdings" pitchFamily="2" charset="2"/>
              <a:buNone/>
              <a:defRPr/>
            </a:pPr>
            <a:r>
              <a:rPr lang="zh-CN" altLang="en-US" sz="1800" b="1" dirty="0">
                <a:latin typeface="宋体" pitchFamily="2" charset="-122"/>
              </a:rPr>
              <a:t>交收日</a:t>
            </a:r>
            <a:r>
              <a:rPr lang="en-US" altLang="zh-CN" sz="1800" b="1" dirty="0">
                <a:latin typeface="宋体" pitchFamily="2" charset="-122"/>
              </a:rPr>
              <a:t>---</a:t>
            </a:r>
            <a:r>
              <a:rPr lang="zh-CN" altLang="en-US" sz="1800" b="1" dirty="0">
                <a:latin typeface="宋体" pitchFamily="2" charset="-122"/>
              </a:rPr>
              <a:t>配对日后第</a:t>
            </a:r>
            <a:r>
              <a:rPr lang="en-US" altLang="zh-CN" sz="1800" b="1" dirty="0">
                <a:latin typeface="宋体" pitchFamily="2" charset="-122"/>
              </a:rPr>
              <a:t>2</a:t>
            </a:r>
            <a:r>
              <a:rPr lang="zh-CN" altLang="en-US" sz="1800" b="1" dirty="0">
                <a:latin typeface="宋体" pitchFamily="2" charset="-122"/>
              </a:rPr>
              <a:t>个交易日</a:t>
            </a:r>
          </a:p>
          <a:p>
            <a:pPr eaLnBrk="1" hangingPunct="1">
              <a:lnSpc>
                <a:spcPct val="80000"/>
              </a:lnSpc>
              <a:buFont typeface="Wingdings" pitchFamily="2" charset="2"/>
              <a:buNone/>
              <a:defRPr/>
            </a:pPr>
            <a:r>
              <a:rPr lang="en-US" altLang="zh-CN" sz="1800" b="1" dirty="0">
                <a:latin typeface="宋体" pitchFamily="2" charset="-122"/>
              </a:rPr>
              <a:t>2</a:t>
            </a:r>
            <a:r>
              <a:rPr lang="zh-CN" altLang="en-US" sz="1800" b="1" dirty="0">
                <a:latin typeface="宋体" pitchFamily="2" charset="-122"/>
              </a:rPr>
              <a:t>）一次性交割（集中交割）</a:t>
            </a:r>
            <a:r>
              <a:rPr lang="en-US" altLang="zh-CN" sz="1800" b="1" dirty="0">
                <a:latin typeface="宋体" pitchFamily="2" charset="-122"/>
              </a:rPr>
              <a:t>----</a:t>
            </a:r>
            <a:r>
              <a:rPr lang="zh-CN" altLang="en-US" sz="1800" b="1" dirty="0">
                <a:latin typeface="宋体" pitchFamily="2" charset="-122"/>
              </a:rPr>
              <a:t>（棕榈油、焦炭、</a:t>
            </a:r>
            <a:r>
              <a:rPr lang="en-US" altLang="zh-CN" sz="1800" b="1" dirty="0">
                <a:latin typeface="宋体" pitchFamily="2" charset="-122"/>
              </a:rPr>
              <a:t>L</a:t>
            </a:r>
            <a:r>
              <a:rPr lang="zh-CN" altLang="en-US" sz="1800" b="1" dirty="0">
                <a:latin typeface="宋体" pitchFamily="2" charset="-122"/>
              </a:rPr>
              <a:t>、</a:t>
            </a:r>
            <a:r>
              <a:rPr lang="en-US" altLang="zh-CN" sz="1800" b="1" dirty="0">
                <a:latin typeface="宋体" pitchFamily="2" charset="-122"/>
              </a:rPr>
              <a:t>PVC</a:t>
            </a:r>
            <a:r>
              <a:rPr lang="zh-CN" altLang="en-US" sz="1800" b="1" dirty="0">
                <a:latin typeface="宋体" pitchFamily="2" charset="-122"/>
              </a:rPr>
              <a:t>）</a:t>
            </a:r>
          </a:p>
          <a:p>
            <a:pPr eaLnBrk="1" hangingPunct="1">
              <a:lnSpc>
                <a:spcPct val="80000"/>
              </a:lnSpc>
              <a:buFont typeface="Wingdings" pitchFamily="2" charset="2"/>
              <a:buNone/>
              <a:defRPr/>
            </a:pPr>
            <a:r>
              <a:rPr lang="zh-CN" altLang="en-US" sz="1800" b="1" dirty="0">
                <a:latin typeface="宋体" pitchFamily="2" charset="-122"/>
              </a:rPr>
              <a:t>配对（最后交易日）</a:t>
            </a:r>
          </a:p>
          <a:p>
            <a:pPr eaLnBrk="1" hangingPunct="1">
              <a:lnSpc>
                <a:spcPct val="80000"/>
              </a:lnSpc>
              <a:buFont typeface="Wingdings" pitchFamily="2" charset="2"/>
              <a:buNone/>
              <a:defRPr/>
            </a:pPr>
            <a:r>
              <a:rPr lang="zh-CN" altLang="en-US" sz="1800" b="1" dirty="0">
                <a:latin typeface="宋体" pitchFamily="2" charset="-122"/>
              </a:rPr>
              <a:t>交收（最后交易日后的第</a:t>
            </a:r>
            <a:r>
              <a:rPr lang="en-US" altLang="zh-CN" sz="1800" b="1" dirty="0">
                <a:latin typeface="宋体" pitchFamily="2" charset="-122"/>
              </a:rPr>
              <a:t>2/3/4</a:t>
            </a:r>
            <a:r>
              <a:rPr lang="zh-CN" altLang="en-US" sz="1800" b="1" dirty="0">
                <a:latin typeface="宋体" pitchFamily="2" charset="-122"/>
              </a:rPr>
              <a:t>个交易日）</a:t>
            </a:r>
          </a:p>
          <a:p>
            <a:pPr marL="0" indent="0" eaLnBrk="1" fontAlgn="t" hangingPunct="1">
              <a:buFont typeface="Wingdings" pitchFamily="2" charset="2"/>
              <a:buNone/>
              <a:defRPr/>
            </a:pP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图片 3" descr="1.jpg"/>
          <p:cNvPicPr>
            <a:picLocks noChangeAspect="1"/>
          </p:cNvPicPr>
          <p:nvPr/>
        </p:nvPicPr>
        <p:blipFill>
          <a:blip r:embed="rId2" cstate="print"/>
          <a:srcRect/>
          <a:stretch>
            <a:fillRect/>
          </a:stretch>
        </p:blipFill>
        <p:spPr bwMode="auto">
          <a:xfrm>
            <a:off x="7938" y="0"/>
            <a:ext cx="9131300" cy="6858000"/>
          </a:xfrm>
          <a:prstGeom prst="rect">
            <a:avLst/>
          </a:prstGeom>
          <a:noFill/>
          <a:ln w="9525">
            <a:noFill/>
            <a:miter lim="800000"/>
            <a:headEnd/>
            <a:tailEnd/>
          </a:ln>
        </p:spPr>
      </p:pic>
      <p:sp>
        <p:nvSpPr>
          <p:cNvPr id="44034" name="标题 8"/>
          <p:cNvSpPr>
            <a:spLocks noGrp="1"/>
          </p:cNvSpPr>
          <p:nvPr>
            <p:ph type="ctrTitle" idx="4294967295"/>
          </p:nvPr>
        </p:nvSpPr>
        <p:spPr>
          <a:xfrm>
            <a:off x="685800" y="928688"/>
            <a:ext cx="7772400" cy="1428750"/>
          </a:xfrm>
        </p:spPr>
        <p:txBody>
          <a:bodyPr/>
          <a:lstStyle/>
          <a:p>
            <a:pPr eaLnBrk="1" hangingPunct="1">
              <a:lnSpc>
                <a:spcPct val="90000"/>
              </a:lnSpc>
            </a:pPr>
            <a:r>
              <a:rPr lang="zh-CN" altLang="en-US" sz="4000" b="1" smtClean="0">
                <a:solidFill>
                  <a:srgbClr val="E147DA"/>
                </a:solidFill>
                <a:latin typeface="楷体_GB2312" pitchFamily="49" charset="-122"/>
                <a:ea typeface="楷体_GB2312" pitchFamily="49" charset="-122"/>
              </a:rPr>
              <a:t>配对日</a:t>
            </a:r>
          </a:p>
        </p:txBody>
      </p:sp>
      <p:sp>
        <p:nvSpPr>
          <p:cNvPr id="36867" name="副标题 4"/>
          <p:cNvSpPr>
            <a:spLocks noGrp="1"/>
          </p:cNvSpPr>
          <p:nvPr>
            <p:ph type="subTitle" idx="4294967295"/>
          </p:nvPr>
        </p:nvSpPr>
        <p:spPr>
          <a:xfrm>
            <a:off x="536575" y="2071688"/>
            <a:ext cx="7932738" cy="3773487"/>
          </a:xfrm>
        </p:spPr>
        <p:txBody>
          <a:bodyPr/>
          <a:lstStyle/>
          <a:p>
            <a:pPr marL="0" indent="0" eaLnBrk="1" hangingPunct="1">
              <a:lnSpc>
                <a:spcPct val="150000"/>
              </a:lnSpc>
              <a:buFont typeface="Wingdings" pitchFamily="2" charset="2"/>
              <a:buNone/>
              <a:defRPr/>
            </a:pPr>
            <a:r>
              <a:rPr lang="zh-CN" altLang="en-US" sz="2000" b="1" dirty="0" smtClean="0">
                <a:solidFill>
                  <a:schemeClr val="accent4">
                    <a:lumMod val="50000"/>
                  </a:schemeClr>
                </a:solidFill>
                <a:latin typeface="楷体_GB2312" pitchFamily="49" charset="-122"/>
                <a:ea typeface="楷体_GB2312" pitchFamily="49" charset="-122"/>
              </a:rPr>
              <a:t>    自</a:t>
            </a:r>
            <a:r>
              <a:rPr lang="zh-CN" altLang="en-US" sz="2000" b="1" dirty="0">
                <a:solidFill>
                  <a:schemeClr val="accent4">
                    <a:lumMod val="50000"/>
                  </a:schemeClr>
                </a:solidFill>
                <a:latin typeface="楷体_GB2312" pitchFamily="49" charset="-122"/>
                <a:ea typeface="楷体_GB2312" pitchFamily="49" charset="-122"/>
              </a:rPr>
              <a:t>进入交割月第一个交易日起至最后交易日的前一交易日，持有交割月合约的买卖双方会员均可在每个交易日下午</a:t>
            </a:r>
            <a:r>
              <a:rPr lang="en-US" altLang="zh-CN" sz="2000" b="1" dirty="0">
                <a:solidFill>
                  <a:schemeClr val="accent4">
                    <a:lumMod val="50000"/>
                  </a:schemeClr>
                </a:solidFill>
                <a:latin typeface="楷体_GB2312" pitchFamily="49" charset="-122"/>
                <a:ea typeface="楷体_GB2312" pitchFamily="49" charset="-122"/>
              </a:rPr>
              <a:t>2 </a:t>
            </a:r>
            <a:r>
              <a:rPr lang="zh-CN" altLang="en-US" sz="2000" b="1" dirty="0">
                <a:solidFill>
                  <a:schemeClr val="accent4">
                    <a:lumMod val="50000"/>
                  </a:schemeClr>
                </a:solidFill>
                <a:latin typeface="楷体_GB2312" pitchFamily="49" charset="-122"/>
                <a:ea typeface="楷体_GB2312" pitchFamily="49" charset="-122"/>
              </a:rPr>
              <a:t>时</a:t>
            </a:r>
            <a:r>
              <a:rPr lang="en-US" altLang="zh-CN" sz="2000" b="1" dirty="0">
                <a:solidFill>
                  <a:schemeClr val="accent4">
                    <a:lumMod val="50000"/>
                  </a:schemeClr>
                </a:solidFill>
                <a:latin typeface="楷体_GB2312" pitchFamily="49" charset="-122"/>
                <a:ea typeface="楷体_GB2312" pitchFamily="49" charset="-122"/>
              </a:rPr>
              <a:t>30</a:t>
            </a:r>
            <a:r>
              <a:rPr lang="zh-CN" altLang="en-US" sz="2000" b="1" dirty="0">
                <a:solidFill>
                  <a:schemeClr val="accent4">
                    <a:lumMod val="50000"/>
                  </a:schemeClr>
                </a:solidFill>
                <a:latin typeface="楷体_GB2312" pitchFamily="49" charset="-122"/>
                <a:ea typeface="楷体_GB2312" pitchFamily="49" charset="-122"/>
              </a:rPr>
              <a:t>分之前的交易时间内，通过会员服务系统提出交割申请。（卖方提出，买方响应）</a:t>
            </a:r>
          </a:p>
          <a:p>
            <a:pPr marL="0" indent="0" eaLnBrk="1" hangingPunct="1">
              <a:lnSpc>
                <a:spcPct val="150000"/>
              </a:lnSpc>
              <a:buFont typeface="Wingdings" pitchFamily="2" charset="2"/>
              <a:buNone/>
              <a:defRPr/>
            </a:pPr>
            <a:r>
              <a:rPr lang="zh-CN" altLang="en-US" sz="2000" b="1" dirty="0">
                <a:solidFill>
                  <a:schemeClr val="accent4">
                    <a:lumMod val="50000"/>
                  </a:schemeClr>
                </a:solidFill>
                <a:latin typeface="楷体_GB2312" pitchFamily="49" charset="-122"/>
                <a:ea typeface="楷体_GB2312" pitchFamily="49" charset="-122"/>
              </a:rPr>
              <a:t>    买方会员响应卖方会员的交割申请的，当日收市后进行配对。买方当日未响应的，不予配对，交割申请收市后作废。</a:t>
            </a:r>
            <a:endParaRPr lang="en-US" altLang="zh-CN" sz="2000" b="1" dirty="0">
              <a:solidFill>
                <a:schemeClr val="accent4">
                  <a:lumMod val="50000"/>
                </a:schemeClr>
              </a:solidFill>
              <a:latin typeface="楷体_GB2312" pitchFamily="49" charset="-122"/>
              <a:ea typeface="楷体_GB2312" pitchFamily="49" charset="-122"/>
            </a:endParaRPr>
          </a:p>
          <a:p>
            <a:pPr marL="0" indent="0" eaLnBrk="1" hangingPunct="1">
              <a:lnSpc>
                <a:spcPct val="150000"/>
              </a:lnSpc>
              <a:buFont typeface="Wingdings" pitchFamily="2" charset="2"/>
              <a:buNone/>
              <a:defRPr/>
            </a:pPr>
            <a:r>
              <a:rPr lang="en-US" altLang="zh-CN" sz="2000" b="1" dirty="0">
                <a:solidFill>
                  <a:schemeClr val="accent4">
                    <a:lumMod val="50000"/>
                  </a:schemeClr>
                </a:solidFill>
                <a:latin typeface="楷体_GB2312" pitchFamily="49" charset="-122"/>
                <a:ea typeface="楷体_GB2312" pitchFamily="49" charset="-122"/>
              </a:rPr>
              <a:t>    </a:t>
            </a:r>
            <a:r>
              <a:rPr lang="zh-CN" altLang="en-US" sz="2000" b="1" dirty="0">
                <a:solidFill>
                  <a:schemeClr val="accent4">
                    <a:lumMod val="50000"/>
                  </a:schemeClr>
                </a:solidFill>
                <a:latin typeface="楷体_GB2312" pitchFamily="49" charset="-122"/>
                <a:ea typeface="楷体_GB2312" pitchFamily="49" charset="-122"/>
              </a:rPr>
              <a:t>最后交易日未平仓合约，同一客户双向持仓自动平仓，其它持仓由计算机按数量取整、最少配对数原则予以配对。</a:t>
            </a:r>
            <a:endParaRPr lang="en-US" altLang="zh-CN" sz="2000" b="1" dirty="0">
              <a:solidFill>
                <a:schemeClr val="accent4">
                  <a:lumMod val="50000"/>
                </a:schemeClr>
              </a:solidFill>
              <a:latin typeface="楷体_GB2312" pitchFamily="49" charset="-122"/>
              <a:ea typeface="楷体_GB2312" pitchFamily="49" charset="-122"/>
            </a:endParaRPr>
          </a:p>
          <a:p>
            <a:pPr marL="0" indent="0" algn="ctr" eaLnBrk="1" fontAlgn="t" hangingPunct="1">
              <a:lnSpc>
                <a:spcPct val="80000"/>
              </a:lnSpc>
              <a:buFont typeface="Wingdings" pitchFamily="2" charset="2"/>
              <a:buNone/>
              <a:defRPr/>
            </a:pPr>
            <a:endParaRPr lang="zh-CN" alt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7" name="图片 3" descr="1.jpg"/>
          <p:cNvPicPr>
            <a:picLocks noChangeAspect="1"/>
          </p:cNvPicPr>
          <p:nvPr/>
        </p:nvPicPr>
        <p:blipFill>
          <a:blip r:embed="rId2" cstate="print"/>
          <a:srcRect/>
          <a:stretch>
            <a:fillRect/>
          </a:stretch>
        </p:blipFill>
        <p:spPr bwMode="auto">
          <a:xfrm>
            <a:off x="7938" y="0"/>
            <a:ext cx="9131300" cy="6858000"/>
          </a:xfrm>
          <a:prstGeom prst="rect">
            <a:avLst/>
          </a:prstGeom>
          <a:noFill/>
          <a:ln w="9525">
            <a:noFill/>
            <a:miter lim="800000"/>
            <a:headEnd/>
            <a:tailEnd/>
          </a:ln>
        </p:spPr>
      </p:pic>
      <p:sp>
        <p:nvSpPr>
          <p:cNvPr id="45058" name="标题 8"/>
          <p:cNvSpPr>
            <a:spLocks noGrp="1"/>
          </p:cNvSpPr>
          <p:nvPr>
            <p:ph type="ctrTitle" idx="4294967295"/>
          </p:nvPr>
        </p:nvSpPr>
        <p:spPr>
          <a:xfrm>
            <a:off x="685800" y="1285875"/>
            <a:ext cx="7772400" cy="1571625"/>
          </a:xfrm>
        </p:spPr>
        <p:txBody>
          <a:bodyPr/>
          <a:lstStyle/>
          <a:p>
            <a:pPr eaLnBrk="1" hangingPunct="1">
              <a:lnSpc>
                <a:spcPct val="90000"/>
              </a:lnSpc>
            </a:pPr>
            <a:r>
              <a:rPr lang="zh-CN" altLang="en-US" sz="4000" b="1" smtClean="0">
                <a:solidFill>
                  <a:srgbClr val="E147DA"/>
                </a:solidFill>
                <a:latin typeface="楷体_GB2312" pitchFamily="49" charset="-122"/>
                <a:ea typeface="楷体_GB2312" pitchFamily="49" charset="-122"/>
              </a:rPr>
              <a:t>通知日</a:t>
            </a:r>
          </a:p>
        </p:txBody>
      </p:sp>
      <p:sp>
        <p:nvSpPr>
          <p:cNvPr id="37891" name="副标题 4"/>
          <p:cNvSpPr>
            <a:spLocks noGrp="1"/>
          </p:cNvSpPr>
          <p:nvPr>
            <p:ph type="subTitle" idx="4294967295"/>
          </p:nvPr>
        </p:nvSpPr>
        <p:spPr>
          <a:xfrm>
            <a:off x="536575" y="2863850"/>
            <a:ext cx="7932738" cy="2981325"/>
          </a:xfrm>
        </p:spPr>
        <p:txBody>
          <a:bodyPr/>
          <a:lstStyle/>
          <a:p>
            <a:pPr marL="0" indent="0" eaLnBrk="1" hangingPunct="1">
              <a:lnSpc>
                <a:spcPct val="200000"/>
              </a:lnSpc>
              <a:spcBef>
                <a:spcPct val="0"/>
              </a:spcBef>
              <a:buFontTx/>
              <a:buNone/>
              <a:defRPr/>
            </a:pPr>
            <a:r>
              <a:rPr lang="zh-CN" altLang="en-US" sz="2400" b="1" dirty="0" smtClean="0">
                <a:solidFill>
                  <a:schemeClr val="accent4">
                    <a:lumMod val="50000"/>
                  </a:schemeClr>
                </a:solidFill>
                <a:latin typeface="楷体_GB2312" pitchFamily="49" charset="-122"/>
                <a:ea typeface="楷体_GB2312" pitchFamily="49" charset="-122"/>
              </a:rPr>
              <a:t>    配对</a:t>
            </a:r>
            <a:r>
              <a:rPr lang="zh-CN" altLang="en-US" sz="2400" b="1" dirty="0">
                <a:solidFill>
                  <a:schemeClr val="accent4">
                    <a:lumMod val="50000"/>
                  </a:schemeClr>
                </a:solidFill>
                <a:latin typeface="楷体_GB2312" pitchFamily="49" charset="-122"/>
                <a:ea typeface="楷体_GB2312" pitchFamily="49" charset="-122"/>
              </a:rPr>
              <a:t>日后的下一交易日（即通知日），买卖双方通过会员服务系统确认</a:t>
            </a:r>
            <a:r>
              <a:rPr lang="en-US" altLang="zh-CN" sz="2400" b="1" dirty="0">
                <a:solidFill>
                  <a:schemeClr val="accent4">
                    <a:lumMod val="50000"/>
                  </a:schemeClr>
                </a:solidFill>
                <a:latin typeface="楷体_GB2312" pitchFamily="49" charset="-122"/>
                <a:ea typeface="楷体_GB2312" pitchFamily="49" charset="-122"/>
              </a:rPr>
              <a:t>《</a:t>
            </a:r>
            <a:r>
              <a:rPr lang="zh-CN" altLang="en-US" sz="2400" b="1" dirty="0">
                <a:solidFill>
                  <a:schemeClr val="accent4">
                    <a:lumMod val="50000"/>
                  </a:schemeClr>
                </a:solidFill>
                <a:latin typeface="楷体_GB2312" pitchFamily="49" charset="-122"/>
                <a:ea typeface="楷体_GB2312" pitchFamily="49" charset="-122"/>
              </a:rPr>
              <a:t>交割通知单</a:t>
            </a:r>
            <a:r>
              <a:rPr lang="en-US" altLang="zh-CN" sz="2400" b="1" dirty="0">
                <a:solidFill>
                  <a:schemeClr val="accent4">
                    <a:lumMod val="50000"/>
                  </a:schemeClr>
                </a:solidFill>
                <a:latin typeface="楷体_GB2312" pitchFamily="49" charset="-122"/>
                <a:ea typeface="楷体_GB2312" pitchFamily="49" charset="-122"/>
              </a:rPr>
              <a:t>》</a:t>
            </a:r>
            <a:r>
              <a:rPr lang="zh-CN" altLang="en-US" sz="2400" b="1" dirty="0">
                <a:solidFill>
                  <a:schemeClr val="accent4">
                    <a:lumMod val="50000"/>
                  </a:schemeClr>
                </a:solidFill>
                <a:latin typeface="楷体_GB2312" pitchFamily="49" charset="-122"/>
                <a:ea typeface="楷体_GB2312" pitchFamily="49" charset="-122"/>
              </a:rPr>
              <a:t>。会员在通知日下午</a:t>
            </a:r>
            <a:r>
              <a:rPr lang="en-US" altLang="zh-CN" sz="2400" b="1" dirty="0">
                <a:solidFill>
                  <a:schemeClr val="accent4">
                    <a:lumMod val="50000"/>
                  </a:schemeClr>
                </a:solidFill>
                <a:latin typeface="楷体_GB2312" pitchFamily="49" charset="-122"/>
                <a:ea typeface="楷体_GB2312" pitchFamily="49" charset="-122"/>
              </a:rPr>
              <a:t>5 </a:t>
            </a:r>
            <a:r>
              <a:rPr lang="zh-CN" altLang="en-US" sz="2400" b="1" dirty="0">
                <a:solidFill>
                  <a:schemeClr val="accent4">
                    <a:lumMod val="50000"/>
                  </a:schemeClr>
                </a:solidFill>
                <a:latin typeface="楷体_GB2312" pitchFamily="49" charset="-122"/>
                <a:ea typeface="楷体_GB2312" pitchFamily="49" charset="-122"/>
              </a:rPr>
              <a:t>时之前没有提出异议的，则视为对</a:t>
            </a:r>
            <a:r>
              <a:rPr lang="en-US" altLang="zh-CN" sz="2400" b="1" dirty="0">
                <a:solidFill>
                  <a:schemeClr val="accent4">
                    <a:lumMod val="50000"/>
                  </a:schemeClr>
                </a:solidFill>
                <a:latin typeface="楷体_GB2312" pitchFamily="49" charset="-122"/>
                <a:ea typeface="楷体_GB2312" pitchFamily="49" charset="-122"/>
              </a:rPr>
              <a:t>《</a:t>
            </a:r>
            <a:r>
              <a:rPr lang="zh-CN" altLang="en-US" sz="2400" b="1" dirty="0">
                <a:solidFill>
                  <a:schemeClr val="accent4">
                    <a:lumMod val="50000"/>
                  </a:schemeClr>
                </a:solidFill>
                <a:latin typeface="楷体_GB2312" pitchFamily="49" charset="-122"/>
                <a:ea typeface="楷体_GB2312" pitchFamily="49" charset="-122"/>
              </a:rPr>
              <a:t>交割通知单</a:t>
            </a:r>
            <a:r>
              <a:rPr lang="en-US" altLang="zh-CN" sz="2400" b="1" dirty="0">
                <a:solidFill>
                  <a:schemeClr val="accent4">
                    <a:lumMod val="50000"/>
                  </a:schemeClr>
                </a:solidFill>
                <a:latin typeface="楷体_GB2312" pitchFamily="49" charset="-122"/>
                <a:ea typeface="楷体_GB2312" pitchFamily="49" charset="-122"/>
              </a:rPr>
              <a:t>》</a:t>
            </a:r>
            <a:r>
              <a:rPr lang="zh-CN" altLang="en-US" sz="2400" b="1" dirty="0">
                <a:solidFill>
                  <a:schemeClr val="accent4">
                    <a:lumMod val="50000"/>
                  </a:schemeClr>
                </a:solidFill>
                <a:latin typeface="楷体_GB2312" pitchFamily="49" charset="-122"/>
                <a:ea typeface="楷体_GB2312" pitchFamily="49" charset="-122"/>
              </a:rPr>
              <a:t>的认可。</a:t>
            </a:r>
            <a:endParaRPr lang="en-US" altLang="zh-CN" sz="2400" b="1" dirty="0">
              <a:solidFill>
                <a:schemeClr val="accent4">
                  <a:lumMod val="50000"/>
                </a:schemeClr>
              </a:solidFill>
              <a:latin typeface="楷体_GB2312" pitchFamily="49" charset="-122"/>
              <a:ea typeface="楷体_GB2312" pitchFamily="49" charset="-122"/>
            </a:endParaRPr>
          </a:p>
          <a:p>
            <a:pPr marL="0" indent="0" algn="ctr" eaLnBrk="1" fontAlgn="t" hangingPunct="1">
              <a:lnSpc>
                <a:spcPct val="80000"/>
              </a:lnSpc>
              <a:buFont typeface="Wingdings" pitchFamily="2" charset="2"/>
              <a:buNone/>
              <a:defRPr/>
            </a:pPr>
            <a:endParaRPr lang="zh-CN" altLang="en-US" sz="21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1" name="图片 3" descr="1.jpg"/>
          <p:cNvPicPr>
            <a:picLocks noChangeAspect="1"/>
          </p:cNvPicPr>
          <p:nvPr/>
        </p:nvPicPr>
        <p:blipFill>
          <a:blip r:embed="rId2" cstate="print"/>
          <a:srcRect/>
          <a:stretch>
            <a:fillRect/>
          </a:stretch>
        </p:blipFill>
        <p:spPr bwMode="auto">
          <a:xfrm>
            <a:off x="7938" y="0"/>
            <a:ext cx="9131300" cy="6858000"/>
          </a:xfrm>
          <a:prstGeom prst="rect">
            <a:avLst/>
          </a:prstGeom>
          <a:noFill/>
          <a:ln w="9525">
            <a:noFill/>
            <a:miter lim="800000"/>
            <a:headEnd/>
            <a:tailEnd/>
          </a:ln>
        </p:spPr>
      </p:pic>
      <p:sp>
        <p:nvSpPr>
          <p:cNvPr id="46082" name="标题 8"/>
          <p:cNvSpPr>
            <a:spLocks noGrp="1"/>
          </p:cNvSpPr>
          <p:nvPr>
            <p:ph type="ctrTitle" idx="4294967295"/>
          </p:nvPr>
        </p:nvSpPr>
        <p:spPr>
          <a:xfrm>
            <a:off x="685800" y="1285875"/>
            <a:ext cx="7772400" cy="1571625"/>
          </a:xfrm>
        </p:spPr>
        <p:txBody>
          <a:bodyPr/>
          <a:lstStyle/>
          <a:p>
            <a:pPr eaLnBrk="1" hangingPunct="1">
              <a:lnSpc>
                <a:spcPct val="90000"/>
              </a:lnSpc>
            </a:pPr>
            <a:r>
              <a:rPr lang="zh-CN" altLang="en-US" sz="4000" b="1" smtClean="0">
                <a:solidFill>
                  <a:srgbClr val="E147DA"/>
                </a:solidFill>
                <a:latin typeface="楷体_GB2312" pitchFamily="49" charset="-122"/>
                <a:ea typeface="楷体_GB2312" pitchFamily="49" charset="-122"/>
              </a:rPr>
              <a:t>交割日</a:t>
            </a:r>
          </a:p>
        </p:txBody>
      </p:sp>
      <p:sp>
        <p:nvSpPr>
          <p:cNvPr id="38915" name="副标题 4"/>
          <p:cNvSpPr>
            <a:spLocks noGrp="1"/>
          </p:cNvSpPr>
          <p:nvPr>
            <p:ph type="subTitle" idx="4294967295"/>
          </p:nvPr>
        </p:nvSpPr>
        <p:spPr>
          <a:xfrm>
            <a:off x="536575" y="2863850"/>
            <a:ext cx="7932738" cy="2981325"/>
          </a:xfrm>
        </p:spPr>
        <p:txBody>
          <a:bodyPr/>
          <a:lstStyle/>
          <a:p>
            <a:pPr marL="0" indent="0" eaLnBrk="1" hangingPunct="1">
              <a:lnSpc>
                <a:spcPct val="90000"/>
              </a:lnSpc>
              <a:buFont typeface="Wingdings" pitchFamily="2" charset="2"/>
              <a:buNone/>
              <a:defRPr/>
            </a:pPr>
            <a:r>
              <a:rPr lang="zh-CN" altLang="en-US" sz="2400" b="1" dirty="0" smtClean="0">
                <a:solidFill>
                  <a:schemeClr val="accent4">
                    <a:lumMod val="50000"/>
                  </a:schemeClr>
                </a:solidFill>
                <a:latin typeface="楷体_GB2312" pitchFamily="49" charset="-122"/>
                <a:ea typeface="楷体_GB2312" pitchFamily="49" charset="-122"/>
              </a:rPr>
              <a:t>    通知</a:t>
            </a:r>
            <a:r>
              <a:rPr lang="zh-CN" altLang="en-US" sz="2400" b="1" dirty="0">
                <a:solidFill>
                  <a:schemeClr val="accent4">
                    <a:lumMod val="50000"/>
                  </a:schemeClr>
                </a:solidFill>
                <a:latin typeface="楷体_GB2312" pitchFamily="49" charset="-122"/>
                <a:ea typeface="楷体_GB2312" pitchFamily="49" charset="-122"/>
              </a:rPr>
              <a:t>日后的下一交易日（即交割日）上午</a:t>
            </a:r>
            <a:r>
              <a:rPr lang="en-US" altLang="zh-CN" sz="2400" b="1" dirty="0">
                <a:solidFill>
                  <a:schemeClr val="accent4">
                    <a:lumMod val="50000"/>
                  </a:schemeClr>
                </a:solidFill>
                <a:latin typeface="楷体_GB2312" pitchFamily="49" charset="-122"/>
                <a:ea typeface="楷体_GB2312" pitchFamily="49" charset="-122"/>
              </a:rPr>
              <a:t>9 </a:t>
            </a:r>
            <a:r>
              <a:rPr lang="zh-CN" altLang="en-US" sz="2400" b="1" dirty="0">
                <a:solidFill>
                  <a:schemeClr val="accent4">
                    <a:lumMod val="50000"/>
                  </a:schemeClr>
                </a:solidFill>
                <a:latin typeface="楷体_GB2312" pitchFamily="49" charset="-122"/>
                <a:ea typeface="楷体_GB2312" pitchFamily="49" charset="-122"/>
              </a:rPr>
              <a:t>时之前，买方会员应当将尚欠货款划入交易所帐户，卖方会员应当持有可流通的标准仓单。交易所结算部为双方办理交割结算手续。</a:t>
            </a:r>
          </a:p>
          <a:p>
            <a:pPr marL="0" indent="0" eaLnBrk="1" hangingPunct="1">
              <a:lnSpc>
                <a:spcPct val="90000"/>
              </a:lnSpc>
              <a:buFont typeface="Wingdings" pitchFamily="2" charset="2"/>
              <a:buNone/>
              <a:defRPr/>
            </a:pPr>
            <a:r>
              <a:rPr lang="zh-CN" altLang="en-US" sz="2400" b="1" dirty="0">
                <a:solidFill>
                  <a:schemeClr val="accent4">
                    <a:lumMod val="50000"/>
                  </a:schemeClr>
                </a:solidFill>
                <a:latin typeface="楷体_GB2312" pitchFamily="49" charset="-122"/>
                <a:ea typeface="楷体_GB2312" pitchFamily="49" charset="-122"/>
              </a:rPr>
              <a:t>    交易所收取买方会员全额货款，于交割日将全额货款的</a:t>
            </a:r>
            <a:r>
              <a:rPr lang="en-US" altLang="zh-CN" sz="2400" b="1" dirty="0">
                <a:solidFill>
                  <a:schemeClr val="accent4">
                    <a:lumMod val="50000"/>
                  </a:schemeClr>
                </a:solidFill>
                <a:latin typeface="楷体_GB2312" pitchFamily="49" charset="-122"/>
                <a:ea typeface="楷体_GB2312" pitchFamily="49" charset="-122"/>
              </a:rPr>
              <a:t>80</a:t>
            </a:r>
            <a:r>
              <a:rPr lang="zh-CN" altLang="en-US" sz="2400" b="1" dirty="0">
                <a:solidFill>
                  <a:schemeClr val="accent4">
                    <a:lumMod val="50000"/>
                  </a:schemeClr>
                </a:solidFill>
                <a:latin typeface="楷体_GB2312" pitchFamily="49" charset="-122"/>
                <a:ea typeface="楷体_GB2312" pitchFamily="49" charset="-122"/>
              </a:rPr>
              <a:t>％划转给卖方会员，同时将卖方会员的仓单交付买方会员。余款在买方会员确认收到卖方会员转交的增值税专用发票时结清。</a:t>
            </a:r>
            <a:endParaRPr lang="en-US" altLang="zh-CN" sz="2400" b="1" dirty="0">
              <a:solidFill>
                <a:schemeClr val="accent4">
                  <a:lumMod val="50000"/>
                </a:schemeClr>
              </a:solidFill>
              <a:latin typeface="楷体_GB2312" pitchFamily="49" charset="-122"/>
              <a:ea typeface="楷体_GB2312" pitchFamily="49" charset="-122"/>
            </a:endParaRPr>
          </a:p>
          <a:p>
            <a:pPr marL="0" indent="0" algn="ctr" eaLnBrk="1" fontAlgn="t" hangingPunct="1">
              <a:lnSpc>
                <a:spcPct val="90000"/>
              </a:lnSpc>
              <a:buFont typeface="Wingdings" pitchFamily="2" charset="2"/>
              <a:buNone/>
              <a:defRPr/>
            </a:pPr>
            <a:endParaRPr lang="zh-CN" altLang="en-US"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5" name="图片 3" descr="1.jpg"/>
          <p:cNvPicPr>
            <a:picLocks noChangeAspect="1"/>
          </p:cNvPicPr>
          <p:nvPr/>
        </p:nvPicPr>
        <p:blipFill>
          <a:blip r:embed="rId2" cstate="print"/>
          <a:srcRect/>
          <a:stretch>
            <a:fillRect/>
          </a:stretch>
        </p:blipFill>
        <p:spPr bwMode="auto">
          <a:xfrm>
            <a:off x="7938" y="0"/>
            <a:ext cx="9131300" cy="6858000"/>
          </a:xfrm>
          <a:prstGeom prst="rect">
            <a:avLst/>
          </a:prstGeom>
          <a:noFill/>
          <a:ln w="9525">
            <a:noFill/>
            <a:miter lim="800000"/>
            <a:headEnd/>
            <a:tailEnd/>
          </a:ln>
        </p:spPr>
      </p:pic>
      <p:sp>
        <p:nvSpPr>
          <p:cNvPr id="47106" name="标题 8"/>
          <p:cNvSpPr>
            <a:spLocks noGrp="1"/>
          </p:cNvSpPr>
          <p:nvPr>
            <p:ph type="ctrTitle" idx="4294967295"/>
          </p:nvPr>
        </p:nvSpPr>
        <p:spPr>
          <a:xfrm>
            <a:off x="685800" y="1285875"/>
            <a:ext cx="7772400" cy="1571625"/>
          </a:xfrm>
        </p:spPr>
        <p:txBody>
          <a:bodyPr/>
          <a:lstStyle/>
          <a:p>
            <a:pPr eaLnBrk="1" hangingPunct="1">
              <a:lnSpc>
                <a:spcPct val="90000"/>
              </a:lnSpc>
            </a:pPr>
            <a:r>
              <a:rPr lang="zh-CN" altLang="en-US" sz="4000" b="1" smtClean="0">
                <a:solidFill>
                  <a:srgbClr val="E147DA"/>
                </a:solidFill>
                <a:latin typeface="楷体_GB2312" pitchFamily="49" charset="-122"/>
                <a:ea typeface="楷体_GB2312" pitchFamily="49" charset="-122"/>
              </a:rPr>
              <a:t>增值税发票的流转</a:t>
            </a:r>
          </a:p>
        </p:txBody>
      </p:sp>
      <p:sp>
        <p:nvSpPr>
          <p:cNvPr id="39939" name="副标题 4"/>
          <p:cNvSpPr>
            <a:spLocks noGrp="1"/>
          </p:cNvSpPr>
          <p:nvPr>
            <p:ph type="subTitle" idx="4294967295"/>
          </p:nvPr>
        </p:nvSpPr>
        <p:spPr>
          <a:xfrm>
            <a:off x="536575" y="2863850"/>
            <a:ext cx="7932738" cy="2981325"/>
          </a:xfrm>
        </p:spPr>
        <p:txBody>
          <a:bodyPr/>
          <a:lstStyle/>
          <a:p>
            <a:pPr marL="0" indent="0" eaLnBrk="1" hangingPunct="1">
              <a:lnSpc>
                <a:spcPct val="150000"/>
              </a:lnSpc>
              <a:buFont typeface="Wingdings" pitchFamily="2" charset="2"/>
              <a:buNone/>
              <a:defRPr/>
            </a:pPr>
            <a:r>
              <a:rPr lang="zh-CN" altLang="en-US" sz="2400" dirty="0" smtClean="0">
                <a:solidFill>
                  <a:srgbClr val="002060"/>
                </a:solidFill>
                <a:latin typeface="楷体_GB2312" pitchFamily="49" charset="-122"/>
                <a:ea typeface="楷体_GB2312" pitchFamily="49" charset="-122"/>
              </a:rPr>
              <a:t>  </a:t>
            </a:r>
            <a:r>
              <a:rPr lang="zh-CN" altLang="en-US" sz="2400" dirty="0" smtClean="0">
                <a:solidFill>
                  <a:schemeClr val="accent4">
                    <a:lumMod val="50000"/>
                  </a:schemeClr>
                </a:solidFill>
                <a:latin typeface="楷体_GB2312" pitchFamily="49" charset="-122"/>
                <a:ea typeface="楷体_GB2312" pitchFamily="49" charset="-122"/>
              </a:rPr>
              <a:t>   </a:t>
            </a:r>
            <a:r>
              <a:rPr lang="zh-CN" altLang="en-US" sz="2400" b="1" dirty="0" smtClean="0">
                <a:solidFill>
                  <a:schemeClr val="accent4">
                    <a:lumMod val="50000"/>
                  </a:schemeClr>
                </a:solidFill>
                <a:latin typeface="楷体_GB2312" pitchFamily="49" charset="-122"/>
                <a:ea typeface="楷体_GB2312" pitchFamily="49" charset="-122"/>
              </a:rPr>
              <a:t>自</a:t>
            </a:r>
            <a:r>
              <a:rPr lang="zh-CN" altLang="en-US" sz="2400" b="1" dirty="0">
                <a:solidFill>
                  <a:schemeClr val="accent4">
                    <a:lumMod val="50000"/>
                  </a:schemeClr>
                </a:solidFill>
                <a:latin typeface="楷体_GB2312" pitchFamily="49" charset="-122"/>
                <a:ea typeface="楷体_GB2312" pitchFamily="49" charset="-122"/>
              </a:rPr>
              <a:t>交割日（不含该日）起七个交易日内，卖方会员应当向买方会员提供增值税专用发票。迟交或未交的，卖方会员应支付滞纳金或违约补偿金</a:t>
            </a:r>
            <a:r>
              <a:rPr lang="zh-CN" altLang="en-US" sz="2400" b="1" dirty="0" smtClean="0">
                <a:solidFill>
                  <a:schemeClr val="accent4">
                    <a:lumMod val="50000"/>
                  </a:schemeClr>
                </a:solidFill>
                <a:latin typeface="楷体_GB2312" pitchFamily="49" charset="-122"/>
                <a:ea typeface="楷体_GB2312" pitchFamily="49" charset="-122"/>
              </a:rPr>
              <a:t>。（</a:t>
            </a:r>
            <a:r>
              <a:rPr lang="zh-CN" altLang="en-US" sz="2400" b="1" dirty="0">
                <a:solidFill>
                  <a:schemeClr val="accent4">
                    <a:lumMod val="50000"/>
                  </a:schemeClr>
                </a:solidFill>
                <a:latin typeface="楷体_GB2312" pitchFamily="49" charset="-122"/>
                <a:ea typeface="楷体_GB2312" pitchFamily="49" charset="-122"/>
              </a:rPr>
              <a:t>具体规定见交割细则）</a:t>
            </a:r>
          </a:p>
          <a:p>
            <a:pPr marL="0" indent="0" algn="ctr" eaLnBrk="1" fontAlgn="t" hangingPunct="1">
              <a:buFont typeface="Wingdings" pitchFamily="2" charset="2"/>
              <a:buNone/>
              <a:defRPr/>
            </a:pP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9" name="图片 3" descr="1.jpg"/>
          <p:cNvPicPr>
            <a:picLocks noChangeAspect="1"/>
          </p:cNvPicPr>
          <p:nvPr/>
        </p:nvPicPr>
        <p:blipFill>
          <a:blip r:embed="rId2" cstate="print"/>
          <a:srcRect/>
          <a:stretch>
            <a:fillRect/>
          </a:stretch>
        </p:blipFill>
        <p:spPr bwMode="auto">
          <a:xfrm>
            <a:off x="7938" y="0"/>
            <a:ext cx="9131300" cy="6858000"/>
          </a:xfrm>
          <a:prstGeom prst="rect">
            <a:avLst/>
          </a:prstGeom>
          <a:noFill/>
          <a:ln w="9525">
            <a:noFill/>
            <a:miter lim="800000"/>
            <a:headEnd/>
            <a:tailEnd/>
          </a:ln>
        </p:spPr>
      </p:pic>
      <p:sp>
        <p:nvSpPr>
          <p:cNvPr id="48130" name="标题 8"/>
          <p:cNvSpPr>
            <a:spLocks noGrp="1"/>
          </p:cNvSpPr>
          <p:nvPr>
            <p:ph type="title"/>
          </p:nvPr>
        </p:nvSpPr>
        <p:spPr/>
        <p:txBody>
          <a:bodyPr/>
          <a:lstStyle/>
          <a:p>
            <a:pPr eaLnBrk="1" hangingPunct="1">
              <a:lnSpc>
                <a:spcPct val="90000"/>
              </a:lnSpc>
            </a:pPr>
            <a:r>
              <a:rPr lang="zh-CN" altLang="en-US" sz="5400" b="1" smtClean="0">
                <a:solidFill>
                  <a:srgbClr val="E147DA"/>
                </a:solidFill>
                <a:latin typeface="楷体_GB2312" pitchFamily="49" charset="-122"/>
                <a:ea typeface="楷体_GB2312" pitchFamily="49" charset="-122"/>
              </a:rPr>
              <a:t>四、 交割费用</a:t>
            </a:r>
          </a:p>
        </p:txBody>
      </p:sp>
      <p:sp>
        <p:nvSpPr>
          <p:cNvPr id="48131" name="内容占位符 4"/>
          <p:cNvSpPr>
            <a:spLocks noGrp="1"/>
          </p:cNvSpPr>
          <p:nvPr>
            <p:ph idx="1"/>
          </p:nvPr>
        </p:nvSpPr>
        <p:spPr/>
        <p:txBody>
          <a:bodyPr/>
          <a:lstStyle/>
          <a:p>
            <a:pPr eaLnBrk="1" hangingPunct="1"/>
            <a:r>
              <a:rPr lang="zh-CN" altLang="en-US" b="1" dirty="0" smtClean="0"/>
              <a:t>卖方：交割手续费、运费、入库费、检验费、  仓储费以及整理费（等仓库收取的费用）。</a:t>
            </a:r>
            <a:endParaRPr lang="en-US" altLang="zh-CN" b="1" dirty="0" smtClean="0"/>
          </a:p>
          <a:p>
            <a:pPr eaLnBrk="1" hangingPunct="1"/>
            <a:r>
              <a:rPr lang="zh-CN" altLang="en-US" b="1" dirty="0" smtClean="0"/>
              <a:t>买方：交割手续费、出库费、仓储费、运费。</a:t>
            </a:r>
            <a:endParaRPr lang="en-US" altLang="zh-CN" b="1" dirty="0" smtClean="0"/>
          </a:p>
          <a:p>
            <a:pPr eaLnBrk="1" hangingPunct="1"/>
            <a:r>
              <a:rPr lang="zh-CN" altLang="en-US" b="1" dirty="0" smtClean="0"/>
              <a:t>交割货款  国债有过户费（</a:t>
            </a:r>
            <a:r>
              <a:rPr lang="en-US" altLang="zh-CN" b="1" dirty="0" smtClean="0"/>
              <a:t>5</a:t>
            </a:r>
            <a:r>
              <a:rPr lang="zh-CN" altLang="en-US" b="1" dirty="0" smtClean="0"/>
              <a:t>元</a:t>
            </a:r>
            <a:r>
              <a:rPr lang="en-US" altLang="zh-CN" b="1" dirty="0" smtClean="0"/>
              <a:t>/</a:t>
            </a:r>
            <a:r>
              <a:rPr lang="zh-CN" altLang="en-US" b="1" dirty="0" smtClean="0"/>
              <a:t>手）</a:t>
            </a:r>
          </a:p>
          <a:p>
            <a:pPr eaLnBrk="1" hangingPunct="1">
              <a:buNone/>
            </a:pPr>
            <a:endParaRPr lang="zh-CN" altLang="en-US" b="1" dirty="0" smtClean="0"/>
          </a:p>
          <a:p>
            <a:pPr eaLnBrk="1" hangingPunct="1">
              <a:buFont typeface="Wingdings" pitchFamily="2" charset="2"/>
              <a:buNone/>
            </a:pPr>
            <a:r>
              <a:rPr lang="zh-CN" altLang="en-US" dirty="0" smtClean="0"/>
              <a:t>    详见附表</a:t>
            </a:r>
            <a:r>
              <a:rPr lang="en-US" altLang="zh-CN" dirty="0" smtClean="0"/>
              <a:t>1</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图片 3" descr="1.jpg"/>
          <p:cNvPicPr>
            <a:picLocks noChangeAspect="1"/>
          </p:cNvPicPr>
          <p:nvPr/>
        </p:nvPicPr>
        <p:blipFill>
          <a:blip r:embed="rId2" cstate="print"/>
          <a:srcRect/>
          <a:stretch>
            <a:fillRect/>
          </a:stretch>
        </p:blipFill>
        <p:spPr bwMode="auto">
          <a:xfrm>
            <a:off x="7938" y="0"/>
            <a:ext cx="9131300" cy="6858000"/>
          </a:xfrm>
          <a:prstGeom prst="rect">
            <a:avLst/>
          </a:prstGeom>
          <a:noFill/>
          <a:ln w="9525">
            <a:noFill/>
            <a:miter lim="800000"/>
            <a:headEnd/>
            <a:tailEnd/>
          </a:ln>
        </p:spPr>
      </p:pic>
      <p:sp>
        <p:nvSpPr>
          <p:cNvPr id="49154" name="标题 8"/>
          <p:cNvSpPr>
            <a:spLocks noGrp="1"/>
          </p:cNvSpPr>
          <p:nvPr>
            <p:ph type="ctrTitle" idx="4294967295"/>
          </p:nvPr>
        </p:nvSpPr>
        <p:spPr>
          <a:xfrm>
            <a:off x="687388" y="692150"/>
            <a:ext cx="7772400" cy="1428750"/>
          </a:xfrm>
        </p:spPr>
        <p:txBody>
          <a:bodyPr/>
          <a:lstStyle/>
          <a:p>
            <a:pPr eaLnBrk="1" hangingPunct="1">
              <a:lnSpc>
                <a:spcPct val="90000"/>
              </a:lnSpc>
            </a:pPr>
            <a:r>
              <a:rPr lang="zh-CN" altLang="en-US" sz="5400" b="1" dirty="0" smtClean="0">
                <a:solidFill>
                  <a:srgbClr val="E147DA"/>
                </a:solidFill>
                <a:latin typeface="楷体_GB2312" pitchFamily="49" charset="-122"/>
                <a:ea typeface="楷体_GB2312" pitchFamily="49" charset="-122"/>
              </a:rPr>
              <a:t>五、仓单串换</a:t>
            </a:r>
          </a:p>
        </p:txBody>
      </p:sp>
      <p:sp>
        <p:nvSpPr>
          <p:cNvPr id="45059" name="副标题 4"/>
          <p:cNvSpPr>
            <a:spLocks noGrp="1"/>
          </p:cNvSpPr>
          <p:nvPr>
            <p:ph type="subTitle" idx="4294967295"/>
          </p:nvPr>
        </p:nvSpPr>
        <p:spPr>
          <a:xfrm>
            <a:off x="536575" y="2214563"/>
            <a:ext cx="7932738" cy="3630612"/>
          </a:xfrm>
        </p:spPr>
        <p:txBody>
          <a:bodyPr/>
          <a:lstStyle/>
          <a:p>
            <a:pPr marL="0" indent="0" eaLnBrk="1" hangingPunct="1">
              <a:lnSpc>
                <a:spcPct val="150000"/>
              </a:lnSpc>
              <a:buNone/>
              <a:defRPr/>
            </a:pPr>
            <a:r>
              <a:rPr lang="zh-CN" altLang="en-US" sz="2400" b="1" dirty="0" smtClean="0">
                <a:solidFill>
                  <a:schemeClr val="accent4">
                    <a:lumMod val="50000"/>
                  </a:schemeClr>
                </a:solidFill>
                <a:ea typeface="楷体_GB2312" pitchFamily="49" charset="-122"/>
              </a:rPr>
              <a:t>       仓单串换就是买方客户可以在同一个集团下面的几个交割库之中选择一个仓库提货或转换标准仓单。此业务只在大连商品交易所办理。 </a:t>
            </a:r>
            <a:endParaRPr lang="en-US" altLang="zh-CN" sz="2400" b="1" dirty="0" smtClean="0">
              <a:solidFill>
                <a:schemeClr val="accent4">
                  <a:lumMod val="50000"/>
                </a:schemeClr>
              </a:solidFill>
              <a:ea typeface="楷体_GB2312" pitchFamily="49" charset="-122"/>
            </a:endParaRPr>
          </a:p>
          <a:p>
            <a:pPr marL="0" indent="0" eaLnBrk="1" hangingPunct="1">
              <a:lnSpc>
                <a:spcPct val="150000"/>
              </a:lnSpc>
              <a:buNone/>
              <a:defRPr/>
            </a:pPr>
            <a:r>
              <a:rPr lang="zh-CN" altLang="en-US" sz="2400" b="1" dirty="0" smtClean="0">
                <a:solidFill>
                  <a:schemeClr val="accent4">
                    <a:lumMod val="50000"/>
                  </a:schemeClr>
                </a:solidFill>
                <a:ea typeface="楷体_GB2312" pitchFamily="49" charset="-122"/>
              </a:rPr>
              <a:t>品种：豆粕、豆油、棕榈油</a:t>
            </a:r>
            <a:endParaRPr lang="en-US" altLang="zh-CN" sz="2400" b="1" dirty="0" smtClean="0">
              <a:solidFill>
                <a:schemeClr val="accent4">
                  <a:lumMod val="50000"/>
                </a:schemeClr>
              </a:solidFill>
              <a:ea typeface="楷体_GB2312" pitchFamily="49" charset="-122"/>
            </a:endParaRPr>
          </a:p>
          <a:p>
            <a:pPr marL="0" indent="0" eaLnBrk="1" hangingPunct="1">
              <a:lnSpc>
                <a:spcPct val="150000"/>
              </a:lnSpc>
              <a:buNone/>
              <a:defRPr/>
            </a:pPr>
            <a:r>
              <a:rPr lang="zh-CN" altLang="en-US" sz="2400" b="1" dirty="0" smtClean="0">
                <a:solidFill>
                  <a:schemeClr val="accent4">
                    <a:lumMod val="50000"/>
                  </a:schemeClr>
                </a:solidFill>
                <a:ea typeface="楷体_GB2312" pitchFamily="49" charset="-122"/>
              </a:rPr>
              <a:t>集团：中粮、嘉吉、中储、中纺、益海、邦吉、来宝农业、九三、路易达孚、金天源等</a:t>
            </a:r>
            <a:endParaRPr lang="en-US" altLang="zh-CN" sz="2400" b="1" dirty="0" smtClean="0">
              <a:solidFill>
                <a:schemeClr val="accent4">
                  <a:lumMod val="50000"/>
                </a:schemeClr>
              </a:solidFill>
              <a:ea typeface="楷体_GB2312" pitchFamily="49" charset="-122"/>
            </a:endParaRPr>
          </a:p>
          <a:p>
            <a:pPr marL="0" indent="0" eaLnBrk="1" hangingPunct="1">
              <a:lnSpc>
                <a:spcPct val="150000"/>
              </a:lnSpc>
              <a:buNone/>
              <a:defRPr/>
            </a:pPr>
            <a:endParaRPr lang="zh-CN" altLang="en-US" sz="2400" b="1" dirty="0" smtClean="0">
              <a:solidFill>
                <a:schemeClr val="accent4">
                  <a:lumMod val="50000"/>
                </a:schemeClr>
              </a:solidFill>
              <a:ea typeface="楷体_GB2312" pitchFamily="49" charset="-122"/>
            </a:endParaRPr>
          </a:p>
          <a:p>
            <a:pPr marL="0" indent="0" algn="ctr" eaLnBrk="1" fontAlgn="t" hangingPunct="1">
              <a:lnSpc>
                <a:spcPct val="80000"/>
              </a:lnSpc>
              <a:buFont typeface="Wingdings" pitchFamily="2" charset="2"/>
              <a:buNone/>
              <a:defRPr/>
            </a:pP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图片 3" descr="1.jpg"/>
          <p:cNvPicPr>
            <a:picLocks noChangeAspect="1"/>
          </p:cNvPicPr>
          <p:nvPr/>
        </p:nvPicPr>
        <p:blipFill>
          <a:blip r:embed="rId2" cstate="print"/>
          <a:srcRect/>
          <a:stretch>
            <a:fillRect/>
          </a:stretch>
        </p:blipFill>
        <p:spPr bwMode="auto">
          <a:xfrm>
            <a:off x="7938" y="0"/>
            <a:ext cx="9131300" cy="6858000"/>
          </a:xfrm>
          <a:prstGeom prst="rect">
            <a:avLst/>
          </a:prstGeom>
          <a:noFill/>
          <a:ln w="9525">
            <a:noFill/>
            <a:miter lim="800000"/>
            <a:headEnd/>
            <a:tailEnd/>
          </a:ln>
        </p:spPr>
      </p:pic>
      <p:sp>
        <p:nvSpPr>
          <p:cNvPr id="67588" name="副标题 4"/>
          <p:cNvSpPr>
            <a:spLocks noGrp="1"/>
          </p:cNvSpPr>
          <p:nvPr>
            <p:ph type="subTitle" idx="4294967295"/>
          </p:nvPr>
        </p:nvSpPr>
        <p:spPr>
          <a:xfrm>
            <a:off x="428625" y="1571625"/>
            <a:ext cx="8215313" cy="4572000"/>
          </a:xfrm>
        </p:spPr>
        <p:txBody>
          <a:bodyPr/>
          <a:lstStyle/>
          <a:p>
            <a:pPr marL="0" indent="0" eaLnBrk="1" hangingPunct="1">
              <a:lnSpc>
                <a:spcPct val="80000"/>
              </a:lnSpc>
              <a:spcBef>
                <a:spcPts val="1200"/>
              </a:spcBef>
              <a:spcAft>
                <a:spcPts val="1200"/>
              </a:spcAft>
              <a:buFont typeface="Wingdings" pitchFamily="2" charset="2"/>
              <a:buNone/>
              <a:defRPr/>
            </a:pPr>
            <a:endParaRPr lang="zh-CN" altLang="en-US" sz="1800" b="1" dirty="0"/>
          </a:p>
          <a:p>
            <a:pPr marL="0" indent="0" algn="ctr" eaLnBrk="1" fontAlgn="t" hangingPunct="1">
              <a:lnSpc>
                <a:spcPct val="80000"/>
              </a:lnSpc>
              <a:buFont typeface="Wingdings" pitchFamily="2" charset="2"/>
              <a:buNone/>
              <a:defRPr/>
            </a:pPr>
            <a:endParaRPr lang="zh-CN" altLang="en-US" sz="1600" dirty="0"/>
          </a:p>
        </p:txBody>
      </p:sp>
      <p:pic>
        <p:nvPicPr>
          <p:cNvPr id="1026" name="Picture 2"/>
          <p:cNvPicPr>
            <a:picLocks noChangeAspect="1" noChangeArrowheads="1"/>
          </p:cNvPicPr>
          <p:nvPr/>
        </p:nvPicPr>
        <p:blipFill>
          <a:blip r:embed="rId3" cstate="print"/>
          <a:srcRect/>
          <a:stretch>
            <a:fillRect/>
          </a:stretch>
        </p:blipFill>
        <p:spPr bwMode="auto">
          <a:xfrm>
            <a:off x="1247775" y="781050"/>
            <a:ext cx="6648450" cy="52959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247775" y="781050"/>
            <a:ext cx="6648450" cy="5295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图片 3" descr="1.jpg"/>
          <p:cNvPicPr>
            <a:picLocks noChangeAspect="1"/>
          </p:cNvPicPr>
          <p:nvPr/>
        </p:nvPicPr>
        <p:blipFill>
          <a:blip r:embed="rId2" cstate="print"/>
          <a:srcRect/>
          <a:stretch>
            <a:fillRect/>
          </a:stretch>
        </p:blipFill>
        <p:spPr bwMode="auto">
          <a:xfrm>
            <a:off x="7938" y="0"/>
            <a:ext cx="9131300" cy="6858000"/>
          </a:xfrm>
          <a:prstGeom prst="rect">
            <a:avLst/>
          </a:prstGeom>
          <a:noFill/>
          <a:ln w="9525">
            <a:noFill/>
            <a:miter lim="800000"/>
            <a:headEnd/>
            <a:tailEnd/>
          </a:ln>
        </p:spPr>
      </p:pic>
      <p:sp>
        <p:nvSpPr>
          <p:cNvPr id="67588" name="副标题 4"/>
          <p:cNvSpPr>
            <a:spLocks noGrp="1"/>
          </p:cNvSpPr>
          <p:nvPr>
            <p:ph type="subTitle" idx="4294967295"/>
          </p:nvPr>
        </p:nvSpPr>
        <p:spPr>
          <a:xfrm>
            <a:off x="428625" y="1571625"/>
            <a:ext cx="8215313" cy="4572000"/>
          </a:xfrm>
        </p:spPr>
        <p:txBody>
          <a:bodyPr/>
          <a:lstStyle/>
          <a:p>
            <a:pPr marL="0" indent="0" eaLnBrk="1" hangingPunct="1">
              <a:lnSpc>
                <a:spcPct val="80000"/>
              </a:lnSpc>
              <a:spcBef>
                <a:spcPts val="1200"/>
              </a:spcBef>
              <a:spcAft>
                <a:spcPts val="1200"/>
              </a:spcAft>
              <a:buNone/>
              <a:defRPr/>
            </a:pPr>
            <a:r>
              <a:rPr lang="zh-CN" altLang="en-US" sz="2400" b="1" dirty="0" smtClean="0">
                <a:solidFill>
                  <a:schemeClr val="accent4">
                    <a:lumMod val="50000"/>
                  </a:schemeClr>
                </a:solidFill>
                <a:latin typeface="楷体_GB2312" pitchFamily="49" charset="-122"/>
                <a:ea typeface="楷体_GB2312" pitchFamily="49" charset="-122"/>
              </a:rPr>
              <a:t>计算方式：</a:t>
            </a:r>
            <a:endParaRPr lang="en-US" altLang="zh-CN" sz="2400" b="1" dirty="0" smtClean="0">
              <a:solidFill>
                <a:schemeClr val="accent4">
                  <a:lumMod val="50000"/>
                </a:schemeClr>
              </a:solidFill>
              <a:latin typeface="楷体_GB2312" pitchFamily="49" charset="-122"/>
              <a:ea typeface="楷体_GB2312" pitchFamily="49" charset="-122"/>
            </a:endParaRPr>
          </a:p>
          <a:p>
            <a:pPr marL="0" indent="0" eaLnBrk="1" hangingPunct="1">
              <a:lnSpc>
                <a:spcPct val="80000"/>
              </a:lnSpc>
              <a:spcBef>
                <a:spcPts val="1200"/>
              </a:spcBef>
              <a:spcAft>
                <a:spcPts val="1200"/>
              </a:spcAft>
              <a:buNone/>
              <a:defRPr/>
            </a:pPr>
            <a:r>
              <a:rPr lang="en-US" altLang="zh-CN" sz="2400" b="1" dirty="0" smtClean="0">
                <a:solidFill>
                  <a:schemeClr val="accent4">
                    <a:lumMod val="50000"/>
                  </a:schemeClr>
                </a:solidFill>
                <a:latin typeface="楷体_GB2312" pitchFamily="49" charset="-122"/>
                <a:ea typeface="楷体_GB2312" pitchFamily="49" charset="-122"/>
              </a:rPr>
              <a:t>1.</a:t>
            </a:r>
            <a:r>
              <a:rPr lang="zh-CN" altLang="zh-CN" sz="2400" b="1" dirty="0" smtClean="0">
                <a:solidFill>
                  <a:schemeClr val="accent4">
                    <a:lumMod val="50000"/>
                  </a:schemeClr>
                </a:solidFill>
                <a:latin typeface="楷体_GB2312" pitchFamily="49" charset="-122"/>
                <a:ea typeface="楷体_GB2312" pitchFamily="49" charset="-122"/>
              </a:rPr>
              <a:t>两地价差</a:t>
            </a:r>
            <a:r>
              <a:rPr lang="en-US" altLang="zh-CN" sz="2400" b="1" dirty="0" smtClean="0">
                <a:solidFill>
                  <a:schemeClr val="accent4">
                    <a:lumMod val="50000"/>
                  </a:schemeClr>
                </a:solidFill>
                <a:latin typeface="楷体_GB2312" pitchFamily="49" charset="-122"/>
                <a:ea typeface="楷体_GB2312" pitchFamily="49" charset="-122"/>
              </a:rPr>
              <a:t>=</a:t>
            </a:r>
            <a:r>
              <a:rPr lang="zh-CN" altLang="zh-CN" sz="2400" b="1" dirty="0" smtClean="0">
                <a:solidFill>
                  <a:schemeClr val="accent4">
                    <a:lumMod val="50000"/>
                  </a:schemeClr>
                </a:solidFill>
                <a:latin typeface="楷体_GB2312" pitchFamily="49" charset="-122"/>
                <a:ea typeface="楷体_GB2312" pitchFamily="49" charset="-122"/>
              </a:rPr>
              <a:t>（∑第三方网站公布的两地价差</a:t>
            </a:r>
            <a:r>
              <a:rPr lang="en-US" altLang="zh-CN" sz="2400" b="1" dirty="0" smtClean="0">
                <a:solidFill>
                  <a:schemeClr val="accent4">
                    <a:lumMod val="50000"/>
                  </a:schemeClr>
                </a:solidFill>
                <a:latin typeface="楷体_GB2312" pitchFamily="49" charset="-122"/>
                <a:ea typeface="楷体_GB2312" pitchFamily="49" charset="-122"/>
              </a:rPr>
              <a:t>+</a:t>
            </a:r>
            <a:r>
              <a:rPr lang="zh-CN" altLang="zh-CN" sz="2400" b="1" dirty="0" smtClean="0">
                <a:solidFill>
                  <a:schemeClr val="accent4">
                    <a:lumMod val="50000"/>
                  </a:schemeClr>
                </a:solidFill>
                <a:latin typeface="楷体_GB2312" pitchFamily="49" charset="-122"/>
                <a:ea typeface="楷体_GB2312" pitchFamily="49" charset="-122"/>
              </a:rPr>
              <a:t>∑试点集团申报的两地价差）</a:t>
            </a:r>
            <a:r>
              <a:rPr lang="en-US" altLang="zh-CN" sz="2400" b="1" dirty="0" smtClean="0">
                <a:solidFill>
                  <a:schemeClr val="accent4">
                    <a:lumMod val="50000"/>
                  </a:schemeClr>
                </a:solidFill>
                <a:latin typeface="楷体_GB2312" pitchFamily="49" charset="-122"/>
                <a:ea typeface="楷体_GB2312" pitchFamily="49" charset="-122"/>
              </a:rPr>
              <a:t>/(</a:t>
            </a:r>
            <a:r>
              <a:rPr lang="zh-CN" altLang="zh-CN" sz="2400" b="1" dirty="0" smtClean="0">
                <a:solidFill>
                  <a:schemeClr val="accent4">
                    <a:lumMod val="50000"/>
                  </a:schemeClr>
                </a:solidFill>
                <a:latin typeface="楷体_GB2312" pitchFamily="49" charset="-122"/>
                <a:ea typeface="楷体_GB2312" pitchFamily="49" charset="-122"/>
              </a:rPr>
              <a:t>参与报价的第三方网站数量</a:t>
            </a:r>
            <a:r>
              <a:rPr lang="en-US" altLang="zh-CN" sz="2400" b="1" dirty="0" smtClean="0">
                <a:solidFill>
                  <a:schemeClr val="accent4">
                    <a:lumMod val="50000"/>
                  </a:schemeClr>
                </a:solidFill>
                <a:latin typeface="楷体_GB2312" pitchFamily="49" charset="-122"/>
                <a:ea typeface="楷体_GB2312" pitchFamily="49" charset="-122"/>
              </a:rPr>
              <a:t>+</a:t>
            </a:r>
            <a:r>
              <a:rPr lang="zh-CN" altLang="zh-CN" sz="2400" b="1" dirty="0" smtClean="0">
                <a:solidFill>
                  <a:schemeClr val="accent4">
                    <a:lumMod val="50000"/>
                  </a:schemeClr>
                </a:solidFill>
                <a:latin typeface="楷体_GB2312" pitchFamily="49" charset="-122"/>
                <a:ea typeface="楷体_GB2312" pitchFamily="49" charset="-122"/>
              </a:rPr>
              <a:t>申报价差的试点集团数量</a:t>
            </a:r>
            <a:r>
              <a:rPr lang="en-US" altLang="zh-CN" sz="2400" b="1" dirty="0" smtClean="0">
                <a:solidFill>
                  <a:schemeClr val="accent4">
                    <a:lumMod val="50000"/>
                  </a:schemeClr>
                </a:solidFill>
                <a:latin typeface="楷体_GB2312" pitchFamily="49" charset="-122"/>
                <a:ea typeface="楷体_GB2312" pitchFamily="49" charset="-122"/>
              </a:rPr>
              <a:t>) </a:t>
            </a:r>
          </a:p>
          <a:p>
            <a:pPr marL="0" indent="0" eaLnBrk="1" hangingPunct="1">
              <a:lnSpc>
                <a:spcPct val="80000"/>
              </a:lnSpc>
              <a:spcBef>
                <a:spcPts val="1200"/>
              </a:spcBef>
              <a:spcAft>
                <a:spcPts val="1200"/>
              </a:spcAft>
              <a:buNone/>
              <a:defRPr/>
            </a:pPr>
            <a:r>
              <a:rPr lang="en-US" altLang="zh-CN" sz="2400" b="1" dirty="0" smtClean="0">
                <a:solidFill>
                  <a:schemeClr val="accent4">
                    <a:lumMod val="50000"/>
                  </a:schemeClr>
                </a:solidFill>
                <a:latin typeface="楷体_GB2312" pitchFamily="49" charset="-122"/>
                <a:ea typeface="楷体_GB2312" pitchFamily="49" charset="-122"/>
              </a:rPr>
              <a:t>2.</a:t>
            </a:r>
            <a:r>
              <a:rPr lang="zh-CN" altLang="en-US" sz="2400" b="1" dirty="0" smtClean="0">
                <a:solidFill>
                  <a:schemeClr val="accent4">
                    <a:lumMod val="50000"/>
                  </a:schemeClr>
                </a:solidFill>
                <a:latin typeface="楷体_GB2312" pitchFamily="49" charset="-122"/>
                <a:ea typeface="楷体_GB2312" pitchFamily="49" charset="-122"/>
              </a:rPr>
              <a:t>升贴水</a:t>
            </a:r>
            <a:endParaRPr lang="en-US" altLang="zh-CN" sz="2400" b="1" dirty="0" smtClean="0">
              <a:solidFill>
                <a:schemeClr val="accent4">
                  <a:lumMod val="50000"/>
                </a:schemeClr>
              </a:solidFill>
              <a:latin typeface="楷体_GB2312" pitchFamily="49" charset="-122"/>
              <a:ea typeface="楷体_GB2312" pitchFamily="49" charset="-122"/>
            </a:endParaRPr>
          </a:p>
          <a:p>
            <a:pPr marL="0" indent="0" eaLnBrk="1" hangingPunct="1">
              <a:lnSpc>
                <a:spcPct val="80000"/>
              </a:lnSpc>
              <a:spcBef>
                <a:spcPts val="1200"/>
              </a:spcBef>
              <a:spcAft>
                <a:spcPts val="1200"/>
              </a:spcAft>
              <a:buNone/>
              <a:defRPr/>
            </a:pPr>
            <a:r>
              <a:rPr lang="en-US" altLang="zh-CN" sz="2400" b="1" dirty="0" smtClean="0">
                <a:solidFill>
                  <a:schemeClr val="accent4">
                    <a:lumMod val="50000"/>
                  </a:schemeClr>
                </a:solidFill>
                <a:latin typeface="楷体_GB2312" pitchFamily="49" charset="-122"/>
                <a:ea typeface="楷体_GB2312" pitchFamily="49" charset="-122"/>
              </a:rPr>
              <a:t>3.</a:t>
            </a:r>
            <a:r>
              <a:rPr lang="zh-CN" altLang="en-US" sz="2400" b="1" dirty="0" smtClean="0">
                <a:solidFill>
                  <a:schemeClr val="accent4">
                    <a:lumMod val="50000"/>
                  </a:schemeClr>
                </a:solidFill>
                <a:latin typeface="楷体_GB2312" pitchFamily="49" charset="-122"/>
                <a:ea typeface="楷体_GB2312" pitchFamily="49" charset="-122"/>
              </a:rPr>
              <a:t>串换仓库生产计划调整费</a:t>
            </a:r>
            <a:endParaRPr lang="en-US" altLang="zh-CN" sz="2400" b="1" dirty="0" smtClean="0">
              <a:solidFill>
                <a:schemeClr val="accent4">
                  <a:lumMod val="50000"/>
                </a:schemeClr>
              </a:solidFill>
              <a:latin typeface="楷体_GB2312" pitchFamily="49" charset="-122"/>
              <a:ea typeface="楷体_GB2312" pitchFamily="49" charset="-122"/>
            </a:endParaRPr>
          </a:p>
          <a:p>
            <a:pPr marL="0" indent="0" eaLnBrk="1" hangingPunct="1">
              <a:lnSpc>
                <a:spcPct val="80000"/>
              </a:lnSpc>
              <a:spcBef>
                <a:spcPts val="1200"/>
              </a:spcBef>
              <a:spcAft>
                <a:spcPts val="1200"/>
              </a:spcAft>
              <a:buNone/>
              <a:defRPr/>
            </a:pPr>
            <a:r>
              <a:rPr lang="en-US" altLang="zh-CN" sz="2400" b="1" dirty="0" smtClean="0">
                <a:solidFill>
                  <a:schemeClr val="accent4">
                    <a:lumMod val="50000"/>
                  </a:schemeClr>
                </a:solidFill>
                <a:latin typeface="楷体_GB2312" pitchFamily="49" charset="-122"/>
                <a:ea typeface="楷体_GB2312" pitchFamily="49" charset="-122"/>
              </a:rPr>
              <a:t>4.</a:t>
            </a:r>
            <a:r>
              <a:rPr lang="zh-CN" altLang="en-US" sz="2400" b="1" dirty="0" smtClean="0">
                <a:solidFill>
                  <a:schemeClr val="accent4">
                    <a:lumMod val="50000"/>
                  </a:schemeClr>
                </a:solidFill>
                <a:latin typeface="楷体_GB2312" pitchFamily="49" charset="-122"/>
                <a:ea typeface="楷体_GB2312" pitchFamily="49" charset="-122"/>
              </a:rPr>
              <a:t>货物品质价差  如：豆油串一级大豆油，</a:t>
            </a:r>
            <a:r>
              <a:rPr lang="zh-CN" altLang="zh-CN" sz="2400" b="1" dirty="0" smtClean="0">
                <a:solidFill>
                  <a:schemeClr val="accent4">
                    <a:lumMod val="50000"/>
                  </a:schemeClr>
                </a:solidFill>
                <a:latin typeface="楷体_GB2312" pitchFamily="49" charset="-122"/>
                <a:ea typeface="楷体_GB2312" pitchFamily="49" charset="-122"/>
              </a:rPr>
              <a:t>需向串换库（或</a:t>
            </a:r>
            <a:r>
              <a:rPr lang="en-US" altLang="zh-CN" sz="2400" b="1" dirty="0" smtClean="0">
                <a:solidFill>
                  <a:schemeClr val="accent4">
                    <a:lumMod val="50000"/>
                  </a:schemeClr>
                </a:solidFill>
                <a:latin typeface="楷体_GB2312" pitchFamily="49" charset="-122"/>
                <a:ea typeface="楷体_GB2312" pitchFamily="49" charset="-122"/>
              </a:rPr>
              <a:t>   </a:t>
            </a:r>
            <a:r>
              <a:rPr lang="zh-CN" altLang="zh-CN" sz="2400" b="1" dirty="0" smtClean="0">
                <a:solidFill>
                  <a:schemeClr val="accent4">
                    <a:lumMod val="50000"/>
                  </a:schemeClr>
                </a:solidFill>
                <a:latin typeface="楷体_GB2312" pitchFamily="49" charset="-122"/>
                <a:ea typeface="楷体_GB2312" pitchFamily="49" charset="-122"/>
              </a:rPr>
              <a:t>其指定企业）支付</a:t>
            </a:r>
            <a:r>
              <a:rPr lang="en-US" altLang="zh-CN" sz="2400" b="1" dirty="0" smtClean="0">
                <a:solidFill>
                  <a:schemeClr val="accent4">
                    <a:lumMod val="50000"/>
                  </a:schemeClr>
                </a:solidFill>
                <a:latin typeface="楷体_GB2312" pitchFamily="49" charset="-122"/>
                <a:ea typeface="楷体_GB2312" pitchFamily="49" charset="-122"/>
              </a:rPr>
              <a:t>250</a:t>
            </a:r>
            <a:r>
              <a:rPr lang="zh-CN" altLang="zh-CN" sz="2400" b="1" dirty="0" smtClean="0">
                <a:solidFill>
                  <a:schemeClr val="accent4">
                    <a:lumMod val="50000"/>
                  </a:schemeClr>
                </a:solidFill>
                <a:latin typeface="楷体_GB2312" pitchFamily="49" charset="-122"/>
                <a:ea typeface="楷体_GB2312" pitchFamily="49" charset="-122"/>
              </a:rPr>
              <a:t>元</a:t>
            </a:r>
            <a:r>
              <a:rPr lang="en-US" altLang="zh-CN" sz="2400" b="1" dirty="0" smtClean="0">
                <a:solidFill>
                  <a:schemeClr val="accent4">
                    <a:lumMod val="50000"/>
                  </a:schemeClr>
                </a:solidFill>
                <a:latin typeface="楷体_GB2312" pitchFamily="49" charset="-122"/>
                <a:ea typeface="楷体_GB2312" pitchFamily="49" charset="-122"/>
              </a:rPr>
              <a:t>/</a:t>
            </a:r>
            <a:r>
              <a:rPr lang="zh-CN" altLang="zh-CN" sz="2400" b="1" dirty="0" smtClean="0">
                <a:solidFill>
                  <a:schemeClr val="accent4">
                    <a:lumMod val="50000"/>
                  </a:schemeClr>
                </a:solidFill>
                <a:latin typeface="楷体_GB2312" pitchFamily="49" charset="-122"/>
                <a:ea typeface="楷体_GB2312" pitchFamily="49" charset="-122"/>
              </a:rPr>
              <a:t>吨的精炼费。</a:t>
            </a:r>
            <a:endParaRPr lang="en-US" altLang="zh-CN" sz="2400" b="1" dirty="0" smtClean="0">
              <a:solidFill>
                <a:schemeClr val="accent4">
                  <a:lumMod val="50000"/>
                </a:schemeClr>
              </a:solidFill>
              <a:latin typeface="楷体_GB2312" pitchFamily="49" charset="-122"/>
              <a:ea typeface="楷体_GB2312" pitchFamily="49" charset="-122"/>
            </a:endParaRPr>
          </a:p>
          <a:p>
            <a:pPr marL="0" indent="0" eaLnBrk="1" hangingPunct="1">
              <a:lnSpc>
                <a:spcPct val="80000"/>
              </a:lnSpc>
              <a:spcBef>
                <a:spcPts val="1200"/>
              </a:spcBef>
              <a:spcAft>
                <a:spcPts val="1200"/>
              </a:spcAft>
              <a:buNone/>
              <a:defRPr/>
            </a:pPr>
            <a:r>
              <a:rPr lang="zh-CN" altLang="en-US" sz="2400" b="1" dirty="0" smtClean="0">
                <a:solidFill>
                  <a:schemeClr val="accent4">
                    <a:lumMod val="50000"/>
                  </a:schemeClr>
                </a:solidFill>
                <a:latin typeface="楷体_GB2312" pitchFamily="49" charset="-122"/>
                <a:ea typeface="楷体_GB2312" pitchFamily="49" charset="-122"/>
              </a:rPr>
              <a:t>因此每次串换的最终价差以交易所公布的为准。</a:t>
            </a:r>
            <a:endParaRPr lang="zh-CN" altLang="zh-CN" sz="2400" b="1" dirty="0" smtClean="0">
              <a:solidFill>
                <a:schemeClr val="accent4">
                  <a:lumMod val="50000"/>
                </a:schemeClr>
              </a:solidFill>
              <a:latin typeface="楷体_GB2312" pitchFamily="49" charset="-122"/>
              <a:ea typeface="楷体_GB2312" pitchFamily="49" charset="-122"/>
            </a:endParaRPr>
          </a:p>
          <a:p>
            <a:pPr marL="0" indent="0" eaLnBrk="1" hangingPunct="1">
              <a:lnSpc>
                <a:spcPct val="80000"/>
              </a:lnSpc>
              <a:spcBef>
                <a:spcPts val="1200"/>
              </a:spcBef>
              <a:spcAft>
                <a:spcPts val="1200"/>
              </a:spcAft>
              <a:buNone/>
              <a:defRPr/>
            </a:pPr>
            <a:endParaRPr lang="en-US" altLang="zh-CN" sz="2400" b="1" dirty="0" smtClean="0">
              <a:solidFill>
                <a:schemeClr val="accent4">
                  <a:lumMod val="50000"/>
                </a:schemeClr>
              </a:solidFill>
              <a:latin typeface="楷体_GB2312" pitchFamily="49" charset="-122"/>
              <a:ea typeface="楷体_GB2312" pitchFamily="49" charset="-122"/>
            </a:endParaRPr>
          </a:p>
          <a:p>
            <a:pPr marL="0" indent="0" eaLnBrk="1" hangingPunct="1">
              <a:lnSpc>
                <a:spcPct val="80000"/>
              </a:lnSpc>
              <a:spcBef>
                <a:spcPts val="1200"/>
              </a:spcBef>
              <a:spcAft>
                <a:spcPts val="1200"/>
              </a:spcAft>
              <a:buNone/>
              <a:defRPr/>
            </a:pPr>
            <a:r>
              <a:rPr lang="zh-CN" altLang="en-US" sz="2400" b="1" dirty="0" smtClean="0">
                <a:solidFill>
                  <a:schemeClr val="accent4">
                    <a:lumMod val="50000"/>
                  </a:schemeClr>
                </a:solidFill>
                <a:latin typeface="楷体_GB2312" pitchFamily="49" charset="-122"/>
                <a:ea typeface="楷体_GB2312" pitchFamily="49" charset="-122"/>
              </a:rPr>
              <a:t>    </a:t>
            </a:r>
            <a:endParaRPr lang="zh-CN" altLang="zh-CN" sz="2400" b="1" dirty="0" smtClean="0">
              <a:solidFill>
                <a:schemeClr val="accent4">
                  <a:lumMod val="50000"/>
                </a:schemeClr>
              </a:solidFill>
              <a:latin typeface="楷体_GB2312" pitchFamily="49" charset="-122"/>
              <a:ea typeface="楷体_GB2312" pitchFamily="49" charset="-122"/>
            </a:endParaRPr>
          </a:p>
          <a:p>
            <a:pPr marL="0" indent="0" eaLnBrk="1" hangingPunct="1">
              <a:lnSpc>
                <a:spcPct val="80000"/>
              </a:lnSpc>
              <a:spcBef>
                <a:spcPts val="1200"/>
              </a:spcBef>
              <a:spcAft>
                <a:spcPts val="1200"/>
              </a:spcAft>
              <a:buFont typeface="Wingdings" pitchFamily="2" charset="2"/>
              <a:buNone/>
              <a:defRPr/>
            </a:pPr>
            <a:endParaRPr lang="en-US" altLang="zh-CN" sz="2400" b="1" dirty="0">
              <a:solidFill>
                <a:schemeClr val="accent4">
                  <a:lumMod val="50000"/>
                </a:schemeClr>
              </a:solidFill>
              <a:latin typeface="楷体_GB2312" pitchFamily="49" charset="-122"/>
              <a:ea typeface="楷体_GB2312" pitchFamily="49" charset="-122"/>
            </a:endParaRPr>
          </a:p>
          <a:p>
            <a:pPr marL="0" indent="0" eaLnBrk="1" hangingPunct="1">
              <a:lnSpc>
                <a:spcPct val="150000"/>
              </a:lnSpc>
              <a:buFont typeface="Wingdings" pitchFamily="2" charset="2"/>
              <a:buNone/>
              <a:defRPr/>
            </a:pPr>
            <a:endParaRPr lang="zh-CN" altLang="en-US"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图片 3" descr="1.jpg"/>
          <p:cNvPicPr>
            <a:picLocks noChangeAspect="1"/>
          </p:cNvPicPr>
          <p:nvPr/>
        </p:nvPicPr>
        <p:blipFill>
          <a:blip r:embed="rId2" cstate="print"/>
          <a:srcRect/>
          <a:stretch>
            <a:fillRect/>
          </a:stretch>
        </p:blipFill>
        <p:spPr bwMode="auto">
          <a:xfrm>
            <a:off x="0" y="0"/>
            <a:ext cx="9131300" cy="6858000"/>
          </a:xfrm>
          <a:prstGeom prst="rect">
            <a:avLst/>
          </a:prstGeom>
          <a:noFill/>
          <a:ln w="9525">
            <a:noFill/>
            <a:miter lim="800000"/>
            <a:headEnd/>
            <a:tailEnd/>
          </a:ln>
        </p:spPr>
      </p:pic>
      <p:sp>
        <p:nvSpPr>
          <p:cNvPr id="17410" name="标题 8"/>
          <p:cNvSpPr>
            <a:spLocks noGrp="1"/>
          </p:cNvSpPr>
          <p:nvPr>
            <p:ph type="ctrTitle" idx="4294967295"/>
          </p:nvPr>
        </p:nvSpPr>
        <p:spPr>
          <a:xfrm>
            <a:off x="687388" y="836613"/>
            <a:ext cx="7772400" cy="1571625"/>
          </a:xfrm>
        </p:spPr>
        <p:txBody>
          <a:bodyPr/>
          <a:lstStyle/>
          <a:p>
            <a:pPr eaLnBrk="1" hangingPunct="1">
              <a:lnSpc>
                <a:spcPct val="90000"/>
              </a:lnSpc>
            </a:pPr>
            <a:r>
              <a:rPr lang="zh-CN" altLang="en-US" sz="6000" b="1" smtClean="0">
                <a:solidFill>
                  <a:srgbClr val="E147DA"/>
                </a:solidFill>
                <a:latin typeface="楷体_GB2312" pitchFamily="49" charset="-122"/>
                <a:ea typeface="楷体_GB2312" pitchFamily="49" charset="-122"/>
              </a:rPr>
              <a:t>交割方式</a:t>
            </a:r>
          </a:p>
        </p:txBody>
      </p:sp>
      <p:sp>
        <p:nvSpPr>
          <p:cNvPr id="16387" name="副标题 4"/>
          <p:cNvSpPr>
            <a:spLocks noGrp="1"/>
          </p:cNvSpPr>
          <p:nvPr>
            <p:ph type="subTitle" idx="4294967295"/>
          </p:nvPr>
        </p:nvSpPr>
        <p:spPr>
          <a:xfrm>
            <a:off x="569913" y="2871788"/>
            <a:ext cx="7931150" cy="2979737"/>
          </a:xfrm>
        </p:spPr>
        <p:txBody>
          <a:bodyPr/>
          <a:lstStyle/>
          <a:p>
            <a:pPr marL="0" indent="0" eaLnBrk="1" hangingPunct="1">
              <a:buFont typeface="Wingdings" pitchFamily="2" charset="2"/>
              <a:buNone/>
              <a:defRPr/>
            </a:pPr>
            <a:r>
              <a:rPr lang="en-US" altLang="zh-CN" sz="4400" b="1" dirty="0" smtClean="0">
                <a:solidFill>
                  <a:schemeClr val="accent5">
                    <a:lumMod val="10000"/>
                  </a:schemeClr>
                </a:solidFill>
                <a:latin typeface="楷体_GB2312" pitchFamily="49" charset="-122"/>
                <a:ea typeface="楷体_GB2312" pitchFamily="49" charset="-122"/>
              </a:rPr>
              <a:t>1</a:t>
            </a:r>
            <a:r>
              <a:rPr lang="zh-CN" altLang="en-US" sz="4400" b="1" dirty="0" smtClean="0">
                <a:solidFill>
                  <a:schemeClr val="accent5">
                    <a:lumMod val="10000"/>
                  </a:schemeClr>
                </a:solidFill>
                <a:latin typeface="楷体_GB2312" pitchFamily="49" charset="-122"/>
                <a:ea typeface="楷体_GB2312" pitchFamily="49" charset="-122"/>
              </a:rPr>
              <a:t>、实物交割（商品、国债）</a:t>
            </a:r>
            <a:endParaRPr lang="en-US" altLang="zh-CN" sz="4400" b="1" dirty="0" smtClean="0">
              <a:solidFill>
                <a:schemeClr val="accent5">
                  <a:lumMod val="10000"/>
                </a:schemeClr>
              </a:solidFill>
              <a:latin typeface="楷体_GB2312" pitchFamily="49" charset="-122"/>
              <a:ea typeface="楷体_GB2312" pitchFamily="49" charset="-122"/>
            </a:endParaRPr>
          </a:p>
          <a:p>
            <a:pPr marL="0" indent="0" eaLnBrk="1" hangingPunct="1">
              <a:buFont typeface="Wingdings" pitchFamily="2" charset="2"/>
              <a:buNone/>
              <a:defRPr/>
            </a:pPr>
            <a:endParaRPr lang="en-US" altLang="zh-CN" sz="4400" b="1" dirty="0" smtClean="0">
              <a:solidFill>
                <a:schemeClr val="accent5">
                  <a:lumMod val="10000"/>
                </a:schemeClr>
              </a:solidFill>
              <a:latin typeface="楷体_GB2312" pitchFamily="49" charset="-122"/>
              <a:ea typeface="楷体_GB2312" pitchFamily="49" charset="-122"/>
            </a:endParaRPr>
          </a:p>
          <a:p>
            <a:pPr marL="0" indent="0" eaLnBrk="1" hangingPunct="1">
              <a:buFont typeface="Wingdings" pitchFamily="2" charset="2"/>
              <a:buNone/>
              <a:defRPr/>
            </a:pPr>
            <a:r>
              <a:rPr lang="en-US" altLang="zh-CN" sz="4400" b="1" dirty="0" smtClean="0">
                <a:solidFill>
                  <a:schemeClr val="accent5">
                    <a:lumMod val="10000"/>
                  </a:schemeClr>
                </a:solidFill>
                <a:latin typeface="楷体_GB2312" pitchFamily="49" charset="-122"/>
                <a:ea typeface="楷体_GB2312" pitchFamily="49" charset="-122"/>
              </a:rPr>
              <a:t>2</a:t>
            </a:r>
            <a:r>
              <a:rPr lang="zh-CN" altLang="en-US" sz="4400" b="1" dirty="0" smtClean="0">
                <a:solidFill>
                  <a:schemeClr val="accent5">
                    <a:lumMod val="10000"/>
                  </a:schemeClr>
                </a:solidFill>
                <a:latin typeface="楷体_GB2312" pitchFamily="49" charset="-122"/>
                <a:ea typeface="楷体_GB2312" pitchFamily="49" charset="-122"/>
              </a:rPr>
              <a:t>、现金交割（股指）</a:t>
            </a:r>
            <a:endParaRPr lang="en-US" altLang="zh-CN" sz="4400" b="1" dirty="0">
              <a:solidFill>
                <a:schemeClr val="accent5">
                  <a:lumMod val="10000"/>
                </a:schemeClr>
              </a:solidFill>
              <a:latin typeface="楷体_GB2312" pitchFamily="49" charset="-122"/>
              <a:ea typeface="楷体_GB2312" pitchFamily="49" charset="-122"/>
            </a:endParaRPr>
          </a:p>
        </p:txBody>
      </p:sp>
      <p:pic>
        <p:nvPicPr>
          <p:cNvPr id="17412" name="Picture 1030" descr="j0301252"/>
          <p:cNvPicPr>
            <a:picLocks noChangeAspect="1" noChangeArrowheads="1"/>
          </p:cNvPicPr>
          <p:nvPr/>
        </p:nvPicPr>
        <p:blipFill>
          <a:blip r:embed="rId3" cstate="print"/>
          <a:srcRect/>
          <a:stretch>
            <a:fillRect/>
          </a:stretch>
        </p:blipFill>
        <p:spPr bwMode="auto">
          <a:xfrm>
            <a:off x="6992938" y="4292600"/>
            <a:ext cx="1951037" cy="1622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图片 3" descr="1.jpg"/>
          <p:cNvPicPr>
            <a:picLocks noChangeAspect="1"/>
          </p:cNvPicPr>
          <p:nvPr/>
        </p:nvPicPr>
        <p:blipFill>
          <a:blip r:embed="rId2" cstate="print"/>
          <a:srcRect/>
          <a:stretch>
            <a:fillRect/>
          </a:stretch>
        </p:blipFill>
        <p:spPr bwMode="auto">
          <a:xfrm>
            <a:off x="7938" y="0"/>
            <a:ext cx="9131300" cy="6858000"/>
          </a:xfrm>
          <a:prstGeom prst="rect">
            <a:avLst/>
          </a:prstGeom>
          <a:noFill/>
          <a:ln w="9525">
            <a:noFill/>
            <a:miter lim="800000"/>
            <a:headEnd/>
            <a:tailEnd/>
          </a:ln>
        </p:spPr>
      </p:pic>
      <p:sp>
        <p:nvSpPr>
          <p:cNvPr id="49154" name="标题 8"/>
          <p:cNvSpPr>
            <a:spLocks noGrp="1"/>
          </p:cNvSpPr>
          <p:nvPr>
            <p:ph type="ctrTitle" idx="4294967295"/>
          </p:nvPr>
        </p:nvSpPr>
        <p:spPr>
          <a:xfrm>
            <a:off x="687388" y="692150"/>
            <a:ext cx="7772400" cy="1428750"/>
          </a:xfrm>
        </p:spPr>
        <p:txBody>
          <a:bodyPr/>
          <a:lstStyle/>
          <a:p>
            <a:pPr eaLnBrk="1" hangingPunct="1">
              <a:lnSpc>
                <a:spcPct val="90000"/>
              </a:lnSpc>
            </a:pPr>
            <a:r>
              <a:rPr lang="en-US" altLang="zh-CN" sz="5400" b="1" dirty="0" smtClean="0"/>
              <a:t> PVC</a:t>
            </a:r>
            <a:r>
              <a:rPr lang="zh-CN" altLang="zh-CN" sz="5400" b="1" dirty="0" smtClean="0"/>
              <a:t>仓单转换业务</a:t>
            </a:r>
            <a:endParaRPr lang="zh-CN" altLang="en-US" sz="5400" b="1" dirty="0" smtClean="0">
              <a:solidFill>
                <a:srgbClr val="E147DA"/>
              </a:solidFill>
              <a:latin typeface="楷体_GB2312" pitchFamily="49" charset="-122"/>
              <a:ea typeface="楷体_GB2312" pitchFamily="49" charset="-122"/>
            </a:endParaRPr>
          </a:p>
        </p:txBody>
      </p:sp>
      <p:sp>
        <p:nvSpPr>
          <p:cNvPr id="45059" name="副标题 4"/>
          <p:cNvSpPr>
            <a:spLocks noGrp="1"/>
          </p:cNvSpPr>
          <p:nvPr>
            <p:ph type="subTitle" idx="4294967295"/>
          </p:nvPr>
        </p:nvSpPr>
        <p:spPr>
          <a:xfrm>
            <a:off x="536575" y="2214563"/>
            <a:ext cx="7932738" cy="3630612"/>
          </a:xfrm>
        </p:spPr>
        <p:txBody>
          <a:bodyPr/>
          <a:lstStyle/>
          <a:p>
            <a:pPr marL="0" indent="0" eaLnBrk="1" hangingPunct="1">
              <a:lnSpc>
                <a:spcPct val="150000"/>
              </a:lnSpc>
              <a:buNone/>
              <a:defRPr/>
            </a:pPr>
            <a:r>
              <a:rPr lang="en-US" altLang="zh-CN" sz="2400" dirty="0" smtClean="0">
                <a:solidFill>
                  <a:schemeClr val="accent1">
                    <a:lumMod val="10000"/>
                  </a:schemeClr>
                </a:solidFill>
              </a:rPr>
              <a:t>        </a:t>
            </a:r>
            <a:r>
              <a:rPr lang="zh-CN" altLang="en-US" sz="2400" b="1" dirty="0" smtClean="0">
                <a:solidFill>
                  <a:schemeClr val="accent1">
                    <a:lumMod val="10000"/>
                  </a:schemeClr>
                </a:solidFill>
              </a:rPr>
              <a:t>是</a:t>
            </a:r>
            <a:r>
              <a:rPr lang="zh-CN" altLang="zh-CN" sz="2400" b="1" dirty="0" smtClean="0">
                <a:solidFill>
                  <a:schemeClr val="accent1">
                    <a:lumMod val="10000"/>
                  </a:schemeClr>
                </a:solidFill>
              </a:rPr>
              <a:t>大连商品交易所与宁波大宗商品交易所聚氯乙烯（</a:t>
            </a:r>
            <a:r>
              <a:rPr lang="en-US" altLang="zh-CN" sz="2400" b="1" dirty="0" smtClean="0">
                <a:solidFill>
                  <a:schemeClr val="accent1">
                    <a:lumMod val="10000"/>
                  </a:schemeClr>
                </a:solidFill>
              </a:rPr>
              <a:t>PVC</a:t>
            </a:r>
            <a:r>
              <a:rPr lang="zh-CN" altLang="zh-CN" sz="2400" b="1" dirty="0" smtClean="0">
                <a:solidFill>
                  <a:schemeClr val="accent1">
                    <a:lumMod val="10000"/>
                  </a:schemeClr>
                </a:solidFill>
              </a:rPr>
              <a:t>）仓单</a:t>
            </a:r>
            <a:r>
              <a:rPr lang="zh-CN" altLang="en-US" sz="2400" b="1" dirty="0" smtClean="0">
                <a:solidFill>
                  <a:schemeClr val="accent1">
                    <a:lumMod val="10000"/>
                  </a:schemeClr>
                </a:solidFill>
              </a:rPr>
              <a:t>之间的</a:t>
            </a:r>
            <a:r>
              <a:rPr lang="zh-CN" altLang="zh-CN" sz="2400" b="1" dirty="0" smtClean="0">
                <a:solidFill>
                  <a:schemeClr val="accent1">
                    <a:lumMod val="10000"/>
                  </a:schemeClr>
                </a:solidFill>
              </a:rPr>
              <a:t>转换试点业务</a:t>
            </a:r>
            <a:r>
              <a:rPr lang="zh-CN" altLang="en-US" sz="2400" b="1" dirty="0" smtClean="0">
                <a:solidFill>
                  <a:schemeClr val="accent1">
                    <a:lumMod val="10000"/>
                  </a:schemeClr>
                </a:solidFill>
              </a:rPr>
              <a:t>，即两个市场标准仓单互认。</a:t>
            </a:r>
            <a:endParaRPr lang="en-US" altLang="zh-CN" sz="2400" b="1" dirty="0" smtClean="0">
              <a:solidFill>
                <a:schemeClr val="accent1">
                  <a:lumMod val="10000"/>
                </a:schemeClr>
              </a:solidFill>
            </a:endParaRPr>
          </a:p>
          <a:p>
            <a:pPr marL="0" indent="0" eaLnBrk="1" hangingPunct="1">
              <a:lnSpc>
                <a:spcPct val="150000"/>
              </a:lnSpc>
              <a:buNone/>
              <a:defRPr/>
            </a:pPr>
            <a:r>
              <a:rPr lang="zh-CN" altLang="en-US" sz="2400" b="1" dirty="0" smtClean="0">
                <a:solidFill>
                  <a:schemeClr val="accent1">
                    <a:lumMod val="10000"/>
                  </a:schemeClr>
                </a:solidFill>
              </a:rPr>
              <a:t>具体规定：</a:t>
            </a:r>
            <a:r>
              <a:rPr lang="zh-CN" altLang="zh-CN" sz="2400" b="1" dirty="0" smtClean="0">
                <a:solidFill>
                  <a:schemeClr val="accent1">
                    <a:lumMod val="10000"/>
                  </a:schemeClr>
                </a:solidFill>
              </a:rPr>
              <a:t>大商所标准仓单转换成甬商所仓单业务是指客户先在大商所仓单管理系统中，按照大商所注销程序办理标准仓单注销；经交割仓库确认后，再按照甬商所注册流程办理仓单生成，并计入甬商所仓单管理系统的过程。</a:t>
            </a:r>
          </a:p>
          <a:p>
            <a:pPr marL="0" indent="0" eaLnBrk="1" hangingPunct="1">
              <a:lnSpc>
                <a:spcPct val="150000"/>
              </a:lnSpc>
              <a:buNone/>
              <a:defRPr/>
            </a:pPr>
            <a:endParaRPr lang="en-US" altLang="zh-CN" sz="2400" b="1" dirty="0" smtClean="0">
              <a:solidFill>
                <a:schemeClr val="accent1">
                  <a:lumMod val="10000"/>
                </a:schemeClr>
              </a:solidFill>
              <a:ea typeface="楷体_GB2312" pitchFamily="49" charset="-122"/>
            </a:endParaRPr>
          </a:p>
          <a:p>
            <a:pPr marL="0" indent="0" eaLnBrk="1" hangingPunct="1">
              <a:lnSpc>
                <a:spcPct val="150000"/>
              </a:lnSpc>
              <a:buNone/>
              <a:defRPr/>
            </a:pPr>
            <a:endParaRPr lang="zh-CN" altLang="en-US" sz="2400" b="1" dirty="0" smtClean="0">
              <a:solidFill>
                <a:schemeClr val="accent4">
                  <a:lumMod val="50000"/>
                </a:schemeClr>
              </a:solidFill>
              <a:ea typeface="楷体_GB2312" pitchFamily="49" charset="-122"/>
            </a:endParaRPr>
          </a:p>
          <a:p>
            <a:pPr marL="0" indent="0" algn="ctr" eaLnBrk="1" fontAlgn="t" hangingPunct="1">
              <a:lnSpc>
                <a:spcPct val="80000"/>
              </a:lnSpc>
              <a:buFont typeface="Wingdings" pitchFamily="2" charset="2"/>
              <a:buNone/>
              <a:defRPr/>
            </a:pP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图片 3" descr="1.jpg"/>
          <p:cNvPicPr>
            <a:picLocks noChangeAspect="1"/>
          </p:cNvPicPr>
          <p:nvPr/>
        </p:nvPicPr>
        <p:blipFill>
          <a:blip r:embed="rId2" cstate="print"/>
          <a:srcRect/>
          <a:stretch>
            <a:fillRect/>
          </a:stretch>
        </p:blipFill>
        <p:spPr bwMode="auto">
          <a:xfrm>
            <a:off x="7938" y="0"/>
            <a:ext cx="9131300" cy="6858000"/>
          </a:xfrm>
          <a:prstGeom prst="rect">
            <a:avLst/>
          </a:prstGeom>
          <a:noFill/>
          <a:ln w="9525">
            <a:noFill/>
            <a:miter lim="800000"/>
            <a:headEnd/>
            <a:tailEnd/>
          </a:ln>
        </p:spPr>
      </p:pic>
      <p:sp>
        <p:nvSpPr>
          <p:cNvPr id="49154" name="标题 8"/>
          <p:cNvSpPr>
            <a:spLocks noGrp="1"/>
          </p:cNvSpPr>
          <p:nvPr>
            <p:ph type="ctrTitle" idx="4294967295"/>
          </p:nvPr>
        </p:nvSpPr>
        <p:spPr>
          <a:xfrm>
            <a:off x="687388" y="692150"/>
            <a:ext cx="7772400" cy="1428750"/>
          </a:xfrm>
        </p:spPr>
        <p:txBody>
          <a:bodyPr/>
          <a:lstStyle/>
          <a:p>
            <a:pPr eaLnBrk="1" hangingPunct="1">
              <a:lnSpc>
                <a:spcPct val="90000"/>
              </a:lnSpc>
            </a:pPr>
            <a:r>
              <a:rPr lang="zh-CN" altLang="en-US" sz="5400" b="1" dirty="0" smtClean="0">
                <a:solidFill>
                  <a:srgbClr val="E147DA"/>
                </a:solidFill>
                <a:latin typeface="楷体_GB2312" pitchFamily="49" charset="-122"/>
                <a:ea typeface="楷体_GB2312" pitchFamily="49" charset="-122"/>
              </a:rPr>
              <a:t>六、套期保值</a:t>
            </a:r>
          </a:p>
        </p:txBody>
      </p:sp>
      <p:sp>
        <p:nvSpPr>
          <p:cNvPr id="45059" name="副标题 4"/>
          <p:cNvSpPr>
            <a:spLocks noGrp="1"/>
          </p:cNvSpPr>
          <p:nvPr>
            <p:ph type="subTitle" idx="4294967295"/>
          </p:nvPr>
        </p:nvSpPr>
        <p:spPr>
          <a:xfrm>
            <a:off x="536575" y="2214563"/>
            <a:ext cx="7932738" cy="3630612"/>
          </a:xfrm>
        </p:spPr>
        <p:txBody>
          <a:bodyPr/>
          <a:lstStyle/>
          <a:p>
            <a:pPr marL="0" indent="0" eaLnBrk="1" hangingPunct="1">
              <a:lnSpc>
                <a:spcPct val="150000"/>
              </a:lnSpc>
              <a:buFont typeface="Wingdings" pitchFamily="2" charset="2"/>
              <a:buNone/>
              <a:defRPr/>
            </a:pPr>
            <a:r>
              <a:rPr lang="zh-CN" altLang="en-US" sz="2400" b="1" dirty="0">
                <a:solidFill>
                  <a:schemeClr val="accent4">
                    <a:lumMod val="50000"/>
                  </a:schemeClr>
                </a:solidFill>
                <a:ea typeface="楷体_GB2312" pitchFamily="49" charset="-122"/>
              </a:rPr>
              <a:t>什么条件下需要申请套期保值：</a:t>
            </a:r>
          </a:p>
          <a:p>
            <a:pPr marL="0" indent="0" eaLnBrk="1" hangingPunct="1">
              <a:lnSpc>
                <a:spcPct val="150000"/>
              </a:lnSpc>
              <a:buFont typeface="Wingdings" pitchFamily="2" charset="2"/>
              <a:buNone/>
              <a:defRPr/>
            </a:pPr>
            <a:r>
              <a:rPr lang="zh-CN" altLang="en-US" sz="2400" b="1" dirty="0">
                <a:solidFill>
                  <a:schemeClr val="accent4">
                    <a:lumMod val="50000"/>
                  </a:schemeClr>
                </a:solidFill>
                <a:ea typeface="楷体_GB2312" pitchFamily="49" charset="-122"/>
              </a:rPr>
              <a:t>    </a:t>
            </a:r>
            <a:r>
              <a:rPr lang="zh-CN" altLang="en-US" sz="2400" b="1" dirty="0" smtClean="0">
                <a:solidFill>
                  <a:schemeClr val="accent4">
                    <a:lumMod val="50000"/>
                  </a:schemeClr>
                </a:solidFill>
                <a:ea typeface="楷体_GB2312" pitchFamily="49" charset="-122"/>
              </a:rPr>
              <a:t>   现货</a:t>
            </a:r>
            <a:r>
              <a:rPr lang="zh-CN" altLang="en-US" sz="2400" b="1" dirty="0">
                <a:solidFill>
                  <a:schemeClr val="accent4">
                    <a:lumMod val="50000"/>
                  </a:schemeClr>
                </a:solidFill>
                <a:ea typeface="楷体_GB2312" pitchFamily="49" charset="-122"/>
              </a:rPr>
              <a:t>企业的持仓量或交割量超过交易所的持仓限额时，可以（通过会员）向交易所申请套期保值；</a:t>
            </a:r>
          </a:p>
          <a:p>
            <a:pPr marL="0" indent="0" eaLnBrk="1" hangingPunct="1">
              <a:lnSpc>
                <a:spcPct val="150000"/>
              </a:lnSpc>
              <a:buFont typeface="Wingdings" pitchFamily="2" charset="2"/>
              <a:buNone/>
              <a:defRPr/>
            </a:pPr>
            <a:r>
              <a:rPr lang="zh-CN" altLang="en-US" sz="2400" b="1" dirty="0" smtClean="0">
                <a:solidFill>
                  <a:schemeClr val="accent4">
                    <a:lumMod val="50000"/>
                  </a:schemeClr>
                </a:solidFill>
                <a:ea typeface="楷体_GB2312" pitchFamily="49" charset="-122"/>
              </a:rPr>
              <a:t>      申请</a:t>
            </a:r>
            <a:r>
              <a:rPr lang="zh-CN" altLang="en-US" sz="2400" b="1" dirty="0">
                <a:solidFill>
                  <a:schemeClr val="accent4">
                    <a:lumMod val="50000"/>
                  </a:schemeClr>
                </a:solidFill>
                <a:ea typeface="楷体_GB2312" pitchFamily="49" charset="-122"/>
              </a:rPr>
              <a:t>套期保值时，现货企业须向交易所提供现货生产、贸易、加工情况和期货交易情况；</a:t>
            </a:r>
          </a:p>
          <a:p>
            <a:pPr marL="0" indent="0" eaLnBrk="1" hangingPunct="1">
              <a:lnSpc>
                <a:spcPct val="150000"/>
              </a:lnSpc>
              <a:buFont typeface="Wingdings" pitchFamily="2" charset="2"/>
              <a:buNone/>
              <a:defRPr/>
            </a:pPr>
            <a:r>
              <a:rPr lang="zh-CN" altLang="en-US" sz="2400" b="1" dirty="0" smtClean="0">
                <a:solidFill>
                  <a:schemeClr val="accent4">
                    <a:lumMod val="50000"/>
                  </a:schemeClr>
                </a:solidFill>
                <a:ea typeface="楷体_GB2312" pitchFamily="49" charset="-122"/>
              </a:rPr>
              <a:t>       交易所</a:t>
            </a:r>
            <a:r>
              <a:rPr lang="zh-CN" altLang="en-US" sz="2400" b="1" dirty="0">
                <a:solidFill>
                  <a:schemeClr val="accent4">
                    <a:lumMod val="50000"/>
                  </a:schemeClr>
                </a:solidFill>
                <a:ea typeface="楷体_GB2312" pitchFamily="49" charset="-122"/>
              </a:rPr>
              <a:t>根据申请企业的情况审批套期保值额度。</a:t>
            </a:r>
          </a:p>
          <a:p>
            <a:pPr marL="0" indent="0" algn="ctr" eaLnBrk="1" fontAlgn="t" hangingPunct="1">
              <a:lnSpc>
                <a:spcPct val="80000"/>
              </a:lnSpc>
              <a:buFont typeface="Wingdings" pitchFamily="2" charset="2"/>
              <a:buNone/>
              <a:defRPr/>
            </a:pP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7" name="图片 3" descr="1.jpg"/>
          <p:cNvPicPr>
            <a:picLocks noChangeAspect="1"/>
          </p:cNvPicPr>
          <p:nvPr/>
        </p:nvPicPr>
        <p:blipFill>
          <a:blip r:embed="rId2" cstate="print"/>
          <a:srcRect/>
          <a:stretch>
            <a:fillRect/>
          </a:stretch>
        </p:blipFill>
        <p:spPr bwMode="auto">
          <a:xfrm>
            <a:off x="7938" y="0"/>
            <a:ext cx="9131300" cy="6858000"/>
          </a:xfrm>
          <a:prstGeom prst="rect">
            <a:avLst/>
          </a:prstGeom>
          <a:noFill/>
          <a:ln w="9525">
            <a:noFill/>
            <a:miter lim="800000"/>
            <a:headEnd/>
            <a:tailEnd/>
          </a:ln>
        </p:spPr>
      </p:pic>
      <p:sp>
        <p:nvSpPr>
          <p:cNvPr id="50178" name="标题 8"/>
          <p:cNvSpPr>
            <a:spLocks noGrp="1"/>
          </p:cNvSpPr>
          <p:nvPr>
            <p:ph type="ctrTitle" idx="4294967295"/>
          </p:nvPr>
        </p:nvSpPr>
        <p:spPr>
          <a:xfrm>
            <a:off x="685800" y="928688"/>
            <a:ext cx="7772400" cy="1428750"/>
          </a:xfrm>
        </p:spPr>
        <p:txBody>
          <a:bodyPr/>
          <a:lstStyle/>
          <a:p>
            <a:pPr eaLnBrk="1" hangingPunct="1">
              <a:lnSpc>
                <a:spcPct val="90000"/>
              </a:lnSpc>
            </a:pPr>
            <a:r>
              <a:rPr lang="zh-CN" altLang="en-US" sz="4000" b="1" smtClean="0">
                <a:solidFill>
                  <a:srgbClr val="E147DA"/>
                </a:solidFill>
                <a:latin typeface="楷体_GB2312" pitchFamily="49" charset="-122"/>
                <a:ea typeface="楷体_GB2312" pitchFamily="49" charset="-122"/>
              </a:rPr>
              <a:t>套期保值的审批</a:t>
            </a:r>
          </a:p>
        </p:txBody>
      </p:sp>
      <p:sp>
        <p:nvSpPr>
          <p:cNvPr id="46083" name="副标题 4"/>
          <p:cNvSpPr>
            <a:spLocks noGrp="1"/>
          </p:cNvSpPr>
          <p:nvPr>
            <p:ph type="subTitle" idx="4294967295"/>
          </p:nvPr>
        </p:nvSpPr>
        <p:spPr>
          <a:xfrm>
            <a:off x="536575" y="1714500"/>
            <a:ext cx="7932738" cy="4286250"/>
          </a:xfrm>
        </p:spPr>
        <p:txBody>
          <a:bodyPr/>
          <a:lstStyle/>
          <a:p>
            <a:pPr marL="0" indent="0" algn="ctr" eaLnBrk="1" hangingPunct="1">
              <a:lnSpc>
                <a:spcPct val="90000"/>
              </a:lnSpc>
              <a:buFont typeface="Wingdings" pitchFamily="2" charset="2"/>
              <a:buNone/>
              <a:defRPr/>
            </a:pPr>
            <a:endParaRPr lang="zh-CN" altLang="en-US" sz="2500" dirty="0"/>
          </a:p>
          <a:p>
            <a:pPr marL="0" indent="0" eaLnBrk="1" hangingPunct="1">
              <a:lnSpc>
                <a:spcPct val="150000"/>
              </a:lnSpc>
              <a:buFont typeface="Wingdings" pitchFamily="2" charset="2"/>
              <a:buNone/>
              <a:defRPr/>
            </a:pPr>
            <a:r>
              <a:rPr lang="zh-CN" altLang="en-US" sz="2500" dirty="0" smtClean="0">
                <a:solidFill>
                  <a:schemeClr val="accent4">
                    <a:lumMod val="50000"/>
                  </a:schemeClr>
                </a:solidFill>
                <a:latin typeface="楷体_GB2312" pitchFamily="49" charset="-122"/>
                <a:ea typeface="楷体_GB2312" pitchFamily="49" charset="-122"/>
              </a:rPr>
              <a:t>    </a:t>
            </a:r>
            <a:r>
              <a:rPr lang="zh-CN" altLang="en-US" sz="2500" b="1" dirty="0" smtClean="0">
                <a:solidFill>
                  <a:schemeClr val="accent4">
                    <a:lumMod val="50000"/>
                  </a:schemeClr>
                </a:solidFill>
                <a:latin typeface="楷体_GB2312" pitchFamily="49" charset="-122"/>
                <a:ea typeface="楷体_GB2312" pitchFamily="49" charset="-122"/>
              </a:rPr>
              <a:t>交易所</a:t>
            </a:r>
            <a:r>
              <a:rPr lang="zh-CN" altLang="en-US" sz="2500" b="1" dirty="0">
                <a:solidFill>
                  <a:schemeClr val="accent4">
                    <a:lumMod val="50000"/>
                  </a:schemeClr>
                </a:solidFill>
                <a:latin typeface="楷体_GB2312" pitchFamily="49" charset="-122"/>
                <a:ea typeface="楷体_GB2312" pitchFamily="49" charset="-122"/>
              </a:rPr>
              <a:t>按照主体资格是否符合，品种、交易部位、买卖数量、时间与其生产经营规模、历史经营情况、资金等情况是否相当进行审核，确定套期保值额度。</a:t>
            </a:r>
          </a:p>
          <a:p>
            <a:pPr marL="0" indent="0" eaLnBrk="1" hangingPunct="1">
              <a:lnSpc>
                <a:spcPct val="150000"/>
              </a:lnSpc>
              <a:buFont typeface="Wingdings" pitchFamily="2" charset="2"/>
              <a:buNone/>
              <a:defRPr/>
            </a:pPr>
            <a:r>
              <a:rPr lang="zh-CN" altLang="en-US" sz="2500" b="1" dirty="0">
                <a:solidFill>
                  <a:schemeClr val="accent4">
                    <a:lumMod val="50000"/>
                  </a:schemeClr>
                </a:solidFill>
                <a:latin typeface="楷体_GB2312" pitchFamily="49" charset="-122"/>
                <a:ea typeface="楷体_GB2312" pitchFamily="49" charset="-122"/>
              </a:rPr>
              <a:t>套期保值额度不超过申报数量。</a:t>
            </a:r>
          </a:p>
          <a:p>
            <a:pPr marL="0" indent="0" eaLnBrk="1" hangingPunct="1">
              <a:lnSpc>
                <a:spcPct val="150000"/>
              </a:lnSpc>
              <a:buFont typeface="Wingdings" pitchFamily="2" charset="2"/>
              <a:buNone/>
              <a:defRPr/>
            </a:pPr>
            <a:r>
              <a:rPr lang="zh-CN" altLang="en-US" sz="2500" b="1" dirty="0" smtClean="0">
                <a:solidFill>
                  <a:schemeClr val="accent4">
                    <a:lumMod val="50000"/>
                  </a:schemeClr>
                </a:solidFill>
                <a:latin typeface="楷体_GB2312" pitchFamily="49" charset="-122"/>
                <a:ea typeface="楷体_GB2312" pitchFamily="49" charset="-122"/>
              </a:rPr>
              <a:t>    全年</a:t>
            </a:r>
            <a:r>
              <a:rPr lang="zh-CN" altLang="en-US" sz="2500" b="1" dirty="0">
                <a:solidFill>
                  <a:schemeClr val="accent4">
                    <a:lumMod val="50000"/>
                  </a:schemeClr>
                </a:solidFill>
                <a:latin typeface="楷体_GB2312" pitchFamily="49" charset="-122"/>
                <a:ea typeface="楷体_GB2312" pitchFamily="49" charset="-122"/>
              </a:rPr>
              <a:t>各合约套期保值额度累计不超过当年生产能力、当年生产计划或上一年度该商品经营数量。</a:t>
            </a:r>
          </a:p>
          <a:p>
            <a:pPr marL="0" indent="0" algn="ctr" eaLnBrk="1" fontAlgn="t" hangingPunct="1">
              <a:lnSpc>
                <a:spcPct val="90000"/>
              </a:lnSpc>
              <a:buFont typeface="Wingdings" pitchFamily="2" charset="2"/>
              <a:buNone/>
              <a:defRPr/>
            </a:pPr>
            <a:endParaRPr lang="zh-CN" altLang="en-US" sz="25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图片 3" descr="1.jpg"/>
          <p:cNvPicPr>
            <a:picLocks noChangeAspect="1"/>
          </p:cNvPicPr>
          <p:nvPr/>
        </p:nvPicPr>
        <p:blipFill>
          <a:blip r:embed="rId2" cstate="print"/>
          <a:srcRect/>
          <a:stretch>
            <a:fillRect/>
          </a:stretch>
        </p:blipFill>
        <p:spPr bwMode="auto">
          <a:xfrm>
            <a:off x="7938" y="0"/>
            <a:ext cx="9131300" cy="6858000"/>
          </a:xfrm>
          <a:prstGeom prst="rect">
            <a:avLst/>
          </a:prstGeom>
          <a:noFill/>
          <a:ln w="9525">
            <a:noFill/>
            <a:miter lim="800000"/>
            <a:headEnd/>
            <a:tailEnd/>
          </a:ln>
        </p:spPr>
      </p:pic>
      <p:sp>
        <p:nvSpPr>
          <p:cNvPr id="51202" name="标题 8"/>
          <p:cNvSpPr>
            <a:spLocks noGrp="1"/>
          </p:cNvSpPr>
          <p:nvPr>
            <p:ph type="ctrTitle" idx="4294967295"/>
          </p:nvPr>
        </p:nvSpPr>
        <p:spPr>
          <a:xfrm>
            <a:off x="685800" y="928688"/>
            <a:ext cx="7772400" cy="1428750"/>
          </a:xfrm>
        </p:spPr>
        <p:txBody>
          <a:bodyPr/>
          <a:lstStyle/>
          <a:p>
            <a:pPr eaLnBrk="1" hangingPunct="1">
              <a:lnSpc>
                <a:spcPct val="90000"/>
              </a:lnSpc>
            </a:pPr>
            <a:r>
              <a:rPr lang="zh-CN" altLang="en-US" sz="5400" b="1" smtClean="0">
                <a:solidFill>
                  <a:srgbClr val="E147DA"/>
                </a:solidFill>
                <a:latin typeface="楷体_GB2312" pitchFamily="49" charset="-122"/>
                <a:ea typeface="楷体_GB2312" pitchFamily="49" charset="-122"/>
              </a:rPr>
              <a:t>注 意 事 项</a:t>
            </a:r>
          </a:p>
        </p:txBody>
      </p:sp>
      <p:sp>
        <p:nvSpPr>
          <p:cNvPr id="47107" name="副标题 4"/>
          <p:cNvSpPr>
            <a:spLocks noGrp="1"/>
          </p:cNvSpPr>
          <p:nvPr>
            <p:ph type="subTitle" idx="4294967295"/>
          </p:nvPr>
        </p:nvSpPr>
        <p:spPr>
          <a:xfrm>
            <a:off x="536575" y="2143125"/>
            <a:ext cx="7932738" cy="3857625"/>
          </a:xfrm>
        </p:spPr>
        <p:txBody>
          <a:bodyPr/>
          <a:lstStyle/>
          <a:p>
            <a:pPr marL="0" indent="0" eaLnBrk="1" hangingPunct="1">
              <a:lnSpc>
                <a:spcPct val="150000"/>
              </a:lnSpc>
              <a:buFont typeface="Wingdings" pitchFamily="2" charset="2"/>
              <a:buNone/>
              <a:defRPr/>
            </a:pPr>
            <a:r>
              <a:rPr lang="zh-CN" altLang="en-US" sz="2400" b="1" dirty="0" smtClean="0">
                <a:solidFill>
                  <a:schemeClr val="accent4">
                    <a:lumMod val="50000"/>
                  </a:schemeClr>
                </a:solidFill>
                <a:ea typeface="楷体_GB2312" pitchFamily="49" charset="-122"/>
              </a:rPr>
              <a:t>      套</a:t>
            </a:r>
            <a:r>
              <a:rPr lang="zh-CN" altLang="en-US" sz="2400" b="1" dirty="0">
                <a:solidFill>
                  <a:schemeClr val="accent4">
                    <a:lumMod val="50000"/>
                  </a:schemeClr>
                </a:solidFill>
                <a:ea typeface="楷体_GB2312" pitchFamily="49" charset="-122"/>
              </a:rPr>
              <a:t>期保值的最后申请日期为交割月前一个月第一个交易日之前提出。</a:t>
            </a:r>
          </a:p>
          <a:p>
            <a:pPr marL="0" indent="0" eaLnBrk="1" hangingPunct="1">
              <a:lnSpc>
                <a:spcPct val="150000"/>
              </a:lnSpc>
              <a:buFont typeface="Wingdings" pitchFamily="2" charset="2"/>
              <a:buNone/>
              <a:defRPr/>
            </a:pPr>
            <a:r>
              <a:rPr lang="zh-CN" altLang="en-US" sz="2400" b="1" dirty="0" smtClean="0">
                <a:solidFill>
                  <a:schemeClr val="accent4">
                    <a:lumMod val="50000"/>
                  </a:schemeClr>
                </a:solidFill>
                <a:ea typeface="楷体_GB2312" pitchFamily="49" charset="-122"/>
              </a:rPr>
              <a:t>      套</a:t>
            </a:r>
            <a:r>
              <a:rPr lang="zh-CN" altLang="en-US" sz="2400" b="1" dirty="0">
                <a:solidFill>
                  <a:schemeClr val="accent4">
                    <a:lumMod val="50000"/>
                  </a:schemeClr>
                </a:solidFill>
                <a:ea typeface="楷体_GB2312" pitchFamily="49" charset="-122"/>
              </a:rPr>
              <a:t>期保值的最后建仓日期是交割月前一个月的第十个交易日。</a:t>
            </a:r>
          </a:p>
          <a:p>
            <a:pPr marL="0" indent="0" eaLnBrk="1" hangingPunct="1">
              <a:lnSpc>
                <a:spcPct val="150000"/>
              </a:lnSpc>
              <a:buFont typeface="Wingdings" pitchFamily="2" charset="2"/>
              <a:buNone/>
              <a:defRPr/>
            </a:pPr>
            <a:r>
              <a:rPr lang="zh-CN" altLang="en-US" sz="2400" b="1" dirty="0" smtClean="0">
                <a:solidFill>
                  <a:schemeClr val="accent4">
                    <a:lumMod val="50000"/>
                  </a:schemeClr>
                </a:solidFill>
                <a:ea typeface="楷体_GB2312" pitchFamily="49" charset="-122"/>
              </a:rPr>
              <a:t>      交易所</a:t>
            </a:r>
            <a:r>
              <a:rPr lang="zh-CN" altLang="en-US" sz="2400" b="1" dirty="0">
                <a:solidFill>
                  <a:schemeClr val="accent4">
                    <a:lumMod val="50000"/>
                  </a:schemeClr>
                </a:solidFill>
                <a:ea typeface="楷体_GB2312" pitchFamily="49" charset="-122"/>
              </a:rPr>
              <a:t>批准建仓日收市时按照当日结算价将已有的投机持仓对应套期保值头寸转为套期保值持仓。</a:t>
            </a:r>
          </a:p>
          <a:p>
            <a:pPr marL="0" indent="0" algn="ctr" eaLnBrk="1" fontAlgn="t" hangingPunct="1">
              <a:lnSpc>
                <a:spcPct val="90000"/>
              </a:lnSpc>
              <a:buFont typeface="Wingdings" pitchFamily="2" charset="2"/>
              <a:buNone/>
              <a:defRPr/>
            </a:pPr>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图片 3" descr="1.jpg"/>
          <p:cNvPicPr>
            <a:picLocks noChangeAspect="1"/>
          </p:cNvPicPr>
          <p:nvPr/>
        </p:nvPicPr>
        <p:blipFill>
          <a:blip r:embed="rId2" cstate="print"/>
          <a:srcRect/>
          <a:stretch>
            <a:fillRect/>
          </a:stretch>
        </p:blipFill>
        <p:spPr bwMode="auto">
          <a:xfrm>
            <a:off x="0" y="0"/>
            <a:ext cx="9131300" cy="6858000"/>
          </a:xfrm>
          <a:prstGeom prst="rect">
            <a:avLst/>
          </a:prstGeom>
          <a:noFill/>
          <a:ln w="9525">
            <a:noFill/>
            <a:miter lim="800000"/>
            <a:headEnd/>
            <a:tailEnd/>
          </a:ln>
        </p:spPr>
      </p:pic>
      <p:sp>
        <p:nvSpPr>
          <p:cNvPr id="51202" name="标题 8"/>
          <p:cNvSpPr>
            <a:spLocks noGrp="1"/>
          </p:cNvSpPr>
          <p:nvPr>
            <p:ph type="ctrTitle" idx="4294967295"/>
          </p:nvPr>
        </p:nvSpPr>
        <p:spPr>
          <a:xfrm>
            <a:off x="685800" y="928688"/>
            <a:ext cx="7772400" cy="1428750"/>
          </a:xfrm>
        </p:spPr>
        <p:txBody>
          <a:bodyPr/>
          <a:lstStyle/>
          <a:p>
            <a:pPr eaLnBrk="1" hangingPunct="1">
              <a:lnSpc>
                <a:spcPct val="90000"/>
              </a:lnSpc>
            </a:pPr>
            <a:r>
              <a:rPr lang="zh-CN" altLang="en-US" sz="4000" dirty="0" smtClean="0"/>
              <a:t>关于股指套保额度的申请</a:t>
            </a:r>
            <a:r>
              <a:rPr lang="zh-CN" altLang="en-US" sz="5400" dirty="0" smtClean="0"/>
              <a:t/>
            </a:r>
            <a:br>
              <a:rPr lang="zh-CN" altLang="en-US" sz="5400" dirty="0" smtClean="0"/>
            </a:br>
            <a:endParaRPr lang="zh-CN" altLang="en-US" sz="5400" b="1" dirty="0" smtClean="0">
              <a:solidFill>
                <a:srgbClr val="E147DA"/>
              </a:solidFill>
              <a:latin typeface="楷体_GB2312" pitchFamily="49" charset="-122"/>
              <a:ea typeface="楷体_GB2312" pitchFamily="49" charset="-122"/>
            </a:endParaRPr>
          </a:p>
        </p:txBody>
      </p:sp>
      <p:sp>
        <p:nvSpPr>
          <p:cNvPr id="47107" name="副标题 4"/>
          <p:cNvSpPr>
            <a:spLocks noGrp="1"/>
          </p:cNvSpPr>
          <p:nvPr>
            <p:ph type="subTitle" idx="4294967295"/>
          </p:nvPr>
        </p:nvSpPr>
        <p:spPr>
          <a:xfrm>
            <a:off x="536575" y="2132857"/>
            <a:ext cx="7932738" cy="3867894"/>
          </a:xfrm>
        </p:spPr>
        <p:txBody>
          <a:bodyPr/>
          <a:lstStyle/>
          <a:p>
            <a:pPr marL="0" indent="0" eaLnBrk="1" fontAlgn="t" hangingPunct="1">
              <a:lnSpc>
                <a:spcPct val="90000"/>
              </a:lnSpc>
              <a:buFont typeface="Wingdings" pitchFamily="2" charset="2"/>
              <a:buNone/>
              <a:defRPr/>
            </a:pPr>
            <a:r>
              <a:rPr lang="zh-CN" altLang="en-US" sz="2800" dirty="0" smtClean="0"/>
              <a:t>       申请材料、业务要求基本上和商品一致，这里要特别说明的一点是：客户在现货市场（股票）上的资金规模，对应期货市场上的套保额度的计算方式。举例说明：</a:t>
            </a:r>
            <a:endParaRPr lang="en-US" altLang="zh-CN" sz="2800" dirty="0" smtClean="0"/>
          </a:p>
          <a:p>
            <a:pPr marL="0" indent="0" algn="ctr" eaLnBrk="1" fontAlgn="t" hangingPunct="1">
              <a:lnSpc>
                <a:spcPct val="90000"/>
              </a:lnSpc>
              <a:buNone/>
              <a:defRPr/>
            </a:pPr>
            <a:r>
              <a:rPr lang="zh-CN" altLang="en-US" sz="2800" dirty="0" smtClean="0"/>
              <a:t>       客户在证券市场上拥有市值</a:t>
            </a:r>
            <a:r>
              <a:rPr lang="en-US" altLang="zh-CN" sz="2800" dirty="0" smtClean="0"/>
              <a:t>2000</a:t>
            </a:r>
            <a:r>
              <a:rPr lang="zh-CN" altLang="en-US" sz="2800" dirty="0" smtClean="0"/>
              <a:t>万的股票，现申请沪深</a:t>
            </a:r>
            <a:r>
              <a:rPr lang="en-US" altLang="zh-CN" sz="2800" dirty="0" smtClean="0"/>
              <a:t>300</a:t>
            </a:r>
            <a:r>
              <a:rPr lang="zh-CN" altLang="en-US" sz="2800" dirty="0" smtClean="0"/>
              <a:t>指</a:t>
            </a:r>
            <a:r>
              <a:rPr lang="en-US" altLang="zh-CN" sz="2800" dirty="0" smtClean="0"/>
              <a:t>1510</a:t>
            </a:r>
            <a:r>
              <a:rPr lang="zh-CN" altLang="en-US" sz="2800" dirty="0" smtClean="0"/>
              <a:t>合约的套保，假如申请日当天结算价是</a:t>
            </a:r>
            <a:r>
              <a:rPr lang="en-US" altLang="zh-CN" sz="2800" dirty="0" smtClean="0"/>
              <a:t>3350</a:t>
            </a:r>
            <a:r>
              <a:rPr lang="zh-CN" altLang="en-US" sz="2800" dirty="0" smtClean="0"/>
              <a:t>，那么一手合约的价值就是</a:t>
            </a:r>
            <a:r>
              <a:rPr lang="en-US" altLang="zh-CN" sz="2800" dirty="0" smtClean="0"/>
              <a:t>3350×300=100.5</a:t>
            </a:r>
            <a:r>
              <a:rPr lang="zh-CN" altLang="en-US" sz="2800" dirty="0" smtClean="0"/>
              <a:t>万元</a:t>
            </a:r>
            <a:endParaRPr lang="en-US" altLang="zh-CN" sz="2800" dirty="0" smtClean="0"/>
          </a:p>
          <a:p>
            <a:pPr marL="0" indent="0" algn="ctr" eaLnBrk="1" fontAlgn="t" hangingPunct="1">
              <a:lnSpc>
                <a:spcPct val="90000"/>
              </a:lnSpc>
              <a:buNone/>
              <a:defRPr/>
            </a:pPr>
            <a:r>
              <a:rPr lang="zh-CN" altLang="en-US" sz="2800" dirty="0" smtClean="0"/>
              <a:t>申请的额度是</a:t>
            </a:r>
            <a:r>
              <a:rPr lang="en-US" altLang="zh-CN" sz="2800" dirty="0" smtClean="0"/>
              <a:t>2000</a:t>
            </a:r>
            <a:r>
              <a:rPr lang="zh-CN" altLang="en-US" sz="2800" dirty="0" smtClean="0"/>
              <a:t>万</a:t>
            </a:r>
            <a:r>
              <a:rPr lang="en-US" altLang="zh-CN" sz="2800" dirty="0" smtClean="0"/>
              <a:t>÷100.5</a:t>
            </a:r>
            <a:r>
              <a:rPr lang="zh-CN" altLang="en-US" sz="2800" dirty="0" smtClean="0"/>
              <a:t>万</a:t>
            </a:r>
            <a:r>
              <a:rPr lang="en-US" altLang="zh-CN" sz="2800" dirty="0" smtClean="0"/>
              <a:t>≈20</a:t>
            </a:r>
            <a:r>
              <a:rPr lang="zh-CN" altLang="en-US" sz="2800" dirty="0" smtClean="0"/>
              <a:t>手</a:t>
            </a:r>
            <a:endParaRPr lang="en-US" altLang="zh-CN" sz="2800" dirty="0" smtClean="0"/>
          </a:p>
          <a:p>
            <a:pPr marL="0" indent="0" algn="ctr" eaLnBrk="1" fontAlgn="t" hangingPunct="1">
              <a:lnSpc>
                <a:spcPct val="90000"/>
              </a:lnSpc>
              <a:buFont typeface="Wingdings" pitchFamily="2" charset="2"/>
              <a:buNone/>
              <a:defRPr/>
            </a:pP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5" name="图片 3" descr="1.jpg"/>
          <p:cNvPicPr>
            <a:picLocks noChangeAspect="1"/>
          </p:cNvPicPr>
          <p:nvPr/>
        </p:nvPicPr>
        <p:blipFill>
          <a:blip r:embed="rId2" cstate="print"/>
          <a:srcRect/>
          <a:stretch>
            <a:fillRect/>
          </a:stretch>
        </p:blipFill>
        <p:spPr bwMode="auto">
          <a:xfrm>
            <a:off x="-26988" y="-3175"/>
            <a:ext cx="9136063" cy="6861175"/>
          </a:xfrm>
          <a:prstGeom prst="rect">
            <a:avLst/>
          </a:prstGeom>
          <a:noFill/>
          <a:ln w="9525">
            <a:noFill/>
            <a:miter lim="800000"/>
            <a:headEnd/>
            <a:tailEnd/>
          </a:ln>
        </p:spPr>
      </p:pic>
      <p:sp>
        <p:nvSpPr>
          <p:cNvPr id="48130" name="标题 8"/>
          <p:cNvSpPr>
            <a:spLocks noGrp="1"/>
          </p:cNvSpPr>
          <p:nvPr>
            <p:ph type="ctrTitle" idx="4294967295"/>
          </p:nvPr>
        </p:nvSpPr>
        <p:spPr>
          <a:xfrm>
            <a:off x="669925" y="908050"/>
            <a:ext cx="7786688" cy="928688"/>
          </a:xfrm>
        </p:spPr>
        <p:txBody>
          <a:bodyPr/>
          <a:lstStyle/>
          <a:p>
            <a:pPr eaLnBrk="1" hangingPunct="1">
              <a:lnSpc>
                <a:spcPct val="90000"/>
              </a:lnSpc>
              <a:defRPr/>
            </a:pPr>
            <a:r>
              <a:rPr lang="zh-CN" altLang="en-US" sz="6000" b="1" dirty="0">
                <a:solidFill>
                  <a:srgbClr val="FF00FF"/>
                </a:solidFill>
                <a:ea typeface="华文行楷" pitchFamily="2" charset="-122"/>
              </a:rPr>
              <a:t>祝 福 各 位 ！</a:t>
            </a:r>
            <a:endParaRPr lang="zh-CN" altLang="en-US" sz="6000" b="1" dirty="0">
              <a:solidFill>
                <a:schemeClr val="accent4">
                  <a:lumMod val="50000"/>
                </a:schemeClr>
              </a:solidFill>
              <a:latin typeface="华文行楷" pitchFamily="2" charset="-122"/>
              <a:ea typeface="华文行楷" pitchFamily="2" charset="-122"/>
            </a:endParaRPr>
          </a:p>
        </p:txBody>
      </p:sp>
      <p:sp>
        <p:nvSpPr>
          <p:cNvPr id="4" name="标题 8"/>
          <p:cNvSpPr txBox="1">
            <a:spLocks/>
          </p:cNvSpPr>
          <p:nvPr/>
        </p:nvSpPr>
        <p:spPr bwMode="auto">
          <a:xfrm>
            <a:off x="1000125" y="3929063"/>
            <a:ext cx="7786688" cy="928687"/>
          </a:xfrm>
          <a:prstGeom prst="rect">
            <a:avLst/>
          </a:prstGeom>
          <a:noFill/>
          <a:ln w="9525">
            <a:noFill/>
            <a:miter lim="800000"/>
            <a:headEnd/>
            <a:tailEnd/>
          </a:ln>
          <a:effectLst/>
        </p:spPr>
        <p:txBody>
          <a:bodyPr anchor="ctr"/>
          <a:lstStyle/>
          <a:p>
            <a:pPr algn="ctr">
              <a:lnSpc>
                <a:spcPct val="90000"/>
              </a:lnSpc>
              <a:defRPr/>
            </a:pPr>
            <a:endParaRPr lang="zh-CN" altLang="en-US" sz="5400" kern="0" dirty="0">
              <a:solidFill>
                <a:schemeClr val="accent4">
                  <a:lumMod val="50000"/>
                </a:schemeClr>
              </a:solidFill>
              <a:latin typeface="楷体_GB2312" pitchFamily="49" charset="-122"/>
              <a:ea typeface="楷体_GB2312" pitchFamily="49" charset="-122"/>
              <a:cs typeface="+mj-cs"/>
            </a:endParaRPr>
          </a:p>
        </p:txBody>
      </p:sp>
      <p:pic>
        <p:nvPicPr>
          <p:cNvPr id="52228" name="Picture 7" descr="dglxasset[1]"/>
          <p:cNvPicPr>
            <a:picLocks noChangeAspect="1" noChangeArrowheads="1"/>
          </p:cNvPicPr>
          <p:nvPr/>
        </p:nvPicPr>
        <p:blipFill>
          <a:blip r:embed="rId3" cstate="print"/>
          <a:srcRect/>
          <a:stretch>
            <a:fillRect/>
          </a:stretch>
        </p:blipFill>
        <p:spPr bwMode="auto">
          <a:xfrm>
            <a:off x="2741613" y="2227263"/>
            <a:ext cx="2982912" cy="3889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49" name="图片 3" descr="1.jpg"/>
          <p:cNvPicPr>
            <a:picLocks noChangeAspect="1"/>
          </p:cNvPicPr>
          <p:nvPr/>
        </p:nvPicPr>
        <p:blipFill>
          <a:blip r:embed="rId2" cstate="print"/>
          <a:srcRect/>
          <a:stretch>
            <a:fillRect/>
          </a:stretch>
        </p:blipFill>
        <p:spPr bwMode="auto">
          <a:xfrm>
            <a:off x="7938" y="0"/>
            <a:ext cx="9136062" cy="6861175"/>
          </a:xfrm>
          <a:prstGeom prst="rect">
            <a:avLst/>
          </a:prstGeom>
          <a:noFill/>
          <a:ln w="9525">
            <a:noFill/>
            <a:miter lim="800000"/>
            <a:headEnd/>
            <a:tailEnd/>
          </a:ln>
        </p:spPr>
      </p:pic>
      <p:sp>
        <p:nvSpPr>
          <p:cNvPr id="48130" name="标题 8"/>
          <p:cNvSpPr>
            <a:spLocks noGrp="1"/>
          </p:cNvSpPr>
          <p:nvPr>
            <p:ph type="ctrTitle" idx="4294967295"/>
          </p:nvPr>
        </p:nvSpPr>
        <p:spPr>
          <a:xfrm>
            <a:off x="669925" y="908050"/>
            <a:ext cx="7786688" cy="928688"/>
          </a:xfrm>
        </p:spPr>
        <p:txBody>
          <a:bodyPr/>
          <a:lstStyle/>
          <a:p>
            <a:pPr eaLnBrk="1" hangingPunct="1">
              <a:lnSpc>
                <a:spcPct val="90000"/>
              </a:lnSpc>
              <a:defRPr/>
            </a:pPr>
            <a:r>
              <a:rPr lang="en-US" altLang="zh-CN" sz="3600" b="1" dirty="0" smtClean="0">
                <a:solidFill>
                  <a:srgbClr val="FF00FF"/>
                </a:solidFill>
              </a:rPr>
              <a:t>O(∩_∩)O    </a:t>
            </a:r>
            <a:r>
              <a:rPr lang="zh-CN" altLang="en-US" sz="3600" b="1" dirty="0" smtClean="0">
                <a:solidFill>
                  <a:srgbClr val="FF00FF"/>
                </a:solidFill>
              </a:rPr>
              <a:t>谢谢大家    ~~~</a:t>
            </a:r>
            <a:endParaRPr lang="zh-CN" altLang="en-US" sz="3600" b="1" dirty="0">
              <a:solidFill>
                <a:schemeClr val="accent4">
                  <a:lumMod val="50000"/>
                </a:schemeClr>
              </a:solidFill>
              <a:latin typeface="楷体_GB2312" pitchFamily="49" charset="-122"/>
              <a:ea typeface="楷体_GB2312" pitchFamily="49" charset="-122"/>
            </a:endParaRPr>
          </a:p>
        </p:txBody>
      </p:sp>
      <p:sp>
        <p:nvSpPr>
          <p:cNvPr id="4" name="标题 8"/>
          <p:cNvSpPr txBox="1">
            <a:spLocks/>
          </p:cNvSpPr>
          <p:nvPr/>
        </p:nvSpPr>
        <p:spPr bwMode="auto">
          <a:xfrm>
            <a:off x="1000125" y="3929063"/>
            <a:ext cx="7786688" cy="928687"/>
          </a:xfrm>
          <a:prstGeom prst="rect">
            <a:avLst/>
          </a:prstGeom>
          <a:noFill/>
          <a:ln w="9525">
            <a:noFill/>
            <a:miter lim="800000"/>
            <a:headEnd/>
            <a:tailEnd/>
          </a:ln>
          <a:effectLst/>
        </p:spPr>
        <p:txBody>
          <a:bodyPr anchor="ctr"/>
          <a:lstStyle/>
          <a:p>
            <a:pPr algn="ctr">
              <a:lnSpc>
                <a:spcPct val="90000"/>
              </a:lnSpc>
              <a:defRPr/>
            </a:pPr>
            <a:endParaRPr lang="zh-CN" altLang="en-US" sz="5400" kern="0" dirty="0">
              <a:solidFill>
                <a:schemeClr val="accent4">
                  <a:lumMod val="50000"/>
                </a:schemeClr>
              </a:solidFill>
              <a:latin typeface="楷体_GB2312" pitchFamily="49" charset="-122"/>
              <a:ea typeface="楷体_GB2312" pitchFamily="49" charset="-122"/>
              <a:cs typeface="+mj-cs"/>
            </a:endParaRPr>
          </a:p>
        </p:txBody>
      </p:sp>
      <p:pic>
        <p:nvPicPr>
          <p:cNvPr id="53252" name="Picture 3" descr="MCj04292550000[1]"/>
          <p:cNvPicPr>
            <a:picLocks noChangeAspect="1" noChangeArrowheads="1"/>
          </p:cNvPicPr>
          <p:nvPr/>
        </p:nvPicPr>
        <p:blipFill>
          <a:blip r:embed="rId3" cstate="print"/>
          <a:srcRect/>
          <a:stretch>
            <a:fillRect/>
          </a:stretch>
        </p:blipFill>
        <p:spPr bwMode="auto">
          <a:xfrm>
            <a:off x="838200" y="2209800"/>
            <a:ext cx="7591425"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3" descr="1.jpg"/>
          <p:cNvPicPr>
            <a:picLocks noChangeAspect="1"/>
          </p:cNvPicPr>
          <p:nvPr/>
        </p:nvPicPr>
        <p:blipFill>
          <a:blip r:embed="rId2" cstate="print"/>
          <a:srcRect/>
          <a:stretch>
            <a:fillRect/>
          </a:stretch>
        </p:blipFill>
        <p:spPr bwMode="auto">
          <a:xfrm>
            <a:off x="0" y="0"/>
            <a:ext cx="9131300" cy="6858000"/>
          </a:xfrm>
          <a:prstGeom prst="rect">
            <a:avLst/>
          </a:prstGeom>
          <a:noFill/>
          <a:ln w="9525">
            <a:noFill/>
            <a:miter lim="800000"/>
            <a:headEnd/>
            <a:tailEnd/>
          </a:ln>
        </p:spPr>
      </p:pic>
      <p:sp>
        <p:nvSpPr>
          <p:cNvPr id="18434" name="标题 8"/>
          <p:cNvSpPr>
            <a:spLocks noGrp="1"/>
          </p:cNvSpPr>
          <p:nvPr>
            <p:ph type="ctrTitle" idx="4294967295"/>
          </p:nvPr>
        </p:nvSpPr>
        <p:spPr>
          <a:xfrm>
            <a:off x="687388" y="836613"/>
            <a:ext cx="7772400" cy="1571625"/>
          </a:xfrm>
        </p:spPr>
        <p:txBody>
          <a:bodyPr/>
          <a:lstStyle/>
          <a:p>
            <a:pPr eaLnBrk="1" hangingPunct="1">
              <a:lnSpc>
                <a:spcPct val="90000"/>
              </a:lnSpc>
            </a:pPr>
            <a:r>
              <a:rPr lang="zh-CN" altLang="en-US" sz="6000" b="1" smtClean="0">
                <a:solidFill>
                  <a:srgbClr val="E147DA"/>
                </a:solidFill>
                <a:latin typeface="楷体_GB2312" pitchFamily="49" charset="-122"/>
                <a:ea typeface="楷体_GB2312" pitchFamily="49" charset="-122"/>
              </a:rPr>
              <a:t>实物交割的几种方式</a:t>
            </a:r>
          </a:p>
        </p:txBody>
      </p:sp>
      <p:sp>
        <p:nvSpPr>
          <p:cNvPr id="16387" name="副标题 4"/>
          <p:cNvSpPr>
            <a:spLocks noGrp="1"/>
          </p:cNvSpPr>
          <p:nvPr>
            <p:ph type="subTitle" idx="4294967295"/>
          </p:nvPr>
        </p:nvSpPr>
        <p:spPr>
          <a:xfrm>
            <a:off x="611560" y="2348880"/>
            <a:ext cx="7931150" cy="2979737"/>
          </a:xfrm>
        </p:spPr>
        <p:txBody>
          <a:bodyPr/>
          <a:lstStyle/>
          <a:p>
            <a:pPr marL="0" indent="0" eaLnBrk="1" hangingPunct="1">
              <a:buFont typeface="Wingdings" pitchFamily="2" charset="2"/>
              <a:buNone/>
              <a:defRPr/>
            </a:pPr>
            <a:r>
              <a:rPr lang="en-US" altLang="zh-CN" sz="4400" b="1" dirty="0" smtClean="0">
                <a:solidFill>
                  <a:schemeClr val="accent5">
                    <a:lumMod val="10000"/>
                  </a:schemeClr>
                </a:solidFill>
                <a:latin typeface="楷体_GB2312" pitchFamily="49" charset="-122"/>
                <a:ea typeface="楷体_GB2312" pitchFamily="49" charset="-122"/>
              </a:rPr>
              <a:t>1</a:t>
            </a:r>
            <a:r>
              <a:rPr lang="zh-CN" altLang="en-US" sz="4400" b="1" dirty="0" smtClean="0">
                <a:solidFill>
                  <a:schemeClr val="accent5">
                    <a:lumMod val="10000"/>
                  </a:schemeClr>
                </a:solidFill>
                <a:latin typeface="楷体_GB2312" pitchFamily="49" charset="-122"/>
                <a:ea typeface="楷体_GB2312" pitchFamily="49" charset="-122"/>
              </a:rPr>
              <a:t>、集中交割</a:t>
            </a:r>
            <a:endParaRPr lang="en-US" altLang="zh-CN" sz="4400" b="1" dirty="0">
              <a:solidFill>
                <a:schemeClr val="accent5">
                  <a:lumMod val="10000"/>
                </a:schemeClr>
              </a:solidFill>
              <a:latin typeface="楷体_GB2312" pitchFamily="49" charset="-122"/>
              <a:ea typeface="楷体_GB2312" pitchFamily="49" charset="-122"/>
            </a:endParaRPr>
          </a:p>
          <a:p>
            <a:pPr marL="0" indent="0" eaLnBrk="1" hangingPunct="1">
              <a:buFont typeface="Wingdings" pitchFamily="2" charset="2"/>
              <a:buNone/>
              <a:defRPr/>
            </a:pPr>
            <a:r>
              <a:rPr lang="en-US" altLang="zh-CN" sz="4400" b="1" dirty="0" smtClean="0">
                <a:solidFill>
                  <a:schemeClr val="accent5">
                    <a:lumMod val="10000"/>
                  </a:schemeClr>
                </a:solidFill>
                <a:latin typeface="楷体_GB2312" pitchFamily="49" charset="-122"/>
                <a:ea typeface="楷体_GB2312" pitchFamily="49" charset="-122"/>
              </a:rPr>
              <a:t>2</a:t>
            </a:r>
            <a:r>
              <a:rPr lang="zh-CN" altLang="en-US" sz="4400" b="1" dirty="0" smtClean="0">
                <a:solidFill>
                  <a:schemeClr val="accent5">
                    <a:lumMod val="10000"/>
                  </a:schemeClr>
                </a:solidFill>
                <a:latin typeface="楷体_GB2312" pitchFamily="49" charset="-122"/>
                <a:ea typeface="楷体_GB2312" pitchFamily="49" charset="-122"/>
              </a:rPr>
              <a:t>、滚动交割</a:t>
            </a:r>
            <a:endParaRPr lang="en-US" altLang="zh-CN" sz="4400" b="1" dirty="0" smtClean="0">
              <a:solidFill>
                <a:schemeClr val="accent5">
                  <a:lumMod val="10000"/>
                </a:schemeClr>
              </a:solidFill>
              <a:latin typeface="楷体_GB2312" pitchFamily="49" charset="-122"/>
              <a:ea typeface="楷体_GB2312" pitchFamily="49" charset="-122"/>
            </a:endParaRPr>
          </a:p>
          <a:p>
            <a:pPr marL="0" indent="0" eaLnBrk="1" hangingPunct="1">
              <a:buFont typeface="Wingdings" pitchFamily="2" charset="2"/>
              <a:buNone/>
              <a:defRPr/>
            </a:pPr>
            <a:r>
              <a:rPr lang="en-US" altLang="zh-CN" sz="4400" b="1" dirty="0" smtClean="0">
                <a:solidFill>
                  <a:schemeClr val="accent5">
                    <a:lumMod val="10000"/>
                  </a:schemeClr>
                </a:solidFill>
                <a:latin typeface="楷体_GB2312" pitchFamily="49" charset="-122"/>
                <a:ea typeface="楷体_GB2312" pitchFamily="49" charset="-122"/>
              </a:rPr>
              <a:t>3</a:t>
            </a:r>
            <a:r>
              <a:rPr lang="zh-CN" altLang="en-US" sz="4400" b="1" dirty="0" smtClean="0">
                <a:solidFill>
                  <a:schemeClr val="accent5">
                    <a:lumMod val="10000"/>
                  </a:schemeClr>
                </a:solidFill>
                <a:latin typeface="楷体_GB2312" pitchFamily="49" charset="-122"/>
                <a:ea typeface="楷体_GB2312" pitchFamily="49" charset="-122"/>
              </a:rPr>
              <a:t>、厂库交割</a:t>
            </a:r>
            <a:endParaRPr lang="en-US" altLang="zh-CN" sz="4400" b="1" dirty="0" smtClean="0">
              <a:solidFill>
                <a:schemeClr val="accent5">
                  <a:lumMod val="10000"/>
                </a:schemeClr>
              </a:solidFill>
              <a:latin typeface="楷体_GB2312" pitchFamily="49" charset="-122"/>
              <a:ea typeface="楷体_GB2312" pitchFamily="49" charset="-122"/>
            </a:endParaRPr>
          </a:p>
          <a:p>
            <a:pPr marL="0" indent="0" eaLnBrk="1" hangingPunct="1">
              <a:buFont typeface="Wingdings" pitchFamily="2" charset="2"/>
              <a:buNone/>
              <a:defRPr/>
            </a:pPr>
            <a:r>
              <a:rPr lang="en-US" altLang="zh-CN" sz="4400" b="1" dirty="0" smtClean="0">
                <a:solidFill>
                  <a:schemeClr val="accent5">
                    <a:lumMod val="10000"/>
                  </a:schemeClr>
                </a:solidFill>
                <a:latin typeface="楷体_GB2312" pitchFamily="49" charset="-122"/>
                <a:ea typeface="楷体_GB2312" pitchFamily="49" charset="-122"/>
              </a:rPr>
              <a:t>4</a:t>
            </a:r>
            <a:r>
              <a:rPr lang="zh-CN" altLang="en-US" sz="4400" b="1" dirty="0" smtClean="0">
                <a:solidFill>
                  <a:schemeClr val="accent5">
                    <a:lumMod val="10000"/>
                  </a:schemeClr>
                </a:solidFill>
                <a:latin typeface="楷体_GB2312" pitchFamily="49" charset="-122"/>
                <a:ea typeface="楷体_GB2312" pitchFamily="49" charset="-122"/>
              </a:rPr>
              <a:t>、车船</a:t>
            </a:r>
            <a:r>
              <a:rPr lang="zh-CN" altLang="en-US" sz="4400" b="1" dirty="0">
                <a:solidFill>
                  <a:schemeClr val="accent5">
                    <a:lumMod val="10000"/>
                  </a:schemeClr>
                </a:solidFill>
                <a:latin typeface="楷体_GB2312" pitchFamily="49" charset="-122"/>
                <a:ea typeface="楷体_GB2312" pitchFamily="49" charset="-122"/>
              </a:rPr>
              <a:t>板</a:t>
            </a:r>
            <a:r>
              <a:rPr lang="zh-CN" altLang="en-US" sz="4400" b="1" dirty="0" smtClean="0">
                <a:solidFill>
                  <a:schemeClr val="accent5">
                    <a:lumMod val="10000"/>
                  </a:schemeClr>
                </a:solidFill>
                <a:latin typeface="楷体_GB2312" pitchFamily="49" charset="-122"/>
                <a:ea typeface="楷体_GB2312" pitchFamily="49" charset="-122"/>
              </a:rPr>
              <a:t>交割</a:t>
            </a:r>
            <a:endParaRPr lang="en-US" altLang="zh-CN" sz="4400" b="1" dirty="0" smtClean="0">
              <a:solidFill>
                <a:schemeClr val="accent5">
                  <a:lumMod val="10000"/>
                </a:schemeClr>
              </a:solidFill>
              <a:latin typeface="楷体_GB2312" pitchFamily="49" charset="-122"/>
              <a:ea typeface="楷体_GB2312" pitchFamily="49" charset="-122"/>
            </a:endParaRPr>
          </a:p>
          <a:p>
            <a:pPr marL="0" indent="0" eaLnBrk="1" hangingPunct="1">
              <a:buFont typeface="Wingdings" pitchFamily="2" charset="2"/>
              <a:buNone/>
              <a:defRPr/>
            </a:pPr>
            <a:r>
              <a:rPr lang="en-US" altLang="zh-CN" sz="4400" b="1" dirty="0" smtClean="0">
                <a:solidFill>
                  <a:schemeClr val="accent5">
                    <a:lumMod val="10000"/>
                  </a:schemeClr>
                </a:solidFill>
                <a:latin typeface="楷体_GB2312" pitchFamily="49" charset="-122"/>
                <a:ea typeface="楷体_GB2312" pitchFamily="49" charset="-122"/>
              </a:rPr>
              <a:t>5</a:t>
            </a:r>
            <a:r>
              <a:rPr lang="zh-CN" altLang="en-US" sz="4400" b="1" dirty="0" smtClean="0">
                <a:solidFill>
                  <a:schemeClr val="accent5">
                    <a:lumMod val="10000"/>
                  </a:schemeClr>
                </a:solidFill>
                <a:latin typeface="楷体_GB2312" pitchFamily="49" charset="-122"/>
                <a:ea typeface="楷体_GB2312" pitchFamily="49" charset="-122"/>
              </a:rPr>
              <a:t>、提货单交割</a:t>
            </a:r>
            <a:endParaRPr lang="en-US" altLang="zh-CN" sz="4400" b="1" dirty="0" smtClean="0">
              <a:solidFill>
                <a:schemeClr val="accent5">
                  <a:lumMod val="10000"/>
                </a:schemeClr>
              </a:solidFill>
              <a:latin typeface="楷体_GB2312" pitchFamily="49" charset="-122"/>
              <a:ea typeface="楷体_GB2312" pitchFamily="49" charset="-122"/>
            </a:endParaRPr>
          </a:p>
          <a:p>
            <a:pPr marL="0" indent="0" algn="ctr" eaLnBrk="1" hangingPunct="1">
              <a:buFont typeface="Wingdings" pitchFamily="2" charset="2"/>
              <a:buNone/>
              <a:defRPr/>
            </a:pPr>
            <a:endParaRPr lang="en-US" altLang="zh-CN" sz="4400" b="1" dirty="0">
              <a:solidFill>
                <a:schemeClr val="accent5">
                  <a:lumMod val="10000"/>
                </a:schemeClr>
              </a:solidFill>
              <a:latin typeface="楷体_GB2312" pitchFamily="49" charset="-122"/>
              <a:ea typeface="楷体_GB2312" pitchFamily="49" charset="-122"/>
            </a:endParaRPr>
          </a:p>
        </p:txBody>
      </p:sp>
      <p:pic>
        <p:nvPicPr>
          <p:cNvPr id="18436" name="Picture 1030" descr="j0301252"/>
          <p:cNvPicPr>
            <a:picLocks noChangeAspect="1" noChangeArrowheads="1"/>
          </p:cNvPicPr>
          <p:nvPr/>
        </p:nvPicPr>
        <p:blipFill>
          <a:blip r:embed="rId3" cstate="print"/>
          <a:srcRect/>
          <a:stretch>
            <a:fillRect/>
          </a:stretch>
        </p:blipFill>
        <p:spPr bwMode="auto">
          <a:xfrm>
            <a:off x="6234113" y="3789363"/>
            <a:ext cx="2643187" cy="2197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图片 3" descr="1.jpg"/>
          <p:cNvPicPr>
            <a:picLocks noChangeAspect="1"/>
          </p:cNvPicPr>
          <p:nvPr/>
        </p:nvPicPr>
        <p:blipFill>
          <a:blip r:embed="rId2" cstate="print"/>
          <a:srcRect/>
          <a:stretch>
            <a:fillRect/>
          </a:stretch>
        </p:blipFill>
        <p:spPr bwMode="auto">
          <a:xfrm>
            <a:off x="6350" y="0"/>
            <a:ext cx="9131300" cy="6858000"/>
          </a:xfrm>
          <a:prstGeom prst="rect">
            <a:avLst/>
          </a:prstGeom>
          <a:noFill/>
          <a:ln w="9525">
            <a:noFill/>
            <a:miter lim="800000"/>
            <a:headEnd/>
            <a:tailEnd/>
          </a:ln>
        </p:spPr>
      </p:pic>
      <p:sp>
        <p:nvSpPr>
          <p:cNvPr id="9" name="标题 8"/>
          <p:cNvSpPr>
            <a:spLocks noGrp="1"/>
          </p:cNvSpPr>
          <p:nvPr>
            <p:ph type="title" idx="4294967295"/>
          </p:nvPr>
        </p:nvSpPr>
        <p:spPr>
          <a:xfrm>
            <a:off x="457200" y="1052513"/>
            <a:ext cx="8229600" cy="936625"/>
          </a:xfrm>
        </p:spPr>
        <p:txBody>
          <a:bodyPr>
            <a:normAutofit fontScale="90000"/>
          </a:bodyPr>
          <a:lstStyle/>
          <a:p>
            <a:pPr eaLnBrk="1" hangingPunct="1">
              <a:defRPr/>
            </a:pPr>
            <a:r>
              <a:rPr lang="zh-CN" altLang="en-US" sz="4000"/>
              <a:t/>
            </a:r>
            <a:br>
              <a:rPr lang="zh-CN" altLang="en-US" sz="4000"/>
            </a:br>
            <a:endParaRPr lang="zh-CN" altLang="en-US" sz="4000"/>
          </a:p>
        </p:txBody>
      </p:sp>
      <p:sp>
        <p:nvSpPr>
          <p:cNvPr id="17411" name="Rectangle 4"/>
          <p:cNvSpPr>
            <a:spLocks noGrp="1"/>
          </p:cNvSpPr>
          <p:nvPr>
            <p:ph type="body" idx="4294967295"/>
          </p:nvPr>
        </p:nvSpPr>
        <p:spPr>
          <a:xfrm>
            <a:off x="395288" y="1196975"/>
            <a:ext cx="8229600" cy="4895850"/>
          </a:xfrm>
        </p:spPr>
        <p:txBody>
          <a:bodyPr/>
          <a:lstStyle/>
          <a:p>
            <a:pPr eaLnBrk="1" hangingPunct="1">
              <a:lnSpc>
                <a:spcPct val="90000"/>
              </a:lnSpc>
              <a:defRPr/>
            </a:pPr>
            <a:r>
              <a:rPr lang="en-US" altLang="zh-CN" sz="2300" b="1" dirty="0">
                <a:solidFill>
                  <a:schemeClr val="accent5">
                    <a:lumMod val="10000"/>
                  </a:schemeClr>
                </a:solidFill>
                <a:latin typeface="楷体_GB2312" pitchFamily="49" charset="-122"/>
                <a:ea typeface="楷体_GB2312" pitchFamily="49" charset="-122"/>
              </a:rPr>
              <a:t>1</a:t>
            </a:r>
            <a:r>
              <a:rPr lang="zh-CN" altLang="en-US" sz="2300" b="1" dirty="0">
                <a:solidFill>
                  <a:schemeClr val="accent5">
                    <a:lumMod val="10000"/>
                  </a:schemeClr>
                </a:solidFill>
                <a:latin typeface="楷体_GB2312" pitchFamily="49" charset="-122"/>
                <a:ea typeface="楷体_GB2312" pitchFamily="49" charset="-122"/>
              </a:rPr>
              <a:t>、集中交割：也叫一次性交割，是指所有到期合约在交割月份最后交易日过后一次性集中交割的交割方式。 </a:t>
            </a:r>
          </a:p>
          <a:p>
            <a:pPr eaLnBrk="1" hangingPunct="1">
              <a:lnSpc>
                <a:spcPct val="90000"/>
              </a:lnSpc>
              <a:defRPr/>
            </a:pPr>
            <a:endParaRPr lang="en-US" altLang="zh-CN" sz="2300" b="1" dirty="0" smtClean="0">
              <a:solidFill>
                <a:schemeClr val="accent5">
                  <a:lumMod val="10000"/>
                </a:schemeClr>
              </a:solidFill>
              <a:latin typeface="楷体_GB2312" pitchFamily="49" charset="-122"/>
              <a:ea typeface="楷体_GB2312" pitchFamily="49" charset="-122"/>
            </a:endParaRPr>
          </a:p>
          <a:p>
            <a:pPr eaLnBrk="1" hangingPunct="1">
              <a:lnSpc>
                <a:spcPct val="90000"/>
              </a:lnSpc>
              <a:defRPr/>
            </a:pPr>
            <a:r>
              <a:rPr lang="en-US" altLang="zh-CN" sz="2300" b="1" dirty="0" smtClean="0">
                <a:solidFill>
                  <a:schemeClr val="accent5">
                    <a:lumMod val="10000"/>
                  </a:schemeClr>
                </a:solidFill>
                <a:latin typeface="楷体_GB2312" pitchFamily="49" charset="-122"/>
                <a:ea typeface="楷体_GB2312" pitchFamily="49" charset="-122"/>
              </a:rPr>
              <a:t>2</a:t>
            </a:r>
            <a:r>
              <a:rPr lang="zh-CN" altLang="en-US" sz="2300" b="1" dirty="0">
                <a:solidFill>
                  <a:schemeClr val="accent5">
                    <a:lumMod val="10000"/>
                  </a:schemeClr>
                </a:solidFill>
                <a:latin typeface="楷体_GB2312" pitchFamily="49" charset="-122"/>
                <a:ea typeface="楷体_GB2312" pitchFamily="49" charset="-122"/>
              </a:rPr>
              <a:t>、滚动交割：是指在合约进入交割月以后，在交割月第一个交易日至交割月最后交易日前一交易日进行交割的交割方式</a:t>
            </a:r>
            <a:r>
              <a:rPr lang="zh-CN" altLang="en-US" sz="2300" b="1" dirty="0" smtClean="0">
                <a:solidFill>
                  <a:schemeClr val="accent5">
                    <a:lumMod val="10000"/>
                  </a:schemeClr>
                </a:solidFill>
                <a:latin typeface="楷体_GB2312" pitchFamily="49" charset="-122"/>
                <a:ea typeface="楷体_GB2312" pitchFamily="49" charset="-122"/>
              </a:rPr>
              <a:t>。</a:t>
            </a:r>
            <a:endParaRPr lang="zh-CN" altLang="en-US" sz="2300" b="1" dirty="0">
              <a:solidFill>
                <a:schemeClr val="accent5">
                  <a:lumMod val="10000"/>
                </a:schemeClr>
              </a:solidFill>
              <a:latin typeface="楷体_GB2312" pitchFamily="49" charset="-122"/>
              <a:ea typeface="楷体_GB2312" pitchFamily="49" charset="-122"/>
            </a:endParaRPr>
          </a:p>
          <a:p>
            <a:pPr eaLnBrk="1" hangingPunct="1">
              <a:lnSpc>
                <a:spcPct val="90000"/>
              </a:lnSpc>
              <a:defRPr/>
            </a:pPr>
            <a:endParaRPr lang="en-US" altLang="zh-CN" sz="2300" b="1" dirty="0" smtClean="0">
              <a:solidFill>
                <a:schemeClr val="accent5">
                  <a:lumMod val="10000"/>
                </a:schemeClr>
              </a:solidFill>
              <a:latin typeface="楷体_GB2312" pitchFamily="49" charset="-122"/>
              <a:ea typeface="楷体_GB2312" pitchFamily="49" charset="-122"/>
            </a:endParaRPr>
          </a:p>
          <a:p>
            <a:pPr eaLnBrk="1" hangingPunct="1">
              <a:lnSpc>
                <a:spcPct val="90000"/>
              </a:lnSpc>
              <a:defRPr/>
            </a:pPr>
            <a:r>
              <a:rPr lang="en-US" altLang="zh-CN" sz="2300" b="1" dirty="0" smtClean="0">
                <a:solidFill>
                  <a:schemeClr val="accent5">
                    <a:lumMod val="10000"/>
                  </a:schemeClr>
                </a:solidFill>
                <a:latin typeface="楷体_GB2312" pitchFamily="49" charset="-122"/>
                <a:ea typeface="楷体_GB2312" pitchFamily="49" charset="-122"/>
              </a:rPr>
              <a:t>3</a:t>
            </a:r>
            <a:r>
              <a:rPr lang="zh-CN" altLang="en-US" sz="2300" b="1" dirty="0">
                <a:solidFill>
                  <a:schemeClr val="accent5">
                    <a:lumMod val="10000"/>
                  </a:schemeClr>
                </a:solidFill>
                <a:latin typeface="楷体_GB2312" pitchFamily="49" charset="-122"/>
                <a:ea typeface="楷体_GB2312" pitchFamily="49" charset="-122"/>
              </a:rPr>
              <a:t>、厂库</a:t>
            </a:r>
            <a:r>
              <a:rPr lang="zh-CN" altLang="en-US" sz="2300" b="1" dirty="0" smtClean="0">
                <a:solidFill>
                  <a:schemeClr val="accent5">
                    <a:lumMod val="10000"/>
                  </a:schemeClr>
                </a:solidFill>
                <a:latin typeface="楷体_GB2312" pitchFamily="49" charset="-122"/>
                <a:ea typeface="楷体_GB2312" pitchFamily="49" charset="-122"/>
              </a:rPr>
              <a:t>交割：是</a:t>
            </a:r>
            <a:r>
              <a:rPr lang="zh-CN" altLang="en-US" sz="2300" b="1" dirty="0">
                <a:solidFill>
                  <a:schemeClr val="accent5">
                    <a:lumMod val="10000"/>
                  </a:schemeClr>
                </a:solidFill>
                <a:latin typeface="楷体_GB2312" pitchFamily="49" charset="-122"/>
                <a:ea typeface="楷体_GB2312" pitchFamily="49" charset="-122"/>
              </a:rPr>
              <a:t>指厂库作为交割地点和仓单的签发人。以信用为基础（相对仓库仓单），按照买方要求在未来特定时间支付相应数量的商品的一种交割方式</a:t>
            </a:r>
            <a:r>
              <a:rPr lang="zh-CN" altLang="en-US" sz="2300" b="1" dirty="0" smtClean="0">
                <a:solidFill>
                  <a:schemeClr val="accent5">
                    <a:lumMod val="10000"/>
                  </a:schemeClr>
                </a:solidFill>
                <a:latin typeface="楷体_GB2312" pitchFamily="49" charset="-122"/>
                <a:ea typeface="楷体_GB2312" pitchFamily="49" charset="-122"/>
              </a:rPr>
              <a:t>。</a:t>
            </a:r>
            <a:endParaRPr lang="en-US" altLang="zh-CN" sz="2300" b="1" dirty="0" smtClean="0">
              <a:solidFill>
                <a:schemeClr val="accent5">
                  <a:lumMod val="10000"/>
                </a:schemeClr>
              </a:solidFill>
              <a:latin typeface="楷体_GB2312" pitchFamily="49" charset="-122"/>
              <a:ea typeface="楷体_GB2312" pitchFamily="49" charset="-122"/>
            </a:endParaRPr>
          </a:p>
          <a:p>
            <a:pPr eaLnBrk="1" hangingPunct="1">
              <a:lnSpc>
                <a:spcPct val="90000"/>
              </a:lnSpc>
              <a:buNone/>
              <a:defRPr/>
            </a:pPr>
            <a:r>
              <a:rPr lang="en-US" altLang="zh-CN" sz="2300" b="1" dirty="0" smtClean="0">
                <a:solidFill>
                  <a:schemeClr val="accent5">
                    <a:lumMod val="10000"/>
                  </a:schemeClr>
                </a:solidFill>
                <a:latin typeface="楷体_GB2312" pitchFamily="49" charset="-122"/>
                <a:ea typeface="楷体_GB2312" pitchFamily="49" charset="-122"/>
              </a:rPr>
              <a:t>     </a:t>
            </a:r>
            <a:r>
              <a:rPr lang="zh-CN" altLang="en-US" sz="2300" b="1" dirty="0" smtClean="0">
                <a:solidFill>
                  <a:schemeClr val="accent5">
                    <a:lumMod val="10000"/>
                  </a:schemeClr>
                </a:solidFill>
                <a:latin typeface="楷体_GB2312" pitchFamily="49" charset="-122"/>
                <a:ea typeface="楷体_GB2312" pitchFamily="49" charset="-122"/>
              </a:rPr>
              <a:t>厂库交割一般适用于不便保存的商品，比如：玻璃、动力煤、甲醇等。</a:t>
            </a:r>
            <a:endParaRPr lang="zh-CN" altLang="en-US" sz="2300" b="1" dirty="0">
              <a:solidFill>
                <a:schemeClr val="accent5">
                  <a:lumMod val="10000"/>
                </a:schemeClr>
              </a:solidFill>
              <a:latin typeface="楷体_GB2312" pitchFamily="49" charset="-122"/>
              <a:ea typeface="楷体_GB2312" pitchFamily="49" charset="-122"/>
            </a:endParaRPr>
          </a:p>
          <a:p>
            <a:pPr eaLnBrk="1" hangingPunct="1">
              <a:lnSpc>
                <a:spcPct val="90000"/>
              </a:lnSpc>
              <a:defRPr/>
            </a:pPr>
            <a:endParaRPr lang="en-US" altLang="zh-CN" sz="2300" b="1" dirty="0" smtClean="0">
              <a:solidFill>
                <a:schemeClr val="accent5">
                  <a:lumMod val="10000"/>
                </a:schemeClr>
              </a:solidFill>
              <a:latin typeface="楷体_GB2312" pitchFamily="49" charset="-122"/>
              <a:ea typeface="楷体_GB2312" pitchFamily="49" charset="-122"/>
            </a:endParaRPr>
          </a:p>
          <a:p>
            <a:pPr eaLnBrk="1" hangingPunct="1">
              <a:lnSpc>
                <a:spcPct val="90000"/>
              </a:lnSpc>
              <a:defRPr/>
            </a:pPr>
            <a:r>
              <a:rPr lang="en-US" altLang="zh-CN" sz="2300" b="1" dirty="0" smtClean="0">
                <a:solidFill>
                  <a:schemeClr val="accent5">
                    <a:lumMod val="10000"/>
                  </a:schemeClr>
                </a:solidFill>
                <a:latin typeface="楷体_GB2312" pitchFamily="49" charset="-122"/>
                <a:ea typeface="楷体_GB2312" pitchFamily="49" charset="-122"/>
              </a:rPr>
              <a:t>4</a:t>
            </a:r>
            <a:r>
              <a:rPr lang="zh-CN" altLang="en-US" sz="2300" b="1" dirty="0">
                <a:solidFill>
                  <a:schemeClr val="accent5">
                    <a:lumMod val="10000"/>
                  </a:schemeClr>
                </a:solidFill>
                <a:latin typeface="楷体_GB2312" pitchFamily="49" charset="-122"/>
                <a:ea typeface="楷体_GB2312" pitchFamily="49" charset="-122"/>
              </a:rPr>
              <a:t>、</a:t>
            </a:r>
            <a:r>
              <a:rPr lang="zh-CN" altLang="zh-CN" sz="2300" b="1" dirty="0">
                <a:solidFill>
                  <a:schemeClr val="accent5">
                    <a:lumMod val="10000"/>
                  </a:schemeClr>
                </a:solidFill>
                <a:latin typeface="楷体_GB2312" pitchFamily="49" charset="-122"/>
                <a:ea typeface="楷体_GB2312" pitchFamily="49" charset="-122"/>
              </a:rPr>
              <a:t>车船板</a:t>
            </a:r>
            <a:r>
              <a:rPr lang="zh-CN" altLang="zh-CN" sz="2300" b="1" dirty="0" smtClean="0">
                <a:solidFill>
                  <a:schemeClr val="accent5">
                    <a:lumMod val="10000"/>
                  </a:schemeClr>
                </a:solidFill>
                <a:latin typeface="楷体_GB2312" pitchFamily="49" charset="-122"/>
                <a:ea typeface="楷体_GB2312" pitchFamily="49" charset="-122"/>
              </a:rPr>
              <a:t>交割</a:t>
            </a:r>
            <a:r>
              <a:rPr lang="zh-CN" altLang="en-US" sz="2300" b="1" dirty="0" smtClean="0">
                <a:solidFill>
                  <a:schemeClr val="accent5">
                    <a:lumMod val="10000"/>
                  </a:schemeClr>
                </a:solidFill>
                <a:latin typeface="楷体_GB2312" pitchFamily="49" charset="-122"/>
                <a:ea typeface="楷体_GB2312" pitchFamily="49" charset="-122"/>
              </a:rPr>
              <a:t>：</a:t>
            </a:r>
            <a:r>
              <a:rPr lang="zh-CN" altLang="zh-CN" sz="2300" b="1" dirty="0" smtClean="0">
                <a:solidFill>
                  <a:schemeClr val="accent5">
                    <a:lumMod val="10000"/>
                  </a:schemeClr>
                </a:solidFill>
                <a:latin typeface="楷体_GB2312" pitchFamily="49" charset="-122"/>
                <a:ea typeface="楷体_GB2312" pitchFamily="49" charset="-122"/>
              </a:rPr>
              <a:t>是</a:t>
            </a:r>
            <a:r>
              <a:rPr lang="zh-CN" altLang="zh-CN" sz="2300" b="1" dirty="0">
                <a:solidFill>
                  <a:schemeClr val="accent5">
                    <a:lumMod val="10000"/>
                  </a:schemeClr>
                </a:solidFill>
                <a:latin typeface="楷体_GB2312" pitchFamily="49" charset="-122"/>
                <a:ea typeface="楷体_GB2312" pitchFamily="49" charset="-122"/>
              </a:rPr>
              <a:t>指在交易所指定交割计价点货物装</a:t>
            </a:r>
            <a:r>
              <a:rPr lang="zh-CN" altLang="zh-CN" sz="2300" b="1" dirty="0" smtClean="0">
                <a:solidFill>
                  <a:schemeClr val="accent5">
                    <a:lumMod val="10000"/>
                  </a:schemeClr>
                </a:solidFill>
                <a:latin typeface="楷体_GB2312" pitchFamily="49" charset="-122"/>
                <a:ea typeface="楷体_GB2312" pitchFamily="49" charset="-122"/>
              </a:rPr>
              <a:t>至</a:t>
            </a:r>
            <a:endParaRPr lang="en-US" altLang="zh-CN" sz="2300" b="1" dirty="0" smtClean="0">
              <a:solidFill>
                <a:schemeClr val="accent5">
                  <a:lumMod val="10000"/>
                </a:schemeClr>
              </a:solidFill>
              <a:latin typeface="楷体_GB2312" pitchFamily="49" charset="-122"/>
              <a:ea typeface="楷体_GB2312" pitchFamily="49" charset="-122"/>
            </a:endParaRPr>
          </a:p>
          <a:p>
            <a:pPr eaLnBrk="1" hangingPunct="1">
              <a:lnSpc>
                <a:spcPct val="90000"/>
              </a:lnSpc>
              <a:defRPr/>
            </a:pPr>
            <a:endParaRPr lang="en-US" altLang="zh-CN" sz="2300" b="1" dirty="0">
              <a:solidFill>
                <a:schemeClr val="accent5">
                  <a:lumMod val="10000"/>
                </a:schemeClr>
              </a:solidFill>
              <a:latin typeface="楷体_GB2312" pitchFamily="49" charset="-122"/>
              <a:ea typeface="楷体_GB2312" pitchFamily="49" charset="-122"/>
            </a:endParaRPr>
          </a:p>
          <a:p>
            <a:pPr eaLnBrk="1" hangingPunct="1">
              <a:lnSpc>
                <a:spcPct val="90000"/>
              </a:lnSpc>
              <a:buFont typeface="Wingdings" pitchFamily="2" charset="2"/>
              <a:buNone/>
              <a:defRPr/>
            </a:pPr>
            <a:r>
              <a:rPr lang="zh-CN" altLang="en-US" sz="2300" dirty="0">
                <a:latin typeface="宋体" charset="-122"/>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图片 3" descr="1.jpg"/>
          <p:cNvPicPr>
            <a:picLocks noChangeAspect="1"/>
          </p:cNvPicPr>
          <p:nvPr/>
        </p:nvPicPr>
        <p:blipFill>
          <a:blip r:embed="rId2" cstate="print"/>
          <a:srcRect/>
          <a:stretch>
            <a:fillRect/>
          </a:stretch>
        </p:blipFill>
        <p:spPr bwMode="auto">
          <a:xfrm>
            <a:off x="6350" y="0"/>
            <a:ext cx="9131300" cy="6858000"/>
          </a:xfrm>
          <a:prstGeom prst="rect">
            <a:avLst/>
          </a:prstGeom>
          <a:noFill/>
          <a:ln w="9525">
            <a:noFill/>
            <a:miter lim="800000"/>
            <a:headEnd/>
            <a:tailEnd/>
          </a:ln>
        </p:spPr>
      </p:pic>
      <p:sp>
        <p:nvSpPr>
          <p:cNvPr id="9" name="标题 8"/>
          <p:cNvSpPr>
            <a:spLocks noGrp="1"/>
          </p:cNvSpPr>
          <p:nvPr>
            <p:ph type="title" idx="4294967295"/>
          </p:nvPr>
        </p:nvSpPr>
        <p:spPr>
          <a:xfrm>
            <a:off x="457200" y="1052513"/>
            <a:ext cx="8229600" cy="936625"/>
          </a:xfrm>
        </p:spPr>
        <p:txBody>
          <a:bodyPr>
            <a:normAutofit fontScale="90000"/>
          </a:bodyPr>
          <a:lstStyle/>
          <a:p>
            <a:pPr eaLnBrk="1" hangingPunct="1">
              <a:defRPr/>
            </a:pPr>
            <a:r>
              <a:rPr lang="zh-CN" altLang="en-US" sz="4000"/>
              <a:t/>
            </a:r>
            <a:br>
              <a:rPr lang="zh-CN" altLang="en-US" sz="4000"/>
            </a:br>
            <a:endParaRPr lang="zh-CN" altLang="en-US" sz="4000"/>
          </a:p>
        </p:txBody>
      </p:sp>
      <p:sp>
        <p:nvSpPr>
          <p:cNvPr id="17411" name="Rectangle 4"/>
          <p:cNvSpPr>
            <a:spLocks noGrp="1"/>
          </p:cNvSpPr>
          <p:nvPr>
            <p:ph type="body" idx="4294967295"/>
          </p:nvPr>
        </p:nvSpPr>
        <p:spPr>
          <a:xfrm>
            <a:off x="395288" y="1196975"/>
            <a:ext cx="8229600" cy="4895850"/>
          </a:xfrm>
        </p:spPr>
        <p:txBody>
          <a:bodyPr/>
          <a:lstStyle/>
          <a:p>
            <a:pPr eaLnBrk="1" hangingPunct="1">
              <a:lnSpc>
                <a:spcPct val="90000"/>
              </a:lnSpc>
              <a:buNone/>
              <a:defRPr/>
            </a:pPr>
            <a:r>
              <a:rPr lang="en-US" altLang="zh-CN" sz="2300" b="1" dirty="0" smtClean="0">
                <a:solidFill>
                  <a:schemeClr val="accent5">
                    <a:lumMod val="10000"/>
                  </a:schemeClr>
                </a:solidFill>
                <a:latin typeface="楷体_GB2312" pitchFamily="49" charset="-122"/>
                <a:ea typeface="楷体_GB2312" pitchFamily="49" charset="-122"/>
              </a:rPr>
              <a:t>  </a:t>
            </a:r>
            <a:r>
              <a:rPr lang="zh-CN" altLang="zh-CN" sz="2300" b="1" dirty="0" smtClean="0">
                <a:solidFill>
                  <a:schemeClr val="accent5">
                    <a:lumMod val="10000"/>
                  </a:schemeClr>
                </a:solidFill>
                <a:latin typeface="楷体_GB2312" pitchFamily="49" charset="-122"/>
                <a:ea typeface="楷体_GB2312" pitchFamily="49" charset="-122"/>
              </a:rPr>
              <a:t>买方汽车板、火车板或轮船版，完成货物</a:t>
            </a:r>
            <a:r>
              <a:rPr lang="zh-CN" altLang="en-US" sz="2300" b="1" dirty="0" smtClean="0">
                <a:solidFill>
                  <a:schemeClr val="accent5">
                    <a:lumMod val="10000"/>
                  </a:schemeClr>
                </a:solidFill>
                <a:latin typeface="楷体_GB2312" pitchFamily="49" charset="-122"/>
                <a:ea typeface="楷体_GB2312" pitchFamily="49" charset="-122"/>
              </a:rPr>
              <a:t>交收</a:t>
            </a:r>
            <a:r>
              <a:rPr lang="zh-CN" altLang="zh-CN" sz="2300" b="1" dirty="0" smtClean="0">
                <a:solidFill>
                  <a:schemeClr val="accent5">
                    <a:lumMod val="10000"/>
                  </a:schemeClr>
                </a:solidFill>
                <a:latin typeface="楷体_GB2312" pitchFamily="49" charset="-122"/>
                <a:ea typeface="楷体_GB2312" pitchFamily="49" charset="-122"/>
              </a:rPr>
              <a:t>的一种实物交割方式。买卖双方以货物装上买方车船板为界，实现货物的所有权和风险转移，各自承担对货物的数量、质量责任。</a:t>
            </a:r>
            <a:r>
              <a:rPr lang="en-US" altLang="zh-CN" sz="2300" b="1" dirty="0" smtClean="0">
                <a:solidFill>
                  <a:schemeClr val="accent5">
                    <a:lumMod val="10000"/>
                  </a:schemeClr>
                </a:solidFill>
                <a:latin typeface="楷体_GB2312" pitchFamily="49" charset="-122"/>
                <a:ea typeface="楷体_GB2312" pitchFamily="49" charset="-122"/>
              </a:rPr>
              <a:t>PM</a:t>
            </a:r>
            <a:r>
              <a:rPr lang="zh-CN" altLang="zh-CN" sz="2300" b="1" dirty="0" smtClean="0">
                <a:solidFill>
                  <a:schemeClr val="accent5">
                    <a:lumMod val="10000"/>
                  </a:schemeClr>
                </a:solidFill>
                <a:latin typeface="楷体_GB2312" pitchFamily="49" charset="-122"/>
                <a:ea typeface="楷体_GB2312" pitchFamily="49" charset="-122"/>
              </a:rPr>
              <a:t> </a:t>
            </a:r>
            <a:endParaRPr lang="en-US" altLang="zh-CN" sz="2300" b="1" dirty="0" smtClean="0">
              <a:solidFill>
                <a:schemeClr val="accent5">
                  <a:lumMod val="10000"/>
                </a:schemeClr>
              </a:solidFill>
              <a:latin typeface="楷体_GB2312" pitchFamily="49" charset="-122"/>
              <a:ea typeface="楷体_GB2312" pitchFamily="49" charset="-122"/>
            </a:endParaRPr>
          </a:p>
          <a:p>
            <a:pPr eaLnBrk="1" hangingPunct="1">
              <a:lnSpc>
                <a:spcPct val="90000"/>
              </a:lnSpc>
              <a:defRPr/>
            </a:pPr>
            <a:endParaRPr lang="en-US" altLang="zh-CN" sz="2300" b="1" dirty="0" smtClean="0">
              <a:solidFill>
                <a:schemeClr val="accent5">
                  <a:lumMod val="10000"/>
                </a:schemeClr>
              </a:solidFill>
              <a:latin typeface="楷体_GB2312" pitchFamily="49" charset="-122"/>
              <a:ea typeface="楷体_GB2312" pitchFamily="49" charset="-122"/>
            </a:endParaRPr>
          </a:p>
          <a:p>
            <a:pPr eaLnBrk="1" hangingPunct="1">
              <a:lnSpc>
                <a:spcPct val="90000"/>
              </a:lnSpc>
              <a:defRPr/>
            </a:pPr>
            <a:r>
              <a:rPr lang="en-US" altLang="zh-CN" sz="2300" b="1" dirty="0" smtClean="0">
                <a:solidFill>
                  <a:schemeClr val="accent5">
                    <a:lumMod val="10000"/>
                  </a:schemeClr>
                </a:solidFill>
                <a:latin typeface="楷体_GB2312" pitchFamily="49" charset="-122"/>
                <a:ea typeface="楷体_GB2312" pitchFamily="49" charset="-122"/>
              </a:rPr>
              <a:t>5</a:t>
            </a:r>
            <a:r>
              <a:rPr lang="zh-CN" altLang="en-US" sz="2300" b="1" dirty="0" smtClean="0">
                <a:solidFill>
                  <a:schemeClr val="accent5">
                    <a:lumMod val="10000"/>
                  </a:schemeClr>
                </a:solidFill>
                <a:latin typeface="楷体_GB2312" pitchFamily="49" charset="-122"/>
                <a:ea typeface="楷体_GB2312" pitchFamily="49" charset="-122"/>
              </a:rPr>
              <a:t>、提货单交割是指在交割月前一个月的规定时间内，由买卖双方主动申请、经交易所组织配对并监督、按照规定程序进行货物交收的实物交割方式。</a:t>
            </a:r>
            <a:r>
              <a:rPr lang="en-US" altLang="zh-CN" sz="2300" b="1" dirty="0" smtClean="0">
                <a:solidFill>
                  <a:schemeClr val="accent5">
                    <a:lumMod val="10000"/>
                  </a:schemeClr>
                </a:solidFill>
                <a:latin typeface="楷体_GB2312" pitchFamily="49" charset="-122"/>
                <a:ea typeface="楷体_GB2312" pitchFamily="49" charset="-122"/>
              </a:rPr>
              <a:t>I</a:t>
            </a:r>
          </a:p>
          <a:p>
            <a:pPr eaLnBrk="1" hangingPunct="1">
              <a:lnSpc>
                <a:spcPct val="90000"/>
              </a:lnSpc>
              <a:buNone/>
              <a:defRPr/>
            </a:pPr>
            <a:r>
              <a:rPr lang="zh-CN" altLang="en-US" sz="2400" dirty="0" smtClean="0"/>
              <a:t>          </a:t>
            </a:r>
            <a:r>
              <a:rPr lang="zh-CN" altLang="en-US" sz="2300" b="1" dirty="0" smtClean="0">
                <a:solidFill>
                  <a:schemeClr val="accent5">
                    <a:lumMod val="10000"/>
                  </a:schemeClr>
                </a:solidFill>
                <a:latin typeface="楷体_GB2312" pitchFamily="49" charset="-122"/>
                <a:ea typeface="楷体_GB2312" pitchFamily="49" charset="-122"/>
              </a:rPr>
              <a:t>提货单是指在买方完成商品验收、确认合格、并经存货港口对物权转移确认后，卖方签发给买方的实物提货凭证。</a:t>
            </a:r>
            <a:br>
              <a:rPr lang="zh-CN" altLang="en-US" sz="2300" b="1" dirty="0" smtClean="0">
                <a:solidFill>
                  <a:schemeClr val="accent5">
                    <a:lumMod val="10000"/>
                  </a:schemeClr>
                </a:solidFill>
                <a:latin typeface="楷体_GB2312" pitchFamily="49" charset="-122"/>
                <a:ea typeface="楷体_GB2312" pitchFamily="49" charset="-122"/>
              </a:rPr>
            </a:br>
            <a:r>
              <a:rPr lang="zh-CN" altLang="en-US" sz="2300" b="1" dirty="0" smtClean="0">
                <a:solidFill>
                  <a:schemeClr val="accent5">
                    <a:lumMod val="10000"/>
                  </a:schemeClr>
                </a:solidFill>
                <a:latin typeface="楷体_GB2312" pitchFamily="49" charset="-122"/>
                <a:ea typeface="楷体_GB2312" pitchFamily="49" charset="-122"/>
              </a:rPr>
              <a:t>　　提货单的内容包括：买方名称、卖方名称、存货港口名称、货物名称、数量、品质、存放地点、签发日期等。提货单须经买方、卖方、存货港口盖章确认。</a:t>
            </a:r>
            <a:endParaRPr lang="en-US" altLang="zh-CN" sz="2300" b="1" dirty="0" smtClean="0">
              <a:solidFill>
                <a:schemeClr val="accent5">
                  <a:lumMod val="10000"/>
                </a:schemeClr>
              </a:solidFill>
              <a:latin typeface="楷体_GB2312" pitchFamily="49" charset="-122"/>
              <a:ea typeface="楷体_GB2312" pitchFamily="49" charset="-122"/>
            </a:endParaRPr>
          </a:p>
          <a:p>
            <a:pPr eaLnBrk="1" hangingPunct="1">
              <a:lnSpc>
                <a:spcPct val="90000"/>
              </a:lnSpc>
              <a:buNone/>
              <a:defRPr/>
            </a:pPr>
            <a:r>
              <a:rPr lang="en-US" altLang="zh-CN" sz="2300" b="1" dirty="0" smtClean="0">
                <a:solidFill>
                  <a:schemeClr val="accent5">
                    <a:lumMod val="10000"/>
                  </a:schemeClr>
                </a:solidFill>
                <a:latin typeface="楷体_GB2312" pitchFamily="49" charset="-122"/>
                <a:ea typeface="楷体_GB2312" pitchFamily="49" charset="-122"/>
              </a:rPr>
              <a:t>     </a:t>
            </a:r>
            <a:r>
              <a:rPr lang="zh-CN" altLang="en-US" sz="2300" b="1" dirty="0" smtClean="0">
                <a:solidFill>
                  <a:schemeClr val="accent5">
                    <a:lumMod val="10000"/>
                  </a:schemeClr>
                </a:solidFill>
                <a:latin typeface="楷体_GB2312" pitchFamily="49" charset="-122"/>
                <a:ea typeface="楷体_GB2312" pitchFamily="49" charset="-122"/>
              </a:rPr>
              <a:t>具体申请、配对、交收情况请参看</a:t>
            </a:r>
            <a:r>
              <a:rPr lang="en-US" altLang="zh-CN" sz="2300" b="1" dirty="0" smtClean="0">
                <a:solidFill>
                  <a:schemeClr val="accent5">
                    <a:lumMod val="10000"/>
                  </a:schemeClr>
                </a:solidFill>
                <a:latin typeface="楷体_GB2312" pitchFamily="49" charset="-122"/>
                <a:ea typeface="楷体_GB2312" pitchFamily="49" charset="-122"/>
              </a:rPr>
              <a:t>《</a:t>
            </a:r>
            <a:r>
              <a:rPr lang="zh-CN" altLang="en-US" sz="2300" b="1" dirty="0" smtClean="0">
                <a:solidFill>
                  <a:schemeClr val="accent5">
                    <a:lumMod val="10000"/>
                  </a:schemeClr>
                </a:solidFill>
                <a:latin typeface="楷体_GB2312" pitchFamily="49" charset="-122"/>
                <a:ea typeface="楷体_GB2312" pitchFamily="49" charset="-122"/>
              </a:rPr>
              <a:t>大连商品交易所交割细则</a:t>
            </a:r>
            <a:r>
              <a:rPr lang="en-US" altLang="zh-CN" sz="2300" b="1" dirty="0" smtClean="0">
                <a:solidFill>
                  <a:schemeClr val="accent5">
                    <a:lumMod val="10000"/>
                  </a:schemeClr>
                </a:solidFill>
                <a:latin typeface="楷体_GB2312" pitchFamily="49" charset="-122"/>
                <a:ea typeface="楷体_GB2312" pitchFamily="49" charset="-122"/>
              </a:rPr>
              <a:t>》</a:t>
            </a:r>
            <a:r>
              <a:rPr lang="zh-CN" altLang="en-US" sz="2300" b="1" dirty="0" smtClean="0">
                <a:solidFill>
                  <a:schemeClr val="accent5">
                    <a:lumMod val="10000"/>
                  </a:schemeClr>
                </a:solidFill>
                <a:latin typeface="楷体_GB2312" pitchFamily="49" charset="-122"/>
                <a:ea typeface="楷体_GB2312" pitchFamily="49" charset="-122"/>
              </a:rPr>
              <a:t>第三章</a:t>
            </a:r>
            <a:endParaRPr lang="en-US" altLang="zh-CN" sz="2300" b="1" dirty="0" smtClean="0">
              <a:solidFill>
                <a:schemeClr val="accent5">
                  <a:lumMod val="10000"/>
                </a:schemeClr>
              </a:solidFill>
              <a:latin typeface="楷体_GB2312" pitchFamily="49" charset="-122"/>
              <a:ea typeface="楷体_GB2312" pitchFamily="49" charset="-122"/>
            </a:endParaRPr>
          </a:p>
          <a:p>
            <a:pPr eaLnBrk="1" hangingPunct="1">
              <a:lnSpc>
                <a:spcPct val="90000"/>
              </a:lnSpc>
              <a:buNone/>
              <a:defRPr/>
            </a:pPr>
            <a:r>
              <a:rPr lang="zh-CN" altLang="en-US" sz="2400" dirty="0" smtClean="0"/>
              <a:t/>
            </a:r>
            <a:br>
              <a:rPr lang="zh-CN" altLang="en-US" sz="2400" dirty="0" smtClean="0"/>
            </a:br>
            <a:endParaRPr lang="en-US" altLang="zh-CN" sz="2300" b="1" dirty="0" smtClean="0">
              <a:solidFill>
                <a:schemeClr val="accent5">
                  <a:lumMod val="10000"/>
                </a:schemeClr>
              </a:solidFill>
              <a:latin typeface="楷体_GB2312" pitchFamily="49" charset="-122"/>
              <a:ea typeface="楷体_GB2312" pitchFamily="49" charset="-122"/>
            </a:endParaRPr>
          </a:p>
          <a:p>
            <a:pPr eaLnBrk="1" hangingPunct="1">
              <a:lnSpc>
                <a:spcPct val="90000"/>
              </a:lnSpc>
              <a:buFont typeface="Wingdings" pitchFamily="2" charset="2"/>
              <a:buNone/>
              <a:defRPr/>
            </a:pPr>
            <a:r>
              <a:rPr lang="zh-CN" altLang="en-US" sz="2300" dirty="0" smtClean="0">
                <a:latin typeface="宋体" charset="-122"/>
              </a:rPr>
              <a:t> </a:t>
            </a:r>
            <a:endParaRPr lang="zh-CN" altLang="en-US" sz="2300" dirty="0">
              <a:latin typeface="宋体"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图片 3" descr="1.jpg"/>
          <p:cNvPicPr>
            <a:picLocks noChangeAspect="1"/>
          </p:cNvPicPr>
          <p:nvPr/>
        </p:nvPicPr>
        <p:blipFill>
          <a:blip r:embed="rId2" cstate="print"/>
          <a:srcRect/>
          <a:stretch>
            <a:fillRect/>
          </a:stretch>
        </p:blipFill>
        <p:spPr bwMode="auto">
          <a:xfrm>
            <a:off x="7938" y="-15875"/>
            <a:ext cx="9131300" cy="6858000"/>
          </a:xfrm>
          <a:prstGeom prst="rect">
            <a:avLst/>
          </a:prstGeom>
          <a:noFill/>
          <a:ln w="9525">
            <a:noFill/>
            <a:miter lim="800000"/>
            <a:headEnd/>
            <a:tailEnd/>
          </a:ln>
        </p:spPr>
      </p:pic>
      <p:sp>
        <p:nvSpPr>
          <p:cNvPr id="20482" name="标题 8"/>
          <p:cNvSpPr>
            <a:spLocks noGrp="1"/>
          </p:cNvSpPr>
          <p:nvPr>
            <p:ph type="ctrTitle" idx="4294967295"/>
          </p:nvPr>
        </p:nvSpPr>
        <p:spPr>
          <a:xfrm>
            <a:off x="685800" y="928688"/>
            <a:ext cx="7772400" cy="1357312"/>
          </a:xfrm>
        </p:spPr>
        <p:txBody>
          <a:bodyPr/>
          <a:lstStyle/>
          <a:p>
            <a:pPr eaLnBrk="1" hangingPunct="1">
              <a:lnSpc>
                <a:spcPct val="90000"/>
              </a:lnSpc>
            </a:pPr>
            <a:r>
              <a:rPr lang="zh-CN" altLang="en-US" sz="4800" b="1" dirty="0" smtClean="0">
                <a:solidFill>
                  <a:srgbClr val="E147DA"/>
                </a:solidFill>
                <a:latin typeface="楷体_GB2312" pitchFamily="49" charset="-122"/>
                <a:ea typeface="楷体_GB2312" pitchFamily="49" charset="-122"/>
              </a:rPr>
              <a:t>交割资格的认定</a:t>
            </a:r>
            <a:r>
              <a:rPr lang="en-US" altLang="zh-CN" sz="4000" b="1" dirty="0" smtClean="0">
                <a:solidFill>
                  <a:srgbClr val="E147DA"/>
                </a:solidFill>
                <a:latin typeface="楷体_GB2312" pitchFamily="49" charset="-122"/>
                <a:ea typeface="楷体_GB2312" pitchFamily="49" charset="-122"/>
              </a:rPr>
              <a:t/>
            </a:r>
            <a:br>
              <a:rPr lang="en-US" altLang="zh-CN" sz="4000" b="1" dirty="0" smtClean="0">
                <a:solidFill>
                  <a:srgbClr val="E147DA"/>
                </a:solidFill>
                <a:latin typeface="楷体_GB2312" pitchFamily="49" charset="-122"/>
                <a:ea typeface="楷体_GB2312" pitchFamily="49" charset="-122"/>
              </a:rPr>
            </a:br>
            <a:endParaRPr lang="zh-CN" altLang="en-US" sz="4000" b="1" dirty="0" smtClean="0">
              <a:solidFill>
                <a:srgbClr val="E147DA"/>
              </a:solidFill>
              <a:latin typeface="楷体_GB2312" pitchFamily="49" charset="-122"/>
              <a:ea typeface="楷体_GB2312" pitchFamily="49" charset="-122"/>
            </a:endParaRPr>
          </a:p>
        </p:txBody>
      </p:sp>
      <p:sp>
        <p:nvSpPr>
          <p:cNvPr id="18435" name="副标题 4"/>
          <p:cNvSpPr>
            <a:spLocks noGrp="1"/>
          </p:cNvSpPr>
          <p:nvPr>
            <p:ph type="subTitle" idx="4294967295"/>
          </p:nvPr>
        </p:nvSpPr>
        <p:spPr>
          <a:xfrm>
            <a:off x="536575" y="1857375"/>
            <a:ext cx="7932738" cy="4357688"/>
          </a:xfrm>
        </p:spPr>
        <p:txBody>
          <a:bodyPr/>
          <a:lstStyle/>
          <a:p>
            <a:pPr eaLnBrk="1" hangingPunct="1">
              <a:lnSpc>
                <a:spcPct val="150000"/>
              </a:lnSpc>
              <a:defRPr/>
            </a:pPr>
            <a:r>
              <a:rPr lang="zh-CN" altLang="en-US" sz="1800" b="1" dirty="0" smtClean="0">
                <a:solidFill>
                  <a:schemeClr val="accent5">
                    <a:lumMod val="10000"/>
                  </a:schemeClr>
                </a:solidFill>
                <a:latin typeface="楷体_GB2312" pitchFamily="49" charset="-122"/>
                <a:ea typeface="楷体_GB2312" pitchFamily="49" charset="-122"/>
              </a:rPr>
              <a:t>客户</a:t>
            </a:r>
            <a:r>
              <a:rPr lang="zh-CN" altLang="en-US" sz="1800" b="1" dirty="0">
                <a:solidFill>
                  <a:schemeClr val="accent5">
                    <a:lumMod val="10000"/>
                  </a:schemeClr>
                </a:solidFill>
                <a:latin typeface="楷体_GB2312" pitchFamily="49" charset="-122"/>
                <a:ea typeface="楷体_GB2312" pitchFamily="49" charset="-122"/>
              </a:rPr>
              <a:t>的期货交割须由会员办理，并以会员名义在交易所进行，交割结果由客户承担。</a:t>
            </a:r>
          </a:p>
          <a:p>
            <a:pPr eaLnBrk="1" hangingPunct="1">
              <a:lnSpc>
                <a:spcPct val="150000"/>
              </a:lnSpc>
              <a:defRPr/>
            </a:pPr>
            <a:r>
              <a:rPr lang="zh-CN" altLang="en-US" sz="1800" b="1" dirty="0" smtClean="0">
                <a:solidFill>
                  <a:schemeClr val="accent5">
                    <a:lumMod val="10000"/>
                  </a:schemeClr>
                </a:solidFill>
                <a:latin typeface="楷体_GB2312" pitchFamily="49" charset="-122"/>
                <a:ea typeface="楷体_GB2312" pitchFamily="49" charset="-122"/>
              </a:rPr>
              <a:t>不能</a:t>
            </a:r>
            <a:r>
              <a:rPr lang="zh-CN" altLang="en-US" sz="1800" b="1" dirty="0">
                <a:solidFill>
                  <a:schemeClr val="accent5">
                    <a:lumMod val="10000"/>
                  </a:schemeClr>
                </a:solidFill>
                <a:latin typeface="楷体_GB2312" pitchFamily="49" charset="-122"/>
                <a:ea typeface="楷体_GB2312" pitchFamily="49" charset="-122"/>
              </a:rPr>
              <a:t>交付或接收增值税专用发票的客户不允许</a:t>
            </a:r>
            <a:r>
              <a:rPr lang="zh-CN" altLang="en-US" sz="1800" b="1" dirty="0" smtClean="0">
                <a:solidFill>
                  <a:schemeClr val="accent5">
                    <a:lumMod val="10000"/>
                  </a:schemeClr>
                </a:solidFill>
                <a:latin typeface="楷体_GB2312" pitchFamily="49" charset="-122"/>
                <a:ea typeface="楷体_GB2312" pitchFamily="49" charset="-122"/>
              </a:rPr>
              <a:t>交割</a:t>
            </a:r>
            <a:r>
              <a:rPr lang="en-US" altLang="zh-CN" sz="1800" b="1" dirty="0" smtClean="0">
                <a:solidFill>
                  <a:schemeClr val="accent5">
                    <a:lumMod val="10000"/>
                  </a:schemeClr>
                </a:solidFill>
                <a:latin typeface="楷体_GB2312" pitchFamily="49" charset="-122"/>
                <a:ea typeface="楷体_GB2312" pitchFamily="49" charset="-122"/>
              </a:rPr>
              <a:t>(</a:t>
            </a:r>
            <a:r>
              <a:rPr lang="zh-CN" altLang="en-US" sz="1800" b="1" dirty="0" smtClean="0">
                <a:solidFill>
                  <a:schemeClr val="accent5">
                    <a:lumMod val="10000"/>
                  </a:schemeClr>
                </a:solidFill>
                <a:latin typeface="楷体_GB2312" pitchFamily="49" charset="-122"/>
                <a:ea typeface="楷体_GB2312" pitchFamily="49" charset="-122"/>
              </a:rPr>
              <a:t>菜籽粕、鸡蛋除外）</a:t>
            </a:r>
            <a:r>
              <a:rPr lang="zh-CN" altLang="en-US" sz="1800" b="1" dirty="0" smtClean="0">
                <a:solidFill>
                  <a:schemeClr val="accent5">
                    <a:lumMod val="10000"/>
                  </a:schemeClr>
                </a:solidFill>
                <a:latin typeface="楷体_GB2312" pitchFamily="49" charset="-122"/>
                <a:ea typeface="楷体_GB2312" pitchFamily="49" charset="-122"/>
              </a:rPr>
              <a:t>；</a:t>
            </a:r>
            <a:r>
              <a:rPr lang="zh-CN" altLang="en-US" sz="1800" b="1" dirty="0">
                <a:solidFill>
                  <a:schemeClr val="accent5">
                    <a:lumMod val="10000"/>
                  </a:schemeClr>
                </a:solidFill>
                <a:latin typeface="楷体_GB2312" pitchFamily="49" charset="-122"/>
                <a:ea typeface="楷体_GB2312" pitchFamily="49" charset="-122"/>
              </a:rPr>
              <a:t>持仓量为非交割单位整数倍的相应数量不得</a:t>
            </a:r>
            <a:r>
              <a:rPr lang="zh-CN" altLang="en-US" sz="1800" b="1" dirty="0" smtClean="0">
                <a:solidFill>
                  <a:schemeClr val="accent5">
                    <a:lumMod val="10000"/>
                  </a:schemeClr>
                </a:solidFill>
                <a:latin typeface="楷体_GB2312" pitchFamily="49" charset="-122"/>
                <a:ea typeface="楷体_GB2312" pitchFamily="49" charset="-122"/>
              </a:rPr>
              <a:t>交割。比如：铜 </a:t>
            </a:r>
            <a:r>
              <a:rPr lang="en-US" altLang="zh-CN" sz="1800" b="1" dirty="0" smtClean="0">
                <a:solidFill>
                  <a:schemeClr val="accent5">
                    <a:lumMod val="10000"/>
                  </a:schemeClr>
                </a:solidFill>
                <a:latin typeface="楷体_GB2312" pitchFamily="49" charset="-122"/>
                <a:ea typeface="楷体_GB2312" pitchFamily="49" charset="-122"/>
              </a:rPr>
              <a:t>5</a:t>
            </a:r>
            <a:r>
              <a:rPr lang="zh-CN" altLang="en-US" sz="1800" b="1" dirty="0" smtClean="0">
                <a:solidFill>
                  <a:schemeClr val="accent5">
                    <a:lumMod val="10000"/>
                  </a:schemeClr>
                </a:solidFill>
                <a:latin typeface="楷体_GB2312" pitchFamily="49" charset="-122"/>
                <a:ea typeface="楷体_GB2312" pitchFamily="49" charset="-122"/>
              </a:rPr>
              <a:t>的整数倍  棉花  </a:t>
            </a:r>
            <a:r>
              <a:rPr lang="en-US" altLang="zh-CN" sz="1800" b="1" dirty="0" smtClean="0">
                <a:solidFill>
                  <a:schemeClr val="accent5">
                    <a:lumMod val="10000"/>
                  </a:schemeClr>
                </a:solidFill>
                <a:latin typeface="楷体_GB2312" pitchFamily="49" charset="-122"/>
                <a:ea typeface="楷体_GB2312" pitchFamily="49" charset="-122"/>
              </a:rPr>
              <a:t>8</a:t>
            </a:r>
            <a:r>
              <a:rPr lang="zh-CN" altLang="en-US" sz="1800" b="1" dirty="0" smtClean="0">
                <a:solidFill>
                  <a:schemeClr val="accent5">
                    <a:lumMod val="10000"/>
                  </a:schemeClr>
                </a:solidFill>
                <a:latin typeface="楷体_GB2312" pitchFamily="49" charset="-122"/>
                <a:ea typeface="楷体_GB2312" pitchFamily="49" charset="-122"/>
              </a:rPr>
              <a:t>的整数倍</a:t>
            </a:r>
            <a:endParaRPr lang="en-US" altLang="zh-CN" sz="1800" b="1" dirty="0">
              <a:solidFill>
                <a:schemeClr val="accent5">
                  <a:lumMod val="10000"/>
                </a:schemeClr>
              </a:solidFill>
              <a:latin typeface="楷体_GB2312" pitchFamily="49" charset="-122"/>
              <a:ea typeface="楷体_GB2312" pitchFamily="49" charset="-122"/>
            </a:endParaRPr>
          </a:p>
          <a:p>
            <a:pPr eaLnBrk="1" hangingPunct="1">
              <a:lnSpc>
                <a:spcPct val="150000"/>
              </a:lnSpc>
              <a:defRPr/>
            </a:pPr>
            <a:r>
              <a:rPr lang="zh-CN" altLang="en-US" sz="1800" b="1" dirty="0" smtClean="0">
                <a:solidFill>
                  <a:schemeClr val="accent5">
                    <a:lumMod val="10000"/>
                  </a:schemeClr>
                </a:solidFill>
                <a:latin typeface="楷体_GB2312" pitchFamily="49" charset="-122"/>
                <a:ea typeface="楷体_GB2312" pitchFamily="49" charset="-122"/>
              </a:rPr>
              <a:t>参与上海品种交割的：</a:t>
            </a:r>
            <a:endParaRPr lang="en-US" altLang="zh-CN" sz="1800" b="1" dirty="0" smtClean="0">
              <a:solidFill>
                <a:schemeClr val="accent5">
                  <a:lumMod val="10000"/>
                </a:schemeClr>
              </a:solidFill>
              <a:latin typeface="楷体_GB2312" pitchFamily="49" charset="-122"/>
              <a:ea typeface="楷体_GB2312" pitchFamily="49" charset="-122"/>
            </a:endParaRPr>
          </a:p>
          <a:p>
            <a:pPr eaLnBrk="1" hangingPunct="1">
              <a:lnSpc>
                <a:spcPct val="150000"/>
              </a:lnSpc>
              <a:defRPr/>
            </a:pPr>
            <a:r>
              <a:rPr lang="zh-CN" altLang="en-US" sz="1800" b="1" dirty="0" smtClean="0">
                <a:solidFill>
                  <a:schemeClr val="accent5">
                    <a:lumMod val="10000"/>
                  </a:schemeClr>
                </a:solidFill>
                <a:latin typeface="楷体_GB2312" pitchFamily="49" charset="-122"/>
                <a:ea typeface="楷体_GB2312" pitchFamily="49" charset="-122"/>
              </a:rPr>
              <a:t>一、了解是否是上海期货交易所认定的交割品牌。</a:t>
            </a:r>
            <a:endParaRPr lang="en-US" altLang="zh-CN" sz="1800" b="1" dirty="0" smtClean="0">
              <a:solidFill>
                <a:schemeClr val="accent5">
                  <a:lumMod val="10000"/>
                </a:schemeClr>
              </a:solidFill>
              <a:latin typeface="楷体_GB2312" pitchFamily="49" charset="-122"/>
              <a:ea typeface="楷体_GB2312" pitchFamily="49" charset="-122"/>
            </a:endParaRPr>
          </a:p>
          <a:p>
            <a:pPr eaLnBrk="1" hangingPunct="1">
              <a:lnSpc>
                <a:spcPct val="150000"/>
              </a:lnSpc>
              <a:defRPr/>
            </a:pPr>
            <a:r>
              <a:rPr lang="zh-CN" altLang="en-US" sz="1800" b="1" dirty="0" smtClean="0">
                <a:solidFill>
                  <a:schemeClr val="accent5">
                    <a:lumMod val="10000"/>
                  </a:schemeClr>
                </a:solidFill>
                <a:latin typeface="楷体_GB2312" pitchFamily="49" charset="-122"/>
                <a:ea typeface="楷体_GB2312" pitchFamily="49" charset="-122"/>
              </a:rPr>
              <a:t>二、交割前由期货公司协助客户办理开通</a:t>
            </a:r>
            <a:r>
              <a:rPr lang="zh-CN" altLang="en-US" sz="1800" b="1" dirty="0" smtClean="0">
                <a:solidFill>
                  <a:schemeClr val="accent5">
                    <a:lumMod val="10000"/>
                  </a:schemeClr>
                </a:solidFill>
                <a:latin typeface="楷体_GB2312" pitchFamily="49" charset="-122"/>
                <a:ea typeface="楷体_GB2312" pitchFamily="49" charset="-122"/>
              </a:rPr>
              <a:t>上海标准仓</a:t>
            </a:r>
            <a:r>
              <a:rPr lang="zh-CN" altLang="en-US" sz="1800" b="1" dirty="0" smtClean="0">
                <a:solidFill>
                  <a:schemeClr val="accent5">
                    <a:lumMod val="10000"/>
                  </a:schemeClr>
                </a:solidFill>
                <a:latin typeface="楷体_GB2312" pitchFamily="49" charset="-122"/>
                <a:ea typeface="楷体_GB2312" pitchFamily="49" charset="-122"/>
              </a:rPr>
              <a:t>单账户</a:t>
            </a:r>
            <a:r>
              <a:rPr lang="zh-CN" altLang="en-US" sz="1800" b="1" dirty="0" smtClean="0">
                <a:solidFill>
                  <a:schemeClr val="accent5">
                    <a:lumMod val="10000"/>
                  </a:schemeClr>
                </a:solidFill>
                <a:latin typeface="楷体_GB2312" pitchFamily="49" charset="-122"/>
                <a:ea typeface="楷体_GB2312" pitchFamily="49" charset="-122"/>
              </a:rPr>
              <a:t>。</a:t>
            </a:r>
            <a:endParaRPr lang="en-US" altLang="zh-CN" sz="1800" b="1" dirty="0" smtClean="0">
              <a:solidFill>
                <a:schemeClr val="accent5">
                  <a:lumMod val="10000"/>
                </a:schemeClr>
              </a:solidFill>
              <a:latin typeface="楷体_GB2312" pitchFamily="49" charset="-122"/>
              <a:ea typeface="楷体_GB2312" pitchFamily="49" charset="-122"/>
            </a:endParaRPr>
          </a:p>
          <a:p>
            <a:pPr eaLnBrk="1" hangingPunct="1">
              <a:lnSpc>
                <a:spcPct val="150000"/>
              </a:lnSpc>
              <a:defRPr/>
            </a:pPr>
            <a:r>
              <a:rPr lang="zh-CN" altLang="en-US" sz="3600" b="1" dirty="0" smtClean="0">
                <a:solidFill>
                  <a:srgbClr val="FF33CC"/>
                </a:solidFill>
                <a:latin typeface="楷体_GB2312" pitchFamily="49" charset="-122"/>
                <a:ea typeface="楷体_GB2312" pitchFamily="49" charset="-122"/>
              </a:rPr>
              <a:t>友情提示 </a:t>
            </a:r>
            <a:r>
              <a:rPr lang="zh-CN" altLang="en-US" sz="1800" b="1" dirty="0" smtClean="0">
                <a:solidFill>
                  <a:schemeClr val="accent1">
                    <a:lumMod val="10000"/>
                  </a:schemeClr>
                </a:solidFill>
                <a:latin typeface="楷体_GB2312" pitchFamily="49" charset="-122"/>
                <a:ea typeface="楷体_GB2312" pitchFamily="49" charset="-122"/>
              </a:rPr>
              <a:t>交割的品种应在营业执照涉及的范围内</a:t>
            </a:r>
            <a:endParaRPr lang="zh-CN" altLang="en-US" sz="1800" b="1" dirty="0">
              <a:solidFill>
                <a:schemeClr val="accent1">
                  <a:lumMod val="10000"/>
                </a:schemeClr>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图片 3" descr="1.jpg"/>
          <p:cNvPicPr>
            <a:picLocks noChangeAspect="1"/>
          </p:cNvPicPr>
          <p:nvPr/>
        </p:nvPicPr>
        <p:blipFill>
          <a:blip r:embed="rId2" cstate="print"/>
          <a:srcRect/>
          <a:stretch>
            <a:fillRect/>
          </a:stretch>
        </p:blipFill>
        <p:spPr bwMode="auto">
          <a:xfrm>
            <a:off x="7938" y="-15875"/>
            <a:ext cx="9131300" cy="6858000"/>
          </a:xfrm>
          <a:prstGeom prst="rect">
            <a:avLst/>
          </a:prstGeom>
          <a:noFill/>
          <a:ln w="9525">
            <a:noFill/>
            <a:miter lim="800000"/>
            <a:headEnd/>
            <a:tailEnd/>
          </a:ln>
        </p:spPr>
      </p:pic>
      <p:sp>
        <p:nvSpPr>
          <p:cNvPr id="20482" name="标题 8"/>
          <p:cNvSpPr>
            <a:spLocks noGrp="1"/>
          </p:cNvSpPr>
          <p:nvPr>
            <p:ph type="ctrTitle" idx="4294967295"/>
          </p:nvPr>
        </p:nvSpPr>
        <p:spPr>
          <a:xfrm>
            <a:off x="685800" y="928688"/>
            <a:ext cx="7772400" cy="1357312"/>
          </a:xfrm>
        </p:spPr>
        <p:txBody>
          <a:bodyPr/>
          <a:lstStyle/>
          <a:p>
            <a:pPr eaLnBrk="1" hangingPunct="1">
              <a:lnSpc>
                <a:spcPct val="90000"/>
              </a:lnSpc>
            </a:pPr>
            <a:r>
              <a:rPr lang="zh-CN" altLang="en-US" sz="4800" b="1" dirty="0" smtClean="0">
                <a:solidFill>
                  <a:srgbClr val="E147DA"/>
                </a:solidFill>
                <a:latin typeface="楷体_GB2312" pitchFamily="49" charset="-122"/>
                <a:ea typeface="楷体_GB2312" pitchFamily="49" charset="-122"/>
              </a:rPr>
              <a:t>国债交割资格的认定</a:t>
            </a:r>
            <a:r>
              <a:rPr lang="en-US" altLang="zh-CN" sz="4000" b="1" dirty="0" smtClean="0">
                <a:solidFill>
                  <a:srgbClr val="E147DA"/>
                </a:solidFill>
                <a:latin typeface="楷体_GB2312" pitchFamily="49" charset="-122"/>
                <a:ea typeface="楷体_GB2312" pitchFamily="49" charset="-122"/>
              </a:rPr>
              <a:t/>
            </a:r>
            <a:br>
              <a:rPr lang="en-US" altLang="zh-CN" sz="4000" b="1" dirty="0" smtClean="0">
                <a:solidFill>
                  <a:srgbClr val="E147DA"/>
                </a:solidFill>
                <a:latin typeface="楷体_GB2312" pitchFamily="49" charset="-122"/>
                <a:ea typeface="楷体_GB2312" pitchFamily="49" charset="-122"/>
              </a:rPr>
            </a:br>
            <a:endParaRPr lang="zh-CN" altLang="en-US" sz="4000" b="1" dirty="0" smtClean="0">
              <a:solidFill>
                <a:srgbClr val="E147DA"/>
              </a:solidFill>
              <a:latin typeface="楷体_GB2312" pitchFamily="49" charset="-122"/>
              <a:ea typeface="楷体_GB2312" pitchFamily="49" charset="-122"/>
            </a:endParaRPr>
          </a:p>
        </p:txBody>
      </p:sp>
      <p:sp>
        <p:nvSpPr>
          <p:cNvPr id="18435" name="副标题 4"/>
          <p:cNvSpPr>
            <a:spLocks noGrp="1"/>
          </p:cNvSpPr>
          <p:nvPr>
            <p:ph type="subTitle" idx="4294967295"/>
          </p:nvPr>
        </p:nvSpPr>
        <p:spPr>
          <a:xfrm>
            <a:off x="536575" y="1857375"/>
            <a:ext cx="7932738" cy="4357688"/>
          </a:xfrm>
        </p:spPr>
        <p:txBody>
          <a:bodyPr/>
          <a:lstStyle/>
          <a:p>
            <a:pPr eaLnBrk="1" hangingPunct="1">
              <a:lnSpc>
                <a:spcPct val="150000"/>
              </a:lnSpc>
              <a:defRPr/>
            </a:pPr>
            <a:r>
              <a:rPr lang="zh-CN" altLang="en-US" sz="2400" b="1" dirty="0" smtClean="0">
                <a:solidFill>
                  <a:schemeClr val="accent5">
                    <a:lumMod val="10000"/>
                  </a:schemeClr>
                </a:solidFill>
                <a:latin typeface="楷体_GB2312" pitchFamily="49" charset="-122"/>
                <a:ea typeface="楷体_GB2312" pitchFamily="49" charset="-122"/>
              </a:rPr>
              <a:t>客户</a:t>
            </a:r>
            <a:r>
              <a:rPr lang="zh-CN" altLang="en-US" sz="2400" b="1" dirty="0" smtClean="0">
                <a:solidFill>
                  <a:schemeClr val="accent5">
                    <a:lumMod val="10000"/>
                  </a:schemeClr>
                </a:solidFill>
                <a:latin typeface="楷体_GB2312" pitchFamily="49" charset="-122"/>
                <a:ea typeface="楷体_GB2312" pitchFamily="49" charset="-122"/>
              </a:rPr>
              <a:t>在</a:t>
            </a:r>
            <a:r>
              <a:rPr lang="zh-CN" altLang="en-US" sz="2400" b="1" dirty="0" smtClean="0">
                <a:solidFill>
                  <a:schemeClr val="accent5">
                    <a:lumMod val="10000"/>
                  </a:schemeClr>
                </a:solidFill>
                <a:latin typeface="楷体_GB2312" pitchFamily="49" charset="-122"/>
                <a:ea typeface="楷体_GB2312" pitchFamily="49" charset="-122"/>
              </a:rPr>
              <a:t>中国证券登记结算有限公司</a:t>
            </a:r>
            <a:r>
              <a:rPr lang="zh-CN" altLang="en-US" sz="2400" b="1" dirty="0" smtClean="0">
                <a:solidFill>
                  <a:schemeClr val="accent5">
                    <a:lumMod val="10000"/>
                  </a:schemeClr>
                </a:solidFill>
                <a:latin typeface="楷体_GB2312" pitchFamily="49" charset="-122"/>
                <a:ea typeface="楷体_GB2312" pitchFamily="49" charset="-122"/>
              </a:rPr>
              <a:t>开通股东账户（股票账户）。用于交割前办理国债托管账户的申报等业务。</a:t>
            </a:r>
            <a:endParaRPr lang="en-US" altLang="zh-CN" sz="2400" b="1" dirty="0" smtClean="0">
              <a:solidFill>
                <a:schemeClr val="accent5">
                  <a:lumMod val="10000"/>
                </a:schemeClr>
              </a:solidFill>
              <a:latin typeface="楷体_GB2312" pitchFamily="49" charset="-122"/>
              <a:ea typeface="楷体_GB2312" pitchFamily="49" charset="-122"/>
            </a:endParaRPr>
          </a:p>
          <a:p>
            <a:pPr eaLnBrk="1" hangingPunct="1">
              <a:lnSpc>
                <a:spcPct val="150000"/>
              </a:lnSpc>
              <a:defRPr/>
            </a:pPr>
            <a:r>
              <a:rPr lang="zh-CN" altLang="en-US" sz="2400" b="1" dirty="0" smtClean="0">
                <a:solidFill>
                  <a:schemeClr val="accent5">
                    <a:lumMod val="10000"/>
                  </a:schemeClr>
                </a:solidFill>
                <a:latin typeface="楷体_GB2312" pitchFamily="49" charset="-122"/>
                <a:ea typeface="楷体_GB2312" pitchFamily="49" charset="-122"/>
              </a:rPr>
              <a:t>客户提供的可交割国债必须符合中金所的规定，即中金所每期认定的国债。</a:t>
            </a:r>
            <a:endParaRPr lang="en-US" altLang="zh-CN" sz="2400" b="1" dirty="0" smtClean="0">
              <a:solidFill>
                <a:schemeClr val="accent5">
                  <a:lumMod val="10000"/>
                </a:schemeClr>
              </a:solidFill>
              <a:latin typeface="楷体_GB2312" pitchFamily="49" charset="-122"/>
              <a:ea typeface="楷体_GB2312" pitchFamily="49" charset="-122"/>
            </a:endParaRPr>
          </a:p>
          <a:p>
            <a:pPr eaLnBrk="1" hangingPunct="1">
              <a:lnSpc>
                <a:spcPct val="150000"/>
              </a:lnSpc>
              <a:defRPr/>
            </a:pPr>
            <a:r>
              <a:rPr lang="zh-CN" altLang="en-US" sz="2400" b="1" dirty="0" smtClean="0">
                <a:solidFill>
                  <a:schemeClr val="accent5">
                    <a:lumMod val="10000"/>
                  </a:schemeClr>
                </a:solidFill>
                <a:latin typeface="楷体_GB2312" pitchFamily="49" charset="-122"/>
                <a:ea typeface="楷体_GB2312" pitchFamily="49" charset="-122"/>
              </a:rPr>
              <a:t>国债交割托管业务截止期为该合约交割月之前的两个交易日，此期限之前办理托管账户的方可进入交割月，反之，应平仓终止交易。</a:t>
            </a:r>
            <a:endParaRPr lang="zh-CN" altLang="en-US" sz="2400" b="1" dirty="0">
              <a:solidFill>
                <a:schemeClr val="accent5">
                  <a:lumMod val="10000"/>
                </a:schemeClr>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650</TotalTime>
  <Words>3787</Words>
  <Application>Microsoft Office PowerPoint</Application>
  <PresentationFormat>全屏显示(4:3)</PresentationFormat>
  <Paragraphs>311</Paragraphs>
  <Slides>46</Slides>
  <Notes>0</Notes>
  <HiddenSlides>0</HiddenSlides>
  <MMClips>1</MMClips>
  <ScaleCrop>false</ScaleCrop>
  <HeadingPairs>
    <vt:vector size="4" baseType="variant">
      <vt:variant>
        <vt:lpstr>主题</vt:lpstr>
      </vt:variant>
      <vt:variant>
        <vt:i4>1</vt:i4>
      </vt:variant>
      <vt:variant>
        <vt:lpstr>幻灯片标题</vt:lpstr>
      </vt:variant>
      <vt:variant>
        <vt:i4>46</vt:i4>
      </vt:variant>
    </vt:vector>
  </HeadingPairs>
  <TitlesOfParts>
    <vt:vector size="47" baseType="lpstr">
      <vt:lpstr>诗情画意</vt:lpstr>
      <vt:lpstr> 期货交割业务知识   </vt:lpstr>
      <vt:lpstr>一、交割概念 二、交割标的物 三、交割流程 四、交割费用 五、仓单串换 六、套期保值             </vt:lpstr>
      <vt:lpstr>一、 期货交割概念</vt:lpstr>
      <vt:lpstr>交割方式</vt:lpstr>
      <vt:lpstr>实物交割的几种方式</vt:lpstr>
      <vt:lpstr> </vt:lpstr>
      <vt:lpstr> </vt:lpstr>
      <vt:lpstr>交割资格的认定 </vt:lpstr>
      <vt:lpstr>国债交割资格的认定 </vt:lpstr>
      <vt:lpstr>二 、交割标的物</vt:lpstr>
      <vt:lpstr>交割相关业务</vt:lpstr>
      <vt:lpstr>仓单业务类型</vt:lpstr>
      <vt:lpstr>(一)标准仓单的注册</vt:lpstr>
      <vt:lpstr>仓单注册流程</vt:lpstr>
      <vt:lpstr>交割预报</vt:lpstr>
      <vt:lpstr>三家交易所各品种的预报定金</vt:lpstr>
      <vt:lpstr>仓单的有效期</vt:lpstr>
      <vt:lpstr>（二）标准仓单的注销</vt:lpstr>
      <vt:lpstr>幻灯片 19</vt:lpstr>
      <vt:lpstr>(三)转让</vt:lpstr>
      <vt:lpstr>（四）期货转现货（期转现）</vt:lpstr>
      <vt:lpstr>（五）折抵（冲抵）</vt:lpstr>
      <vt:lpstr>（六）充抵</vt:lpstr>
      <vt:lpstr>幻灯片 24</vt:lpstr>
      <vt:lpstr>幻灯片 25</vt:lpstr>
      <vt:lpstr>（七）银行质押</vt:lpstr>
      <vt:lpstr>幻灯片 27</vt:lpstr>
      <vt:lpstr>哪些银行可以办理</vt:lpstr>
      <vt:lpstr>仓单折抵、充抵和质押贷款的区别</vt:lpstr>
      <vt:lpstr>三、 交割流程</vt:lpstr>
      <vt:lpstr>三、 交割流程</vt:lpstr>
      <vt:lpstr>配对日</vt:lpstr>
      <vt:lpstr>通知日</vt:lpstr>
      <vt:lpstr>交割日</vt:lpstr>
      <vt:lpstr>增值税发票的流转</vt:lpstr>
      <vt:lpstr>四、 交割费用</vt:lpstr>
      <vt:lpstr>五、仓单串换</vt:lpstr>
      <vt:lpstr>幻灯片 38</vt:lpstr>
      <vt:lpstr>幻灯片 39</vt:lpstr>
      <vt:lpstr> PVC仓单转换业务</vt:lpstr>
      <vt:lpstr>六、套期保值</vt:lpstr>
      <vt:lpstr>套期保值的审批</vt:lpstr>
      <vt:lpstr>注 意 事 项</vt:lpstr>
      <vt:lpstr>关于股指套保额度的申请 </vt:lpstr>
      <vt:lpstr>祝 福 各 位 ！</vt:lpstr>
      <vt:lpstr>O(∩_∩)O    谢谢大家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周奕</cp:lastModifiedBy>
  <cp:revision>202</cp:revision>
  <dcterms:modified xsi:type="dcterms:W3CDTF">2015-10-29T01:23:48Z</dcterms:modified>
</cp:coreProperties>
</file>