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56" r:id="rId3"/>
    <p:sldId id="316" r:id="rId4"/>
    <p:sldId id="258" r:id="rId5"/>
    <p:sldId id="310" r:id="rId6"/>
    <p:sldId id="284" r:id="rId7"/>
    <p:sldId id="286" r:id="rId8"/>
    <p:sldId id="285" r:id="rId9"/>
    <p:sldId id="311" r:id="rId10"/>
    <p:sldId id="288" r:id="rId11"/>
    <p:sldId id="289" r:id="rId12"/>
    <p:sldId id="295" r:id="rId13"/>
    <p:sldId id="290" r:id="rId14"/>
    <p:sldId id="291" r:id="rId15"/>
    <p:sldId id="312" r:id="rId16"/>
    <p:sldId id="292" r:id="rId17"/>
    <p:sldId id="293" r:id="rId18"/>
    <p:sldId id="307" r:id="rId19"/>
    <p:sldId id="308" r:id="rId20"/>
    <p:sldId id="298" r:id="rId21"/>
    <p:sldId id="313" r:id="rId22"/>
    <p:sldId id="300" r:id="rId23"/>
    <p:sldId id="296" r:id="rId24"/>
    <p:sldId id="297" r:id="rId25"/>
    <p:sldId id="314" r:id="rId26"/>
    <p:sldId id="301" r:id="rId27"/>
    <p:sldId id="305" r:id="rId28"/>
    <p:sldId id="303" r:id="rId29"/>
    <p:sldId id="304" r:id="rId30"/>
    <p:sldId id="315" r:id="rId31"/>
    <p:sldId id="309" r:id="rId32"/>
    <p:sldId id="302" r:id="rId33"/>
    <p:sldId id="306" r:id="rId34"/>
    <p:sldId id="283" r:id="rId35"/>
  </p:sldIdLst>
  <p:sldSz cx="9144000" cy="6858000" type="screen4x3"/>
  <p:notesSz cx="7102475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8659" autoAdjust="0"/>
  </p:normalViewPr>
  <p:slideViewPr>
    <p:cSldViewPr>
      <p:cViewPr varScale="1">
        <p:scale>
          <a:sx n="67" d="100"/>
          <a:sy n="67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402" y="-84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9EB09-169F-4104-9FBB-1D9F0A43108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146661E-C419-47AB-9B79-F019FCD3091A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tx1"/>
              </a:solidFill>
              <a:latin typeface="+mn-ea"/>
              <a:ea typeface="+mn-ea"/>
            </a:rPr>
            <a:t>一、基本要求</a:t>
          </a:r>
          <a:endParaRPr lang="zh-CN" altLang="en-US" sz="2000" b="0" dirty="0">
            <a:solidFill>
              <a:schemeClr val="tx1"/>
            </a:solidFill>
            <a:latin typeface="+mn-ea"/>
            <a:ea typeface="+mn-ea"/>
          </a:endParaRPr>
        </a:p>
      </dgm:t>
    </dgm:pt>
    <dgm:pt modelId="{77F80F08-F0D5-46D6-8FA4-0D22CD3DDB23}" type="parTrans" cxnId="{A9F77E05-9719-45CA-B7E6-B01F93459F8E}">
      <dgm:prSet/>
      <dgm:spPr/>
      <dgm:t>
        <a:bodyPr/>
        <a:lstStyle/>
        <a:p>
          <a:endParaRPr lang="zh-CN" altLang="en-US" sz="2000"/>
        </a:p>
      </dgm:t>
    </dgm:pt>
    <dgm:pt modelId="{73837A70-109A-4518-A417-39A67EF682E3}" type="sibTrans" cxnId="{A9F77E05-9719-45CA-B7E6-B01F93459F8E}">
      <dgm:prSet/>
      <dgm:spPr/>
      <dgm:t>
        <a:bodyPr/>
        <a:lstStyle/>
        <a:p>
          <a:endParaRPr lang="zh-CN" altLang="en-US" sz="2000"/>
        </a:p>
      </dgm:t>
    </dgm:pt>
    <dgm:pt modelId="{053342E2-EDF5-4407-B0D5-A48AF5037865}">
      <dgm:prSet phldrT="[文本]" custT="1"/>
      <dgm:spPr/>
      <dgm:t>
        <a:bodyPr/>
        <a:lstStyle/>
        <a:p>
          <a:r>
            <a:rPr lang="zh-CN" altLang="en-US" sz="2000" b="0" dirty="0" smtClean="0">
              <a:latin typeface="+mn-ea"/>
              <a:ea typeface="+mn-ea"/>
            </a:rPr>
            <a:t>三、标准仓单的生成</a:t>
          </a:r>
          <a:endParaRPr lang="en-US" altLang="zh-CN" sz="2000" b="0" dirty="0" smtClean="0">
            <a:latin typeface="+mn-ea"/>
            <a:ea typeface="+mn-ea"/>
          </a:endParaRPr>
        </a:p>
      </dgm:t>
    </dgm:pt>
    <dgm:pt modelId="{74BE6BA3-9190-426E-B119-5A740C95E48F}" type="parTrans" cxnId="{26D29580-20EB-45A1-9CE2-EE24CA30CC78}">
      <dgm:prSet/>
      <dgm:spPr/>
      <dgm:t>
        <a:bodyPr/>
        <a:lstStyle/>
        <a:p>
          <a:endParaRPr lang="zh-CN" altLang="en-US" sz="2000"/>
        </a:p>
      </dgm:t>
    </dgm:pt>
    <dgm:pt modelId="{6BF46444-B4B3-406F-8698-88622647BCF7}" type="sibTrans" cxnId="{26D29580-20EB-45A1-9CE2-EE24CA30CC78}">
      <dgm:prSet/>
      <dgm:spPr/>
      <dgm:t>
        <a:bodyPr/>
        <a:lstStyle/>
        <a:p>
          <a:endParaRPr lang="zh-CN" altLang="en-US" sz="2000"/>
        </a:p>
      </dgm:t>
    </dgm:pt>
    <dgm:pt modelId="{0F84E86F-654C-452D-A032-6AEFD2D2F2ED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bg1"/>
              </a:solidFill>
              <a:latin typeface="+mn-ea"/>
              <a:ea typeface="+mn-ea"/>
            </a:rPr>
            <a:t>四、仓单注销及提货</a:t>
          </a:r>
          <a:endParaRPr lang="zh-CN" altLang="en-US" sz="2000" b="0" dirty="0">
            <a:solidFill>
              <a:schemeClr val="bg1"/>
            </a:solidFill>
            <a:latin typeface="+mn-ea"/>
            <a:ea typeface="+mn-ea"/>
          </a:endParaRPr>
        </a:p>
      </dgm:t>
    </dgm:pt>
    <dgm:pt modelId="{39E4FC03-B6BC-4B6D-A627-DDF918D5A9C0}" type="parTrans" cxnId="{54CCBD37-C7DC-4F1E-AF7E-F74D802FE7E6}">
      <dgm:prSet/>
      <dgm:spPr/>
      <dgm:t>
        <a:bodyPr/>
        <a:lstStyle/>
        <a:p>
          <a:endParaRPr lang="zh-CN" altLang="en-US" sz="2000"/>
        </a:p>
      </dgm:t>
    </dgm:pt>
    <dgm:pt modelId="{59336FAF-BACE-4377-8F31-8FCAD99C43DF}" type="sibTrans" cxnId="{54CCBD37-C7DC-4F1E-AF7E-F74D802FE7E6}">
      <dgm:prSet/>
      <dgm:spPr/>
      <dgm:t>
        <a:bodyPr/>
        <a:lstStyle/>
        <a:p>
          <a:endParaRPr lang="zh-CN" altLang="en-US" sz="2000"/>
        </a:p>
      </dgm:t>
    </dgm:pt>
    <dgm:pt modelId="{5F3162EE-4911-4DF3-A912-47FE5A8A9620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bg1"/>
              </a:solidFill>
              <a:latin typeface="+mn-ea"/>
              <a:ea typeface="+mn-ea"/>
            </a:rPr>
            <a:t>五、交割费用</a:t>
          </a:r>
          <a:endParaRPr lang="zh-CN" altLang="en-US" sz="2000" b="0" dirty="0">
            <a:solidFill>
              <a:schemeClr val="bg1"/>
            </a:solidFill>
            <a:latin typeface="+mn-ea"/>
            <a:ea typeface="+mn-ea"/>
          </a:endParaRPr>
        </a:p>
      </dgm:t>
    </dgm:pt>
    <dgm:pt modelId="{6E36F395-3665-409B-91FB-83974ECEC30D}" type="parTrans" cxnId="{29DB68BF-AA7A-4C41-9940-84D8F583F352}">
      <dgm:prSet/>
      <dgm:spPr/>
      <dgm:t>
        <a:bodyPr/>
        <a:lstStyle/>
        <a:p>
          <a:endParaRPr lang="zh-CN" altLang="en-US" sz="2000"/>
        </a:p>
      </dgm:t>
    </dgm:pt>
    <dgm:pt modelId="{5CF1D605-9256-47BE-BE75-D0BB53A39B91}" type="sibTrans" cxnId="{29DB68BF-AA7A-4C41-9940-84D8F583F352}">
      <dgm:prSet/>
      <dgm:spPr/>
      <dgm:t>
        <a:bodyPr/>
        <a:lstStyle/>
        <a:p>
          <a:endParaRPr lang="zh-CN" altLang="en-US" sz="2000"/>
        </a:p>
      </dgm:t>
    </dgm:pt>
    <dgm:pt modelId="{B0698334-31EA-4E04-AF9E-9E0C481652F5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bg1"/>
              </a:solidFill>
              <a:latin typeface="+mn-ea"/>
              <a:ea typeface="+mn-ea"/>
            </a:rPr>
            <a:t>二、交割方式</a:t>
          </a:r>
          <a:endParaRPr lang="zh-CN" altLang="en-US" sz="2000" b="0" dirty="0">
            <a:solidFill>
              <a:schemeClr val="tx1"/>
            </a:solidFill>
            <a:latin typeface="+mn-ea"/>
            <a:ea typeface="+mn-ea"/>
          </a:endParaRPr>
        </a:p>
      </dgm:t>
    </dgm:pt>
    <dgm:pt modelId="{5680C134-D444-4BE1-A7D8-8210D2317D58}" type="parTrans" cxnId="{693D1ADC-2696-45FC-9224-0EEA838EC92F}">
      <dgm:prSet/>
      <dgm:spPr/>
      <dgm:t>
        <a:bodyPr/>
        <a:lstStyle/>
        <a:p>
          <a:endParaRPr lang="zh-CN" altLang="en-US" sz="2000"/>
        </a:p>
      </dgm:t>
    </dgm:pt>
    <dgm:pt modelId="{0248B1EA-FD2B-4C68-8D7D-20E2B54C704B}" type="sibTrans" cxnId="{693D1ADC-2696-45FC-9224-0EEA838EC92F}">
      <dgm:prSet/>
      <dgm:spPr/>
      <dgm:t>
        <a:bodyPr/>
        <a:lstStyle/>
        <a:p>
          <a:endParaRPr lang="zh-CN" altLang="en-US" sz="2000"/>
        </a:p>
      </dgm:t>
    </dgm:pt>
    <dgm:pt modelId="{AAFF61A4-41A1-4774-BF8D-4805BC314CF7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bg1"/>
              </a:solidFill>
              <a:latin typeface="+mn-ea"/>
              <a:ea typeface="+mn-ea"/>
            </a:rPr>
            <a:t>六、违约、争议及疫情处理</a:t>
          </a:r>
          <a:endParaRPr lang="zh-CN" altLang="en-US" sz="2000" b="0" dirty="0">
            <a:solidFill>
              <a:schemeClr val="bg1"/>
            </a:solidFill>
            <a:latin typeface="+mn-ea"/>
            <a:ea typeface="+mn-ea"/>
          </a:endParaRPr>
        </a:p>
      </dgm:t>
    </dgm:pt>
    <dgm:pt modelId="{15F3EFA0-929D-4A84-9763-572C818AE446}" type="parTrans" cxnId="{A0C3B10C-1651-41FD-8366-4904343CFC41}">
      <dgm:prSet/>
      <dgm:spPr/>
      <dgm:t>
        <a:bodyPr/>
        <a:lstStyle/>
        <a:p>
          <a:endParaRPr lang="zh-CN" altLang="en-US"/>
        </a:p>
      </dgm:t>
    </dgm:pt>
    <dgm:pt modelId="{F1BB905A-0BB3-4690-B623-642DC1D33135}" type="sibTrans" cxnId="{A0C3B10C-1651-41FD-8366-4904343CFC41}">
      <dgm:prSet/>
      <dgm:spPr/>
      <dgm:t>
        <a:bodyPr/>
        <a:lstStyle/>
        <a:p>
          <a:endParaRPr lang="zh-CN" altLang="en-US"/>
        </a:p>
      </dgm:t>
    </dgm:pt>
    <dgm:pt modelId="{3449FADA-72D2-4B86-B145-2B76F0E23685}" type="pres">
      <dgm:prSet presAssocID="{3ED9EB09-169F-4104-9FBB-1D9F0A4310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8C58A9-86F0-4645-8E9F-633B9FBEFAF8}" type="pres">
      <dgm:prSet presAssocID="{3146661E-C419-47AB-9B79-F019FCD3091A}" presName="parentLin" presStyleCnt="0"/>
      <dgm:spPr/>
    </dgm:pt>
    <dgm:pt modelId="{19223C5C-8E96-4282-8D43-9107DA6ACC65}" type="pres">
      <dgm:prSet presAssocID="{3146661E-C419-47AB-9B79-F019FCD3091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80D8BE6-9D6B-4365-B47A-AEBFF15DF266}" type="pres">
      <dgm:prSet presAssocID="{3146661E-C419-47AB-9B79-F019FCD3091A}" presName="parentText" presStyleLbl="node1" presStyleIdx="0" presStyleCnt="6" custScaleX="989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56AD1-0258-4D1B-BF35-87DEE8B544A5}" type="pres">
      <dgm:prSet presAssocID="{3146661E-C419-47AB-9B79-F019FCD3091A}" presName="negativeSpace" presStyleCnt="0"/>
      <dgm:spPr/>
    </dgm:pt>
    <dgm:pt modelId="{35284210-0D5B-4CBA-AD9B-0264F1BCAFE1}" type="pres">
      <dgm:prSet presAssocID="{3146661E-C419-47AB-9B79-F019FCD3091A}" presName="childText" presStyleLbl="conFgAcc1" presStyleIdx="0" presStyleCnt="6">
        <dgm:presLayoutVars>
          <dgm:bulletEnabled val="1"/>
        </dgm:presLayoutVars>
      </dgm:prSet>
      <dgm:spPr/>
    </dgm:pt>
    <dgm:pt modelId="{8BD627DA-C027-401B-8414-9369C63AEAA9}" type="pres">
      <dgm:prSet presAssocID="{73837A70-109A-4518-A417-39A67EF682E3}" presName="spaceBetweenRectangles" presStyleCnt="0"/>
      <dgm:spPr/>
    </dgm:pt>
    <dgm:pt modelId="{DA96A3FA-DFF1-481D-A1ED-5BD9B9A9FAA9}" type="pres">
      <dgm:prSet presAssocID="{B0698334-31EA-4E04-AF9E-9E0C481652F5}" presName="parentLin" presStyleCnt="0"/>
      <dgm:spPr/>
    </dgm:pt>
    <dgm:pt modelId="{2F69C3E7-423F-4266-92A1-C50F5F5339B7}" type="pres">
      <dgm:prSet presAssocID="{B0698334-31EA-4E04-AF9E-9E0C481652F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269E70C-F471-4EF5-A33E-CFD8B68AFAA2}" type="pres">
      <dgm:prSet presAssocID="{B0698334-31EA-4E04-AF9E-9E0C481652F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B6849-7200-4AED-BAC8-F66BDC03376E}" type="pres">
      <dgm:prSet presAssocID="{B0698334-31EA-4E04-AF9E-9E0C481652F5}" presName="negativeSpace" presStyleCnt="0"/>
      <dgm:spPr/>
    </dgm:pt>
    <dgm:pt modelId="{5BD2785D-1469-4B67-814F-BE83DAD0D1E7}" type="pres">
      <dgm:prSet presAssocID="{B0698334-31EA-4E04-AF9E-9E0C481652F5}" presName="childText" presStyleLbl="conFgAcc1" presStyleIdx="1" presStyleCnt="6">
        <dgm:presLayoutVars>
          <dgm:bulletEnabled val="1"/>
        </dgm:presLayoutVars>
      </dgm:prSet>
      <dgm:spPr/>
    </dgm:pt>
    <dgm:pt modelId="{06095644-98C8-4B1D-AA83-E4E4192A5CDC}" type="pres">
      <dgm:prSet presAssocID="{0248B1EA-FD2B-4C68-8D7D-20E2B54C704B}" presName="spaceBetweenRectangles" presStyleCnt="0"/>
      <dgm:spPr/>
    </dgm:pt>
    <dgm:pt modelId="{1CB3AE8C-6802-40BD-BCFE-2108A1954B75}" type="pres">
      <dgm:prSet presAssocID="{053342E2-EDF5-4407-B0D5-A48AF5037865}" presName="parentLin" presStyleCnt="0"/>
      <dgm:spPr/>
    </dgm:pt>
    <dgm:pt modelId="{6D7B2887-2163-4B50-B8B4-BDE1F807384A}" type="pres">
      <dgm:prSet presAssocID="{053342E2-EDF5-4407-B0D5-A48AF503786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F7F7D65E-B084-47AC-93E7-49C7F0C500FE}" type="pres">
      <dgm:prSet presAssocID="{053342E2-EDF5-4407-B0D5-A48AF503786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CF16D0-AB61-4A5C-B4DB-295634A7F63C}" type="pres">
      <dgm:prSet presAssocID="{053342E2-EDF5-4407-B0D5-A48AF5037865}" presName="negativeSpace" presStyleCnt="0"/>
      <dgm:spPr/>
    </dgm:pt>
    <dgm:pt modelId="{4D95B9A2-F7F7-4D1B-9771-01F35201BD83}" type="pres">
      <dgm:prSet presAssocID="{053342E2-EDF5-4407-B0D5-A48AF5037865}" presName="childText" presStyleLbl="conFgAcc1" presStyleIdx="2" presStyleCnt="6">
        <dgm:presLayoutVars>
          <dgm:bulletEnabled val="1"/>
        </dgm:presLayoutVars>
      </dgm:prSet>
      <dgm:spPr/>
    </dgm:pt>
    <dgm:pt modelId="{79C0E88D-0513-4C13-8466-021BF3B416D3}" type="pres">
      <dgm:prSet presAssocID="{6BF46444-B4B3-406F-8698-88622647BCF7}" presName="spaceBetweenRectangles" presStyleCnt="0"/>
      <dgm:spPr/>
    </dgm:pt>
    <dgm:pt modelId="{D82F8626-D5F8-4D43-A15C-A4FDCC4C81A4}" type="pres">
      <dgm:prSet presAssocID="{0F84E86F-654C-452D-A032-6AEFD2D2F2ED}" presName="parentLin" presStyleCnt="0"/>
      <dgm:spPr/>
    </dgm:pt>
    <dgm:pt modelId="{8A0D4622-74B9-44C7-93EC-93BA452BC116}" type="pres">
      <dgm:prSet presAssocID="{0F84E86F-654C-452D-A032-6AEFD2D2F2ED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BBC29737-7F47-49AE-8A7A-5C03BFE4B6B2}" type="pres">
      <dgm:prSet presAssocID="{0F84E86F-654C-452D-A032-6AEFD2D2F2E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7CDD8-405A-4760-8284-B6B99ED89AE3}" type="pres">
      <dgm:prSet presAssocID="{0F84E86F-654C-452D-A032-6AEFD2D2F2ED}" presName="negativeSpace" presStyleCnt="0"/>
      <dgm:spPr/>
    </dgm:pt>
    <dgm:pt modelId="{51422DDE-B8AE-430D-BDD8-048920E6ACA9}" type="pres">
      <dgm:prSet presAssocID="{0F84E86F-654C-452D-A032-6AEFD2D2F2ED}" presName="childText" presStyleLbl="conFgAcc1" presStyleIdx="3" presStyleCnt="6">
        <dgm:presLayoutVars>
          <dgm:bulletEnabled val="1"/>
        </dgm:presLayoutVars>
      </dgm:prSet>
      <dgm:spPr/>
    </dgm:pt>
    <dgm:pt modelId="{B5D14BB4-70D6-46B4-A978-A42BA76123E2}" type="pres">
      <dgm:prSet presAssocID="{59336FAF-BACE-4377-8F31-8FCAD99C43DF}" presName="spaceBetweenRectangles" presStyleCnt="0"/>
      <dgm:spPr/>
    </dgm:pt>
    <dgm:pt modelId="{C6DD7BA2-2BAE-40DC-85EA-B2D142784951}" type="pres">
      <dgm:prSet presAssocID="{5F3162EE-4911-4DF3-A912-47FE5A8A9620}" presName="parentLin" presStyleCnt="0"/>
      <dgm:spPr/>
    </dgm:pt>
    <dgm:pt modelId="{B504BBB8-34F5-4321-84AF-2FD5EFB9501D}" type="pres">
      <dgm:prSet presAssocID="{5F3162EE-4911-4DF3-A912-47FE5A8A962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939A96E9-D58B-4B5E-B8FB-749360DE0E7D}" type="pres">
      <dgm:prSet presAssocID="{5F3162EE-4911-4DF3-A912-47FE5A8A962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8B20D-9E26-4233-AB41-1A9DC84D6757}" type="pres">
      <dgm:prSet presAssocID="{5F3162EE-4911-4DF3-A912-47FE5A8A9620}" presName="negativeSpace" presStyleCnt="0"/>
      <dgm:spPr/>
    </dgm:pt>
    <dgm:pt modelId="{A97168EB-75D3-482F-9825-3330A376C4F2}" type="pres">
      <dgm:prSet presAssocID="{5F3162EE-4911-4DF3-A912-47FE5A8A9620}" presName="childText" presStyleLbl="conFgAcc1" presStyleIdx="4" presStyleCnt="6">
        <dgm:presLayoutVars>
          <dgm:bulletEnabled val="1"/>
        </dgm:presLayoutVars>
      </dgm:prSet>
      <dgm:spPr/>
    </dgm:pt>
    <dgm:pt modelId="{68668AA6-E043-4D81-AA43-DF75CC45DA5B}" type="pres">
      <dgm:prSet presAssocID="{5CF1D605-9256-47BE-BE75-D0BB53A39B91}" presName="spaceBetweenRectangles" presStyleCnt="0"/>
      <dgm:spPr/>
    </dgm:pt>
    <dgm:pt modelId="{1C861BF3-68A1-4B76-946F-8364A360A33E}" type="pres">
      <dgm:prSet presAssocID="{AAFF61A4-41A1-4774-BF8D-4805BC314CF7}" presName="parentLin" presStyleCnt="0"/>
      <dgm:spPr/>
    </dgm:pt>
    <dgm:pt modelId="{52325BC9-B081-4DF1-A317-88B69BF104B2}" type="pres">
      <dgm:prSet presAssocID="{AAFF61A4-41A1-4774-BF8D-4805BC314CF7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611EB458-3ACA-4CA3-B735-1C5CFFC9E21C}" type="pres">
      <dgm:prSet presAssocID="{AAFF61A4-41A1-4774-BF8D-4805BC314CF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96094-7F68-4118-83CE-752D742E6D58}" type="pres">
      <dgm:prSet presAssocID="{AAFF61A4-41A1-4774-BF8D-4805BC314CF7}" presName="negativeSpace" presStyleCnt="0"/>
      <dgm:spPr/>
    </dgm:pt>
    <dgm:pt modelId="{570D1EC7-7318-4513-A5F0-9477E8D65EA3}" type="pres">
      <dgm:prSet presAssocID="{AAFF61A4-41A1-4774-BF8D-4805BC314CF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4993A17-422E-4ABD-8F63-92760E47F5B1}" type="presOf" srcId="{3146661E-C419-47AB-9B79-F019FCD3091A}" destId="{19223C5C-8E96-4282-8D43-9107DA6ACC65}" srcOrd="0" destOrd="0" presId="urn:microsoft.com/office/officeart/2005/8/layout/list1"/>
    <dgm:cxn modelId="{A0C3B10C-1651-41FD-8366-4904343CFC41}" srcId="{3ED9EB09-169F-4104-9FBB-1D9F0A43108F}" destId="{AAFF61A4-41A1-4774-BF8D-4805BC314CF7}" srcOrd="5" destOrd="0" parTransId="{15F3EFA0-929D-4A84-9763-572C818AE446}" sibTransId="{F1BB905A-0BB3-4690-B623-642DC1D33135}"/>
    <dgm:cxn modelId="{7CE0A4CC-7056-4C3E-964D-BEF16A195599}" type="presOf" srcId="{3146661E-C419-47AB-9B79-F019FCD3091A}" destId="{F80D8BE6-9D6B-4365-B47A-AEBFF15DF266}" srcOrd="1" destOrd="0" presId="urn:microsoft.com/office/officeart/2005/8/layout/list1"/>
    <dgm:cxn modelId="{05F8A067-4180-4E0B-919B-A77FC677C2B4}" type="presOf" srcId="{0F84E86F-654C-452D-A032-6AEFD2D2F2ED}" destId="{BBC29737-7F47-49AE-8A7A-5C03BFE4B6B2}" srcOrd="1" destOrd="0" presId="urn:microsoft.com/office/officeart/2005/8/layout/list1"/>
    <dgm:cxn modelId="{E4E097BF-E824-4659-AD88-ECB8AD91AA40}" type="presOf" srcId="{B0698334-31EA-4E04-AF9E-9E0C481652F5}" destId="{2F69C3E7-423F-4266-92A1-C50F5F5339B7}" srcOrd="0" destOrd="0" presId="urn:microsoft.com/office/officeart/2005/8/layout/list1"/>
    <dgm:cxn modelId="{693D1ADC-2696-45FC-9224-0EEA838EC92F}" srcId="{3ED9EB09-169F-4104-9FBB-1D9F0A43108F}" destId="{B0698334-31EA-4E04-AF9E-9E0C481652F5}" srcOrd="1" destOrd="0" parTransId="{5680C134-D444-4BE1-A7D8-8210D2317D58}" sibTransId="{0248B1EA-FD2B-4C68-8D7D-20E2B54C704B}"/>
    <dgm:cxn modelId="{65591877-11A5-4430-8458-840654CD3AA5}" type="presOf" srcId="{5F3162EE-4911-4DF3-A912-47FE5A8A9620}" destId="{939A96E9-D58B-4B5E-B8FB-749360DE0E7D}" srcOrd="1" destOrd="0" presId="urn:microsoft.com/office/officeart/2005/8/layout/list1"/>
    <dgm:cxn modelId="{845B02D2-7CF6-43B9-B98E-4155F0458DC6}" type="presOf" srcId="{053342E2-EDF5-4407-B0D5-A48AF5037865}" destId="{6D7B2887-2163-4B50-B8B4-BDE1F807384A}" srcOrd="0" destOrd="0" presId="urn:microsoft.com/office/officeart/2005/8/layout/list1"/>
    <dgm:cxn modelId="{95986EFE-68D4-4990-A92F-27ACDE19ECB6}" type="presOf" srcId="{B0698334-31EA-4E04-AF9E-9E0C481652F5}" destId="{F269E70C-F471-4EF5-A33E-CFD8B68AFAA2}" srcOrd="1" destOrd="0" presId="urn:microsoft.com/office/officeart/2005/8/layout/list1"/>
    <dgm:cxn modelId="{29DB68BF-AA7A-4C41-9940-84D8F583F352}" srcId="{3ED9EB09-169F-4104-9FBB-1D9F0A43108F}" destId="{5F3162EE-4911-4DF3-A912-47FE5A8A9620}" srcOrd="4" destOrd="0" parTransId="{6E36F395-3665-409B-91FB-83974ECEC30D}" sibTransId="{5CF1D605-9256-47BE-BE75-D0BB53A39B91}"/>
    <dgm:cxn modelId="{A9F77E05-9719-45CA-B7E6-B01F93459F8E}" srcId="{3ED9EB09-169F-4104-9FBB-1D9F0A43108F}" destId="{3146661E-C419-47AB-9B79-F019FCD3091A}" srcOrd="0" destOrd="0" parTransId="{77F80F08-F0D5-46D6-8FA4-0D22CD3DDB23}" sibTransId="{73837A70-109A-4518-A417-39A67EF682E3}"/>
    <dgm:cxn modelId="{8B618381-0CE3-4F92-B516-69188FA31029}" type="presOf" srcId="{0F84E86F-654C-452D-A032-6AEFD2D2F2ED}" destId="{8A0D4622-74B9-44C7-93EC-93BA452BC116}" srcOrd="0" destOrd="0" presId="urn:microsoft.com/office/officeart/2005/8/layout/list1"/>
    <dgm:cxn modelId="{2714895B-039D-463B-9644-0D58C4CA6AE2}" type="presOf" srcId="{053342E2-EDF5-4407-B0D5-A48AF5037865}" destId="{F7F7D65E-B084-47AC-93E7-49C7F0C500FE}" srcOrd="1" destOrd="0" presId="urn:microsoft.com/office/officeart/2005/8/layout/list1"/>
    <dgm:cxn modelId="{4228DA1E-B51D-420C-840A-19CAF467DCC0}" type="presOf" srcId="{AAFF61A4-41A1-4774-BF8D-4805BC314CF7}" destId="{611EB458-3ACA-4CA3-B735-1C5CFFC9E21C}" srcOrd="1" destOrd="0" presId="urn:microsoft.com/office/officeart/2005/8/layout/list1"/>
    <dgm:cxn modelId="{418B9B8B-9685-40F0-A25C-21445453CE13}" type="presOf" srcId="{5F3162EE-4911-4DF3-A912-47FE5A8A9620}" destId="{B504BBB8-34F5-4321-84AF-2FD5EFB9501D}" srcOrd="0" destOrd="0" presId="urn:microsoft.com/office/officeart/2005/8/layout/list1"/>
    <dgm:cxn modelId="{54CCBD37-C7DC-4F1E-AF7E-F74D802FE7E6}" srcId="{3ED9EB09-169F-4104-9FBB-1D9F0A43108F}" destId="{0F84E86F-654C-452D-A032-6AEFD2D2F2ED}" srcOrd="3" destOrd="0" parTransId="{39E4FC03-B6BC-4B6D-A627-DDF918D5A9C0}" sibTransId="{59336FAF-BACE-4377-8F31-8FCAD99C43DF}"/>
    <dgm:cxn modelId="{26D29580-20EB-45A1-9CE2-EE24CA30CC78}" srcId="{3ED9EB09-169F-4104-9FBB-1D9F0A43108F}" destId="{053342E2-EDF5-4407-B0D5-A48AF5037865}" srcOrd="2" destOrd="0" parTransId="{74BE6BA3-9190-426E-B119-5A740C95E48F}" sibTransId="{6BF46444-B4B3-406F-8698-88622647BCF7}"/>
    <dgm:cxn modelId="{EBFE49DE-2BF3-4F2F-8F0F-5EC0D3550A7F}" type="presOf" srcId="{3ED9EB09-169F-4104-9FBB-1D9F0A43108F}" destId="{3449FADA-72D2-4B86-B145-2B76F0E23685}" srcOrd="0" destOrd="0" presId="urn:microsoft.com/office/officeart/2005/8/layout/list1"/>
    <dgm:cxn modelId="{29A093F1-925C-4D17-873D-2263368B9F59}" type="presOf" srcId="{AAFF61A4-41A1-4774-BF8D-4805BC314CF7}" destId="{52325BC9-B081-4DF1-A317-88B69BF104B2}" srcOrd="0" destOrd="0" presId="urn:microsoft.com/office/officeart/2005/8/layout/list1"/>
    <dgm:cxn modelId="{7E1DBFB4-1D86-4798-9715-7ACC2D75C904}" type="presParOf" srcId="{3449FADA-72D2-4B86-B145-2B76F0E23685}" destId="{878C58A9-86F0-4645-8E9F-633B9FBEFAF8}" srcOrd="0" destOrd="0" presId="urn:microsoft.com/office/officeart/2005/8/layout/list1"/>
    <dgm:cxn modelId="{D456AEA4-C47E-43CE-A038-F9C92F8AFE51}" type="presParOf" srcId="{878C58A9-86F0-4645-8E9F-633B9FBEFAF8}" destId="{19223C5C-8E96-4282-8D43-9107DA6ACC65}" srcOrd="0" destOrd="0" presId="urn:microsoft.com/office/officeart/2005/8/layout/list1"/>
    <dgm:cxn modelId="{772548C3-3156-41C4-A9E3-917FB98D10AA}" type="presParOf" srcId="{878C58A9-86F0-4645-8E9F-633B9FBEFAF8}" destId="{F80D8BE6-9D6B-4365-B47A-AEBFF15DF266}" srcOrd="1" destOrd="0" presId="urn:microsoft.com/office/officeart/2005/8/layout/list1"/>
    <dgm:cxn modelId="{F05AC36D-78F0-480B-81B9-7EDE9C4673AE}" type="presParOf" srcId="{3449FADA-72D2-4B86-B145-2B76F0E23685}" destId="{53856AD1-0258-4D1B-BF35-87DEE8B544A5}" srcOrd="1" destOrd="0" presId="urn:microsoft.com/office/officeart/2005/8/layout/list1"/>
    <dgm:cxn modelId="{8C8F14E2-63E3-4C87-81D6-A5BC6A70D868}" type="presParOf" srcId="{3449FADA-72D2-4B86-B145-2B76F0E23685}" destId="{35284210-0D5B-4CBA-AD9B-0264F1BCAFE1}" srcOrd="2" destOrd="0" presId="urn:microsoft.com/office/officeart/2005/8/layout/list1"/>
    <dgm:cxn modelId="{CD60B665-9179-4261-8320-5539172D6B5D}" type="presParOf" srcId="{3449FADA-72D2-4B86-B145-2B76F0E23685}" destId="{8BD627DA-C027-401B-8414-9369C63AEAA9}" srcOrd="3" destOrd="0" presId="urn:microsoft.com/office/officeart/2005/8/layout/list1"/>
    <dgm:cxn modelId="{05AFAF57-FBDB-4CF8-A8F1-23BBC632599F}" type="presParOf" srcId="{3449FADA-72D2-4B86-B145-2B76F0E23685}" destId="{DA96A3FA-DFF1-481D-A1ED-5BD9B9A9FAA9}" srcOrd="4" destOrd="0" presId="urn:microsoft.com/office/officeart/2005/8/layout/list1"/>
    <dgm:cxn modelId="{0FED958E-CF01-46FE-855F-F731EE375FA9}" type="presParOf" srcId="{DA96A3FA-DFF1-481D-A1ED-5BD9B9A9FAA9}" destId="{2F69C3E7-423F-4266-92A1-C50F5F5339B7}" srcOrd="0" destOrd="0" presId="urn:microsoft.com/office/officeart/2005/8/layout/list1"/>
    <dgm:cxn modelId="{2DA53CFF-3C1A-4814-8BF5-01C4FB61494B}" type="presParOf" srcId="{DA96A3FA-DFF1-481D-A1ED-5BD9B9A9FAA9}" destId="{F269E70C-F471-4EF5-A33E-CFD8B68AFAA2}" srcOrd="1" destOrd="0" presId="urn:microsoft.com/office/officeart/2005/8/layout/list1"/>
    <dgm:cxn modelId="{A8E04956-AA77-424C-B00E-753A8AA60C36}" type="presParOf" srcId="{3449FADA-72D2-4B86-B145-2B76F0E23685}" destId="{C9FB6849-7200-4AED-BAC8-F66BDC03376E}" srcOrd="5" destOrd="0" presId="urn:microsoft.com/office/officeart/2005/8/layout/list1"/>
    <dgm:cxn modelId="{9CD4821B-A71B-4FEE-B946-0F54B9C9EB74}" type="presParOf" srcId="{3449FADA-72D2-4B86-B145-2B76F0E23685}" destId="{5BD2785D-1469-4B67-814F-BE83DAD0D1E7}" srcOrd="6" destOrd="0" presId="urn:microsoft.com/office/officeart/2005/8/layout/list1"/>
    <dgm:cxn modelId="{0872DFDA-6849-475C-A34A-8AC115F1F290}" type="presParOf" srcId="{3449FADA-72D2-4B86-B145-2B76F0E23685}" destId="{06095644-98C8-4B1D-AA83-E4E4192A5CDC}" srcOrd="7" destOrd="0" presId="urn:microsoft.com/office/officeart/2005/8/layout/list1"/>
    <dgm:cxn modelId="{FDA19A9C-7E7E-45EB-923D-72D583287EED}" type="presParOf" srcId="{3449FADA-72D2-4B86-B145-2B76F0E23685}" destId="{1CB3AE8C-6802-40BD-BCFE-2108A1954B75}" srcOrd="8" destOrd="0" presId="urn:microsoft.com/office/officeart/2005/8/layout/list1"/>
    <dgm:cxn modelId="{62709556-9B67-48FC-88CA-273C3F8E3C7B}" type="presParOf" srcId="{1CB3AE8C-6802-40BD-BCFE-2108A1954B75}" destId="{6D7B2887-2163-4B50-B8B4-BDE1F807384A}" srcOrd="0" destOrd="0" presId="urn:microsoft.com/office/officeart/2005/8/layout/list1"/>
    <dgm:cxn modelId="{73AADB38-392F-4E80-82B3-4705A4889C9D}" type="presParOf" srcId="{1CB3AE8C-6802-40BD-BCFE-2108A1954B75}" destId="{F7F7D65E-B084-47AC-93E7-49C7F0C500FE}" srcOrd="1" destOrd="0" presId="urn:microsoft.com/office/officeart/2005/8/layout/list1"/>
    <dgm:cxn modelId="{57569AA2-AEEC-40A6-B632-BF95EFAA1F28}" type="presParOf" srcId="{3449FADA-72D2-4B86-B145-2B76F0E23685}" destId="{60CF16D0-AB61-4A5C-B4DB-295634A7F63C}" srcOrd="9" destOrd="0" presId="urn:microsoft.com/office/officeart/2005/8/layout/list1"/>
    <dgm:cxn modelId="{040C106B-8A20-4A52-82AF-38253D870634}" type="presParOf" srcId="{3449FADA-72D2-4B86-B145-2B76F0E23685}" destId="{4D95B9A2-F7F7-4D1B-9771-01F35201BD83}" srcOrd="10" destOrd="0" presId="urn:microsoft.com/office/officeart/2005/8/layout/list1"/>
    <dgm:cxn modelId="{E3A7B6A9-2A82-4A78-A975-9236B6AEAED3}" type="presParOf" srcId="{3449FADA-72D2-4B86-B145-2B76F0E23685}" destId="{79C0E88D-0513-4C13-8466-021BF3B416D3}" srcOrd="11" destOrd="0" presId="urn:microsoft.com/office/officeart/2005/8/layout/list1"/>
    <dgm:cxn modelId="{C12D802C-07C7-4636-A43F-249358A36958}" type="presParOf" srcId="{3449FADA-72D2-4B86-B145-2B76F0E23685}" destId="{D82F8626-D5F8-4D43-A15C-A4FDCC4C81A4}" srcOrd="12" destOrd="0" presId="urn:microsoft.com/office/officeart/2005/8/layout/list1"/>
    <dgm:cxn modelId="{BE747F2B-5D41-41ED-A6D3-4E5124637693}" type="presParOf" srcId="{D82F8626-D5F8-4D43-A15C-A4FDCC4C81A4}" destId="{8A0D4622-74B9-44C7-93EC-93BA452BC116}" srcOrd="0" destOrd="0" presId="urn:microsoft.com/office/officeart/2005/8/layout/list1"/>
    <dgm:cxn modelId="{C9EE8182-5F84-4DCC-83A4-4D95964EFDD6}" type="presParOf" srcId="{D82F8626-D5F8-4D43-A15C-A4FDCC4C81A4}" destId="{BBC29737-7F47-49AE-8A7A-5C03BFE4B6B2}" srcOrd="1" destOrd="0" presId="urn:microsoft.com/office/officeart/2005/8/layout/list1"/>
    <dgm:cxn modelId="{DDE3B3F3-49A9-42CC-9EBF-AE778F5E007A}" type="presParOf" srcId="{3449FADA-72D2-4B86-B145-2B76F0E23685}" destId="{E037CDD8-405A-4760-8284-B6B99ED89AE3}" srcOrd="13" destOrd="0" presId="urn:microsoft.com/office/officeart/2005/8/layout/list1"/>
    <dgm:cxn modelId="{66BF0AD0-239B-4F3C-86CE-B0B66EEE1B9C}" type="presParOf" srcId="{3449FADA-72D2-4B86-B145-2B76F0E23685}" destId="{51422DDE-B8AE-430D-BDD8-048920E6ACA9}" srcOrd="14" destOrd="0" presId="urn:microsoft.com/office/officeart/2005/8/layout/list1"/>
    <dgm:cxn modelId="{4D27B66A-35CC-4D7E-8B84-CF52D4A745AC}" type="presParOf" srcId="{3449FADA-72D2-4B86-B145-2B76F0E23685}" destId="{B5D14BB4-70D6-46B4-A978-A42BA76123E2}" srcOrd="15" destOrd="0" presId="urn:microsoft.com/office/officeart/2005/8/layout/list1"/>
    <dgm:cxn modelId="{051C0031-A4B8-4E9B-BF3F-B75B517E4252}" type="presParOf" srcId="{3449FADA-72D2-4B86-B145-2B76F0E23685}" destId="{C6DD7BA2-2BAE-40DC-85EA-B2D142784951}" srcOrd="16" destOrd="0" presId="urn:microsoft.com/office/officeart/2005/8/layout/list1"/>
    <dgm:cxn modelId="{1568DCFD-5449-4F14-9E87-EE0B27C94E5B}" type="presParOf" srcId="{C6DD7BA2-2BAE-40DC-85EA-B2D142784951}" destId="{B504BBB8-34F5-4321-84AF-2FD5EFB9501D}" srcOrd="0" destOrd="0" presId="urn:microsoft.com/office/officeart/2005/8/layout/list1"/>
    <dgm:cxn modelId="{68DC1C62-3FEE-4EEF-BC45-CF9BB22C1128}" type="presParOf" srcId="{C6DD7BA2-2BAE-40DC-85EA-B2D142784951}" destId="{939A96E9-D58B-4B5E-B8FB-749360DE0E7D}" srcOrd="1" destOrd="0" presId="urn:microsoft.com/office/officeart/2005/8/layout/list1"/>
    <dgm:cxn modelId="{A6F99EEA-5273-4890-9F79-AEF9BE037FFB}" type="presParOf" srcId="{3449FADA-72D2-4B86-B145-2B76F0E23685}" destId="{AB48B20D-9E26-4233-AB41-1A9DC84D6757}" srcOrd="17" destOrd="0" presId="urn:microsoft.com/office/officeart/2005/8/layout/list1"/>
    <dgm:cxn modelId="{0F0F2122-8CAE-482D-811A-C9FDF5475883}" type="presParOf" srcId="{3449FADA-72D2-4B86-B145-2B76F0E23685}" destId="{A97168EB-75D3-482F-9825-3330A376C4F2}" srcOrd="18" destOrd="0" presId="urn:microsoft.com/office/officeart/2005/8/layout/list1"/>
    <dgm:cxn modelId="{F5004B3C-5C6F-43D7-8942-766D071B5149}" type="presParOf" srcId="{3449FADA-72D2-4B86-B145-2B76F0E23685}" destId="{68668AA6-E043-4D81-AA43-DF75CC45DA5B}" srcOrd="19" destOrd="0" presId="urn:microsoft.com/office/officeart/2005/8/layout/list1"/>
    <dgm:cxn modelId="{81284EB1-4573-4D29-99A4-7C4B507E75EB}" type="presParOf" srcId="{3449FADA-72D2-4B86-B145-2B76F0E23685}" destId="{1C861BF3-68A1-4B76-946F-8364A360A33E}" srcOrd="20" destOrd="0" presId="urn:microsoft.com/office/officeart/2005/8/layout/list1"/>
    <dgm:cxn modelId="{33931223-C935-4019-8203-1A9F6950845C}" type="presParOf" srcId="{1C861BF3-68A1-4B76-946F-8364A360A33E}" destId="{52325BC9-B081-4DF1-A317-88B69BF104B2}" srcOrd="0" destOrd="0" presId="urn:microsoft.com/office/officeart/2005/8/layout/list1"/>
    <dgm:cxn modelId="{29765F70-BFEC-4AF4-B75C-91C5A2065C19}" type="presParOf" srcId="{1C861BF3-68A1-4B76-946F-8364A360A33E}" destId="{611EB458-3ACA-4CA3-B735-1C5CFFC9E21C}" srcOrd="1" destOrd="0" presId="urn:microsoft.com/office/officeart/2005/8/layout/list1"/>
    <dgm:cxn modelId="{D42337D3-18BA-46D3-B368-3796FA002355}" type="presParOf" srcId="{3449FADA-72D2-4B86-B145-2B76F0E23685}" destId="{26496094-7F68-4118-83CE-752D742E6D58}" srcOrd="21" destOrd="0" presId="urn:microsoft.com/office/officeart/2005/8/layout/list1"/>
    <dgm:cxn modelId="{4477867B-9D7D-47AD-AEE8-495AA53526F5}" type="presParOf" srcId="{3449FADA-72D2-4B86-B145-2B76F0E23685}" destId="{570D1EC7-7318-4513-A5F0-9477E8D65EA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284210-0D5B-4CBA-AD9B-0264F1BCAFE1}">
      <dsp:nvSpPr>
        <dsp:cNvPr id="0" name=""/>
        <dsp:cNvSpPr/>
      </dsp:nvSpPr>
      <dsp:spPr>
        <a:xfrm>
          <a:off x="0" y="252699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D8BE6-9D6B-4365-B47A-AEBFF15DF266}">
      <dsp:nvSpPr>
        <dsp:cNvPr id="0" name=""/>
        <dsp:cNvSpPr/>
      </dsp:nvSpPr>
      <dsp:spPr>
        <a:xfrm>
          <a:off x="323851" y="31299"/>
          <a:ext cx="448635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tx1"/>
              </a:solidFill>
              <a:latin typeface="+mn-ea"/>
              <a:ea typeface="+mn-ea"/>
            </a:rPr>
            <a:t>一、基本要求</a:t>
          </a:r>
          <a:endParaRPr lang="zh-CN" altLang="en-US" sz="2000" b="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851" y="31299"/>
        <a:ext cx="4486356" cy="442800"/>
      </dsp:txXfrm>
    </dsp:sp>
    <dsp:sp modelId="{5BD2785D-1469-4B67-814F-BE83DAD0D1E7}">
      <dsp:nvSpPr>
        <dsp:cNvPr id="0" name=""/>
        <dsp:cNvSpPr/>
      </dsp:nvSpPr>
      <dsp:spPr>
        <a:xfrm>
          <a:off x="0" y="933100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470447"/>
              <a:satOff val="8825"/>
              <a:lumOff val="-7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9E70C-F471-4EF5-A33E-CFD8B68AFAA2}">
      <dsp:nvSpPr>
        <dsp:cNvPr id="0" name=""/>
        <dsp:cNvSpPr/>
      </dsp:nvSpPr>
      <dsp:spPr>
        <a:xfrm>
          <a:off x="323851" y="711699"/>
          <a:ext cx="4533916" cy="442800"/>
        </a:xfrm>
        <a:prstGeom prst="roundRect">
          <a:avLst/>
        </a:prstGeom>
        <a:solidFill>
          <a:schemeClr val="accent5">
            <a:hueOff val="1470447"/>
            <a:satOff val="8825"/>
            <a:lumOff val="-7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bg1"/>
              </a:solidFill>
              <a:latin typeface="+mn-ea"/>
              <a:ea typeface="+mn-ea"/>
            </a:rPr>
            <a:t>二、交割方式</a:t>
          </a:r>
          <a:endParaRPr lang="zh-CN" altLang="en-US" sz="2000" b="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23851" y="711699"/>
        <a:ext cx="4533916" cy="442800"/>
      </dsp:txXfrm>
    </dsp:sp>
    <dsp:sp modelId="{4D95B9A2-F7F7-4D1B-9771-01F35201BD83}">
      <dsp:nvSpPr>
        <dsp:cNvPr id="0" name=""/>
        <dsp:cNvSpPr/>
      </dsp:nvSpPr>
      <dsp:spPr>
        <a:xfrm>
          <a:off x="0" y="1613500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940894"/>
              <a:satOff val="17650"/>
              <a:lumOff val="-15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7D65E-B084-47AC-93E7-49C7F0C500FE}">
      <dsp:nvSpPr>
        <dsp:cNvPr id="0" name=""/>
        <dsp:cNvSpPr/>
      </dsp:nvSpPr>
      <dsp:spPr>
        <a:xfrm>
          <a:off x="323851" y="1392100"/>
          <a:ext cx="4533916" cy="442800"/>
        </a:xfrm>
        <a:prstGeom prst="roundRect">
          <a:avLst/>
        </a:prstGeom>
        <a:solidFill>
          <a:schemeClr val="accent5">
            <a:hueOff val="2940894"/>
            <a:satOff val="17650"/>
            <a:lumOff val="-15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latin typeface="+mn-ea"/>
              <a:ea typeface="+mn-ea"/>
            </a:rPr>
            <a:t>三、标准仓单的生成</a:t>
          </a:r>
          <a:endParaRPr lang="en-US" altLang="zh-CN" sz="2000" b="0" kern="1200" dirty="0" smtClean="0">
            <a:latin typeface="+mn-ea"/>
            <a:ea typeface="+mn-ea"/>
          </a:endParaRPr>
        </a:p>
      </dsp:txBody>
      <dsp:txXfrm>
        <a:off x="323851" y="1392100"/>
        <a:ext cx="4533916" cy="442800"/>
      </dsp:txXfrm>
    </dsp:sp>
    <dsp:sp modelId="{51422DDE-B8AE-430D-BDD8-048920E6ACA9}">
      <dsp:nvSpPr>
        <dsp:cNvPr id="0" name=""/>
        <dsp:cNvSpPr/>
      </dsp:nvSpPr>
      <dsp:spPr>
        <a:xfrm>
          <a:off x="0" y="2293900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411342"/>
              <a:satOff val="26475"/>
              <a:lumOff val="-23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29737-7F47-49AE-8A7A-5C03BFE4B6B2}">
      <dsp:nvSpPr>
        <dsp:cNvPr id="0" name=""/>
        <dsp:cNvSpPr/>
      </dsp:nvSpPr>
      <dsp:spPr>
        <a:xfrm>
          <a:off x="323851" y="2072500"/>
          <a:ext cx="4533916" cy="442800"/>
        </a:xfrm>
        <a:prstGeom prst="roundRect">
          <a:avLst/>
        </a:prstGeom>
        <a:solidFill>
          <a:schemeClr val="accent5">
            <a:hueOff val="4411342"/>
            <a:satOff val="26475"/>
            <a:lumOff val="-23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bg1"/>
              </a:solidFill>
              <a:latin typeface="+mn-ea"/>
              <a:ea typeface="+mn-ea"/>
            </a:rPr>
            <a:t>四、仓单注销及提货</a:t>
          </a:r>
          <a:endParaRPr lang="zh-CN" altLang="en-US" sz="2000" b="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3851" y="2072500"/>
        <a:ext cx="4533916" cy="442800"/>
      </dsp:txXfrm>
    </dsp:sp>
    <dsp:sp modelId="{A97168EB-75D3-482F-9825-3330A376C4F2}">
      <dsp:nvSpPr>
        <dsp:cNvPr id="0" name=""/>
        <dsp:cNvSpPr/>
      </dsp:nvSpPr>
      <dsp:spPr>
        <a:xfrm>
          <a:off x="0" y="2974300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881788"/>
              <a:satOff val="35300"/>
              <a:lumOff val="-30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A96E9-D58B-4B5E-B8FB-749360DE0E7D}">
      <dsp:nvSpPr>
        <dsp:cNvPr id="0" name=""/>
        <dsp:cNvSpPr/>
      </dsp:nvSpPr>
      <dsp:spPr>
        <a:xfrm>
          <a:off x="323851" y="2752900"/>
          <a:ext cx="4533916" cy="442800"/>
        </a:xfrm>
        <a:prstGeom prst="roundRect">
          <a:avLst/>
        </a:prstGeom>
        <a:solidFill>
          <a:schemeClr val="accent5">
            <a:hueOff val="5881788"/>
            <a:satOff val="35300"/>
            <a:lumOff val="-30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bg1"/>
              </a:solidFill>
              <a:latin typeface="+mn-ea"/>
              <a:ea typeface="+mn-ea"/>
            </a:rPr>
            <a:t>五、交割费用</a:t>
          </a:r>
          <a:endParaRPr lang="zh-CN" altLang="en-US" sz="2000" b="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3851" y="2752900"/>
        <a:ext cx="4533916" cy="442800"/>
      </dsp:txXfrm>
    </dsp:sp>
    <dsp:sp modelId="{570D1EC7-7318-4513-A5F0-9477E8D65EA3}">
      <dsp:nvSpPr>
        <dsp:cNvPr id="0" name=""/>
        <dsp:cNvSpPr/>
      </dsp:nvSpPr>
      <dsp:spPr>
        <a:xfrm>
          <a:off x="0" y="3654700"/>
          <a:ext cx="64770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352236"/>
              <a:satOff val="44125"/>
              <a:lumOff val="-3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EB458-3ACA-4CA3-B735-1C5CFFC9E21C}">
      <dsp:nvSpPr>
        <dsp:cNvPr id="0" name=""/>
        <dsp:cNvSpPr/>
      </dsp:nvSpPr>
      <dsp:spPr>
        <a:xfrm>
          <a:off x="323851" y="3433300"/>
          <a:ext cx="4533916" cy="442800"/>
        </a:xfrm>
        <a:prstGeom prst="roundRect">
          <a:avLst/>
        </a:prstGeom>
        <a:solidFill>
          <a:schemeClr val="accent5">
            <a:hueOff val="7352236"/>
            <a:satOff val="44125"/>
            <a:lumOff val="-3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71" tIns="0" rIns="1713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bg1"/>
              </a:solidFill>
              <a:latin typeface="+mn-ea"/>
              <a:ea typeface="+mn-ea"/>
            </a:rPr>
            <a:t>六、违约、争议及疫情处理</a:t>
          </a:r>
          <a:endParaRPr lang="zh-CN" altLang="en-US" sz="2000" b="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323851" y="3433300"/>
        <a:ext cx="4533916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fld id="{702D6ADC-A7DD-44E4-8DE7-6F53B8724054}" type="datetimeFigureOut">
              <a:rPr lang="zh-CN" altLang="en-US"/>
              <a:pPr>
                <a:defRPr/>
              </a:pPr>
              <a:t>2018-2-5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F30C3EE9-09B4-4450-B9F2-24B080013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pPr>
              <a:defRPr/>
            </a:pPr>
            <a:fld id="{F2820C5F-DC87-4E81-9153-8C6C29A5B979}" type="datetimeFigureOut">
              <a:rPr lang="zh-CN" altLang="en-US"/>
              <a:pPr>
                <a:defRPr/>
              </a:pPr>
              <a:t>2018-2-5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pPr>
              <a:defRPr/>
            </a:pPr>
            <a:fld id="{9D4D9515-FDCE-4CF9-8F6B-DC7EE739A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7828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1288"/>
            <a:ext cx="8078788" cy="873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8175" y="1544638"/>
            <a:ext cx="7981950" cy="4394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8274" y="141288"/>
            <a:ext cx="2019300" cy="57975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8908" y="141288"/>
            <a:ext cx="5918689" cy="5797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BB629-2249-40C8-9216-A444038467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217E5-1E83-4C6D-BCF6-1A5DDC30C6B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F31D-D74B-40EF-BDA6-8F801B4C8D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908" y="1544638"/>
            <a:ext cx="3919904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489" y="1544638"/>
            <a:ext cx="3919903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6AF50-C256-49B0-AF68-837D5DD99D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FEF27-F333-4FA2-B6E5-C7F8AD80B0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4FB40-A6AE-42EA-A537-4D8539EF99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849D5-A7E5-4DAA-95A9-B2532DA062A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9C3D-DD92-4649-8C57-CD6BD247F20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1288"/>
            <a:ext cx="8078788" cy="873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544638"/>
            <a:ext cx="7981950" cy="439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9F942-BCA2-41D8-BA0A-C78A55351D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B8A73-1209-4D0E-BD7A-740ACE76125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8276" y="141288"/>
            <a:ext cx="2019300" cy="5797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8910" y="141288"/>
            <a:ext cx="5918689" cy="5797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FB4CC-4557-4BFA-9B54-794FDF1CE39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1288"/>
            <a:ext cx="8078788" cy="873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908" y="1544638"/>
            <a:ext cx="3919904" cy="439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489" y="1544638"/>
            <a:ext cx="3919903" cy="4394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1288"/>
            <a:ext cx="8078788" cy="873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5805488"/>
            <a:ext cx="2092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1" descr="2.jpg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86475" y="5915025"/>
            <a:ext cx="5651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 descr="New Cover_Sample_1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8288" y="190500"/>
            <a:ext cx="8607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246188" y="5503863"/>
            <a:ext cx="2692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3280" rIns="0" bIns="43280" anchor="b">
            <a:spAutoFit/>
          </a:bodyPr>
          <a:lstStyle/>
          <a:p>
            <a:pPr defTabSz="85883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5000"/>
              <a:buFont typeface="Wingdings" pitchFamily="2" charset="2"/>
              <a:buNone/>
              <a:tabLst>
                <a:tab pos="4410075" algn="l"/>
                <a:tab pos="8170863" algn="r"/>
              </a:tabLst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徽商期货有限责任公司</a:t>
            </a:r>
            <a:endParaRPr lang="en-US" dirty="0">
              <a:latin typeface="楷体_GB2312" pitchFamily="49" charset="-122"/>
              <a:ea typeface="楷体_GB2312" pitchFamily="49" charset="-122"/>
            </a:endParaRPr>
          </a:p>
          <a:p>
            <a:pPr defTabSz="858838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5000"/>
              <a:buFont typeface="Wingdings" pitchFamily="2" charset="2"/>
              <a:buNone/>
              <a:tabLst>
                <a:tab pos="4410075" algn="l"/>
                <a:tab pos="8170863" algn="r"/>
              </a:tabLst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安徽省合肥市芜湖路</a:t>
            </a:r>
            <a:r>
              <a:rPr lang="en-US" dirty="0">
                <a:latin typeface="楷体_GB2312" pitchFamily="49" charset="-122"/>
                <a:ea typeface="楷体_GB2312" pitchFamily="49" charset="-122"/>
              </a:rPr>
              <a:t>258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号</a:t>
            </a:r>
            <a:endParaRPr lang="en-US" dirty="0">
              <a:latin typeface="楷体_GB2312" pitchFamily="49" charset="-122"/>
              <a:ea typeface="楷体_GB2312" pitchFamily="49" charset="-122"/>
            </a:endParaRPr>
          </a:p>
          <a:p>
            <a:pPr defTabSz="858838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5000"/>
              <a:buFont typeface="Wingdings" pitchFamily="2" charset="2"/>
              <a:buNone/>
              <a:tabLst>
                <a:tab pos="4410075" algn="l"/>
                <a:tab pos="8170863" algn="r"/>
              </a:tabLst>
              <a:defRPr/>
            </a:pPr>
            <a:r>
              <a:rPr lang="en-US" dirty="0">
                <a:latin typeface="方正综艺简体" pitchFamily="1" charset="-122"/>
                <a:ea typeface="方正综艺简体" pitchFamily="1" charset="-122"/>
              </a:rPr>
              <a:t>http//:www.hsqh.net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30" name="图片 13" descr="a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8288" y="5643563"/>
            <a:ext cx="8937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标题占位符 9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3492500" y="4581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0070C0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2pPr>
      <a:lvl3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3pPr>
      <a:lvl4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4pPr>
      <a:lvl5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5pPr>
      <a:lvl6pPr marL="4572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6pPr>
      <a:lvl7pPr marL="9144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7pPr>
      <a:lvl8pPr marL="13716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8pPr>
      <a:lvl9pPr marL="18288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9pPr>
    </p:titleStyle>
    <p:bodyStyle>
      <a:lvl1pPr marL="214313" indent="-214313" algn="l" defTabSz="679450" rtl="0" eaLnBrk="0" fontAlgn="base" hangingPunct="0">
        <a:spcBef>
          <a:spcPct val="115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65100" algn="l" defTabSz="679450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536575" indent="-153988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701675" indent="-163513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4pPr>
      <a:lvl5pPr marL="858838" indent="-155575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13160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17732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2304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26876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141288"/>
            <a:ext cx="807878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Two Line Titles</a:t>
            </a:r>
            <a:br>
              <a:rPr lang="en-US" altLang="zh-CN" smtClean="0"/>
            </a:br>
            <a:r>
              <a:rPr lang="en-US" altLang="zh-CN" smtClean="0"/>
              <a:t>One Line Titles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544638"/>
            <a:ext cx="79819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Line 642"/>
          <p:cNvSpPr>
            <a:spLocks noChangeShapeType="1"/>
          </p:cNvSpPr>
          <p:nvPr/>
        </p:nvSpPr>
        <p:spPr bwMode="auto">
          <a:xfrm>
            <a:off x="488950" y="1352550"/>
            <a:ext cx="2349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9" name="Line 671"/>
          <p:cNvSpPr>
            <a:spLocks noChangeShapeType="1"/>
          </p:cNvSpPr>
          <p:nvPr/>
        </p:nvSpPr>
        <p:spPr bwMode="auto">
          <a:xfrm flipV="1">
            <a:off x="663575" y="1023938"/>
            <a:ext cx="8042275" cy="0"/>
          </a:xfrm>
          <a:prstGeom prst="line">
            <a:avLst/>
          </a:prstGeom>
          <a:noFill/>
          <a:ln w="19050" cmpd="sng">
            <a:solidFill>
              <a:srgbClr val="003366">
                <a:alpha val="96999"/>
              </a:srgbClr>
            </a:solidFill>
            <a:round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0" name="Rectangle 673"/>
          <p:cNvSpPr>
            <a:spLocks noChangeArrowheads="1"/>
          </p:cNvSpPr>
          <p:nvPr/>
        </p:nvSpPr>
        <p:spPr bwMode="auto">
          <a:xfrm flipH="1" flipV="1">
            <a:off x="314325" y="295275"/>
            <a:ext cx="209550" cy="6326188"/>
          </a:xfrm>
          <a:prstGeom prst="rect">
            <a:avLst/>
          </a:prstGeom>
          <a:solidFill>
            <a:srgbClr val="E0E6F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1" name="Rectangle 6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763" y="6469063"/>
            <a:ext cx="33178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900">
                <a:solidFill>
                  <a:srgbClr val="003366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D7FE24A-68F6-440C-A03B-78FC03DF234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679"/>
          <p:cNvSpPr>
            <a:spLocks noChangeArrowheads="1"/>
          </p:cNvSpPr>
          <p:nvPr/>
        </p:nvSpPr>
        <p:spPr bwMode="auto">
          <a:xfrm>
            <a:off x="306388" y="6494463"/>
            <a:ext cx="200025" cy="13811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ctr" defTabSz="85883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83251F35-CC9C-421C-B5FE-BC9F356BF6AE}" type="slidenum">
              <a:rPr lang="zh-CN" altLang="en-US" sz="900">
                <a:solidFill>
                  <a:schemeClr val="bg1"/>
                </a:solidFill>
                <a:latin typeface="Arial" charset="0"/>
                <a:ea typeface="宋体" charset="-122"/>
              </a:rPr>
              <a:pPr algn="ctr" defTabSz="858838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pic>
        <p:nvPicPr>
          <p:cNvPr id="2057" name="图片 9" descr="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29425" y="6057900"/>
            <a:ext cx="2092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132138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2pPr>
      <a:lvl3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3pPr>
      <a:lvl4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4pPr>
      <a:lvl5pPr algn="l" defTabSz="679450" rtl="0" eaLnBrk="0" fontAlgn="base" hangingPunct="0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5pPr>
      <a:lvl6pPr marL="4572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6pPr>
      <a:lvl7pPr marL="9144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7pPr>
      <a:lvl8pPr marL="13716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8pPr>
      <a:lvl9pPr marL="1828800" algn="l" defTabSz="679450" rtl="0" eaLnBrk="1" fontAlgn="base" hangingPunct="1">
        <a:lnSpc>
          <a:spcPts val="245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pitchFamily="34" charset="0"/>
          <a:ea typeface="华文细黑" pitchFamily="2" charset="-122"/>
        </a:defRPr>
      </a:lvl9pPr>
    </p:titleStyle>
    <p:bodyStyle>
      <a:lvl1pPr marL="214313" indent="-214313" algn="l" defTabSz="679450" rtl="0" eaLnBrk="0" fontAlgn="base" hangingPunct="0">
        <a:spcBef>
          <a:spcPct val="115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65100" algn="l" defTabSz="679450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536575" indent="-153988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701675" indent="-163513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-"/>
        <a:defRPr sz="1400">
          <a:solidFill>
            <a:schemeClr val="tx1"/>
          </a:solidFill>
          <a:latin typeface="+mn-lt"/>
          <a:ea typeface="+mn-ea"/>
        </a:defRPr>
      </a:lvl4pPr>
      <a:lvl5pPr marL="858838" indent="-155575" algn="l" defTabSz="67945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13160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17732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2304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2687638" indent="-155575" algn="l" defTabSz="67945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2143108" y="3357563"/>
            <a:ext cx="5000659" cy="863600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鸡蛋交割业务简介</a:t>
            </a:r>
          </a:p>
        </p:txBody>
      </p:sp>
      <p:sp>
        <p:nvSpPr>
          <p:cNvPr id="3075" name="矩形 8"/>
          <p:cNvSpPr>
            <a:spLocks noChangeArrowheads="1"/>
          </p:cNvSpPr>
          <p:nvPr/>
        </p:nvSpPr>
        <p:spPr bwMode="auto">
          <a:xfrm>
            <a:off x="3419475" y="4432300"/>
            <a:ext cx="25209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交割业务部</a:t>
            </a:r>
            <a:endParaRPr lang="en-US" altLang="zh-CN" sz="20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二〇一八年元月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0352" y="51571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内部资料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请勿外传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二、交割方式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 是指卖方在交易所指定车板交割场所将货物装载至买方车板，完成实物交收的方式。指定车板交割场所是指经交易所认可，为车板交割提供交割服务的指定交割地点。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     这里需要注意的是：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卖方客户如果想参与车板交割，需提前申请车板交割资格。最后交易日是交割月倒数第五个交易日的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11:30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分之前。买方无需确认，闭市后交易所配对，进入交割流程。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zh-CN" altLang="en-US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42910" y="1071546"/>
            <a:ext cx="235745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车板交割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二、交割方式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 成功申请卖方车板交割的客户，只要在交易所公布的计价地点，存放或有能力在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个自然日之内运送合格的鸡蛋即可提交卖出意向，待交易所配对成功，买方提货时，由质检机构现场抽检。合格后，卖方负责将鸡蛋装卸到买方运输工具上，完成车板交割。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车板交割的货款收付和货物交收，买卖双方可以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协商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自行办理。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二、交割方式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是指在交割月最后交易日后，交易所组织所有未平仓合约持有者进行交割的交割方式。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42910" y="1214422"/>
            <a:ext cx="300036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一次性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仿宋_GB2312" pitchFamily="49" charset="-122"/>
                <a:ea typeface="仿宋_GB2312" pitchFamily="49" charset="-122"/>
              </a:rPr>
              <a:t>交割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二、交割方式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214422"/>
            <a:ext cx="7981950" cy="472441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无论哪种交割方式，都要注意一下几点：</a:t>
            </a:r>
            <a:endParaRPr lang="en-US" altLang="zh-CN" sz="2800" b="1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1.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进入交割月每天都可以配对，卖方主动。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2.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买方无需确认，就可能被配对。因此没有交割意向的客户，最好不要进入交割月。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3.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卖方生成仓单后第一个交易日必须提交交割卖出意向，买方买到仓单后的第一个交易日必须注销提货。鸡蛋标准仓单不能仓转、质押。鸡蛋合约的期转现只限非标准仓单。</a:t>
            </a:r>
          </a:p>
          <a:p>
            <a:pPr>
              <a:buNone/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三、标准仓单的生成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3071810"/>
            <a:ext cx="4515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48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标准仓单的生成</a:t>
            </a:r>
            <a:endParaRPr lang="en-US" altLang="zh-CN" sz="48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071670" y="2714620"/>
            <a:ext cx="5357850" cy="164307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CN" sz="2400" b="0" dirty="0" smtClean="0">
                <a:latin typeface="+mn-ea"/>
              </a:rPr>
              <a:t/>
            </a:r>
            <a:br>
              <a:rPr lang="en-US" altLang="zh-CN" sz="2400" b="0" dirty="0" smtClean="0"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三、标准仓单的生成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鸡蛋的标准仓单分为：仓库仓单和厂库仓单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928926" y="2214554"/>
            <a:ext cx="3500462" cy="6429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仓库仓单的生成</a:t>
            </a:r>
            <a:endParaRPr lang="en-US" altLang="zh-CN" sz="36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3143248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按照以下流程完成：</a:t>
            </a:r>
            <a:endParaRPr lang="en-US" altLang="zh-CN" sz="32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32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71538" y="3929066"/>
            <a:ext cx="135732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预报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2571736" y="4071942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71868" y="3929066"/>
            <a:ext cx="1214446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入库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929190" y="4071942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00760" y="3929066"/>
            <a:ext cx="135732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质检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7143768" y="4643446"/>
            <a:ext cx="285752" cy="7858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57818" y="5143512"/>
            <a:ext cx="171451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结清费用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57488" y="5143512"/>
            <a:ext cx="135732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注册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4286248" y="5286388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0800000">
            <a:off x="1857356" y="5286388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00100" y="5143512"/>
            <a:ext cx="78581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OK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CN" sz="2400" b="0" dirty="0" smtClean="0">
                <a:latin typeface="+mn-ea"/>
              </a:rPr>
              <a:t/>
            </a:r>
            <a:br>
              <a:rPr lang="en-US" altLang="zh-CN" sz="2400" b="0" dirty="0" smtClean="0"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三、标准仓单的生成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4" y="1544638"/>
            <a:ext cx="8005791" cy="43942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关注事项</a:t>
            </a:r>
            <a:endParaRPr lang="en-US" altLang="zh-CN" sz="2800" b="1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、鸡蛋标准仓单的最早申请注册日为交割月的首个交易日，仓单注册日距检验报告出具日期不应超过 </a:t>
            </a:r>
            <a:r>
              <a:rPr lang="en-US" altLang="zh-CN" sz="24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2 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个交易日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、预报需交纳定金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30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吨。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、交割预报自办理之日起有效，有效期为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30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个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自然日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 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、卖方客户应提前与指定交割仓库签订现货仓储协议，明确保管责任，同时应掌握好交割预报和到货时间，预留足够的检验时间。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、鸡蛋入库时，货主应当提供防疫证、来自非疫区证明和车辆消毒证原件，并将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三证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提交指定交割仓库保管。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zh-CN" sz="2400" b="0" dirty="0" smtClean="0">
                <a:latin typeface="+mn-ea"/>
              </a:rPr>
              <a:t/>
            </a:r>
            <a:br>
              <a:rPr lang="en-US" altLang="zh-CN" sz="2400" b="0" dirty="0" smtClean="0"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三、标准仓单的生成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14612" y="1571612"/>
            <a:ext cx="3500462" cy="6429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厂库仓单的生成</a:t>
            </a:r>
            <a:endParaRPr lang="en-US" altLang="zh-CN" sz="36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786" y="2357430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按照以下流程完成：</a:t>
            </a:r>
            <a:endParaRPr lang="en-US" altLang="zh-CN" sz="32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32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28662" y="3500438"/>
            <a:ext cx="2286016" cy="928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客户联系交割厂库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428992" y="3786190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500562" y="3500438"/>
            <a:ext cx="1928826" cy="928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签订供销协议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357818" y="4857760"/>
            <a:ext cx="1714512" cy="928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结清货款等费用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57488" y="5143512"/>
            <a:ext cx="135732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注册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4286248" y="5286388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0800000">
            <a:off x="1857356" y="5286388"/>
            <a:ext cx="928694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00100" y="5143512"/>
            <a:ext cx="78581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accent3"/>
                </a:solidFill>
                <a:latin typeface="仿宋_GB2312" pitchFamily="49" charset="-122"/>
                <a:ea typeface="仿宋_GB2312" pitchFamily="49" charset="-122"/>
              </a:rPr>
              <a:t>OK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" name="手杖形箭头 19"/>
          <p:cNvSpPr/>
          <p:nvPr/>
        </p:nvSpPr>
        <p:spPr bwMode="auto">
          <a:xfrm rot="5400000">
            <a:off x="7143768" y="3929066"/>
            <a:ext cx="1071570" cy="857256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三、标准仓单的生成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4" y="1544638"/>
            <a:ext cx="8148667" cy="4394200"/>
          </a:xfrm>
        </p:spPr>
        <p:txBody>
          <a:bodyPr/>
          <a:lstStyle/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仓库仓单注册与厂库仓单注册对比：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686050"/>
            <a:ext cx="7429552" cy="26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b="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三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、标准仓单的生成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无论是仓库仓单还是厂库仓单，生成后的第一个交易日必须提交卖出意向，当天闭市后由交易所配对进入交割环节。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1000100" y="1500174"/>
            <a:ext cx="2357454" cy="1643074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itchFamily="49" charset="-122"/>
                <a:ea typeface="仿宋_GB2312" pitchFamily="49" charset="-122"/>
              </a:rPr>
              <a:t>注意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1500174"/>
            <a:ext cx="75009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    鸡蛋交割与其他品种的交割区别较大，交割细则条款很多，从仓单注册到注销，从仓库、厂库交割到车板交割，从质检到违约，交易所都制订了非常详细的规则，全部理解透彻需要花费些精力，因此，交割业务部为使大家尽快了解相关规则，将鸡蛋交割条款简单化，重点列出不同点或注意点，供大家参考。</a:t>
            </a:r>
            <a:endParaRPr lang="en-US" altLang="zh-CN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四、仓单注销及提货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3071810"/>
            <a:ext cx="4515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48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仓单注销及提货</a:t>
            </a:r>
            <a:endParaRPr lang="en-US" altLang="zh-CN" sz="48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071670" y="2714620"/>
            <a:ext cx="5357850" cy="164307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四、仓单注销及提货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鸡蛋的注销由期货公司为客户办理。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买方客户在交割第三日买到仓单后，必须在第二天注销仓单，提货。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endParaRPr lang="en-US" altLang="zh-CN" sz="2800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爆炸形 1 5"/>
          <p:cNvSpPr/>
          <p:nvPr/>
        </p:nvSpPr>
        <p:spPr bwMode="auto">
          <a:xfrm>
            <a:off x="857224" y="2357430"/>
            <a:ext cx="2357454" cy="1643074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itchFamily="49" charset="-122"/>
                <a:ea typeface="仿宋_GB2312" pitchFamily="49" charset="-122"/>
              </a:rPr>
              <a:t>注意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四、仓单注销及提货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客户办理提货手续时，应注意如下事项：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、出库前，应与指定交割仓库签订协议，明确出库费用、损耗、现货仓储费等；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、发生贴水时，仓库应向注销方转交注册方交纳的贴水款项；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、发生升水时，客户应向仓库支付升水款项，并由仓库转交给注册方。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四、仓单注销及提货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鸡蛋出库时，客户应注意如下事项：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、到现场监督商品出库过程；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、出库前，应与指定交割仓库确认质量；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、客户在出库单证上签字确认。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注销厂库仓单，客户在提货出库时应注意：</a:t>
            </a:r>
            <a:endParaRPr lang="en-US" altLang="zh-CN" sz="2400" b="1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、货主应当在标准仓单注销日后（不含注销日）的第 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3 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个自然日到厂库提货。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、货主因运输能力等原因无法按时提货，货主应当向厂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库支付滞纳金。鸡蛋品种的滞纳金标准为 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2 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吨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·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天。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、厂库和货主经双方协商同意，可以另行确定发货时间和发货速度，不需按仓单管理办法中的有关规定办理。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五、交割费用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0298" y="3071810"/>
            <a:ext cx="32816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48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  交割费用</a:t>
            </a:r>
            <a:endParaRPr lang="en-US" altLang="zh-CN" sz="48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500298" y="2571744"/>
            <a:ext cx="4000528" cy="164307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五、交割费用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000108"/>
            <a:ext cx="7981950" cy="5286412"/>
          </a:xfrm>
        </p:spPr>
        <p:txBody>
          <a:bodyPr/>
          <a:lstStyle/>
          <a:p>
            <a:pPr algn="ctr"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仓库、厂库费用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出库费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仓库杂费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仓储费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运费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出库费用查询方式：参见交易所网站：首页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业务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服务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业务指引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农业品交割业务指引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交割相关费用）。一般在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30-40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仓库杂费咨询仓库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仓储费为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·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天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吨（交易所标准）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运费是指客户出入库时，路途中运输的费用。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642910" y="1142984"/>
            <a:ext cx="1357322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买方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五、交割费用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000108"/>
            <a:ext cx="7981950" cy="5286412"/>
          </a:xfrm>
        </p:spPr>
        <p:txBody>
          <a:bodyPr/>
          <a:lstStyle/>
          <a:p>
            <a:pPr algn="ctr"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买方车板费用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保管费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运费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保管费是指买方交货日当天提货不收费，以后第一个自然日提货需支付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100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吨的保管费，第二个自然日提货需支付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200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吨的保管费。超过车板交货日后第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个自然日后买方仍未提货的，指定车板交割场所有权对全部货物进行处置，将所得价款扣除保管费后余款返还给买方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吨（交易所标准）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运费是指客户出入库时，路途中运输的费用。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五、交割费用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000108"/>
            <a:ext cx="7981950" cy="5286412"/>
          </a:xfrm>
        </p:spPr>
        <p:txBody>
          <a:bodyPr/>
          <a:lstStyle/>
          <a:p>
            <a:pPr algn="ctr"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仓库、厂库费用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检验费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入库费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仓库杂费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仓储 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运费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损耗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1800" dirty="0" smtClean="0">
                <a:latin typeface="仿宋_GB2312" pitchFamily="49" charset="-122"/>
                <a:ea typeface="仿宋_GB2312" pitchFamily="49" charset="-122"/>
              </a:rPr>
              <a:t>以上红字费用厂库注册可免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）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检验费按批次收费，具体可与质检机构协商，一般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2000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次。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入库费用查询方式：参见交易所网站：首页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业务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服务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业务指引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农业品交割业务指引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交割相关费用）。一般在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30-40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仓库杂费咨询仓库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仓储费为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·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天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吨（交易所标准）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运费是指客户出入库时，路途中运输的费用。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损耗是指鸡蛋在仓库储存时，从入库到出库时间段内按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0.2%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天计算。因此需要卖方根据注册仓单的进程，多准备一定数量的鸡蛋。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42910" y="1214422"/>
            <a:ext cx="1357322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4000" dirty="0" smtClean="0">
                <a:latin typeface="仿宋_GB2312" pitchFamily="49" charset="-122"/>
                <a:ea typeface="仿宋_GB2312" pitchFamily="49" charset="-122"/>
              </a:rPr>
              <a:t>卖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五、交割费用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000108"/>
            <a:ext cx="7981950" cy="5286412"/>
          </a:xfrm>
        </p:spPr>
        <p:txBody>
          <a:bodyPr/>
          <a:lstStyle/>
          <a:p>
            <a:pPr algn="ctr">
              <a:spcBef>
                <a:spcPts val="60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spcBef>
                <a:spcPts val="600"/>
              </a:spcBef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卖方车板交割的费用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检验费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运费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装卸费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计价点杂费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损耗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检验费按批次收费，具体可与质检机构协商，一般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2000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次。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交割手续费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吨（交易所标准）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运费是指卖方客户将鸡蛋运至计价点，路途中运输的费用。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装卸费是指卖方装卸到买方车板上的全部费用，目前标准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55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计价点杂费是指卖方客户将鸡蛋运至计价点时，车板交割场所收取的临时性费用。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损耗是指鸡蛋在仓库储存时，从入库到出库时间段内按</a:t>
            </a:r>
            <a:r>
              <a:rPr lang="en-US" altLang="zh-CN" sz="2000" dirty="0" smtClean="0">
                <a:latin typeface="仿宋_GB2312" pitchFamily="49" charset="-122"/>
                <a:ea typeface="仿宋_GB2312" pitchFamily="49" charset="-122"/>
              </a:rPr>
              <a:t>0.2%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天计算。因此需要卖方根据注册仓单的进程，多准备一定数量的鸡蛋。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algn="ctr">
              <a:buNone/>
            </a:pP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六、违约、争议及疫情处理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7422" y="2500306"/>
            <a:ext cx="478634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4800" dirty="0" smtClean="0">
                <a:latin typeface="仿宋_GB2312" pitchFamily="49" charset="-122"/>
                <a:ea typeface="仿宋_GB2312" pitchFamily="49" charset="-122"/>
              </a:rPr>
              <a:t>违约、争议</a:t>
            </a:r>
            <a:endParaRPr lang="en-US" altLang="zh-CN" sz="4800" dirty="0" smtClean="0">
              <a:latin typeface="仿宋_GB2312" pitchFamily="49" charset="-122"/>
              <a:ea typeface="仿宋_GB2312" pitchFamily="49" charset="-122"/>
            </a:endParaRPr>
          </a:p>
          <a:p>
            <a:pPr algn="ctr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4800" dirty="0" smtClean="0">
                <a:latin typeface="仿宋_GB2312" pitchFamily="49" charset="-122"/>
                <a:ea typeface="仿宋_GB2312" pitchFamily="49" charset="-122"/>
              </a:rPr>
              <a:t>及疫情处理</a:t>
            </a:r>
            <a:endParaRPr lang="en-US" altLang="zh-CN" sz="48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143108" y="2071678"/>
            <a:ext cx="4929222" cy="235745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目录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397000"/>
          <a:ext cx="64770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六、违约、争议及疫情处理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买方没有按期支付全额货款，卖方没有提交仓单，视为违约，</a:t>
            </a:r>
            <a:r>
              <a:rPr lang="zh-CN" altLang="en-US" sz="24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这里需要注意的是：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进入交割月的第一天，卖方就可以提交仓单，交易所按照买方建仓时间先后、持仓数量进行配对，无需买方确认。因此没有交割意向的客户，最好不要进入交割月。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违约客户将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20%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的货款赔付给对方，若买卖双方都违约的，交易所按终止交割处理，并对双方分别处以违约部分合约价值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5%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的罚款。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由于鸡蛋开具的是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增值税普通发票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，所以基本上不会因发票问题造成违约。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5786" y="1285860"/>
            <a:ext cx="1643074" cy="78581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违约</a:t>
            </a:r>
            <a:endParaRPr lang="en-US" altLang="zh-CN" sz="36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六、违约、争议及疫情处理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、买方对货物质量有异议，可提出复检，费用买方先垫付，复检后合格，所有费用买方承担，不合格，由仓库或卖方承担。复检机构由交易所指定。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、买方或者卖方与指定交割仓库（或厂库）之间产生交割纠纷，首先由双方自行协商解决，协商不成应以书面形式提请交易所调解，调解不成的可通过法律途径解决。出库的交割商品交易所不再受理。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  3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、采用车板交割的，买卖双方、交割计价点管理部门、质检机构都到场抽检，结果当场公布。买方客户只能对鸡蛋的卫生指标提出质量异议。</a:t>
            </a:r>
          </a:p>
          <a:p>
            <a:pPr>
              <a:spcBef>
                <a:spcPts val="600"/>
              </a:spcBef>
              <a:buNone/>
            </a:pPr>
            <a:endParaRPr lang="zh-CN" altLang="en-US" sz="2400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14348" y="1142984"/>
            <a:ext cx="1643074" cy="78581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争议</a:t>
            </a:r>
            <a:endParaRPr lang="en-US" altLang="zh-CN" sz="36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六、违约、争议及疫情处理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 国家农业部或相关部门公布疫区后，处于疫区的交割仓库停止办理交割货物入库业务，交割厂库停止签发标准仓单，车板交割场所停止办理车板交割业务。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 处于疫区的标准仓单，信息公布在第一交割日之前的全部注销；第三交割日之前的清退保证金和货款；第三交割日之后的完成交割流程。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 处于疫区的厂库仓单，尚未发货的则停止发货，清退货款，结清其他费用。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  处于疫区的车船板交割的，公布的信息作废，如已经配对的，则清退相应货款及费用。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14348" y="1142984"/>
            <a:ext cx="2857520" cy="78581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36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疫情处理</a:t>
            </a:r>
            <a:endParaRPr lang="en-US" altLang="zh-CN" sz="3600" dirty="0" smtClean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4032448" cy="237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17108" y="1428736"/>
            <a:ext cx="7366119" cy="46474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徽商期货  如期而</a:t>
            </a:r>
            <a:r>
              <a:rPr lang="zh-CN" altLang="en-US" sz="6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获</a:t>
            </a:r>
            <a:endParaRPr lang="en-US" altLang="zh-CN" sz="6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6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6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60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交割业务部联系方式：周奕 </a:t>
            </a:r>
            <a:r>
              <a:rPr lang="en-US" altLang="zh-CN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0551-62864775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           周</a:t>
            </a:r>
            <a:r>
              <a:rPr lang="zh-CN" alt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斯</a:t>
            </a:r>
            <a:r>
              <a:rPr lang="zh-CN" alt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敏  </a:t>
            </a:r>
            <a:r>
              <a:rPr lang="en-US" altLang="zh-CN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仿宋_GB2312" pitchFamily="49" charset="-122"/>
                <a:ea typeface="仿宋_GB2312" pitchFamily="49" charset="-122"/>
              </a:rPr>
              <a:t>0551-62874821</a:t>
            </a:r>
            <a:endParaRPr lang="zh-CN" altLang="en-US" sz="28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一、基本要求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1802" y="3071810"/>
            <a:ext cx="2967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5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基本要求</a:t>
            </a:r>
            <a:endParaRPr lang="en-US" altLang="zh-CN" sz="54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428860" y="2714620"/>
            <a:ext cx="4286280" cy="164307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一、基本要求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3071802" y="26431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2" name="椭圆 7"/>
          <p:cNvSpPr>
            <a:spLocks noChangeArrowheads="1"/>
          </p:cNvSpPr>
          <p:nvPr/>
        </p:nvSpPr>
        <p:spPr bwMode="auto">
          <a:xfrm>
            <a:off x="571472" y="1357298"/>
            <a:ext cx="2143140" cy="71438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/>
              <a:t>交割主体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00364" y="2428868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endParaRPr lang="zh-CN" altLang="en-US" sz="2400" b="1" dirty="0" smtClean="0">
              <a:solidFill>
                <a:schemeClr val="accent1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交割月份倒数第四个交易日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8926" y="1714488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法人客户，能开具鸡蛋</a:t>
            </a:r>
            <a:r>
              <a:rPr lang="zh-CN" altLang="en-US" sz="2400" b="1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增值税普通发票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571472" y="2428868"/>
            <a:ext cx="2214578" cy="71438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/>
              <a:t>最后交易日</a:t>
            </a:r>
            <a:endParaRPr lang="zh-CN" altLang="en-US" sz="2000" dirty="0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571472" y="3429000"/>
            <a:ext cx="2143140" cy="71438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/>
              <a:t>最小交割量</a:t>
            </a:r>
            <a:endParaRPr lang="zh-CN" altLang="en-US" sz="2000" dirty="0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224202" y="2795583"/>
            <a:ext cx="4857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1802" y="3714752"/>
            <a:ext cx="158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手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吨   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椭圆 7"/>
          <p:cNvSpPr>
            <a:spLocks noChangeArrowheads="1"/>
          </p:cNvSpPr>
          <p:nvPr/>
        </p:nvSpPr>
        <p:spPr bwMode="auto">
          <a:xfrm>
            <a:off x="571472" y="4572008"/>
            <a:ext cx="2214578" cy="71438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/>
              <a:t>最大交割量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071802" y="4857760"/>
            <a:ext cx="483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手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25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吨    一张仓单对应一手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吨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一、基本要求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38175" y="1544638"/>
            <a:ext cx="7981950" cy="455602"/>
          </a:xfrm>
        </p:spPr>
        <p:txBody>
          <a:bodyPr/>
          <a:lstStyle/>
          <a:p>
            <a:pPr algn="ctr">
              <a:buNone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鸡蛋交割质量标准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8"/>
            <a:ext cx="6929486" cy="40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一、基本要求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7000924" cy="351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71538" y="4786322"/>
            <a:ext cx="71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纸箱包装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：把鸡蛋有序排列在蛋托上整箱包装，且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包装箱印刷图案一致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升贴水：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鸡蛋合约升贴水的差价款由货主同指定交割仓库结算。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一、交割方式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2500298" y="2000240"/>
            <a:ext cx="3571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488" y="2000240"/>
            <a:ext cx="2967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5400" b="1" dirty="0" smtClean="0">
                <a:solidFill>
                  <a:schemeClr val="accent5">
                    <a:lumMod val="10000"/>
                  </a:schemeClr>
                </a:solidFill>
                <a:latin typeface="仿宋_GB2312" pitchFamily="49" charset="-122"/>
                <a:ea typeface="仿宋_GB2312" pitchFamily="49" charset="-122"/>
              </a:rPr>
              <a:t>交割方式</a:t>
            </a:r>
            <a:endParaRPr lang="en-US" altLang="zh-CN" sz="5400" b="1" dirty="0" smtClean="0">
              <a:solidFill>
                <a:schemeClr val="accent5">
                  <a:lumMod val="1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" name="图文框 10"/>
          <p:cNvSpPr/>
          <p:nvPr/>
        </p:nvSpPr>
        <p:spPr bwMode="auto">
          <a:xfrm>
            <a:off x="2214546" y="1571612"/>
            <a:ext cx="4286280" cy="1643074"/>
          </a:xfrm>
          <a:prstGeom prst="fram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85786" y="3786190"/>
            <a:ext cx="235745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仿宋_GB2312" pitchFamily="49" charset="-122"/>
                <a:ea typeface="仿宋_GB2312" pitchFamily="49" charset="-122"/>
              </a:rPr>
              <a:t>每日交割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286116" y="3786190"/>
            <a:ext cx="235745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车板交割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86446" y="3786190"/>
            <a:ext cx="300036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一次性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仿宋_GB2312" pitchFamily="49" charset="-122"/>
                <a:ea typeface="仿宋_GB2312" pitchFamily="49" charset="-122"/>
              </a:rPr>
              <a:t>交割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b="0" dirty="0" smtClean="0">
                <a:solidFill>
                  <a:schemeClr val="bg1"/>
                </a:solidFill>
                <a:latin typeface="+mn-ea"/>
              </a:rPr>
              <a:t>二、交割方式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二、交割方式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   是指在交割月第一个交易日至最后交易日的前一交易日，由卖方提交仓单，交易所组织匹配买卖双方在规定的时间内完成交割的一种交割方式。</a:t>
            </a:r>
            <a:r>
              <a:rPr lang="zh-CN" altLang="en-US" sz="2800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这里需要注意的是：买方无需确认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，只要卖方提交仓单或车板信息，无论买方是否同意，每天交易结束后，交易所就组织有买方持仓的客户与卖方配对，进入交割环节。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5786" y="1214422"/>
            <a:ext cx="2357454" cy="9286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仿宋_GB2312" pitchFamily="49" charset="-122"/>
                <a:ea typeface="仿宋_GB2312" pitchFamily="49" charset="-122"/>
              </a:rPr>
              <a:t>每日交割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JPMFAM_FB_TEMP_3_01">
  <a:themeElements>
    <a:clrScheme name="1_JPMFAM_FB_TEMP_3_01 2">
      <a:dk1>
        <a:srgbClr val="000000"/>
      </a:dk1>
      <a:lt1>
        <a:srgbClr val="FFFFFF"/>
      </a:lt1>
      <a:dk2>
        <a:srgbClr val="324078"/>
      </a:dk2>
      <a:lt2>
        <a:srgbClr val="324078"/>
      </a:lt2>
      <a:accent1>
        <a:srgbClr val="324078"/>
      </a:accent1>
      <a:accent2>
        <a:srgbClr val="902A32"/>
      </a:accent2>
      <a:accent3>
        <a:srgbClr val="FFFFFF"/>
      </a:accent3>
      <a:accent4>
        <a:srgbClr val="000000"/>
      </a:accent4>
      <a:accent5>
        <a:srgbClr val="ADAFBE"/>
      </a:accent5>
      <a:accent6>
        <a:srgbClr val="82252C"/>
      </a:accent6>
      <a:hlink>
        <a:srgbClr val="0C6446"/>
      </a:hlink>
      <a:folHlink>
        <a:srgbClr val="865A22"/>
      </a:folHlink>
    </a:clrScheme>
    <a:fontScheme name="1_JPMFAM_FB_TEMP_3_01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JPMFAM_FB_TEMP_3_01 1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666666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8A8A8A"/>
        </a:accent6>
        <a:hlink>
          <a:srgbClr val="CCCCCC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PMFAM_FB_TEMP_3_01 2">
        <a:dk1>
          <a:srgbClr val="000000"/>
        </a:dk1>
        <a:lt1>
          <a:srgbClr val="FFFFFF"/>
        </a:lt1>
        <a:dk2>
          <a:srgbClr val="324078"/>
        </a:dk2>
        <a:lt2>
          <a:srgbClr val="324078"/>
        </a:lt2>
        <a:accent1>
          <a:srgbClr val="324078"/>
        </a:accent1>
        <a:accent2>
          <a:srgbClr val="902A32"/>
        </a:accent2>
        <a:accent3>
          <a:srgbClr val="FFFFFF"/>
        </a:accent3>
        <a:accent4>
          <a:srgbClr val="000000"/>
        </a:accent4>
        <a:accent5>
          <a:srgbClr val="ADAFBE"/>
        </a:accent5>
        <a:accent6>
          <a:srgbClr val="82252C"/>
        </a:accent6>
        <a:hlink>
          <a:srgbClr val="0C6446"/>
        </a:hlink>
        <a:folHlink>
          <a:srgbClr val="865A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PMFAM_FB_TEMP_3_01">
  <a:themeElements>
    <a:clrScheme name="JPMFAM_FB_TEMP_3_01 2">
      <a:dk1>
        <a:srgbClr val="000000"/>
      </a:dk1>
      <a:lt1>
        <a:srgbClr val="FFFFFF"/>
      </a:lt1>
      <a:dk2>
        <a:srgbClr val="324078"/>
      </a:dk2>
      <a:lt2>
        <a:srgbClr val="324078"/>
      </a:lt2>
      <a:accent1>
        <a:srgbClr val="324078"/>
      </a:accent1>
      <a:accent2>
        <a:srgbClr val="902A32"/>
      </a:accent2>
      <a:accent3>
        <a:srgbClr val="FFFFFF"/>
      </a:accent3>
      <a:accent4>
        <a:srgbClr val="000000"/>
      </a:accent4>
      <a:accent5>
        <a:srgbClr val="ADAFBE"/>
      </a:accent5>
      <a:accent6>
        <a:srgbClr val="82252C"/>
      </a:accent6>
      <a:hlink>
        <a:srgbClr val="0C6446"/>
      </a:hlink>
      <a:folHlink>
        <a:srgbClr val="865A22"/>
      </a:folHlink>
    </a:clrScheme>
    <a:fontScheme name="JPMFAM_FB_TEMP_3_01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PMFAM_FB_TEMP_3_01 1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666666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8A8A8A"/>
        </a:accent6>
        <a:hlink>
          <a:srgbClr val="CCCCCC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MFAM_FB_TEMP_3_01 2">
        <a:dk1>
          <a:srgbClr val="000000"/>
        </a:dk1>
        <a:lt1>
          <a:srgbClr val="FFFFFF"/>
        </a:lt1>
        <a:dk2>
          <a:srgbClr val="324078"/>
        </a:dk2>
        <a:lt2>
          <a:srgbClr val="324078"/>
        </a:lt2>
        <a:accent1>
          <a:srgbClr val="324078"/>
        </a:accent1>
        <a:accent2>
          <a:srgbClr val="902A32"/>
        </a:accent2>
        <a:accent3>
          <a:srgbClr val="FFFFFF"/>
        </a:accent3>
        <a:accent4>
          <a:srgbClr val="000000"/>
        </a:accent4>
        <a:accent5>
          <a:srgbClr val="ADAFBE"/>
        </a:accent5>
        <a:accent6>
          <a:srgbClr val="82252C"/>
        </a:accent6>
        <a:hlink>
          <a:srgbClr val="0C6446"/>
        </a:hlink>
        <a:folHlink>
          <a:srgbClr val="865A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2.16晨会套利</Template>
  <TotalTime>5929</TotalTime>
  <Words>2268</Words>
  <Application>Microsoft Office PowerPoint</Application>
  <PresentationFormat>全屏显示(4:3)</PresentationFormat>
  <Paragraphs>214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1_JPMFAM_FB_TEMP_3_01</vt:lpstr>
      <vt:lpstr>JPMFAM_FB_TEMP_3_01</vt:lpstr>
      <vt:lpstr>鸡蛋交割业务简介</vt:lpstr>
      <vt:lpstr>幻灯片 2</vt:lpstr>
      <vt:lpstr>目录</vt:lpstr>
      <vt:lpstr>一、基本要求</vt:lpstr>
      <vt:lpstr>一、基本要求</vt:lpstr>
      <vt:lpstr>一、基本要求</vt:lpstr>
      <vt:lpstr>一、基本要求</vt:lpstr>
      <vt:lpstr>一、交割方式</vt:lpstr>
      <vt:lpstr>二、交割方式 二、交割方式 二、交割方式</vt:lpstr>
      <vt:lpstr>二、交割方式 二、交割方式 二、交割方式</vt:lpstr>
      <vt:lpstr>二、交割方式 二、交割方式 二、交割方式</vt:lpstr>
      <vt:lpstr>二、交割方式 二、交割方式 二、交割方式</vt:lpstr>
      <vt:lpstr>二、交割方式 二、交割方式 二、交割方式</vt:lpstr>
      <vt:lpstr>三、标准仓单的生成</vt:lpstr>
      <vt:lpstr>二、交割方式  三、标准仓单的生成</vt:lpstr>
      <vt:lpstr>二、交割方式  三、标准仓单的生成</vt:lpstr>
      <vt:lpstr>二、交割方式  三、标准仓单的生成</vt:lpstr>
      <vt:lpstr>二、交割方式 二、交割方式 三、标准仓单的生成</vt:lpstr>
      <vt:lpstr>二、交割方式 二、交割方式 三、标准仓单的生成</vt:lpstr>
      <vt:lpstr>四、仓单注销及提货</vt:lpstr>
      <vt:lpstr>二、交割方式 二、交割方式 四、仓单注销及提货</vt:lpstr>
      <vt:lpstr>二、交割方式 二、交割方式 四、仓单注销及提货</vt:lpstr>
      <vt:lpstr>二、交割方式 二、交割方式 四、仓单注销及提货</vt:lpstr>
      <vt:lpstr>五、交割费用</vt:lpstr>
      <vt:lpstr>二、交割方式 二、交割方式 五、交割费用</vt:lpstr>
      <vt:lpstr>二、交割方式 二、交割方式 五、交割费用</vt:lpstr>
      <vt:lpstr>二、交割方式 二、交割方式 五、交割费用</vt:lpstr>
      <vt:lpstr>二、交割方式 二、交割方式 五、交割费用</vt:lpstr>
      <vt:lpstr>六、违约、争议及疫情处理</vt:lpstr>
      <vt:lpstr>二、交割方式 二、交割方式 六、违约、争议及疫情处理</vt:lpstr>
      <vt:lpstr>二、交割方式 二、交割方式 六、违约、争议及疫情处理</vt:lpstr>
      <vt:lpstr>二、交割方式 二、交割方式 六、违约、争议及疫情处理</vt:lpstr>
      <vt:lpstr>幻灯片 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Sky123.Org</cp:lastModifiedBy>
  <cp:revision>528</cp:revision>
  <dcterms:created xsi:type="dcterms:W3CDTF">2015-03-30T07:38:48Z</dcterms:created>
  <dcterms:modified xsi:type="dcterms:W3CDTF">2018-02-05T05:20:49Z</dcterms:modified>
</cp:coreProperties>
</file>