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3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0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4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6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918-2C9D-4B24-AD32-A958855B9F3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4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9918-2C9D-4B24-AD32-A958855B9F3C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4D93-2AF5-41A4-A78D-EE6F5D9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6018212" y="3582988"/>
            <a:ext cx="762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579812" y="2287588"/>
            <a:ext cx="5029200" cy="243840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651375" y="25225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651375" y="2644776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651375" y="2765426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651375" y="28876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651375" y="30083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651375" y="3130551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651375" y="3251201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651375" y="33734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651375" y="34940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651375" y="36147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7669212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369175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067550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767512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6467475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167437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867400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5567362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265737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965700" y="3743326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538662" y="3038476"/>
            <a:ext cx="920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075362" y="3713163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761412" y="4725988"/>
            <a:ext cx="91852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price</a:t>
            </a:r>
            <a:endParaRPr lang="en-US" altLang="en-US" sz="2400" b="1" dirty="0">
              <a:solidFill>
                <a:srgbClr val="339933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82268" y="1752288"/>
            <a:ext cx="165429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frequency</a:t>
            </a:r>
            <a:endParaRPr lang="en-US" altLang="en-US" sz="2400" b="1" dirty="0">
              <a:solidFill>
                <a:srgbClr val="339933"/>
              </a:solidFill>
              <a:latin typeface="Arial" panose="020B0604020202020204" pitchFamily="34" charset="0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6018212" y="2744788"/>
            <a:ext cx="2438400" cy="1905000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3656012" y="2744788"/>
            <a:ext cx="2344738" cy="1905000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6018212" y="2820988"/>
            <a:ext cx="0" cy="1905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73875" y="1119482"/>
            <a:ext cx="1654298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latin typeface="Arial" panose="020B0604020202020204" pitchFamily="34" charset="0"/>
              </a:rPr>
              <a:t>Relative </a:t>
            </a:r>
          </a:p>
          <a:p>
            <a:r>
              <a:rPr lang="en-US" altLang="en-US" sz="2400" b="1" dirty="0" smtClean="0">
                <a:latin typeface="Arial" panose="020B0604020202020204" pitchFamily="34" charset="0"/>
              </a:rPr>
              <a:t>frequency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2864" y="1952962"/>
            <a:ext cx="8124509" cy="3323940"/>
            <a:chOff x="3579812" y="2287588"/>
            <a:chExt cx="5029200" cy="2438400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579812" y="2287588"/>
              <a:ext cx="5029200" cy="2438400"/>
            </a:xfrm>
            <a:custGeom>
              <a:avLst/>
              <a:gdLst>
                <a:gd name="T0" fmla="*/ 0 w 1893"/>
                <a:gd name="T1" fmla="*/ 0 h 765"/>
                <a:gd name="T2" fmla="*/ 0 w 1893"/>
                <a:gd name="T3" fmla="*/ 764 h 765"/>
                <a:gd name="T4" fmla="*/ 1892 w 1893"/>
                <a:gd name="T5" fmla="*/ 764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3" h="765">
                  <a:moveTo>
                    <a:pt x="0" y="0"/>
                  </a:moveTo>
                  <a:lnTo>
                    <a:pt x="0" y="764"/>
                  </a:lnTo>
                  <a:lnTo>
                    <a:pt x="1892" y="7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651375" y="25225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651375" y="264477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651375" y="276542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651375" y="288766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651375" y="300831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651375" y="313055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651375" y="325120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651375" y="33734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651375" y="349408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651375" y="36147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76692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3691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06755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67675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4674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1674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8674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56736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2657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9657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538662" y="3038476"/>
              <a:ext cx="9207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075362" y="3713163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018212" y="2744788"/>
              <a:ext cx="2438400" cy="1905000"/>
            </a:xfrm>
            <a:custGeom>
              <a:avLst/>
              <a:gdLst>
                <a:gd name="T0" fmla="*/ 900 w 901"/>
                <a:gd name="T1" fmla="*/ 720 h 721"/>
                <a:gd name="T2" fmla="*/ 805 w 901"/>
                <a:gd name="T3" fmla="*/ 712 h 721"/>
                <a:gd name="T4" fmla="*/ 758 w 901"/>
                <a:gd name="T5" fmla="*/ 704 h 721"/>
                <a:gd name="T6" fmla="*/ 711 w 901"/>
                <a:gd name="T7" fmla="*/ 691 h 721"/>
                <a:gd name="T8" fmla="*/ 663 w 901"/>
                <a:gd name="T9" fmla="*/ 675 h 721"/>
                <a:gd name="T10" fmla="*/ 615 w 901"/>
                <a:gd name="T11" fmla="*/ 653 h 721"/>
                <a:gd name="T12" fmla="*/ 568 w 901"/>
                <a:gd name="T13" fmla="*/ 623 h 721"/>
                <a:gd name="T14" fmla="*/ 473 w 901"/>
                <a:gd name="T15" fmla="*/ 540 h 721"/>
                <a:gd name="T16" fmla="*/ 378 w 901"/>
                <a:gd name="T17" fmla="*/ 422 h 721"/>
                <a:gd name="T18" fmla="*/ 284 w 901"/>
                <a:gd name="T19" fmla="*/ 281 h 721"/>
                <a:gd name="T20" fmla="*/ 236 w 901"/>
                <a:gd name="T21" fmla="*/ 209 h 721"/>
                <a:gd name="T22" fmla="*/ 189 w 901"/>
                <a:gd name="T23" fmla="*/ 142 h 721"/>
                <a:gd name="T24" fmla="*/ 142 w 901"/>
                <a:gd name="T25" fmla="*/ 83 h 721"/>
                <a:gd name="T26" fmla="*/ 94 w 901"/>
                <a:gd name="T27" fmla="*/ 38 h 721"/>
                <a:gd name="T28" fmla="*/ 47 w 901"/>
                <a:gd name="T29" fmla="*/ 9 h 721"/>
                <a:gd name="T30" fmla="*/ 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56012" y="2744788"/>
              <a:ext cx="2344738" cy="1905000"/>
            </a:xfrm>
            <a:custGeom>
              <a:avLst/>
              <a:gdLst>
                <a:gd name="T0" fmla="*/ 0 w 901"/>
                <a:gd name="T1" fmla="*/ 720 h 721"/>
                <a:gd name="T2" fmla="*/ 95 w 901"/>
                <a:gd name="T3" fmla="*/ 712 h 721"/>
                <a:gd name="T4" fmla="*/ 142 w 901"/>
                <a:gd name="T5" fmla="*/ 704 h 721"/>
                <a:gd name="T6" fmla="*/ 189 w 901"/>
                <a:gd name="T7" fmla="*/ 691 h 721"/>
                <a:gd name="T8" fmla="*/ 237 w 901"/>
                <a:gd name="T9" fmla="*/ 675 h 721"/>
                <a:gd name="T10" fmla="*/ 284 w 901"/>
                <a:gd name="T11" fmla="*/ 653 h 721"/>
                <a:gd name="T12" fmla="*/ 331 w 901"/>
                <a:gd name="T13" fmla="*/ 623 h 721"/>
                <a:gd name="T14" fmla="*/ 426 w 901"/>
                <a:gd name="T15" fmla="*/ 540 h 721"/>
                <a:gd name="T16" fmla="*/ 521 w 901"/>
                <a:gd name="T17" fmla="*/ 422 h 721"/>
                <a:gd name="T18" fmla="*/ 616 w 901"/>
                <a:gd name="T19" fmla="*/ 281 h 721"/>
                <a:gd name="T20" fmla="*/ 663 w 901"/>
                <a:gd name="T21" fmla="*/ 209 h 721"/>
                <a:gd name="T22" fmla="*/ 710 w 901"/>
                <a:gd name="T23" fmla="*/ 142 h 721"/>
                <a:gd name="T24" fmla="*/ 757 w 901"/>
                <a:gd name="T25" fmla="*/ 83 h 721"/>
                <a:gd name="T26" fmla="*/ 805 w 901"/>
                <a:gd name="T27" fmla="*/ 38 h 721"/>
                <a:gd name="T28" fmla="*/ 852 w 901"/>
                <a:gd name="T29" fmla="*/ 9 h 721"/>
                <a:gd name="T30" fmla="*/ 90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lnTo>
                    <a:pt x="521" y="422"/>
                  </a:ln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12334" y="2744788"/>
              <a:ext cx="5878" cy="198120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43687" y="5300708"/>
                <a:ext cx="15346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 smtClean="0"/>
                  <a:t>$300K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687" y="5300708"/>
                <a:ext cx="153462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195" t="-10667" r="-159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1176507" y="5287002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$120K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979344" y="5299589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$480K</a:t>
            </a:r>
            <a:endParaRPr lang="en-US" sz="24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871702" y="3071761"/>
            <a:ext cx="550477" cy="802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06701" y="2157818"/>
            <a:ext cx="341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Population Distribution</a:t>
            </a:r>
          </a:p>
          <a:p>
            <a:pPr algn="ctr"/>
            <a:r>
              <a:rPr lang="en-US" sz="2400" b="1" dirty="0" smtClean="0"/>
              <a:t>(house prices)</a:t>
            </a:r>
            <a:endParaRPr lang="en-US" sz="2400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43811" y="4168952"/>
            <a:ext cx="172338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936596" y="4101109"/>
                <a:ext cx="401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96" y="4101109"/>
                <a:ext cx="40165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073829" y="2482294"/>
                <a:ext cx="12402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=$60K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29" y="2482294"/>
                <a:ext cx="1240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r="-49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28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73875" y="1119482"/>
            <a:ext cx="1654298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latin typeface="Arial" panose="020B0604020202020204" pitchFamily="34" charset="0"/>
              </a:rPr>
              <a:t>Relative </a:t>
            </a:r>
          </a:p>
          <a:p>
            <a:r>
              <a:rPr lang="en-US" altLang="en-US" sz="2400" b="1" dirty="0" smtClean="0">
                <a:latin typeface="Arial" panose="020B0604020202020204" pitchFamily="34" charset="0"/>
              </a:rPr>
              <a:t>frequency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2864" y="1007758"/>
            <a:ext cx="8124509" cy="4269145"/>
            <a:chOff x="3579812" y="1594198"/>
            <a:chExt cx="5029200" cy="3131790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579812" y="2287588"/>
              <a:ext cx="5029200" cy="2438400"/>
            </a:xfrm>
            <a:custGeom>
              <a:avLst/>
              <a:gdLst>
                <a:gd name="T0" fmla="*/ 0 w 1893"/>
                <a:gd name="T1" fmla="*/ 0 h 765"/>
                <a:gd name="T2" fmla="*/ 0 w 1893"/>
                <a:gd name="T3" fmla="*/ 764 h 765"/>
                <a:gd name="T4" fmla="*/ 1892 w 1893"/>
                <a:gd name="T5" fmla="*/ 764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3" h="765">
                  <a:moveTo>
                    <a:pt x="0" y="0"/>
                  </a:moveTo>
                  <a:lnTo>
                    <a:pt x="0" y="764"/>
                  </a:lnTo>
                  <a:lnTo>
                    <a:pt x="1892" y="7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651375" y="25225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651375" y="264477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651375" y="276542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651375" y="288766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651375" y="300831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651375" y="313055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651375" y="325120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651375" y="33734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651375" y="349408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651375" y="36147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76692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3691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06755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67675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4674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1674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8674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56736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2657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9657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538662" y="3038476"/>
              <a:ext cx="9207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075362" y="3713163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018212" y="2744788"/>
              <a:ext cx="2438400" cy="1905000"/>
            </a:xfrm>
            <a:custGeom>
              <a:avLst/>
              <a:gdLst>
                <a:gd name="T0" fmla="*/ 900 w 901"/>
                <a:gd name="T1" fmla="*/ 720 h 721"/>
                <a:gd name="T2" fmla="*/ 805 w 901"/>
                <a:gd name="T3" fmla="*/ 712 h 721"/>
                <a:gd name="T4" fmla="*/ 758 w 901"/>
                <a:gd name="T5" fmla="*/ 704 h 721"/>
                <a:gd name="T6" fmla="*/ 711 w 901"/>
                <a:gd name="T7" fmla="*/ 691 h 721"/>
                <a:gd name="T8" fmla="*/ 663 w 901"/>
                <a:gd name="T9" fmla="*/ 675 h 721"/>
                <a:gd name="T10" fmla="*/ 615 w 901"/>
                <a:gd name="T11" fmla="*/ 653 h 721"/>
                <a:gd name="T12" fmla="*/ 568 w 901"/>
                <a:gd name="T13" fmla="*/ 623 h 721"/>
                <a:gd name="T14" fmla="*/ 473 w 901"/>
                <a:gd name="T15" fmla="*/ 540 h 721"/>
                <a:gd name="T16" fmla="*/ 378 w 901"/>
                <a:gd name="T17" fmla="*/ 422 h 721"/>
                <a:gd name="T18" fmla="*/ 284 w 901"/>
                <a:gd name="T19" fmla="*/ 281 h 721"/>
                <a:gd name="T20" fmla="*/ 236 w 901"/>
                <a:gd name="T21" fmla="*/ 209 h 721"/>
                <a:gd name="T22" fmla="*/ 189 w 901"/>
                <a:gd name="T23" fmla="*/ 142 h 721"/>
                <a:gd name="T24" fmla="*/ 142 w 901"/>
                <a:gd name="T25" fmla="*/ 83 h 721"/>
                <a:gd name="T26" fmla="*/ 94 w 901"/>
                <a:gd name="T27" fmla="*/ 38 h 721"/>
                <a:gd name="T28" fmla="*/ 47 w 901"/>
                <a:gd name="T29" fmla="*/ 9 h 721"/>
                <a:gd name="T30" fmla="*/ 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3656012" y="2744788"/>
              <a:ext cx="2344738" cy="1905000"/>
            </a:xfrm>
            <a:custGeom>
              <a:avLst/>
              <a:gdLst>
                <a:gd name="T0" fmla="*/ 0 w 901"/>
                <a:gd name="T1" fmla="*/ 720 h 721"/>
                <a:gd name="T2" fmla="*/ 95 w 901"/>
                <a:gd name="T3" fmla="*/ 712 h 721"/>
                <a:gd name="T4" fmla="*/ 142 w 901"/>
                <a:gd name="T5" fmla="*/ 704 h 721"/>
                <a:gd name="T6" fmla="*/ 189 w 901"/>
                <a:gd name="T7" fmla="*/ 691 h 721"/>
                <a:gd name="T8" fmla="*/ 237 w 901"/>
                <a:gd name="T9" fmla="*/ 675 h 721"/>
                <a:gd name="T10" fmla="*/ 284 w 901"/>
                <a:gd name="T11" fmla="*/ 653 h 721"/>
                <a:gd name="T12" fmla="*/ 331 w 901"/>
                <a:gd name="T13" fmla="*/ 623 h 721"/>
                <a:gd name="T14" fmla="*/ 426 w 901"/>
                <a:gd name="T15" fmla="*/ 540 h 721"/>
                <a:gd name="T16" fmla="*/ 521 w 901"/>
                <a:gd name="T17" fmla="*/ 422 h 721"/>
                <a:gd name="T18" fmla="*/ 616 w 901"/>
                <a:gd name="T19" fmla="*/ 281 h 721"/>
                <a:gd name="T20" fmla="*/ 663 w 901"/>
                <a:gd name="T21" fmla="*/ 209 h 721"/>
                <a:gd name="T22" fmla="*/ 710 w 901"/>
                <a:gd name="T23" fmla="*/ 142 h 721"/>
                <a:gd name="T24" fmla="*/ 757 w 901"/>
                <a:gd name="T25" fmla="*/ 83 h 721"/>
                <a:gd name="T26" fmla="*/ 805 w 901"/>
                <a:gd name="T27" fmla="*/ 38 h 721"/>
                <a:gd name="T28" fmla="*/ 852 w 901"/>
                <a:gd name="T29" fmla="*/ 9 h 721"/>
                <a:gd name="T30" fmla="*/ 90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lnTo>
                    <a:pt x="521" y="422"/>
                  </a:ln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6012334" y="1594198"/>
              <a:ext cx="5878" cy="313179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78410" y="1007757"/>
            <a:ext cx="2610510" cy="4188604"/>
            <a:chOff x="1208363" y="2728601"/>
            <a:chExt cx="7755213" cy="2596828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5024420" y="2728601"/>
              <a:ext cx="3939156" cy="2596828"/>
            </a:xfrm>
            <a:custGeom>
              <a:avLst/>
              <a:gdLst>
                <a:gd name="T0" fmla="*/ 900 w 901"/>
                <a:gd name="T1" fmla="*/ 720 h 721"/>
                <a:gd name="T2" fmla="*/ 805 w 901"/>
                <a:gd name="T3" fmla="*/ 712 h 721"/>
                <a:gd name="T4" fmla="*/ 758 w 901"/>
                <a:gd name="T5" fmla="*/ 704 h 721"/>
                <a:gd name="T6" fmla="*/ 711 w 901"/>
                <a:gd name="T7" fmla="*/ 691 h 721"/>
                <a:gd name="T8" fmla="*/ 663 w 901"/>
                <a:gd name="T9" fmla="*/ 675 h 721"/>
                <a:gd name="T10" fmla="*/ 615 w 901"/>
                <a:gd name="T11" fmla="*/ 653 h 721"/>
                <a:gd name="T12" fmla="*/ 568 w 901"/>
                <a:gd name="T13" fmla="*/ 623 h 721"/>
                <a:gd name="T14" fmla="*/ 473 w 901"/>
                <a:gd name="T15" fmla="*/ 540 h 721"/>
                <a:gd name="T16" fmla="*/ 378 w 901"/>
                <a:gd name="T17" fmla="*/ 422 h 721"/>
                <a:gd name="T18" fmla="*/ 284 w 901"/>
                <a:gd name="T19" fmla="*/ 281 h 721"/>
                <a:gd name="T20" fmla="*/ 236 w 901"/>
                <a:gd name="T21" fmla="*/ 209 h 721"/>
                <a:gd name="T22" fmla="*/ 189 w 901"/>
                <a:gd name="T23" fmla="*/ 142 h 721"/>
                <a:gd name="T24" fmla="*/ 142 w 901"/>
                <a:gd name="T25" fmla="*/ 83 h 721"/>
                <a:gd name="T26" fmla="*/ 94 w 901"/>
                <a:gd name="T27" fmla="*/ 38 h 721"/>
                <a:gd name="T28" fmla="*/ 47 w 901"/>
                <a:gd name="T29" fmla="*/ 9 h 721"/>
                <a:gd name="T30" fmla="*/ 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208363" y="2728601"/>
              <a:ext cx="3787848" cy="2596828"/>
            </a:xfrm>
            <a:custGeom>
              <a:avLst/>
              <a:gdLst>
                <a:gd name="T0" fmla="*/ 0 w 901"/>
                <a:gd name="T1" fmla="*/ 720 h 721"/>
                <a:gd name="T2" fmla="*/ 95 w 901"/>
                <a:gd name="T3" fmla="*/ 712 h 721"/>
                <a:gd name="T4" fmla="*/ 142 w 901"/>
                <a:gd name="T5" fmla="*/ 704 h 721"/>
                <a:gd name="T6" fmla="*/ 189 w 901"/>
                <a:gd name="T7" fmla="*/ 691 h 721"/>
                <a:gd name="T8" fmla="*/ 237 w 901"/>
                <a:gd name="T9" fmla="*/ 675 h 721"/>
                <a:gd name="T10" fmla="*/ 284 w 901"/>
                <a:gd name="T11" fmla="*/ 653 h 721"/>
                <a:gd name="T12" fmla="*/ 331 w 901"/>
                <a:gd name="T13" fmla="*/ 623 h 721"/>
                <a:gd name="T14" fmla="*/ 426 w 901"/>
                <a:gd name="T15" fmla="*/ 540 h 721"/>
                <a:gd name="T16" fmla="*/ 521 w 901"/>
                <a:gd name="T17" fmla="*/ 422 h 721"/>
                <a:gd name="T18" fmla="*/ 616 w 901"/>
                <a:gd name="T19" fmla="*/ 281 h 721"/>
                <a:gd name="T20" fmla="*/ 663 w 901"/>
                <a:gd name="T21" fmla="*/ 209 h 721"/>
                <a:gd name="T22" fmla="*/ 710 w 901"/>
                <a:gd name="T23" fmla="*/ 142 h 721"/>
                <a:gd name="T24" fmla="*/ 757 w 901"/>
                <a:gd name="T25" fmla="*/ 83 h 721"/>
                <a:gd name="T26" fmla="*/ 805 w 901"/>
                <a:gd name="T27" fmla="*/ 38 h 721"/>
                <a:gd name="T28" fmla="*/ 852 w 901"/>
                <a:gd name="T29" fmla="*/ 9 h 721"/>
                <a:gd name="T30" fmla="*/ 90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lnTo>
                    <a:pt x="521" y="422"/>
                  </a:ln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76507" y="5287002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$120K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979344" y="5299589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$480K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851025" y="5307929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$336K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010978" y="5327670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$274K</a:t>
            </a:r>
            <a:endParaRPr lang="en-US" sz="24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170419" y="1894621"/>
            <a:ext cx="1074140" cy="188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93446" y="1420227"/>
            <a:ext cx="3110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Sampling Distribution (survey results)</a:t>
            </a:r>
            <a:endParaRPr lang="en-US" sz="24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871702" y="3071761"/>
            <a:ext cx="550477" cy="802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06701" y="2157818"/>
            <a:ext cx="3412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Population Distribution</a:t>
            </a:r>
          </a:p>
          <a:p>
            <a:pPr algn="ctr"/>
            <a:r>
              <a:rPr lang="en-US" sz="2400" b="1" dirty="0" smtClean="0"/>
              <a:t>(house prices)</a:t>
            </a:r>
            <a:endParaRPr lang="en-US" sz="2400" b="1" dirty="0"/>
          </a:p>
        </p:txBody>
      </p:sp>
      <p:cxnSp>
        <p:nvCxnSpPr>
          <p:cNvPr id="47" name="Straight Connector 46"/>
          <p:cNvCxnSpPr>
            <a:endCxn id="5" idx="1"/>
          </p:cNvCxnSpPr>
          <p:nvPr/>
        </p:nvCxnSpPr>
        <p:spPr>
          <a:xfrm flipH="1">
            <a:off x="932864" y="5196361"/>
            <a:ext cx="2617129" cy="7619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6220178" y="5198533"/>
            <a:ext cx="2553293" cy="7402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843811" y="4168952"/>
            <a:ext cx="172338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5" idx="5"/>
          </p:cNvCxnSpPr>
          <p:nvPr/>
        </p:nvCxnSpPr>
        <p:spPr>
          <a:xfrm>
            <a:off x="4862524" y="4760195"/>
            <a:ext cx="90549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936596" y="4101109"/>
                <a:ext cx="401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96" y="4101109"/>
                <a:ext cx="40165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816785" y="4740013"/>
                <a:ext cx="966666" cy="405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000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US" sz="20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85" y="4740013"/>
                <a:ext cx="966666" cy="405817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143687" y="5300708"/>
                <a:ext cx="15346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 smtClean="0"/>
                  <a:t>$300K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687" y="5300708"/>
                <a:ext cx="153462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95" t="-10667" r="-159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073829" y="2482294"/>
                <a:ext cx="12402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=$60K</a:t>
                </a:r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29" y="2482294"/>
                <a:ext cx="1240297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r="-49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926180" y="3142330"/>
                <a:ext cx="1884996" cy="837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= </a:t>
                </a:r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25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4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= $12K</a:t>
                </a:r>
                <a:endParaRPr 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80" y="3142330"/>
                <a:ext cx="1884996" cy="837793"/>
              </a:xfrm>
              <a:prstGeom prst="rect">
                <a:avLst/>
              </a:prstGeom>
              <a:blipFill rotWithShape="0">
                <a:blip r:embed="rId6"/>
                <a:stretch>
                  <a:fillRect t="-7246" r="-356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864610" y="1027289"/>
            <a:ext cx="2946367" cy="4238978"/>
          </a:xfrm>
          <a:custGeom>
            <a:avLst/>
            <a:gdLst>
              <a:gd name="connsiteX0" fmla="*/ 11289 w 2946400"/>
              <a:gd name="connsiteY0" fmla="*/ 4171244 h 4238978"/>
              <a:gd name="connsiteX1" fmla="*/ 186266 w 2946400"/>
              <a:gd name="connsiteY1" fmla="*/ 4064000 h 4238978"/>
              <a:gd name="connsiteX2" fmla="*/ 366889 w 2946400"/>
              <a:gd name="connsiteY2" fmla="*/ 3843867 h 4238978"/>
              <a:gd name="connsiteX3" fmla="*/ 1134533 w 2946400"/>
              <a:gd name="connsiteY3" fmla="*/ 95955 h 4238978"/>
              <a:gd name="connsiteX4" fmla="*/ 1236133 w 2946400"/>
              <a:gd name="connsiteY4" fmla="*/ 11289 h 4238978"/>
              <a:gd name="connsiteX5" fmla="*/ 1286933 w 2946400"/>
              <a:gd name="connsiteY5" fmla="*/ 0 h 4238978"/>
              <a:gd name="connsiteX6" fmla="*/ 1394178 w 2946400"/>
              <a:gd name="connsiteY6" fmla="*/ 242711 h 4238978"/>
              <a:gd name="connsiteX7" fmla="*/ 1715911 w 2946400"/>
              <a:gd name="connsiteY7" fmla="*/ 1947333 h 4238978"/>
              <a:gd name="connsiteX8" fmla="*/ 2105378 w 2946400"/>
              <a:gd name="connsiteY8" fmla="*/ 3674533 h 4238978"/>
              <a:gd name="connsiteX9" fmla="*/ 2342444 w 2946400"/>
              <a:gd name="connsiteY9" fmla="*/ 4064000 h 4238978"/>
              <a:gd name="connsiteX10" fmla="*/ 2596444 w 2946400"/>
              <a:gd name="connsiteY10" fmla="*/ 4171244 h 4238978"/>
              <a:gd name="connsiteX11" fmla="*/ 2946400 w 2946400"/>
              <a:gd name="connsiteY11" fmla="*/ 4238978 h 4238978"/>
              <a:gd name="connsiteX12" fmla="*/ 0 w 2946400"/>
              <a:gd name="connsiteY12" fmla="*/ 4238978 h 4238978"/>
              <a:gd name="connsiteX13" fmla="*/ 11289 w 2946400"/>
              <a:gd name="connsiteY13" fmla="*/ 4171244 h 423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6400" h="4238978">
                <a:moveTo>
                  <a:pt x="11289" y="4171244"/>
                </a:moveTo>
                <a:lnTo>
                  <a:pt x="186266" y="4064000"/>
                </a:lnTo>
                <a:lnTo>
                  <a:pt x="366889" y="3843867"/>
                </a:lnTo>
                <a:lnTo>
                  <a:pt x="1134533" y="95955"/>
                </a:lnTo>
                <a:lnTo>
                  <a:pt x="1236133" y="11289"/>
                </a:lnTo>
                <a:lnTo>
                  <a:pt x="1286933" y="0"/>
                </a:lnTo>
                <a:lnTo>
                  <a:pt x="1394178" y="242711"/>
                </a:lnTo>
                <a:lnTo>
                  <a:pt x="1715911" y="1947333"/>
                </a:lnTo>
                <a:lnTo>
                  <a:pt x="2105378" y="3674533"/>
                </a:lnTo>
                <a:lnTo>
                  <a:pt x="2342444" y="4064000"/>
                </a:lnTo>
                <a:lnTo>
                  <a:pt x="2596444" y="4171244"/>
                </a:lnTo>
                <a:lnTo>
                  <a:pt x="2946400" y="4238978"/>
                </a:lnTo>
                <a:lnTo>
                  <a:pt x="0" y="4238978"/>
                </a:lnTo>
                <a:lnTo>
                  <a:pt x="11289" y="417124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9213605" y="5047352"/>
            <a:ext cx="91852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latin typeface="Arial" panose="020B0604020202020204" pitchFamily="34" charset="0"/>
              </a:rPr>
              <a:t>price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28814" y="1124530"/>
            <a:ext cx="1654298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b="1" dirty="0" smtClean="0">
                <a:latin typeface="Arial" panose="020B0604020202020204" pitchFamily="34" charset="0"/>
              </a:rPr>
              <a:t>Relative </a:t>
            </a:r>
          </a:p>
          <a:p>
            <a:r>
              <a:rPr lang="en-US" altLang="en-US" sz="2400" b="1" dirty="0" smtClean="0">
                <a:latin typeface="Arial" panose="020B0604020202020204" pitchFamily="34" charset="0"/>
              </a:rPr>
              <a:t>frequency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44153" y="1052249"/>
            <a:ext cx="8124509" cy="4269145"/>
            <a:chOff x="3579812" y="1611251"/>
            <a:chExt cx="5029200" cy="3131790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579812" y="2287588"/>
              <a:ext cx="5029200" cy="2438400"/>
            </a:xfrm>
            <a:custGeom>
              <a:avLst/>
              <a:gdLst>
                <a:gd name="T0" fmla="*/ 0 w 1893"/>
                <a:gd name="T1" fmla="*/ 0 h 765"/>
                <a:gd name="T2" fmla="*/ 0 w 1893"/>
                <a:gd name="T3" fmla="*/ 764 h 765"/>
                <a:gd name="T4" fmla="*/ 1892 w 1893"/>
                <a:gd name="T5" fmla="*/ 764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3" h="765">
                  <a:moveTo>
                    <a:pt x="0" y="0"/>
                  </a:moveTo>
                  <a:lnTo>
                    <a:pt x="0" y="764"/>
                  </a:lnTo>
                  <a:lnTo>
                    <a:pt x="1892" y="7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651375" y="25225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651375" y="264477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651375" y="2765426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651375" y="288766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651375" y="3008313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651375" y="313055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651375" y="3251201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651375" y="33734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651375" y="349408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651375" y="3614738"/>
              <a:ext cx="1587" cy="0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76692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3691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06755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676751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467475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1674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8674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567362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265737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965700" y="3743326"/>
              <a:ext cx="0" cy="1587"/>
            </a:xfrm>
            <a:prstGeom prst="line">
              <a:avLst/>
            </a:prstGeom>
            <a:noFill/>
            <a:ln w="12700">
              <a:solidFill>
                <a:srgbClr val="CDCDC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538662" y="3038476"/>
              <a:ext cx="92075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075362" y="3713163"/>
              <a:ext cx="184150" cy="9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7402918" y="1611251"/>
              <a:ext cx="5878" cy="313179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828707" y="1007757"/>
            <a:ext cx="2610510" cy="4188604"/>
            <a:chOff x="1208363" y="2728601"/>
            <a:chExt cx="7755213" cy="2596828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5024420" y="2728601"/>
              <a:ext cx="3939156" cy="2596828"/>
            </a:xfrm>
            <a:custGeom>
              <a:avLst/>
              <a:gdLst>
                <a:gd name="T0" fmla="*/ 900 w 901"/>
                <a:gd name="T1" fmla="*/ 720 h 721"/>
                <a:gd name="T2" fmla="*/ 805 w 901"/>
                <a:gd name="T3" fmla="*/ 712 h 721"/>
                <a:gd name="T4" fmla="*/ 758 w 901"/>
                <a:gd name="T5" fmla="*/ 704 h 721"/>
                <a:gd name="T6" fmla="*/ 711 w 901"/>
                <a:gd name="T7" fmla="*/ 691 h 721"/>
                <a:gd name="T8" fmla="*/ 663 w 901"/>
                <a:gd name="T9" fmla="*/ 675 h 721"/>
                <a:gd name="T10" fmla="*/ 615 w 901"/>
                <a:gd name="T11" fmla="*/ 653 h 721"/>
                <a:gd name="T12" fmla="*/ 568 w 901"/>
                <a:gd name="T13" fmla="*/ 623 h 721"/>
                <a:gd name="T14" fmla="*/ 473 w 901"/>
                <a:gd name="T15" fmla="*/ 540 h 721"/>
                <a:gd name="T16" fmla="*/ 378 w 901"/>
                <a:gd name="T17" fmla="*/ 422 h 721"/>
                <a:gd name="T18" fmla="*/ 284 w 901"/>
                <a:gd name="T19" fmla="*/ 281 h 721"/>
                <a:gd name="T20" fmla="*/ 236 w 901"/>
                <a:gd name="T21" fmla="*/ 209 h 721"/>
                <a:gd name="T22" fmla="*/ 189 w 901"/>
                <a:gd name="T23" fmla="*/ 142 h 721"/>
                <a:gd name="T24" fmla="*/ 142 w 901"/>
                <a:gd name="T25" fmla="*/ 83 h 721"/>
                <a:gd name="T26" fmla="*/ 94 w 901"/>
                <a:gd name="T27" fmla="*/ 38 h 721"/>
                <a:gd name="T28" fmla="*/ 47 w 901"/>
                <a:gd name="T29" fmla="*/ 9 h 721"/>
                <a:gd name="T30" fmla="*/ 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900" y="720"/>
                  </a:moveTo>
                  <a:lnTo>
                    <a:pt x="805" y="712"/>
                  </a:lnTo>
                  <a:lnTo>
                    <a:pt x="758" y="704"/>
                  </a:lnTo>
                  <a:lnTo>
                    <a:pt x="711" y="691"/>
                  </a:lnTo>
                  <a:lnTo>
                    <a:pt x="663" y="675"/>
                  </a:lnTo>
                  <a:lnTo>
                    <a:pt x="615" y="653"/>
                  </a:lnTo>
                  <a:lnTo>
                    <a:pt x="568" y="623"/>
                  </a:lnTo>
                  <a:lnTo>
                    <a:pt x="473" y="540"/>
                  </a:lnTo>
                  <a:lnTo>
                    <a:pt x="378" y="422"/>
                  </a:lnTo>
                  <a:lnTo>
                    <a:pt x="284" y="281"/>
                  </a:lnTo>
                  <a:lnTo>
                    <a:pt x="236" y="209"/>
                  </a:lnTo>
                  <a:lnTo>
                    <a:pt x="189" y="142"/>
                  </a:lnTo>
                  <a:lnTo>
                    <a:pt x="142" y="83"/>
                  </a:lnTo>
                  <a:lnTo>
                    <a:pt x="94" y="38"/>
                  </a:lnTo>
                  <a:lnTo>
                    <a:pt x="47" y="9"/>
                  </a:lnTo>
                  <a:lnTo>
                    <a:pt x="0" y="0"/>
                  </a:lnTo>
                </a:path>
              </a:pathLst>
            </a:custGeom>
            <a:noFill/>
            <a:ln w="50800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1208363" y="2728601"/>
              <a:ext cx="3787848" cy="2596828"/>
            </a:xfrm>
            <a:custGeom>
              <a:avLst/>
              <a:gdLst>
                <a:gd name="T0" fmla="*/ 0 w 901"/>
                <a:gd name="T1" fmla="*/ 720 h 721"/>
                <a:gd name="T2" fmla="*/ 95 w 901"/>
                <a:gd name="T3" fmla="*/ 712 h 721"/>
                <a:gd name="T4" fmla="*/ 142 w 901"/>
                <a:gd name="T5" fmla="*/ 704 h 721"/>
                <a:gd name="T6" fmla="*/ 189 w 901"/>
                <a:gd name="T7" fmla="*/ 691 h 721"/>
                <a:gd name="T8" fmla="*/ 237 w 901"/>
                <a:gd name="T9" fmla="*/ 675 h 721"/>
                <a:gd name="T10" fmla="*/ 284 w 901"/>
                <a:gd name="T11" fmla="*/ 653 h 721"/>
                <a:gd name="T12" fmla="*/ 331 w 901"/>
                <a:gd name="T13" fmla="*/ 623 h 721"/>
                <a:gd name="T14" fmla="*/ 426 w 901"/>
                <a:gd name="T15" fmla="*/ 540 h 721"/>
                <a:gd name="T16" fmla="*/ 521 w 901"/>
                <a:gd name="T17" fmla="*/ 422 h 721"/>
                <a:gd name="T18" fmla="*/ 616 w 901"/>
                <a:gd name="T19" fmla="*/ 281 h 721"/>
                <a:gd name="T20" fmla="*/ 663 w 901"/>
                <a:gd name="T21" fmla="*/ 209 h 721"/>
                <a:gd name="T22" fmla="*/ 710 w 901"/>
                <a:gd name="T23" fmla="*/ 142 h 721"/>
                <a:gd name="T24" fmla="*/ 757 w 901"/>
                <a:gd name="T25" fmla="*/ 83 h 721"/>
                <a:gd name="T26" fmla="*/ 805 w 901"/>
                <a:gd name="T27" fmla="*/ 38 h 721"/>
                <a:gd name="T28" fmla="*/ 852 w 901"/>
                <a:gd name="T29" fmla="*/ 9 h 721"/>
                <a:gd name="T30" fmla="*/ 900 w 901"/>
                <a:gd name="T31" fmla="*/ 0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1" h="721">
                  <a:moveTo>
                    <a:pt x="0" y="720"/>
                  </a:moveTo>
                  <a:lnTo>
                    <a:pt x="95" y="712"/>
                  </a:lnTo>
                  <a:lnTo>
                    <a:pt x="142" y="704"/>
                  </a:lnTo>
                  <a:lnTo>
                    <a:pt x="189" y="691"/>
                  </a:lnTo>
                  <a:lnTo>
                    <a:pt x="237" y="675"/>
                  </a:lnTo>
                  <a:lnTo>
                    <a:pt x="284" y="653"/>
                  </a:lnTo>
                  <a:lnTo>
                    <a:pt x="331" y="623"/>
                  </a:lnTo>
                  <a:lnTo>
                    <a:pt x="426" y="540"/>
                  </a:lnTo>
                  <a:lnTo>
                    <a:pt x="521" y="422"/>
                  </a:lnTo>
                  <a:lnTo>
                    <a:pt x="616" y="281"/>
                  </a:lnTo>
                  <a:lnTo>
                    <a:pt x="663" y="209"/>
                  </a:lnTo>
                  <a:lnTo>
                    <a:pt x="710" y="142"/>
                  </a:lnTo>
                  <a:lnTo>
                    <a:pt x="757" y="83"/>
                  </a:lnTo>
                  <a:lnTo>
                    <a:pt x="805" y="38"/>
                  </a:lnTo>
                  <a:lnTo>
                    <a:pt x="852" y="9"/>
                  </a:lnTo>
                  <a:lnTo>
                    <a:pt x="900" y="0"/>
                  </a:lnTo>
                </a:path>
              </a:pathLst>
            </a:custGeom>
            <a:noFill/>
            <a:ln w="50800" cap="rnd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675626" y="5300708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$1M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76507" y="5287002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$305K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13808" y="5300037"/>
            <a:ext cx="107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$980K</a:t>
            </a:r>
            <a:endParaRPr lang="en-US" sz="24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203244" y="2201333"/>
            <a:ext cx="480749" cy="33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83119" y="1103557"/>
            <a:ext cx="238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Sampling Distribution (Survey Results)</a:t>
            </a:r>
            <a:endParaRPr lang="en-US" sz="2400" b="1" dirty="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944153" y="5249041"/>
            <a:ext cx="2318289" cy="2218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251153" y="5196360"/>
            <a:ext cx="2588725" cy="4855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275096" y="3783331"/>
            <a:ext cx="1345303" cy="46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06428" y="3387425"/>
            <a:ext cx="1970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95% of surveys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112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558" y="1299104"/>
            <a:ext cx="6305550" cy="3819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6579" y="5118629"/>
            <a:ext cx="148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Survey no.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57024" y="3024200"/>
                <a:ext cx="1484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$300K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24" y="3024200"/>
                <a:ext cx="148448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3392311" y="1811867"/>
            <a:ext cx="677333" cy="1320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04709" y="1232320"/>
            <a:ext cx="159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mean</a:t>
            </a:r>
          </a:p>
          <a:p>
            <a:pPr algn="ctr"/>
            <a:r>
              <a:rPr lang="en-US" dirty="0" smtClean="0"/>
              <a:t>in Survey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1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Bilgin, Enes</dc:creator>
  <cp:lastModifiedBy>Bilgin, Enes</cp:lastModifiedBy>
  <cp:revision>17</cp:revision>
  <dcterms:created xsi:type="dcterms:W3CDTF">2017-01-23T06:25:19Z</dcterms:created>
  <dcterms:modified xsi:type="dcterms:W3CDTF">2017-01-24T06:10:55Z</dcterms:modified>
</cp:coreProperties>
</file>