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2" r:id="rId9"/>
    <p:sldId id="265" r:id="rId10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6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21EFA-DEA6-47C2-9603-152CA988695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9540-FC6E-4C70-8D36-8AEB2D59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E134-432F-428A-BB78-8BC8BBC0BFD0}"/>
              </a:ext>
            </a:extLst>
          </p:cNvPr>
          <p:cNvSpPr txBox="1"/>
          <p:nvPr/>
        </p:nvSpPr>
        <p:spPr>
          <a:xfrm>
            <a:off x="1659758" y="3287211"/>
            <a:ext cx="4452887" cy="11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75" b="1" dirty="0"/>
              <a:t>LHC-300 MECHANICAL </a:t>
            </a:r>
          </a:p>
          <a:p>
            <a:pPr algn="ctr"/>
            <a:r>
              <a:rPr lang="en-US" sz="2475" b="1" dirty="0"/>
              <a:t>LIGHT ASSEMBLY INSTRUCTIONS</a:t>
            </a:r>
          </a:p>
          <a:p>
            <a:pPr algn="ctr"/>
            <a:r>
              <a:rPr lang="en-US" sz="1733" dirty="0"/>
              <a:t>OpenAg, MIT Media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6C090-2E27-46AA-9AF9-906FC51B50E1}"/>
              </a:ext>
            </a:extLst>
          </p:cNvPr>
          <p:cNvSpPr txBox="1"/>
          <p:nvPr/>
        </p:nvSpPr>
        <p:spPr>
          <a:xfrm>
            <a:off x="3120733" y="8564100"/>
            <a:ext cx="1530933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85" dirty="0"/>
              <a:t>By Eugene </a:t>
            </a:r>
            <a:r>
              <a:rPr lang="en-US" sz="1485" dirty="0" err="1"/>
              <a:t>Zeleny</a:t>
            </a:r>
            <a:endParaRPr lang="en-US" sz="1485" dirty="0"/>
          </a:p>
          <a:p>
            <a:pPr algn="ctr"/>
            <a:r>
              <a:rPr lang="en-US" sz="1485" dirty="0"/>
              <a:t>May 6</a:t>
            </a:r>
            <a:r>
              <a:rPr lang="en-US" sz="1485" baseline="30000" dirty="0"/>
              <a:t>th</a:t>
            </a:r>
            <a:r>
              <a:rPr lang="en-US" sz="1485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7109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29685-42F5-478A-9129-838D4622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24" y="485729"/>
            <a:ext cx="5478065" cy="847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4F9CE-C792-4E19-8D0E-DF2AD1DCE652}"/>
              </a:ext>
            </a:extLst>
          </p:cNvPr>
          <p:cNvSpPr txBox="1"/>
          <p:nvPr/>
        </p:nvSpPr>
        <p:spPr>
          <a:xfrm>
            <a:off x="1383900" y="8809543"/>
            <a:ext cx="5287889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the LEDs in place on the aluminum plate using the acrylic LED alignment fixture</a:t>
            </a:r>
          </a:p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wires to LEDs, tape them down to aluminum plate so that the wires come out the “WIRES OUT” end of the 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CFCD-3CA4-4F2C-B7E3-9F1FD76EAB68}"/>
              </a:ext>
            </a:extLst>
          </p:cNvPr>
          <p:cNvSpPr txBox="1"/>
          <p:nvPr/>
        </p:nvSpPr>
        <p:spPr>
          <a:xfrm>
            <a:off x="2383413" y="1984278"/>
            <a:ext cx="1052045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8" b="1" dirty="0"/>
              <a:t>YELLOW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2835C-7CC1-4E20-92EE-3091FF251C60}"/>
              </a:ext>
            </a:extLst>
          </p:cNvPr>
          <p:cNvSpPr txBox="1"/>
          <p:nvPr/>
        </p:nvSpPr>
        <p:spPr>
          <a:xfrm>
            <a:off x="2383413" y="4593818"/>
            <a:ext cx="1052045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8" b="1" dirty="0"/>
              <a:t>YELLOW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1B5D2-6E8A-4927-97CD-794FEEE09C41}"/>
              </a:ext>
            </a:extLst>
          </p:cNvPr>
          <p:cNvSpPr txBox="1"/>
          <p:nvPr/>
        </p:nvSpPr>
        <p:spPr>
          <a:xfrm>
            <a:off x="4752166" y="7188885"/>
            <a:ext cx="1052045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8" b="1" dirty="0"/>
              <a:t>YELLOW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967AE-EAA4-45A9-A8AC-FDE9E62A4585}"/>
              </a:ext>
            </a:extLst>
          </p:cNvPr>
          <p:cNvSpPr txBox="1"/>
          <p:nvPr/>
        </p:nvSpPr>
        <p:spPr>
          <a:xfrm>
            <a:off x="4752166" y="1984278"/>
            <a:ext cx="1052045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8" b="1" dirty="0"/>
              <a:t>ORANGE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F0347-4D95-43AC-BF27-D9969593E503}"/>
              </a:ext>
            </a:extLst>
          </p:cNvPr>
          <p:cNvSpPr txBox="1"/>
          <p:nvPr/>
        </p:nvSpPr>
        <p:spPr>
          <a:xfrm>
            <a:off x="2383413" y="7215687"/>
            <a:ext cx="1052045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8" b="1" dirty="0"/>
              <a:t>ORANGE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D43FE-2BC8-433B-8B92-DE135FE223BF}"/>
              </a:ext>
            </a:extLst>
          </p:cNvPr>
          <p:cNvSpPr txBox="1"/>
          <p:nvPr/>
        </p:nvSpPr>
        <p:spPr>
          <a:xfrm>
            <a:off x="4220644" y="4555865"/>
            <a:ext cx="1869712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8" b="1" dirty="0"/>
              <a:t>ORANGE FOR __ UNITS</a:t>
            </a:r>
          </a:p>
          <a:p>
            <a:r>
              <a:rPr lang="en-US" sz="1238" b="1" dirty="0"/>
              <a:t>RED FOR ___ 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9AFD6-F958-4FAC-A6E7-7C33FBF3BC70}"/>
              </a:ext>
            </a:extLst>
          </p:cNvPr>
          <p:cNvSpPr txBox="1"/>
          <p:nvPr/>
        </p:nvSpPr>
        <p:spPr>
          <a:xfrm>
            <a:off x="3435458" y="699088"/>
            <a:ext cx="1052045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8" b="1" dirty="0"/>
              <a:t>WIRES OUT</a:t>
            </a:r>
          </a:p>
        </p:txBody>
      </p:sp>
    </p:spTree>
    <p:extLst>
      <p:ext uri="{BB962C8B-B14F-4D97-AF65-F5344CB8AC3E}">
        <p14:creationId xmlns:p14="http://schemas.microsoft.com/office/powerpoint/2010/main" val="341545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D5AB1-495E-47C3-AE8A-B454003F2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31" y="709108"/>
            <a:ext cx="6157626" cy="80690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BA30FE-A323-4469-B6FA-095D16D43D03}"/>
              </a:ext>
            </a:extLst>
          </p:cNvPr>
          <p:cNvCxnSpPr>
            <a:cxnSpLocks/>
          </p:cNvCxnSpPr>
          <p:nvPr/>
        </p:nvCxnSpPr>
        <p:spPr>
          <a:xfrm flipH="1">
            <a:off x="6091976" y="5120354"/>
            <a:ext cx="440212" cy="257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77A6315-0E60-4AC9-9984-76980424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07" y="4612074"/>
            <a:ext cx="1220760" cy="7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6579" tIns="28289" rIns="56579" bIns="28289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PAN HEAD PHILLIPS 1” LONG 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#95345A554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BC6D8-C1A7-48EC-AB2B-F73A7B0A7B0A}"/>
              </a:ext>
            </a:extLst>
          </p:cNvPr>
          <p:cNvCxnSpPr>
            <a:cxnSpLocks/>
          </p:cNvCxnSpPr>
          <p:nvPr/>
        </p:nvCxnSpPr>
        <p:spPr>
          <a:xfrm flipH="1">
            <a:off x="6091975" y="1307238"/>
            <a:ext cx="310082" cy="302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571FDA1B-4668-45AF-8B00-0F8673F1E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081" y="799326"/>
            <a:ext cx="1112985" cy="71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6579" tIns="28289" rIns="56579" bIns="28289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LOW PROF. HEAD 1” LONG 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#90665A115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681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68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CA5DF4F3-4FCD-40FD-956D-0B94F2C3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329" y="4744439"/>
            <a:ext cx="941089" cy="37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6579" tIns="28289" rIns="56579" bIns="28289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WING NUT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#90866A009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A96686-B864-4EAF-BA25-82315BCF15D1}"/>
              </a:ext>
            </a:extLst>
          </p:cNvPr>
          <p:cNvCxnSpPr>
            <a:cxnSpLocks/>
          </p:cNvCxnSpPr>
          <p:nvPr/>
        </p:nvCxnSpPr>
        <p:spPr>
          <a:xfrm flipH="1">
            <a:off x="1330738" y="5120354"/>
            <a:ext cx="224428" cy="257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AC3EB96A-6433-4919-856C-7941A8207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952" y="962349"/>
            <a:ext cx="1702070" cy="55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6579" tIns="28289" rIns="56579" bIns="28289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LOCK NUT 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#96278A009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681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68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A9CD4F-CB9B-48C0-85CD-EBD63C31E9C2}"/>
              </a:ext>
            </a:extLst>
          </p:cNvPr>
          <p:cNvCxnSpPr>
            <a:cxnSpLocks/>
          </p:cNvCxnSpPr>
          <p:nvPr/>
        </p:nvCxnSpPr>
        <p:spPr>
          <a:xfrm flipH="1">
            <a:off x="1442952" y="1307238"/>
            <a:ext cx="210283" cy="3374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025DB6-2843-4E26-84BA-39755FB06538}"/>
              </a:ext>
            </a:extLst>
          </p:cNvPr>
          <p:cNvSpPr txBox="1"/>
          <p:nvPr/>
        </p:nvSpPr>
        <p:spPr>
          <a:xfrm>
            <a:off x="1400833" y="8853165"/>
            <a:ext cx="4970734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Apply thermal grease to mating surface of heat sink</a:t>
            </a:r>
          </a:p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heat sink to aluminum plate with indicated hardware</a:t>
            </a:r>
          </a:p>
        </p:txBody>
      </p:sp>
    </p:spTree>
    <p:extLst>
      <p:ext uri="{BB962C8B-B14F-4D97-AF65-F5344CB8AC3E}">
        <p14:creationId xmlns:p14="http://schemas.microsoft.com/office/powerpoint/2010/main" val="150907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BBBEA-4307-4254-8B1B-E2D7AACAC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2" y="237630"/>
            <a:ext cx="6178567" cy="907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68D22-E0E9-45B5-B7BE-EAC5F7070D2F}"/>
              </a:ext>
            </a:extLst>
          </p:cNvPr>
          <p:cNvSpPr txBox="1"/>
          <p:nvPr/>
        </p:nvSpPr>
        <p:spPr>
          <a:xfrm>
            <a:off x="1400833" y="9198294"/>
            <a:ext cx="4970734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Position clear optics over each LED and position foam gasket over the optics, using the notched indicators for alignment</a:t>
            </a:r>
          </a:p>
        </p:txBody>
      </p:sp>
    </p:spTree>
    <p:extLst>
      <p:ext uri="{BB962C8B-B14F-4D97-AF65-F5344CB8AC3E}">
        <p14:creationId xmlns:p14="http://schemas.microsoft.com/office/powerpoint/2010/main" val="410958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B469B-EBFA-4DD5-AB22-256A418BD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97" y="249458"/>
            <a:ext cx="5210880" cy="8703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61649-53A7-4C61-AC17-30481846F175}"/>
              </a:ext>
            </a:extLst>
          </p:cNvPr>
          <p:cNvSpPr txBox="1"/>
          <p:nvPr/>
        </p:nvSpPr>
        <p:spPr>
          <a:xfrm>
            <a:off x="1400833" y="9022900"/>
            <a:ext cx="4970734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This is what the assembly should look like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9396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132C1-B190-435B-AABF-4247D979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1" y="276407"/>
            <a:ext cx="6237822" cy="8888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2EAD5A-D781-4333-A7BA-7C89BDB42ACA}"/>
              </a:ext>
            </a:extLst>
          </p:cNvPr>
          <p:cNvSpPr txBox="1"/>
          <p:nvPr/>
        </p:nvSpPr>
        <p:spPr>
          <a:xfrm>
            <a:off x="1005118" y="9254836"/>
            <a:ext cx="5553808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1/16</a:t>
            </a:r>
            <a:r>
              <a:rPr lang="en-US" sz="1485" baseline="30000" dirty="0"/>
              <a:t>th</a:t>
            </a:r>
            <a:r>
              <a:rPr lang="en-US" sz="1485" dirty="0"/>
              <a:t> foam strip as shown, centered on plastic cover plate</a:t>
            </a:r>
          </a:p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plastic cover plate to assembly with indicated hardware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71066-2B20-42D2-9FCD-EA1E4DDBE884}"/>
              </a:ext>
            </a:extLst>
          </p:cNvPr>
          <p:cNvCxnSpPr>
            <a:cxnSpLocks/>
          </p:cNvCxnSpPr>
          <p:nvPr/>
        </p:nvCxnSpPr>
        <p:spPr>
          <a:xfrm flipH="1">
            <a:off x="5706299" y="2994705"/>
            <a:ext cx="297351" cy="546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2">
            <a:extLst>
              <a:ext uri="{FF2B5EF4-FFF2-40B4-BE49-F238E27FC236}">
                <a16:creationId xmlns:a16="http://schemas.microsoft.com/office/drawing/2014/main" id="{509791BD-2E34-4E77-BFDE-8B0BC5F5F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650" y="2725237"/>
            <a:ext cx="1228225" cy="53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6579" tIns="28289" rIns="56579" bIns="28289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PAN HEAD PHILLIPS 1.25” LONG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#95345A555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B800A-D02D-43DD-AAF6-861F5BA968B4}"/>
              </a:ext>
            </a:extLst>
          </p:cNvPr>
          <p:cNvSpPr/>
          <p:nvPr/>
        </p:nvSpPr>
        <p:spPr>
          <a:xfrm>
            <a:off x="6405829" y="1199615"/>
            <a:ext cx="978808" cy="86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PAN </a:t>
            </a: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 PHILLIPS </a:t>
            </a: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¾” LONG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#95345A548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564AE0-142B-4928-89E4-9D7CEE8FE8D0}"/>
              </a:ext>
            </a:extLst>
          </p:cNvPr>
          <p:cNvCxnSpPr>
            <a:cxnSpLocks/>
          </p:cNvCxnSpPr>
          <p:nvPr/>
        </p:nvCxnSpPr>
        <p:spPr>
          <a:xfrm flipH="1">
            <a:off x="6066358" y="1289990"/>
            <a:ext cx="339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62AD5-9CE7-4D3D-8158-E3E0DCC01416}"/>
              </a:ext>
            </a:extLst>
          </p:cNvPr>
          <p:cNvSpPr/>
          <p:nvPr/>
        </p:nvSpPr>
        <p:spPr>
          <a:xfrm>
            <a:off x="663111" y="4222077"/>
            <a:ext cx="988238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WING NUT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#90866A009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F2A870-F3C8-4385-A511-CB6BDB482D4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78089" y="4796209"/>
            <a:ext cx="79141" cy="357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02DAD76-D05E-436E-940A-603EFCA9E6B1}"/>
              </a:ext>
            </a:extLst>
          </p:cNvPr>
          <p:cNvSpPr/>
          <p:nvPr/>
        </p:nvSpPr>
        <p:spPr>
          <a:xfrm>
            <a:off x="5804211" y="6634853"/>
            <a:ext cx="1489901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¼” WIDE, 1/16” THICK FOAM, </a:t>
            </a: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7.25” LONG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#8694K111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001A8C-6B2D-455B-9859-C6AD5B1DD007}"/>
              </a:ext>
            </a:extLst>
          </p:cNvPr>
          <p:cNvCxnSpPr>
            <a:cxnSpLocks/>
          </p:cNvCxnSpPr>
          <p:nvPr/>
        </p:nvCxnSpPr>
        <p:spPr>
          <a:xfrm flipH="1">
            <a:off x="4883868" y="7361535"/>
            <a:ext cx="1046388" cy="1119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">
            <a:extLst>
              <a:ext uri="{FF2B5EF4-FFF2-40B4-BE49-F238E27FC236}">
                <a16:creationId xmlns:a16="http://schemas.microsoft.com/office/drawing/2014/main" id="{D88E2204-174D-4562-BBD6-C348AABD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11" y="1199615"/>
            <a:ext cx="1702070" cy="55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56579" tIns="28289" rIns="56579" bIns="28289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LOCK NUT 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#96278A009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681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68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97CDF5-2DA0-4CFF-9FEB-E88465FB4BEA}"/>
              </a:ext>
            </a:extLst>
          </p:cNvPr>
          <p:cNvCxnSpPr>
            <a:cxnSpLocks/>
          </p:cNvCxnSpPr>
          <p:nvPr/>
        </p:nvCxnSpPr>
        <p:spPr>
          <a:xfrm flipV="1">
            <a:off x="1148508" y="958931"/>
            <a:ext cx="190952" cy="23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72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305E-699C-4B4F-B116-F7575784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1917" y="2962855"/>
            <a:ext cx="3983126" cy="6779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1E4B8-7A6C-4EF7-8A5B-0FB2994004A1}"/>
              </a:ext>
            </a:extLst>
          </p:cNvPr>
          <p:cNvSpPr txBox="1"/>
          <p:nvPr/>
        </p:nvSpPr>
        <p:spPr>
          <a:xfrm>
            <a:off x="1400833" y="9022900"/>
            <a:ext cx="4970734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This is what the assembly should look like at this 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19E78-9F60-45CA-86E1-414A5501D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4099" y="-1157470"/>
            <a:ext cx="3983126" cy="69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E19EB-6E6F-467E-A771-200E83DEC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09" y="196196"/>
            <a:ext cx="5755367" cy="8736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FA864C-53DF-4988-8EF9-78BC302C35AF}"/>
              </a:ext>
            </a:extLst>
          </p:cNvPr>
          <p:cNvSpPr txBox="1"/>
          <p:nvPr/>
        </p:nvSpPr>
        <p:spPr>
          <a:xfrm>
            <a:off x="1400833" y="8932795"/>
            <a:ext cx="497073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the Mounting Arm Adapter Plate to the sheet metal enclosure with the indicated hardware.</a:t>
            </a:r>
          </a:p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the light assembly “sandwich” to the sheet metal enclosure with the indicated 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E06F7-E1AA-41D2-8AAE-7B140270D4EA}"/>
              </a:ext>
            </a:extLst>
          </p:cNvPr>
          <p:cNvSpPr/>
          <p:nvPr/>
        </p:nvSpPr>
        <p:spPr>
          <a:xfrm>
            <a:off x="1551448" y="6405832"/>
            <a:ext cx="988238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WING NUT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#90866A009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49E546-140E-4BC6-B4D0-93C41AAAC3F2}"/>
              </a:ext>
            </a:extLst>
          </p:cNvPr>
          <p:cNvCxnSpPr>
            <a:cxnSpLocks/>
          </p:cNvCxnSpPr>
          <p:nvPr/>
        </p:nvCxnSpPr>
        <p:spPr>
          <a:xfrm flipV="1">
            <a:off x="2434073" y="6354073"/>
            <a:ext cx="888282" cy="271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69DB39-C412-4DB0-97E9-5B14E85A4FD0}"/>
              </a:ext>
            </a:extLst>
          </p:cNvPr>
          <p:cNvSpPr/>
          <p:nvPr/>
        </p:nvSpPr>
        <p:spPr>
          <a:xfrm>
            <a:off x="5059315" y="1583071"/>
            <a:ext cx="978808" cy="86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8-32 PAN </a:t>
            </a: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 PHILLIPS </a:t>
            </a:r>
          </a:p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¾” LONG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#95345A548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F31641-69C8-4BF3-B888-B19CC25B8F96}"/>
              </a:ext>
            </a:extLst>
          </p:cNvPr>
          <p:cNvCxnSpPr>
            <a:cxnSpLocks/>
          </p:cNvCxnSpPr>
          <p:nvPr/>
        </p:nvCxnSpPr>
        <p:spPr>
          <a:xfrm flipH="1">
            <a:off x="4335110" y="1997528"/>
            <a:ext cx="724205" cy="543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FA26B-56BD-40D9-ADBA-DD22F75E66E7}"/>
              </a:ext>
            </a:extLst>
          </p:cNvPr>
          <p:cNvSpPr/>
          <p:nvPr/>
        </p:nvSpPr>
        <p:spPr>
          <a:xfrm>
            <a:off x="2178527" y="1675407"/>
            <a:ext cx="978808" cy="57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¼-20 FLANGED LOCK NUT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#93776A421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52DDAC-71CF-414A-BF1B-B0538C3596BC}"/>
              </a:ext>
            </a:extLst>
          </p:cNvPr>
          <p:cNvCxnSpPr>
            <a:cxnSpLocks/>
          </p:cNvCxnSpPr>
          <p:nvPr/>
        </p:nvCxnSpPr>
        <p:spPr>
          <a:xfrm>
            <a:off x="2971568" y="2110686"/>
            <a:ext cx="735245" cy="1267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8A4896-E1DD-44F0-8E0D-26C6D8F64C76}"/>
              </a:ext>
            </a:extLst>
          </p:cNvPr>
          <p:cNvSpPr/>
          <p:nvPr/>
        </p:nvSpPr>
        <p:spPr>
          <a:xfrm>
            <a:off x="1199719" y="2526725"/>
            <a:ext cx="978808" cy="41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95"/>
              </a:spcAft>
            </a:pP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¼-20 BOLT</a:t>
            </a:r>
            <a:b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9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#92196A541</a:t>
            </a:r>
            <a:endParaRPr lang="en-US" sz="99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9C43BE-2EC5-4865-97AC-38C29967AFA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689123" y="2937863"/>
            <a:ext cx="225234" cy="598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2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D39FF-1D80-4F58-9C93-39C62BD9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7587" y="-1235494"/>
            <a:ext cx="3917225" cy="722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9297C-9594-47FD-BABC-DF45E9969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4235" y="2437699"/>
            <a:ext cx="4183927" cy="7226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AD90F3-794C-49E2-B3CA-DFD6A03CB176}"/>
              </a:ext>
            </a:extLst>
          </p:cNvPr>
          <p:cNvSpPr txBox="1"/>
          <p:nvPr/>
        </p:nvSpPr>
        <p:spPr>
          <a:xfrm>
            <a:off x="1400833" y="9022900"/>
            <a:ext cx="4970734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Slip the top and bottom end-caps onto the assembly.</a:t>
            </a:r>
          </a:p>
          <a:p>
            <a:pPr marL="212187" indent="-212187">
              <a:buFont typeface="Arial" panose="020B0604020202020204" pitchFamily="34" charset="0"/>
              <a:buChar char="•"/>
            </a:pPr>
            <a:r>
              <a:rPr lang="en-US" sz="1485" dirty="0"/>
              <a:t>Attach the fluidic connectors to the brass tubing, and fluidic valves to the pre-cut tubing, as shown.</a:t>
            </a:r>
          </a:p>
        </p:txBody>
      </p:sp>
    </p:spTree>
    <p:extLst>
      <p:ext uri="{BB962C8B-B14F-4D97-AF65-F5344CB8AC3E}">
        <p14:creationId xmlns:p14="http://schemas.microsoft.com/office/powerpoint/2010/main" val="330512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284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AG</dc:creator>
  <cp:lastModifiedBy>Open AG</cp:lastModifiedBy>
  <cp:revision>4</cp:revision>
  <cp:lastPrinted>2019-05-06T17:42:52Z</cp:lastPrinted>
  <dcterms:created xsi:type="dcterms:W3CDTF">2019-05-06T17:11:25Z</dcterms:created>
  <dcterms:modified xsi:type="dcterms:W3CDTF">2019-05-06T17:44:23Z</dcterms:modified>
</cp:coreProperties>
</file>