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A7D"/>
    <a:srgbClr val="B7448C"/>
    <a:srgbClr val="EC3278"/>
    <a:srgbClr val="645494"/>
    <a:srgbClr val="D42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B2E24-1F99-1F1E-6288-3573C4D69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0B5D2-BEA9-F7E8-F4AA-ED07F090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76C701-9BB6-3838-5621-BEFAA986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9B5-29AB-4215-B0C9-7ACF66F87DC8}" type="datetimeFigureOut">
              <a:rPr lang="es-ES" smtClean="0"/>
              <a:t>10/09/2023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F7795-E22D-ECA3-BECC-01F3FEE4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C68903-93C9-C23F-8A9A-7F15D807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6ED-1EDB-4B41-8278-92E17DB5E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4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1A9C2-FDC1-7F7F-8563-1B0EC2AD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B97572-9066-0560-2E26-DEA4DAEF3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BD866-E7BE-4F08-E126-AEC92DED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9B5-29AB-4215-B0C9-7ACF66F87DC8}" type="datetimeFigureOut">
              <a:rPr lang="es-ES" smtClean="0"/>
              <a:t>10/09/2023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C42D07-BE15-1040-786E-C580AF53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13EC5-D39C-700C-A6BD-6F75EFB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6ED-1EDB-4B41-8278-92E17DB5E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34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F1A874-7986-579B-B603-8A339D730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98D8E4-A3CE-CA6F-FB90-31FA1B771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D6DA27-17E3-3D13-AC1E-172BE18B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9B5-29AB-4215-B0C9-7ACF66F87DC8}" type="datetimeFigureOut">
              <a:rPr lang="es-ES" smtClean="0"/>
              <a:t>10/09/2023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3ECE8E-49C6-A0E9-18D4-ED8EF537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3DB763-05E1-09CA-06C3-51949D7E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6ED-1EDB-4B41-8278-92E17DB5E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86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C6927-D098-FD40-3ADF-85B3E325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2220D-C543-6AFC-6D57-AE5EB99BB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A23883-2B2D-90C5-D8C0-F89CAB36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9B5-29AB-4215-B0C9-7ACF66F87DC8}" type="datetimeFigureOut">
              <a:rPr lang="es-ES" smtClean="0"/>
              <a:t>10/09/2023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5ADD7-BC7C-63BF-54E6-0EA44CCD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5769E-B0B3-70CF-60F9-97C52A28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6ED-1EDB-4B41-8278-92E17DB5E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71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5606D-208D-A842-2526-91D6DCA9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3AD95B-46F1-8852-0218-E8786771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C7D00F-B07D-2AAD-F501-92B9403E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9B5-29AB-4215-B0C9-7ACF66F87DC8}" type="datetimeFigureOut">
              <a:rPr lang="es-ES" smtClean="0"/>
              <a:t>10/09/2023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8E3ECC-7CE5-4AEC-9178-514AC3C3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6568F-6AEE-337D-7547-59FF684A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6ED-1EDB-4B41-8278-92E17DB5E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12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CC35A-A303-1B3F-EA3F-8D1E8701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B8193-039D-399A-0EF4-44BD7194D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DD7EB5-638F-E6E1-D295-3EE7AAEB1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440D89-AA3D-DEA4-ADEE-D4A06955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9B5-29AB-4215-B0C9-7ACF66F87DC8}" type="datetimeFigureOut">
              <a:rPr lang="es-ES" smtClean="0"/>
              <a:t>10/09/2023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7EBB46-6E7E-D580-AFD7-42EE4EC7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D8B382-CFC3-B16D-A6DE-E022C8DA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6ED-1EDB-4B41-8278-92E17DB5E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08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393E9-F7A2-FB8F-D08F-43087811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6680B3-B265-E87C-B72B-A39DB83A2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C87639-7B76-9FD3-8807-13B2A5F8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89CA44-18FE-070F-E015-363F2888A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4CA07C-1BFC-8EE5-39E0-1C981F754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CDBFED-1EFE-1FDB-344D-2F598F55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9B5-29AB-4215-B0C9-7ACF66F87DC8}" type="datetimeFigureOut">
              <a:rPr lang="es-ES" smtClean="0"/>
              <a:t>10/09/2023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C8E920-2B1A-7961-B368-40D0205F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EC5E2A-0E8B-B2F2-C051-A2A79A9A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6ED-1EDB-4B41-8278-92E17DB5E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0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F95BB-F9CE-FC67-D54B-30808AD4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7FD39C-FAF8-0FF6-DD5E-85320DE6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9B5-29AB-4215-B0C9-7ACF66F87DC8}" type="datetimeFigureOut">
              <a:rPr lang="es-ES" smtClean="0"/>
              <a:t>10/09/2023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46E8B6-0F5D-AA3A-0C78-2214D39D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FA32F0-4FED-A7E0-5ABF-847DF708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6ED-1EDB-4B41-8278-92E17DB5E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9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C26A5E-978D-03CC-FB81-A2528676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9B5-29AB-4215-B0C9-7ACF66F87DC8}" type="datetimeFigureOut">
              <a:rPr lang="es-ES" smtClean="0"/>
              <a:t>10/09/2023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679768-479B-7D34-13BC-5501C9BE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EE86A1-1CA8-7D3C-9023-8FA5EB95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6ED-1EDB-4B41-8278-92E17DB5E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4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63120-04B7-17AD-E7F6-6FCF16B1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89691F-B8A9-2059-D574-613B44A09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76BB72-69EC-1A36-2153-F14026D4C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4580C-0BDD-B454-02C8-F2E23B82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9B5-29AB-4215-B0C9-7ACF66F87DC8}" type="datetimeFigureOut">
              <a:rPr lang="es-ES" smtClean="0"/>
              <a:t>10/09/2023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E6D42C-7F09-384C-127C-8D9CA3D3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3F2277-47BF-F00B-1C7A-521CAF0D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6ED-1EDB-4B41-8278-92E17DB5E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92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ED10E-4CB7-082C-0D5D-335633CA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CF4932-20F7-A376-B979-2811ECD22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C9A50E-BAE5-0118-062A-5655F863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4C5BCB-74BB-2095-153F-20579296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9B5-29AB-4215-B0C9-7ACF66F87DC8}" type="datetimeFigureOut">
              <a:rPr lang="es-ES" smtClean="0"/>
              <a:t>10/09/2023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0EC01E-D92C-5C36-743D-033ABEDF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95B8EF-48A7-E84C-42E8-7E9EF58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6ED-1EDB-4B41-8278-92E17DB5E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84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63A7D"/>
            </a:gs>
            <a:gs pos="28000">
              <a:srgbClr val="D42B71"/>
            </a:gs>
            <a:gs pos="54000">
              <a:srgbClr val="EC3278"/>
            </a:gs>
            <a:gs pos="73500">
              <a:srgbClr val="B7448C"/>
            </a:gs>
            <a:gs pos="100000">
              <a:srgbClr val="6454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0AD5C0-46DB-7FE6-B137-605B06D5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A04207-3D4C-FB0A-1ED9-F59BB7AE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239E0-A765-0CF5-CD84-B7ACCC27F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C9B5-29AB-4215-B0C9-7ACF66F87DC8}" type="datetimeFigureOut">
              <a:rPr lang="es-ES" smtClean="0"/>
              <a:t>10/09/2023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EF61B-BBF6-B8B3-8D5B-55F65E125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25F1A-1DC3-91A0-C8EA-2FA5C4278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86ED-1EDB-4B41-8278-92E17DB5E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78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EEBB085-C2C0-A48D-0EE1-ED28CC86A89D}"/>
              </a:ext>
            </a:extLst>
          </p:cNvPr>
          <p:cNvSpPr/>
          <p:nvPr/>
        </p:nvSpPr>
        <p:spPr>
          <a:xfrm>
            <a:off x="176011" y="193184"/>
            <a:ext cx="11801341" cy="6426558"/>
          </a:xfrm>
          <a:prstGeom prst="rect">
            <a:avLst/>
          </a:prstGeom>
          <a:noFill/>
          <a:ln w="76200">
            <a:solidFill>
              <a:srgbClr val="B74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AC5795-FF21-8BD3-E2FA-280BDA014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1129"/>
            <a:ext cx="4043966" cy="40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C322C3A7-3AE8-454A-B3AA-85541CC4EC62}"/>
              </a:ext>
            </a:extLst>
          </p:cNvPr>
          <p:cNvGrpSpPr/>
          <p:nvPr/>
        </p:nvGrpSpPr>
        <p:grpSpPr>
          <a:xfrm>
            <a:off x="1184857" y="476519"/>
            <a:ext cx="6065949" cy="1446550"/>
            <a:chOff x="1184857" y="476519"/>
            <a:chExt cx="6065949" cy="14465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D4A05FD-C81E-C72B-3411-30C3DC7FE74A}"/>
                </a:ext>
              </a:extLst>
            </p:cNvPr>
            <p:cNvSpPr txBox="1"/>
            <p:nvPr/>
          </p:nvSpPr>
          <p:spPr>
            <a:xfrm>
              <a:off x="1184857" y="476519"/>
              <a:ext cx="606594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n w="190500">
                    <a:solidFill>
                      <a:srgbClr val="563A7D"/>
                    </a:solidFill>
                  </a:ln>
                  <a:solidFill>
                    <a:srgbClr val="563A7D"/>
                  </a:solidFill>
                  <a:latin typeface="Laura Barbara" pitchFamily="2" charset="0"/>
                </a:rPr>
                <a:t>Introducción a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FDCDB961-44E6-A6ED-FD46-810006FB341B}"/>
                </a:ext>
              </a:extLst>
            </p:cNvPr>
            <p:cNvSpPr txBox="1"/>
            <p:nvPr/>
          </p:nvSpPr>
          <p:spPr>
            <a:xfrm>
              <a:off x="1184857" y="476519"/>
              <a:ext cx="606594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atin typeface="Laura Barbara" pitchFamily="2" charset="0"/>
                </a:rPr>
                <a:t>Introducción a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C2EFAE7-AE7B-FEA3-5041-A34B5F71D1C6}"/>
              </a:ext>
            </a:extLst>
          </p:cNvPr>
          <p:cNvGrpSpPr/>
          <p:nvPr/>
        </p:nvGrpSpPr>
        <p:grpSpPr>
          <a:xfrm>
            <a:off x="4217831" y="1674724"/>
            <a:ext cx="6065949" cy="1452646"/>
            <a:chOff x="4217831" y="1674724"/>
            <a:chExt cx="6065949" cy="145264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D3C83E7-C70C-B9EC-DE0F-806A32C0E96C}"/>
                </a:ext>
              </a:extLst>
            </p:cNvPr>
            <p:cNvSpPr txBox="1"/>
            <p:nvPr/>
          </p:nvSpPr>
          <p:spPr>
            <a:xfrm>
              <a:off x="4217831" y="1674724"/>
              <a:ext cx="6065949" cy="1446550"/>
            </a:xfrm>
            <a:prstGeom prst="rect">
              <a:avLst/>
            </a:prstGeom>
            <a:noFill/>
            <a:ln w="1905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n w="190500">
                    <a:solidFill>
                      <a:srgbClr val="563A7D"/>
                    </a:solidFill>
                  </a:ln>
                  <a:solidFill>
                    <a:srgbClr val="563A7D"/>
                  </a:solidFill>
                  <a:latin typeface="Laura Barbara" pitchFamily="2" charset="0"/>
                </a:rPr>
                <a:t>AngularJS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29B7524-B30C-0070-CF42-B5A26D02A529}"/>
                </a:ext>
              </a:extLst>
            </p:cNvPr>
            <p:cNvSpPr txBox="1"/>
            <p:nvPr/>
          </p:nvSpPr>
          <p:spPr>
            <a:xfrm>
              <a:off x="4217831" y="1680820"/>
              <a:ext cx="606594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atin typeface="Laura Barbara" pitchFamily="2" charset="0"/>
                </a:rPr>
                <a:t>AngularJS</a:t>
              </a:r>
            </a:p>
          </p:txBody>
        </p:sp>
      </p:grpSp>
      <p:pic>
        <p:nvPicPr>
          <p:cNvPr id="1028" name="Picture 4" descr="My Dress-Up Darling Kitagawa, Marin R/Chibi | lacienciadelcafe.com.ar">
            <a:extLst>
              <a:ext uri="{FF2B5EF4-FFF2-40B4-BE49-F238E27FC236}">
                <a16:creationId xmlns:a16="http://schemas.microsoft.com/office/drawing/2014/main" id="{E3D4F619-C4C9-B5EE-5B2B-AA5E4EA11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71" y="3206563"/>
            <a:ext cx="3728039" cy="373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FBC18C-D6FB-0CA9-2383-0333C604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68" y="35267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1E7BE4E-C613-C74F-51E0-2AD6066494A6}"/>
              </a:ext>
            </a:extLst>
          </p:cNvPr>
          <p:cNvSpPr txBox="1"/>
          <p:nvPr/>
        </p:nvSpPr>
        <p:spPr>
          <a:xfrm>
            <a:off x="6040706" y="3406463"/>
            <a:ext cx="404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Laura Barbara" pitchFamily="2" charset="0"/>
              </a:rPr>
              <a:t>Nombre:</a:t>
            </a:r>
          </a:p>
          <a:p>
            <a:pPr algn="ctr"/>
            <a:r>
              <a:rPr lang="es-ES" sz="2400" dirty="0">
                <a:latin typeface="Laura Barbara" pitchFamily="2" charset="0"/>
              </a:rPr>
              <a:t>Mora Hernández Mario Alejandro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86EC8D-6D8C-E636-D917-905D359A8FB6}"/>
              </a:ext>
            </a:extLst>
          </p:cNvPr>
          <p:cNvSpPr txBox="1"/>
          <p:nvPr/>
        </p:nvSpPr>
        <p:spPr>
          <a:xfrm>
            <a:off x="6096000" y="4378968"/>
            <a:ext cx="404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Laura Barbara" pitchFamily="2" charset="0"/>
              </a:rPr>
              <a:t>Tema:</a:t>
            </a:r>
          </a:p>
          <a:p>
            <a:pPr algn="ctr"/>
            <a:r>
              <a:rPr lang="es-ES" sz="2400" dirty="0">
                <a:latin typeface="Laura Barbara" pitchFamily="2" charset="0"/>
              </a:rPr>
              <a:t>Conceptos básicos de AngularJs</a:t>
            </a:r>
          </a:p>
        </p:txBody>
      </p:sp>
    </p:spTree>
    <p:extLst>
      <p:ext uri="{BB962C8B-B14F-4D97-AF65-F5344CB8AC3E}">
        <p14:creationId xmlns:p14="http://schemas.microsoft.com/office/powerpoint/2010/main" val="315592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959222E-070A-CEE5-12AD-56A6DE335AAC}"/>
              </a:ext>
            </a:extLst>
          </p:cNvPr>
          <p:cNvSpPr/>
          <p:nvPr/>
        </p:nvSpPr>
        <p:spPr>
          <a:xfrm>
            <a:off x="176011" y="193184"/>
            <a:ext cx="11801341" cy="6426558"/>
          </a:xfrm>
          <a:prstGeom prst="rect">
            <a:avLst/>
          </a:prstGeom>
          <a:noFill/>
          <a:ln w="76200">
            <a:solidFill>
              <a:srgbClr val="B74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0C99941-0D64-E449-DED4-CE8B3F9276A3}"/>
              </a:ext>
            </a:extLst>
          </p:cNvPr>
          <p:cNvGrpSpPr/>
          <p:nvPr/>
        </p:nvGrpSpPr>
        <p:grpSpPr>
          <a:xfrm>
            <a:off x="360608" y="386367"/>
            <a:ext cx="3670479" cy="1446550"/>
            <a:chOff x="1184857" y="476519"/>
            <a:chExt cx="6065949" cy="14465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27805A2-2799-4FDF-1954-D1F083311DB4}"/>
                </a:ext>
              </a:extLst>
            </p:cNvPr>
            <p:cNvSpPr txBox="1"/>
            <p:nvPr/>
          </p:nvSpPr>
          <p:spPr>
            <a:xfrm>
              <a:off x="1184857" y="476519"/>
              <a:ext cx="606594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n w="190500">
                    <a:solidFill>
                      <a:srgbClr val="563A7D"/>
                    </a:solidFill>
                  </a:ln>
                  <a:solidFill>
                    <a:srgbClr val="563A7D"/>
                  </a:solidFill>
                  <a:latin typeface="Laura Barbara" pitchFamily="2" charset="0"/>
                </a:rPr>
                <a:t>Objetivo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F97A44EC-0DF5-4979-F7BA-DA8C1B9C1DD2}"/>
                </a:ext>
              </a:extLst>
            </p:cNvPr>
            <p:cNvSpPr txBox="1"/>
            <p:nvPr/>
          </p:nvSpPr>
          <p:spPr>
            <a:xfrm>
              <a:off x="1184857" y="476519"/>
              <a:ext cx="606594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atin typeface="Laura Barbara" pitchFamily="2" charset="0"/>
                </a:rPr>
                <a:t>Objetivo</a:t>
              </a:r>
            </a:p>
          </p:txBody>
        </p:sp>
      </p:grpSp>
      <p:pic>
        <p:nvPicPr>
          <p:cNvPr id="2050" name="Picture 2" descr="Face of Marin Kitagawa Jigsaw Puzzle by Jollyline Samanda - Pixels">
            <a:extLst>
              <a:ext uri="{FF2B5EF4-FFF2-40B4-BE49-F238E27FC236}">
                <a16:creationId xmlns:a16="http://schemas.microsoft.com/office/drawing/2014/main" id="{1C9D0CD8-8E15-EBFB-3078-83DCB653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335" y="2737313"/>
            <a:ext cx="2764665" cy="412068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AC7F65-D7CD-D5CF-696E-D3D3B3D7152A}"/>
              </a:ext>
            </a:extLst>
          </p:cNvPr>
          <p:cNvSpPr txBox="1"/>
          <p:nvPr/>
        </p:nvSpPr>
        <p:spPr>
          <a:xfrm>
            <a:off x="592428" y="1832917"/>
            <a:ext cx="8834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Sunday Pizza" pitchFamily="50" charset="0"/>
                <a:cs typeface="Arial" panose="020B0604020202020204" pitchFamily="34" charset="0"/>
              </a:rPr>
              <a:t>Diseñar, desarrollar y mantener aplicaciones web dinámicas y de una sola pagina (SPA) de manera eficiente y organizada, utilizando el framework AngularJS. Esto implica comprender los conceptos clave de AngularJS, como el enlace de datos bidireccional, las directivas personalizadas, los controladores, los servicios y las rutas, para crear aplicaciones web interactivas y escalables.</a:t>
            </a:r>
          </a:p>
        </p:txBody>
      </p:sp>
    </p:spTree>
    <p:extLst>
      <p:ext uri="{BB962C8B-B14F-4D97-AF65-F5344CB8AC3E}">
        <p14:creationId xmlns:p14="http://schemas.microsoft.com/office/powerpoint/2010/main" val="228198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11045D4-D4D4-8BE9-5E59-65361AA544C1}"/>
              </a:ext>
            </a:extLst>
          </p:cNvPr>
          <p:cNvSpPr/>
          <p:nvPr/>
        </p:nvSpPr>
        <p:spPr>
          <a:xfrm>
            <a:off x="176011" y="193184"/>
            <a:ext cx="11801341" cy="6426558"/>
          </a:xfrm>
          <a:prstGeom prst="rect">
            <a:avLst/>
          </a:prstGeom>
          <a:noFill/>
          <a:ln w="76200">
            <a:solidFill>
              <a:srgbClr val="B74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074" name="Picture 2" descr="Marin Kitagawa Render by Nanavichan on DeviantArt">
            <a:extLst>
              <a:ext uri="{FF2B5EF4-FFF2-40B4-BE49-F238E27FC236}">
                <a16:creationId xmlns:a16="http://schemas.microsoft.com/office/drawing/2014/main" id="{46F0D2DC-C74F-D1D8-2B85-72C024395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519" y="2994868"/>
            <a:ext cx="4889724" cy="38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A6D54140-2373-FB98-D3CF-1A37E9F9F2B3}"/>
              </a:ext>
            </a:extLst>
          </p:cNvPr>
          <p:cNvGrpSpPr/>
          <p:nvPr/>
        </p:nvGrpSpPr>
        <p:grpSpPr>
          <a:xfrm>
            <a:off x="176011" y="334851"/>
            <a:ext cx="8577331" cy="1446550"/>
            <a:chOff x="1184856" y="476519"/>
            <a:chExt cx="7399582" cy="14465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4657F9E-6C94-61FD-E33A-6859FC89E55E}"/>
                </a:ext>
              </a:extLst>
            </p:cNvPr>
            <p:cNvSpPr txBox="1"/>
            <p:nvPr/>
          </p:nvSpPr>
          <p:spPr>
            <a:xfrm>
              <a:off x="1184856" y="476519"/>
              <a:ext cx="739958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n w="190500">
                    <a:solidFill>
                      <a:srgbClr val="563A7D"/>
                    </a:solidFill>
                  </a:ln>
                  <a:solidFill>
                    <a:srgbClr val="563A7D"/>
                  </a:solidFill>
                  <a:latin typeface="Laura Barbara" pitchFamily="2" charset="0"/>
                </a:rPr>
                <a:t>¿Qué es AngularJS?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1D2C5AE-4199-0762-B143-C67DB58BF48E}"/>
                </a:ext>
              </a:extLst>
            </p:cNvPr>
            <p:cNvSpPr txBox="1"/>
            <p:nvPr/>
          </p:nvSpPr>
          <p:spPr>
            <a:xfrm>
              <a:off x="1253533" y="476519"/>
              <a:ext cx="726222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atin typeface="Laura Barbara" pitchFamily="2" charset="0"/>
                </a:rPr>
                <a:t>¿Qué es AngularJS?</a:t>
              </a: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E07C7B3D-1D23-D2AC-37E3-6466FCCA43C3}"/>
              </a:ext>
            </a:extLst>
          </p:cNvPr>
          <p:cNvSpPr txBox="1"/>
          <p:nvPr/>
        </p:nvSpPr>
        <p:spPr>
          <a:xfrm>
            <a:off x="2588653" y="1850920"/>
            <a:ext cx="8834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Sunday Pizza" pitchFamily="50" charset="0"/>
                <a:cs typeface="Arial" panose="020B0604020202020204" pitchFamily="34" charset="0"/>
              </a:rPr>
              <a:t>AngularJS es un framework MVC, desarrollado por Google para el desarrollo Front-end que permite crear aplicaciones SPA (Single Page Applications) sin despeinarse.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001286-9AF5-4253-4305-C3706E9DB7CA}"/>
              </a:ext>
            </a:extLst>
          </p:cNvPr>
          <p:cNvSpPr txBox="1"/>
          <p:nvPr/>
        </p:nvSpPr>
        <p:spPr>
          <a:xfrm>
            <a:off x="4032183" y="3051249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Sunday Pizza" pitchFamily="50" charset="0"/>
                <a:cs typeface="Arial" panose="020B0604020202020204" pitchFamily="34" charset="0"/>
              </a:rPr>
              <a:t>Sin con JQuery ya podíamos manipular el contenido y estructura de la pagina web, con Angular también podemos además de comunicarnos con el servidor, recuperar datos, gestionar estas llamadas y mostrar el resultado en la vista.</a:t>
            </a:r>
          </a:p>
        </p:txBody>
      </p:sp>
    </p:spTree>
    <p:extLst>
      <p:ext uri="{BB962C8B-B14F-4D97-AF65-F5344CB8AC3E}">
        <p14:creationId xmlns:p14="http://schemas.microsoft.com/office/powerpoint/2010/main" val="369662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A272C68-17D9-6BCA-F4A8-821F692E2BB4}"/>
              </a:ext>
            </a:extLst>
          </p:cNvPr>
          <p:cNvSpPr/>
          <p:nvPr/>
        </p:nvSpPr>
        <p:spPr>
          <a:xfrm>
            <a:off x="176011" y="193184"/>
            <a:ext cx="11801341" cy="6426558"/>
          </a:xfrm>
          <a:prstGeom prst="rect">
            <a:avLst/>
          </a:prstGeom>
          <a:noFill/>
          <a:ln w="76200">
            <a:solidFill>
              <a:srgbClr val="B74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6ACFBE9-4B2F-3D0D-FC98-342CD10DE041}"/>
              </a:ext>
            </a:extLst>
          </p:cNvPr>
          <p:cNvGrpSpPr/>
          <p:nvPr/>
        </p:nvGrpSpPr>
        <p:grpSpPr>
          <a:xfrm>
            <a:off x="1358720" y="347731"/>
            <a:ext cx="9435922" cy="1460590"/>
            <a:chOff x="444159" y="476519"/>
            <a:chExt cx="8140280" cy="14605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06103FC-A0F0-F479-8304-4A19D9A24C8D}"/>
                </a:ext>
              </a:extLst>
            </p:cNvPr>
            <p:cNvSpPr txBox="1"/>
            <p:nvPr/>
          </p:nvSpPr>
          <p:spPr>
            <a:xfrm>
              <a:off x="444159" y="476519"/>
              <a:ext cx="814028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n w="190500">
                    <a:solidFill>
                      <a:srgbClr val="563A7D"/>
                    </a:solidFill>
                  </a:ln>
                  <a:solidFill>
                    <a:srgbClr val="563A7D"/>
                  </a:solidFill>
                  <a:latin typeface="Laura Barbara" pitchFamily="2" charset="0"/>
                </a:rPr>
                <a:t>Ventajas y desventajas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2F1E20E-F25E-5364-6A50-D459A0D030FA}"/>
                </a:ext>
              </a:extLst>
            </p:cNvPr>
            <p:cNvSpPr txBox="1"/>
            <p:nvPr/>
          </p:nvSpPr>
          <p:spPr>
            <a:xfrm>
              <a:off x="444160" y="490559"/>
              <a:ext cx="814027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atin typeface="Laura Barbara" pitchFamily="2" charset="0"/>
                </a:rPr>
                <a:t>Ventajas y desventajas</a:t>
              </a:r>
            </a:p>
          </p:txBody>
        </p:sp>
      </p:grp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89E2CAAD-F308-05C9-FDB4-FCED4A422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80477"/>
              </p:ext>
            </p:extLst>
          </p:nvPr>
        </p:nvGraphicFramePr>
        <p:xfrm>
          <a:off x="592427" y="2193525"/>
          <a:ext cx="10419010" cy="31148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9505">
                  <a:extLst>
                    <a:ext uri="{9D8B030D-6E8A-4147-A177-3AD203B41FA5}">
                      <a16:colId xmlns:a16="http://schemas.microsoft.com/office/drawing/2014/main" val="1779441977"/>
                    </a:ext>
                  </a:extLst>
                </a:gridCol>
                <a:gridCol w="5209505">
                  <a:extLst>
                    <a:ext uri="{9D8B030D-6E8A-4147-A177-3AD203B41FA5}">
                      <a16:colId xmlns:a16="http://schemas.microsoft.com/office/drawing/2014/main" val="126637290"/>
                    </a:ext>
                  </a:extLst>
                </a:gridCol>
              </a:tblGrid>
              <a:tr h="547921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Sunday Pizza" pitchFamily="50" charset="0"/>
                        </a:rPr>
                        <a:t>Ventajas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3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Sunday Pizza" pitchFamily="50" charset="0"/>
                        </a:rPr>
                        <a:t>Desventajas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3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1479"/>
                  </a:ext>
                </a:extLst>
              </a:tr>
              <a:tr h="2566972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latin typeface="Sunday Pizza" pitchFamily="50" charset="0"/>
                        </a:rPr>
                        <a:t>Implementación de la arquitectura MVC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latin typeface="Sunday Pizza" pitchFamily="50" charset="0"/>
                        </a:rPr>
                        <a:t>Arquitectura de diseño mejorada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latin typeface="Sunday Pizza" pitchFamily="50" charset="0"/>
                        </a:rPr>
                        <a:t>Módulos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latin typeface="Sunday Pizza" pitchFamily="50" charset="0"/>
                        </a:rPr>
                        <a:t>Servicios e inyección de dependencia.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latin typeface="Sunday Pizza" pitchFamily="50" charset="0"/>
                        </a:rPr>
                        <a:t>Directivas personalizadas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latin typeface="Sunday Pizza" pitchFamily="50" charset="0"/>
                        </a:rPr>
                        <a:t>TypeScript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3A7D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latin typeface="Sunday Pizza" pitchFamily="50" charset="0"/>
                        </a:rPr>
                        <a:t>Opciones de SEO limitadas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latin typeface="Sunday Pizza" pitchFamily="50" charset="0"/>
                        </a:rPr>
                        <a:t>Detallado y complejo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latin typeface="Sunday Pizza" pitchFamily="50" charset="0"/>
                        </a:rPr>
                        <a:t>Curva de aprendizaje pronunciada</a:t>
                      </a:r>
                    </a:p>
                    <a:p>
                      <a:pPr algn="just"/>
                      <a:endParaRPr lang="es-ES" dirty="0">
                        <a:latin typeface="Sunday Pizza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3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84019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5CE23D62-EF23-3CD0-7AA6-BC130AB47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582" y="4213814"/>
            <a:ext cx="1857710" cy="16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0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328ACB-D304-D098-75A2-ACB919CE2EC8}"/>
              </a:ext>
            </a:extLst>
          </p:cNvPr>
          <p:cNvSpPr/>
          <p:nvPr/>
        </p:nvSpPr>
        <p:spPr>
          <a:xfrm>
            <a:off x="176011" y="193184"/>
            <a:ext cx="11801341" cy="6426558"/>
          </a:xfrm>
          <a:prstGeom prst="rect">
            <a:avLst/>
          </a:prstGeom>
          <a:noFill/>
          <a:ln w="76200">
            <a:solidFill>
              <a:srgbClr val="B74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C9E8352-BD48-9F5D-C830-C11993A9B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925" y="1249251"/>
            <a:ext cx="3281075" cy="560874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649A2730-2EB0-1E1A-C59C-A0F2F5EE1C78}"/>
              </a:ext>
            </a:extLst>
          </p:cNvPr>
          <p:cNvGrpSpPr/>
          <p:nvPr/>
        </p:nvGrpSpPr>
        <p:grpSpPr>
          <a:xfrm>
            <a:off x="176011" y="360608"/>
            <a:ext cx="7036158" cy="1446550"/>
            <a:chOff x="1184856" y="476519"/>
            <a:chExt cx="7399582" cy="14465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21801B9-B038-1219-3C3B-82EFB6BBCDEC}"/>
                </a:ext>
              </a:extLst>
            </p:cNvPr>
            <p:cNvSpPr txBox="1"/>
            <p:nvPr/>
          </p:nvSpPr>
          <p:spPr>
            <a:xfrm>
              <a:off x="1184856" y="476519"/>
              <a:ext cx="739958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n w="190500">
                    <a:solidFill>
                      <a:srgbClr val="563A7D"/>
                    </a:solidFill>
                  </a:ln>
                  <a:solidFill>
                    <a:srgbClr val="563A7D"/>
                  </a:solidFill>
                  <a:latin typeface="Laura Barbara" pitchFamily="2" charset="0"/>
                </a:rPr>
                <a:t>Single Page App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0CEFC60-5586-5014-6BAA-96E6B382BCE5}"/>
                </a:ext>
              </a:extLst>
            </p:cNvPr>
            <p:cNvSpPr txBox="1"/>
            <p:nvPr/>
          </p:nvSpPr>
          <p:spPr>
            <a:xfrm>
              <a:off x="1253533" y="476519"/>
              <a:ext cx="726222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atin typeface="Laura Barbara" pitchFamily="2" charset="0"/>
                </a:rPr>
                <a:t>Single Page App</a:t>
              </a: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B50C8137-A958-6411-F685-AFE9E22754C7}"/>
              </a:ext>
            </a:extLst>
          </p:cNvPr>
          <p:cNvSpPr txBox="1"/>
          <p:nvPr/>
        </p:nvSpPr>
        <p:spPr>
          <a:xfrm>
            <a:off x="399245" y="1974582"/>
            <a:ext cx="8834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Sunday Pizza" pitchFamily="50" charset="0"/>
                <a:cs typeface="Arial" panose="020B0604020202020204" pitchFamily="34" charset="0"/>
              </a:rPr>
              <a:t>Single Page Application (SPA) es un tipo de aplicación web que ejecuta todo su contenido en una sola pagina.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A64AF2-F87A-EAEA-DCEB-433FAE68EFA8}"/>
              </a:ext>
            </a:extLst>
          </p:cNvPr>
          <p:cNvSpPr txBox="1"/>
          <p:nvPr/>
        </p:nvSpPr>
        <p:spPr>
          <a:xfrm>
            <a:off x="399244" y="2863225"/>
            <a:ext cx="8511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Sunday Pizza" pitchFamily="50" charset="0"/>
                <a:cs typeface="Arial" panose="020B0604020202020204" pitchFamily="34" charset="0"/>
              </a:rPr>
              <a:t>Funciona cargando el contenido HTML, CSS y JavaScript por completo al abrir la web. Al ir pasando de una sección a otra, solo necesita cargar el contenido nuevo de forma dinámica si este lo requiere, pero no hace falta cargar la pagina por completo.</a:t>
            </a:r>
          </a:p>
        </p:txBody>
      </p:sp>
    </p:spTree>
    <p:extLst>
      <p:ext uri="{BB962C8B-B14F-4D97-AF65-F5344CB8AC3E}">
        <p14:creationId xmlns:p14="http://schemas.microsoft.com/office/powerpoint/2010/main" val="374176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unca lo sabremos | Wiki | •Meme• Amino">
            <a:extLst>
              <a:ext uri="{FF2B5EF4-FFF2-40B4-BE49-F238E27FC236}">
                <a16:creationId xmlns:a16="http://schemas.microsoft.com/office/drawing/2014/main" id="{74F74542-5FCB-6F2C-ECE0-89C9FD4B9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" t="13850" b="12535"/>
          <a:stretch/>
        </p:blipFill>
        <p:spPr bwMode="auto">
          <a:xfrm>
            <a:off x="2874363" y="2304423"/>
            <a:ext cx="6671255" cy="373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17F691D-3AC5-C2C5-F772-72E5352FC8DA}"/>
              </a:ext>
            </a:extLst>
          </p:cNvPr>
          <p:cNvSpPr/>
          <p:nvPr/>
        </p:nvSpPr>
        <p:spPr>
          <a:xfrm>
            <a:off x="176011" y="193184"/>
            <a:ext cx="11801341" cy="6426558"/>
          </a:xfrm>
          <a:prstGeom prst="rect">
            <a:avLst/>
          </a:prstGeom>
          <a:noFill/>
          <a:ln w="76200">
            <a:solidFill>
              <a:srgbClr val="B74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9C6330D-C76B-75E2-4EAC-FE0993E0E69D}"/>
              </a:ext>
            </a:extLst>
          </p:cNvPr>
          <p:cNvGrpSpPr/>
          <p:nvPr/>
        </p:nvGrpSpPr>
        <p:grpSpPr>
          <a:xfrm>
            <a:off x="751723" y="595646"/>
            <a:ext cx="10916537" cy="1446550"/>
            <a:chOff x="-755983" y="476519"/>
            <a:chExt cx="11759820" cy="14465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2BBE66C-A15C-5636-4097-5AF05453EBC9}"/>
                </a:ext>
              </a:extLst>
            </p:cNvPr>
            <p:cNvSpPr txBox="1"/>
            <p:nvPr/>
          </p:nvSpPr>
          <p:spPr>
            <a:xfrm>
              <a:off x="-693255" y="476519"/>
              <a:ext cx="1163436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n w="190500">
                    <a:solidFill>
                      <a:srgbClr val="563A7D"/>
                    </a:solidFill>
                  </a:ln>
                  <a:solidFill>
                    <a:srgbClr val="563A7D"/>
                  </a:solidFill>
                  <a:latin typeface="Laura Barbara" pitchFamily="2" charset="0"/>
                </a:rPr>
                <a:t>¿Cómo vamos a trabajar?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F599C84-A6F7-F2F3-AC10-3FC4FDD9C92C}"/>
                </a:ext>
              </a:extLst>
            </p:cNvPr>
            <p:cNvSpPr txBox="1"/>
            <p:nvPr/>
          </p:nvSpPr>
          <p:spPr>
            <a:xfrm>
              <a:off x="-755983" y="476519"/>
              <a:ext cx="1175982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atin typeface="Laura Barbara" pitchFamily="2" charset="0"/>
                </a:rPr>
                <a:t>¿Cómo vamos a trabajar?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46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1F9CABF0-607E-C0B8-6472-C57894F7F6C9}"/>
              </a:ext>
            </a:extLst>
          </p:cNvPr>
          <p:cNvGrpSpPr/>
          <p:nvPr/>
        </p:nvGrpSpPr>
        <p:grpSpPr>
          <a:xfrm>
            <a:off x="214648" y="350948"/>
            <a:ext cx="4914982" cy="1446550"/>
            <a:chOff x="-755984" y="476519"/>
            <a:chExt cx="11759820" cy="14465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0AD1DD84-C753-757A-6355-FF0EDA8AC0A3}"/>
                </a:ext>
              </a:extLst>
            </p:cNvPr>
            <p:cNvSpPr txBox="1"/>
            <p:nvPr/>
          </p:nvSpPr>
          <p:spPr>
            <a:xfrm>
              <a:off x="-693255" y="476519"/>
              <a:ext cx="1163436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n w="190500">
                    <a:solidFill>
                      <a:srgbClr val="563A7D"/>
                    </a:solidFill>
                  </a:ln>
                  <a:solidFill>
                    <a:srgbClr val="563A7D"/>
                  </a:solidFill>
                  <a:latin typeface="Laura Barbara" pitchFamily="2" charset="0"/>
                </a:rPr>
                <a:t>Instalación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4ABC075-B6E9-1626-D4C1-C6E65798E792}"/>
                </a:ext>
              </a:extLst>
            </p:cNvPr>
            <p:cNvSpPr txBox="1"/>
            <p:nvPr/>
          </p:nvSpPr>
          <p:spPr>
            <a:xfrm>
              <a:off x="-755984" y="476519"/>
              <a:ext cx="1175982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atin typeface="Laura Barbara" pitchFamily="2" charset="0"/>
                </a:rPr>
                <a:t>Instalación</a:t>
              </a:r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A52AAECF-A14E-BBB2-A184-0B15535DA82C}"/>
              </a:ext>
            </a:extLst>
          </p:cNvPr>
          <p:cNvSpPr/>
          <p:nvPr/>
        </p:nvSpPr>
        <p:spPr>
          <a:xfrm>
            <a:off x="176011" y="193184"/>
            <a:ext cx="11801341" cy="6426558"/>
          </a:xfrm>
          <a:prstGeom prst="rect">
            <a:avLst/>
          </a:prstGeom>
          <a:noFill/>
          <a:ln w="76200">
            <a:solidFill>
              <a:srgbClr val="B74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F30AC6-D2AE-7DE5-8CDD-5FDE7F1FE83A}"/>
              </a:ext>
            </a:extLst>
          </p:cNvPr>
          <p:cNvSpPr txBox="1"/>
          <p:nvPr/>
        </p:nvSpPr>
        <p:spPr>
          <a:xfrm>
            <a:off x="5103413" y="720280"/>
            <a:ext cx="6490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Sunday Pizza" pitchFamily="50" charset="0"/>
                <a:cs typeface="Arial" panose="020B0604020202020204" pitchFamily="34" charset="0"/>
              </a:rPr>
              <a:t>Para trabajar con Angular, es necesario contar con Node js, para crear aplicaciones web similares.</a:t>
            </a:r>
          </a:p>
        </p:txBody>
      </p:sp>
      <p:pic>
        <p:nvPicPr>
          <p:cNvPr id="7170" name="Picture 2" descr="Descarga del instalador de Node.js.">
            <a:extLst>
              <a:ext uri="{FF2B5EF4-FFF2-40B4-BE49-F238E27FC236}">
                <a16:creationId xmlns:a16="http://schemas.microsoft.com/office/drawing/2014/main" id="{E258E01F-C88A-4854-22B1-EEA1A958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74" y="2552546"/>
            <a:ext cx="3264258" cy="175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9A4F961-B921-C181-4337-D8729FAA7189}"/>
              </a:ext>
            </a:extLst>
          </p:cNvPr>
          <p:cNvSpPr txBox="1"/>
          <p:nvPr/>
        </p:nvSpPr>
        <p:spPr>
          <a:xfrm>
            <a:off x="496374" y="4807864"/>
            <a:ext cx="3264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Sunday Pizza" pitchFamily="50" charset="0"/>
                <a:cs typeface="Arial" panose="020B0604020202020204" pitchFamily="34" charset="0"/>
              </a:rPr>
              <a:t>Es necesario descargar el archivo de instalación de Windows, desde el sitio web. Al descargarlo, selecciona la versión correcta según tu sistema operativo.</a:t>
            </a:r>
          </a:p>
        </p:txBody>
      </p:sp>
      <p:pic>
        <p:nvPicPr>
          <p:cNvPr id="7172" name="Picture 4" descr="Aceptar el acuerdo de licencia de Node.js.">
            <a:extLst>
              <a:ext uri="{FF2B5EF4-FFF2-40B4-BE49-F238E27FC236}">
                <a16:creationId xmlns:a16="http://schemas.microsoft.com/office/drawing/2014/main" id="{007D0A1F-108A-F2EB-6D7C-C5DF990F5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049" y="2318156"/>
            <a:ext cx="2857902" cy="22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eleccionar la carpeta de instalación de Node.js.">
            <a:extLst>
              <a:ext uri="{FF2B5EF4-FFF2-40B4-BE49-F238E27FC236}">
                <a16:creationId xmlns:a16="http://schemas.microsoft.com/office/drawing/2014/main" id="{2735F5EF-E349-6EAC-441C-A75B3A11A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300" y="2318155"/>
            <a:ext cx="2857902" cy="224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604FB0B-A34C-2756-4F60-1001C72335F3}"/>
              </a:ext>
            </a:extLst>
          </p:cNvPr>
          <p:cNvSpPr/>
          <p:nvPr/>
        </p:nvSpPr>
        <p:spPr>
          <a:xfrm>
            <a:off x="4000350" y="3057542"/>
            <a:ext cx="540913" cy="769441"/>
          </a:xfrm>
          <a:prstGeom prst="rightArrow">
            <a:avLst/>
          </a:prstGeom>
          <a:solidFill>
            <a:srgbClr val="563A7D"/>
          </a:solidFill>
          <a:ln>
            <a:solidFill>
              <a:srgbClr val="B744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6C64A16-1809-44E1-88A8-4FDBFDCE4AD1}"/>
              </a:ext>
            </a:extLst>
          </p:cNvPr>
          <p:cNvSpPr/>
          <p:nvPr/>
        </p:nvSpPr>
        <p:spPr>
          <a:xfrm>
            <a:off x="7807976" y="3021742"/>
            <a:ext cx="540913" cy="769441"/>
          </a:xfrm>
          <a:prstGeom prst="rightArrow">
            <a:avLst/>
          </a:prstGeom>
          <a:solidFill>
            <a:srgbClr val="563A7D"/>
          </a:solidFill>
          <a:ln>
            <a:solidFill>
              <a:srgbClr val="B744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A36A28-0110-3341-F0AC-C2A87C72B081}"/>
              </a:ext>
            </a:extLst>
          </p:cNvPr>
          <p:cNvSpPr txBox="1"/>
          <p:nvPr/>
        </p:nvSpPr>
        <p:spPr>
          <a:xfrm>
            <a:off x="4444552" y="4807864"/>
            <a:ext cx="32642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>
                <a:latin typeface="Sunday Pizza" pitchFamily="50" charset="0"/>
                <a:cs typeface="Arial" panose="020B0604020202020204" pitchFamily="34" charset="0"/>
              </a:rPr>
              <a:t>Una vez que abras y ejecutes el .msi comenzara el proceso de instalación.</a:t>
            </a:r>
          </a:p>
          <a:p>
            <a:pPr algn="just"/>
            <a:endParaRPr lang="es-ES" sz="1400" dirty="0">
              <a:latin typeface="Sunday Pizza" pitchFamily="50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latin typeface="Sunday Pizza" pitchFamily="50" charset="0"/>
                <a:cs typeface="Arial" panose="020B0604020202020204" pitchFamily="34" charset="0"/>
              </a:rPr>
              <a:t>Haz doble clic en el archivo de instalación y ejecútalo. Te pedirá que aceptes el acuerdo de licencia de Node.js. Pulsa Aceptar y luego Siguiente.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31CCD58-44B4-B85A-A291-5411212F19A0}"/>
              </a:ext>
            </a:extLst>
          </p:cNvPr>
          <p:cNvSpPr txBox="1"/>
          <p:nvPr/>
        </p:nvSpPr>
        <p:spPr>
          <a:xfrm>
            <a:off x="8348889" y="4807864"/>
            <a:ext cx="3264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Sunday Pizza" pitchFamily="50" charset="0"/>
                <a:cs typeface="Arial" panose="020B0604020202020204" pitchFamily="34" charset="0"/>
              </a:rPr>
              <a:t>Selecciona el destino donde quieras instalar Node.js. Si no quieres cambiar la dirección, pulsa Siguiente.</a:t>
            </a:r>
          </a:p>
        </p:txBody>
      </p:sp>
    </p:spTree>
    <p:extLst>
      <p:ext uri="{BB962C8B-B14F-4D97-AF65-F5344CB8AC3E}">
        <p14:creationId xmlns:p14="http://schemas.microsoft.com/office/powerpoint/2010/main" val="316785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25BB103-8425-52F4-CA76-0DAEE0A6E29A}"/>
              </a:ext>
            </a:extLst>
          </p:cNvPr>
          <p:cNvGrpSpPr/>
          <p:nvPr/>
        </p:nvGrpSpPr>
        <p:grpSpPr>
          <a:xfrm>
            <a:off x="214648" y="350948"/>
            <a:ext cx="4914982" cy="1446550"/>
            <a:chOff x="-755984" y="476519"/>
            <a:chExt cx="11759820" cy="14465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E3378771-72EC-B613-9028-07FA4ABF9239}"/>
                </a:ext>
              </a:extLst>
            </p:cNvPr>
            <p:cNvSpPr txBox="1"/>
            <p:nvPr/>
          </p:nvSpPr>
          <p:spPr>
            <a:xfrm>
              <a:off x="-693255" y="476519"/>
              <a:ext cx="1163436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n w="190500">
                    <a:solidFill>
                      <a:srgbClr val="563A7D"/>
                    </a:solidFill>
                  </a:ln>
                  <a:solidFill>
                    <a:srgbClr val="563A7D"/>
                  </a:solidFill>
                  <a:latin typeface="Laura Barbara" pitchFamily="2" charset="0"/>
                </a:rPr>
                <a:t>Instalación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15FC54F-34EA-70D4-950F-493B4BB46428}"/>
                </a:ext>
              </a:extLst>
            </p:cNvPr>
            <p:cNvSpPr txBox="1"/>
            <p:nvPr/>
          </p:nvSpPr>
          <p:spPr>
            <a:xfrm>
              <a:off x="-755984" y="476519"/>
              <a:ext cx="1175982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atin typeface="Laura Barbara" pitchFamily="2" charset="0"/>
                </a:rPr>
                <a:t>Instalación</a:t>
              </a:r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FAF5289-F4F7-BCE8-F597-7D9349E8744D}"/>
              </a:ext>
            </a:extLst>
          </p:cNvPr>
          <p:cNvSpPr/>
          <p:nvPr/>
        </p:nvSpPr>
        <p:spPr>
          <a:xfrm>
            <a:off x="176011" y="193184"/>
            <a:ext cx="11801341" cy="6426558"/>
          </a:xfrm>
          <a:prstGeom prst="rect">
            <a:avLst/>
          </a:prstGeom>
          <a:noFill/>
          <a:ln w="76200">
            <a:solidFill>
              <a:srgbClr val="B74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5DC26E-B392-E577-F46F-E254269866A3}"/>
              </a:ext>
            </a:extLst>
          </p:cNvPr>
          <p:cNvSpPr txBox="1"/>
          <p:nvPr/>
        </p:nvSpPr>
        <p:spPr>
          <a:xfrm>
            <a:off x="5103413" y="720280"/>
            <a:ext cx="6490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Sunday Pizza" pitchFamily="50" charset="0"/>
                <a:cs typeface="Arial" panose="020B0604020202020204" pitchFamily="34" charset="0"/>
              </a:rPr>
              <a:t>Para trabajar con Angular, es necesario contar con Node js, para crear aplicaciones web similares.</a:t>
            </a:r>
          </a:p>
        </p:txBody>
      </p:sp>
      <p:pic>
        <p:nvPicPr>
          <p:cNvPr id="8194" name="Picture 2" descr="Opciones de &quot;Configuración personalizada&quot; en el instalador de Node.js.">
            <a:extLst>
              <a:ext uri="{FF2B5EF4-FFF2-40B4-BE49-F238E27FC236}">
                <a16:creationId xmlns:a16="http://schemas.microsoft.com/office/drawing/2014/main" id="{C7A23140-5D8A-3973-1A73-9F04A1DE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50" y="2246579"/>
            <a:ext cx="3001914" cy="236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erramientas para módulos nativos en el instalador de Node.js.">
            <a:extLst>
              <a:ext uri="{FF2B5EF4-FFF2-40B4-BE49-F238E27FC236}">
                <a16:creationId xmlns:a16="http://schemas.microsoft.com/office/drawing/2014/main" id="{26DDD9A1-8D16-D9B3-28A6-2031FDC41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37" y="2246579"/>
            <a:ext cx="3001914" cy="23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niciando la instalación de Node.js.">
            <a:extLst>
              <a:ext uri="{FF2B5EF4-FFF2-40B4-BE49-F238E27FC236}">
                <a16:creationId xmlns:a16="http://schemas.microsoft.com/office/drawing/2014/main" id="{8268F6A4-5643-C93F-4597-BC5857F5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81" y="2224042"/>
            <a:ext cx="3057984" cy="236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76EB30C-F862-0446-8CBE-B3D344E29694}"/>
              </a:ext>
            </a:extLst>
          </p:cNvPr>
          <p:cNvSpPr txBox="1"/>
          <p:nvPr/>
        </p:nvSpPr>
        <p:spPr>
          <a:xfrm>
            <a:off x="519478" y="4784583"/>
            <a:ext cx="3264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Sunday Pizza" pitchFamily="50" charset="0"/>
                <a:cs typeface="Arial" panose="020B0604020202020204" pitchFamily="34" charset="0"/>
              </a:rPr>
              <a:t>En la siguiente, te mostrara las opciones de configuración personalizada. Si quieres una instalación estándar con las características por defecto del programa, haz en el clic Siguiente.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7973D3-E762-5866-59EE-812257189DC5}"/>
              </a:ext>
            </a:extLst>
          </p:cNvPr>
          <p:cNvSpPr txBox="1"/>
          <p:nvPr/>
        </p:nvSpPr>
        <p:spPr>
          <a:xfrm>
            <a:off x="4577265" y="4782195"/>
            <a:ext cx="3264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Sunday Pizza" pitchFamily="50" charset="0"/>
                <a:cs typeface="Arial" panose="020B0604020202020204" pitchFamily="34" charset="0"/>
              </a:rPr>
              <a:t>En este programa, te ofrece una opción para instalar herramientas para módulos nativos. Si estas interesado, pulsa esa casilla en tus preferencias, o haz clic en Siguiente para seguir con la opción.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9E773E-F999-4A36-8CAA-102841D86E3D}"/>
              </a:ext>
            </a:extLst>
          </p:cNvPr>
          <p:cNvSpPr txBox="1"/>
          <p:nvPr/>
        </p:nvSpPr>
        <p:spPr>
          <a:xfrm>
            <a:off x="8433244" y="4782195"/>
            <a:ext cx="21403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>
                <a:latin typeface="Sunday Pizza" pitchFamily="50" charset="0"/>
                <a:cs typeface="Arial" panose="020B0604020202020204" pitchFamily="34" charset="0"/>
              </a:rPr>
              <a:t>Haz clic en comenzar la instalación, y el sistema completa la instalación en segundos o minutos y te muestra un mensaje de éxito. Haz clic en Finalizar para cerrar el instalador.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6911A02-B5D1-EC07-F9C2-EC4B9AC2BE32}"/>
              </a:ext>
            </a:extLst>
          </p:cNvPr>
          <p:cNvSpPr/>
          <p:nvPr/>
        </p:nvSpPr>
        <p:spPr>
          <a:xfrm>
            <a:off x="4000350" y="3057542"/>
            <a:ext cx="540913" cy="769441"/>
          </a:xfrm>
          <a:prstGeom prst="rightArrow">
            <a:avLst/>
          </a:prstGeom>
          <a:solidFill>
            <a:srgbClr val="563A7D"/>
          </a:solidFill>
          <a:ln>
            <a:solidFill>
              <a:srgbClr val="B744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0E35FCA-4095-4256-3E05-D5086C762E93}"/>
              </a:ext>
            </a:extLst>
          </p:cNvPr>
          <p:cNvSpPr/>
          <p:nvPr/>
        </p:nvSpPr>
        <p:spPr>
          <a:xfrm>
            <a:off x="7914533" y="3057542"/>
            <a:ext cx="540913" cy="769441"/>
          </a:xfrm>
          <a:prstGeom prst="rightArrow">
            <a:avLst/>
          </a:prstGeom>
          <a:solidFill>
            <a:srgbClr val="563A7D"/>
          </a:solidFill>
          <a:ln>
            <a:solidFill>
              <a:srgbClr val="B7448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DE56A7-0881-F377-DE8F-E77D11601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34290" y="5222223"/>
            <a:ext cx="1857710" cy="16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9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243DABE-450D-2C52-6A5A-46214FD5286F}"/>
              </a:ext>
            </a:extLst>
          </p:cNvPr>
          <p:cNvSpPr/>
          <p:nvPr/>
        </p:nvSpPr>
        <p:spPr>
          <a:xfrm>
            <a:off x="176011" y="193184"/>
            <a:ext cx="11801341" cy="6426558"/>
          </a:xfrm>
          <a:prstGeom prst="rect">
            <a:avLst/>
          </a:prstGeom>
          <a:noFill/>
          <a:ln w="76200">
            <a:solidFill>
              <a:srgbClr val="B74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FFB39D7-2716-3190-F9EB-2D58C48C2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72" y="2522651"/>
            <a:ext cx="52101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66374F28-3EDD-C24A-A6E9-9FA0FFF91C66}"/>
              </a:ext>
            </a:extLst>
          </p:cNvPr>
          <p:cNvGrpSpPr/>
          <p:nvPr/>
        </p:nvGrpSpPr>
        <p:grpSpPr>
          <a:xfrm>
            <a:off x="1438141" y="350948"/>
            <a:ext cx="9753600" cy="1446550"/>
            <a:chOff x="-755984" y="476519"/>
            <a:chExt cx="11759820" cy="14465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95242E6-59FB-43D6-5D43-0FC1C70E39D6}"/>
                </a:ext>
              </a:extLst>
            </p:cNvPr>
            <p:cNvSpPr txBox="1"/>
            <p:nvPr/>
          </p:nvSpPr>
          <p:spPr>
            <a:xfrm>
              <a:off x="-693255" y="476519"/>
              <a:ext cx="1163436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n w="190500">
                    <a:solidFill>
                      <a:srgbClr val="563A7D"/>
                    </a:solidFill>
                  </a:ln>
                  <a:solidFill>
                    <a:srgbClr val="563A7D"/>
                  </a:solidFill>
                  <a:latin typeface="Laura Barbara" pitchFamily="2" charset="0"/>
                </a:rPr>
                <a:t>Mensaje de despedida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30A6A1A-FB65-204E-0F4E-075D50AD02B3}"/>
                </a:ext>
              </a:extLst>
            </p:cNvPr>
            <p:cNvSpPr txBox="1"/>
            <p:nvPr/>
          </p:nvSpPr>
          <p:spPr>
            <a:xfrm>
              <a:off x="-755984" y="476519"/>
              <a:ext cx="1175982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800" dirty="0">
                  <a:latin typeface="Laura Barbara" pitchFamily="2" charset="0"/>
                </a:rPr>
                <a:t>Mensaje de despedida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E2EA01A-EB5F-76FB-980F-3E58D36F171B}"/>
              </a:ext>
            </a:extLst>
          </p:cNvPr>
          <p:cNvSpPr txBox="1"/>
          <p:nvPr/>
        </p:nvSpPr>
        <p:spPr>
          <a:xfrm>
            <a:off x="351109" y="1955262"/>
            <a:ext cx="114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Sunday Pizza" pitchFamily="50" charset="0"/>
                <a:cs typeface="Arial" panose="020B0604020202020204" pitchFamily="34" charset="0"/>
              </a:rPr>
              <a:t>Si necesitas ayuda sobre cualquier lenguaje o no tiene conocimientos, te invito a mi pagina de GitHub para ver mis tutoriales en repositorios.</a:t>
            </a:r>
          </a:p>
        </p:txBody>
      </p:sp>
    </p:spTree>
    <p:extLst>
      <p:ext uri="{BB962C8B-B14F-4D97-AF65-F5344CB8AC3E}">
        <p14:creationId xmlns:p14="http://schemas.microsoft.com/office/powerpoint/2010/main" val="2630657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552</Words>
  <Application>Microsoft Office PowerPoint</Application>
  <PresentationFormat>Panorámica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Laura Barbara</vt:lpstr>
      <vt:lpstr>Sunday Pizza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2</cp:revision>
  <dcterms:created xsi:type="dcterms:W3CDTF">2023-09-11T01:59:59Z</dcterms:created>
  <dcterms:modified xsi:type="dcterms:W3CDTF">2023-09-11T02:07:34Z</dcterms:modified>
</cp:coreProperties>
</file>