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8" r:id="rId6"/>
    <p:sldId id="263" r:id="rId7"/>
    <p:sldId id="265" r:id="rId8"/>
    <p:sldId id="273" r:id="rId9"/>
    <p:sldId id="272" r:id="rId10"/>
    <p:sldId id="274" r:id="rId11"/>
    <p:sldId id="269" r:id="rId12"/>
    <p:sldId id="270" r:id="rId13"/>
    <p:sldId id="271" r:id="rId14"/>
    <p:sldId id="267" r:id="rId15"/>
    <p:sldId id="266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38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085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199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94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489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668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087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48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49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156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020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15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62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129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614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8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362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70E4-ED9A-F642-98C6-89B76F1363F9}" type="datetimeFigureOut">
              <a:rPr lang="es-CL" smtClean="0"/>
              <a:t>08-08-22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DFA6-75AC-8444-AECF-8948A0D5D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8531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ejandroroa.medium.com/event-loop-y-performance-con-node-js-3cbed3457833" TargetMode="External"/><Relationship Id="rId2" Type="http://schemas.openxmlformats.org/officeDocument/2006/relationships/hyperlink" Target="https://lemoncode.net/lemoncode-blog/2018/1/29/javascript-asincro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anny.huynh32/callbacks-vs-promises-vs-async-await-a66668d44c7b" TargetMode="External"/><Relationship Id="rId4" Type="http://schemas.openxmlformats.org/officeDocument/2006/relationships/hyperlink" Target="https://medium.com/@mvtercero85/promise-te-lo-prometo-por-javascript-8b3ae2c5bbb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reate-an-http-client-with-core-http-in-node-js" TargetMode="External"/><Relationship Id="rId2" Type="http://schemas.openxmlformats.org/officeDocument/2006/relationships/hyperlink" Target="https://tech-wiki.online/es/node-module-htt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1xa8Bsho6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oders/t%C3%BA-yo-y-package-json-9553929fb2e3" TargetMode="External"/><Relationship Id="rId2" Type="http://schemas.openxmlformats.org/officeDocument/2006/relationships/hyperlink" Target="https://www.freecodecamp.org/news/modular-programming-nodejs-npm-mo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Algoritmo_divide_y_vencer%C3%A1s#Ventajas" TargetMode="External"/><Relationship Id="rId4" Type="http://schemas.openxmlformats.org/officeDocument/2006/relationships/hyperlink" Target="https://nodejs.org/api/modules.html#core-modul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865C-D639-DB7B-6DA8-F999EDABB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s-CL" sz="5400" b="1" dirty="0"/>
            </a:br>
            <a:r>
              <a:rPr lang="es-CL" sz="5400" b="1" dirty="0"/>
              <a:t>&gt;Módulos en </a:t>
            </a:r>
            <a:r>
              <a:rPr lang="es-CL" sz="5400" b="1" dirty="0" err="1"/>
              <a:t>Node.js</a:t>
            </a:r>
            <a:br>
              <a:rPr lang="es-CL" sz="5400" dirty="0"/>
            </a:b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33454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PROGRAMACIÓN ASINCRÓNICA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L" dirty="0" err="1"/>
              <a:t>Async</a:t>
            </a:r>
            <a:r>
              <a:rPr lang="es-CL" dirty="0"/>
              <a:t>/</a:t>
            </a:r>
            <a:r>
              <a:rPr lang="es-CL" dirty="0" err="1"/>
              <a:t>await</a:t>
            </a:r>
            <a:r>
              <a:rPr lang="es-CL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43E53D-DA44-0112-168B-757578F1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63" y="2321216"/>
            <a:ext cx="5740399" cy="26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PROGRAMACIÓN ASINCRÓNICA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D856F9-6A27-F63E-1791-0197BE12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21" y="1355066"/>
            <a:ext cx="4779779" cy="48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0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5137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PROGRAMACIÓN ASINCRÓNICA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C7113-3110-7442-74BE-7957F827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813536"/>
            <a:ext cx="5417304" cy="38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5137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PROGRAMACIÓN ASINCRÓNICA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1026" name="Picture 2" descr="Event loop y performance con Node.js | by Alejandro Roa | Medium">
            <a:extLst>
              <a:ext uri="{FF2B5EF4-FFF2-40B4-BE49-F238E27FC236}">
                <a16:creationId xmlns:a16="http://schemas.microsoft.com/office/drawing/2014/main" id="{72FE44F0-C616-37C5-3414-F83C1101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97" y="1706969"/>
            <a:ext cx="7614627" cy="42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8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AF4C-929B-E48E-A993-40FA928F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Links: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02888-8FB6-8B44-93EA-A7AA329C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Javascript Asíncrono: La guía definitiva</a:t>
            </a:r>
            <a:endParaRPr lang="es-CL" dirty="0"/>
          </a:p>
          <a:p>
            <a:r>
              <a:rPr lang="es-CL" dirty="0">
                <a:hlinkClick r:id="rId3"/>
              </a:rPr>
              <a:t>Event loop y performance con Node.js | by Alejandro Roa | Medium</a:t>
            </a:r>
            <a:endParaRPr lang="es-CL" dirty="0"/>
          </a:p>
          <a:p>
            <a:r>
              <a:rPr lang="es-CL" dirty="0">
                <a:hlinkClick r:id="rId4"/>
              </a:rPr>
              <a:t>Promise : Te lo prometo por Javascript | by María Vedia | Medium</a:t>
            </a:r>
            <a:endParaRPr lang="es-CL" dirty="0"/>
          </a:p>
          <a:p>
            <a:r>
              <a:rPr lang="es-CL" dirty="0">
                <a:hlinkClick r:id="rId5"/>
              </a:rPr>
              <a:t>Callbacks VS. Promises VS. Async-Await | by Anny's Blog | Medium</a:t>
            </a:r>
            <a:r>
              <a:rPr lang="es-CL" dirty="0"/>
              <a:t> [inglés]</a:t>
            </a:r>
          </a:p>
        </p:txBody>
      </p:sp>
    </p:spTree>
    <p:extLst>
      <p:ext uri="{BB962C8B-B14F-4D97-AF65-F5344CB8AC3E}">
        <p14:creationId xmlns:p14="http://schemas.microsoft.com/office/powerpoint/2010/main" val="313361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MODULO HTTP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10059988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L" dirty="0"/>
              <a:t>Es un módulo “</a:t>
            </a:r>
            <a:r>
              <a:rPr lang="es-CL" dirty="0" err="1"/>
              <a:t>Built</a:t>
            </a:r>
            <a:r>
              <a:rPr lang="es-CL" dirty="0"/>
              <a:t>-In” de </a:t>
            </a:r>
            <a:r>
              <a:rPr lang="es-CL" dirty="0" err="1"/>
              <a:t>NodeJs</a:t>
            </a:r>
            <a:r>
              <a:rPr lang="es-CL" dirty="0"/>
              <a:t> y es el que nos ofrece poder crear aplicaciones web cliente/servidor.</a:t>
            </a:r>
          </a:p>
          <a:p>
            <a:r>
              <a:rPr lang="es-CL" dirty="0"/>
              <a:t>HTTP es el “idioma” (protocolo) que conversan las páginas web con los browsers. HTTP viene de </a:t>
            </a:r>
            <a:r>
              <a:rPr lang="es-CL" b="1" dirty="0" err="1"/>
              <a:t>Hypertext</a:t>
            </a:r>
            <a:r>
              <a:rPr lang="es-CL" b="1" dirty="0"/>
              <a:t> Transfer </a:t>
            </a:r>
            <a:r>
              <a:rPr lang="es-CL" b="1" dirty="0" err="1"/>
              <a:t>Protocol</a:t>
            </a:r>
            <a:r>
              <a:rPr lang="es-CL" b="1" dirty="0"/>
              <a:t>.</a:t>
            </a:r>
          </a:p>
          <a:p>
            <a:r>
              <a:rPr lang="es-CL" dirty="0"/>
              <a:t>HTTPS es HTTP pero con un certificado de seguridad adjunto (</a:t>
            </a:r>
            <a:r>
              <a:rPr lang="es-CL" b="1" dirty="0"/>
              <a:t>SSL y TLS</a:t>
            </a:r>
            <a:r>
              <a:rPr lang="es-CL" dirty="0"/>
              <a:t>) que aseguran la conexión cifrando toda la comunicación entre el cliente y el server.</a:t>
            </a:r>
          </a:p>
          <a:p>
            <a:r>
              <a:rPr lang="es-CL" dirty="0" err="1"/>
              <a:t>HTTP.Methods</a:t>
            </a:r>
            <a:r>
              <a:rPr lang="es-CL" dirty="0"/>
              <a:t> = [GET, POST, PUT, DELETE]</a:t>
            </a:r>
          </a:p>
          <a:p>
            <a:r>
              <a:rPr lang="es-CL" dirty="0" err="1"/>
              <a:t>HTTP.Status_codes</a:t>
            </a:r>
            <a:r>
              <a:rPr lang="es-CL" dirty="0"/>
              <a:t> = [200, 400, 404, 500]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455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Comunicación por HTTP en </a:t>
            </a:r>
            <a:r>
              <a:rPr lang="es-CL" b="1" dirty="0" err="1"/>
              <a:t>Nodejs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10059988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979E6-8761-C915-5415-C2DEC0B72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84" y="1475305"/>
            <a:ext cx="8161644" cy="45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4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Uso del MODULO HTTP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10059988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L" dirty="0"/>
              <a:t>Nos permite crear un servidor web con el método .</a:t>
            </a:r>
            <a:r>
              <a:rPr lang="es-CL" dirty="0" err="1"/>
              <a:t>createServer</a:t>
            </a:r>
            <a:r>
              <a:rPr lang="es-CL" dirty="0"/>
              <a:t>()</a:t>
            </a:r>
          </a:p>
          <a:p>
            <a:r>
              <a:rPr lang="es-CL" dirty="0"/>
              <a:t>Nos permite consumir un recurso (API) o una página web mediante el método </a:t>
            </a:r>
            <a:r>
              <a:rPr lang="es-CL" b="1" dirty="0" err="1"/>
              <a:t>request</a:t>
            </a:r>
            <a:r>
              <a:rPr lang="es-CL" b="1" dirty="0"/>
              <a:t>()</a:t>
            </a:r>
            <a:r>
              <a:rPr lang="es-CL" dirty="0"/>
              <a:t> o bien su versión más simple; </a:t>
            </a:r>
            <a:r>
              <a:rPr lang="es-CL" b="1" dirty="0" err="1"/>
              <a:t>get</a:t>
            </a:r>
            <a:r>
              <a:rPr lang="es-CL" b="1" dirty="0"/>
              <a:t>().</a:t>
            </a:r>
          </a:p>
          <a:p>
            <a:r>
              <a:rPr lang="es-CL" dirty="0"/>
              <a:t>Nos permite mandar datos hacia un servidor mediante el método </a:t>
            </a:r>
            <a:r>
              <a:rPr lang="es-CL" b="1" dirty="0"/>
              <a:t>PUT o POST.</a:t>
            </a:r>
          </a:p>
          <a:p>
            <a:r>
              <a:rPr lang="es-CL" dirty="0"/>
              <a:t>Nos permite leer los parámetros que vengan en la </a:t>
            </a:r>
            <a:r>
              <a:rPr lang="es-CL" dirty="0" err="1"/>
              <a:t>url</a:t>
            </a:r>
            <a:r>
              <a:rPr lang="es-CL" dirty="0"/>
              <a:t> o en la cabecera, o bien en el cuerpo del mensaje http.</a:t>
            </a:r>
          </a:p>
          <a:p>
            <a:r>
              <a:rPr lang="es-CL" dirty="0"/>
              <a:t>Nos permite suscribirnos a eventos ‘response’, ‘</a:t>
            </a:r>
            <a:r>
              <a:rPr lang="es-CL" dirty="0" err="1"/>
              <a:t>timeout</a:t>
            </a:r>
            <a:r>
              <a:rPr lang="es-CL" dirty="0"/>
              <a:t>’, ‘data’, ‘</a:t>
            </a:r>
            <a:r>
              <a:rPr lang="es-CL" dirty="0" err="1"/>
              <a:t>close</a:t>
            </a:r>
            <a:r>
              <a:rPr lang="es-CL" dirty="0"/>
              <a:t>’, ‘</a:t>
            </a:r>
            <a:r>
              <a:rPr lang="es-CL" dirty="0" err="1"/>
              <a:t>end</a:t>
            </a:r>
            <a:r>
              <a:rPr lang="es-CL" dirty="0"/>
              <a:t>’, etc.</a:t>
            </a:r>
          </a:p>
          <a:p>
            <a:r>
              <a:rPr lang="es-CL" dirty="0"/>
              <a:t>La implementación más famosa de HTTP en </a:t>
            </a:r>
            <a:r>
              <a:rPr lang="es-CL" dirty="0" err="1"/>
              <a:t>NodeJs</a:t>
            </a:r>
            <a:r>
              <a:rPr lang="es-CL" dirty="0"/>
              <a:t> es </a:t>
            </a:r>
            <a:r>
              <a:rPr lang="es-CL" b="1" dirty="0" err="1"/>
              <a:t>ExpressJS</a:t>
            </a:r>
            <a:r>
              <a:rPr lang="es-CL" dirty="0"/>
              <a:t>, y la implementación de </a:t>
            </a:r>
            <a:r>
              <a:rPr lang="es-CL" dirty="0" err="1"/>
              <a:t>ExpressJS</a:t>
            </a:r>
            <a:r>
              <a:rPr lang="es-CL" dirty="0"/>
              <a:t> más famosa es, hoy en día, </a:t>
            </a:r>
            <a:r>
              <a:rPr lang="es-CL" b="1" dirty="0" err="1"/>
              <a:t>NestJS</a:t>
            </a:r>
            <a:r>
              <a:rPr lang="es-CL" dirty="0"/>
              <a:t>.</a:t>
            </a:r>
          </a:p>
          <a:p>
            <a:endParaRPr lang="es-CL" b="1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356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AF4C-929B-E48E-A993-40FA928F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Links: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02888-8FB6-8B44-93EA-A7AA329C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El módulo http de node (tech-wiki.online)</a:t>
            </a:r>
            <a:endParaRPr lang="es-CL" dirty="0"/>
          </a:p>
          <a:p>
            <a:r>
              <a:rPr lang="es-CL" dirty="0">
                <a:hlinkClick r:id="rId3"/>
              </a:rPr>
              <a:t>How To Create an HTTP Client with Core HTTP in Node.js | DigitalOcean</a:t>
            </a:r>
            <a:r>
              <a:rPr lang="es-CL" dirty="0"/>
              <a:t> [inglés]</a:t>
            </a:r>
          </a:p>
          <a:p>
            <a:r>
              <a:rPr lang="es-CL" dirty="0">
                <a:hlinkClick r:id="rId4"/>
              </a:rPr>
              <a:t>Vanilla Node.js REST API | No Framework – YouTube</a:t>
            </a:r>
            <a:r>
              <a:rPr lang="es-CL" dirty="0"/>
              <a:t> [inglés]</a:t>
            </a:r>
          </a:p>
        </p:txBody>
      </p:sp>
    </p:spTree>
    <p:extLst>
      <p:ext uri="{BB962C8B-B14F-4D97-AF65-F5344CB8AC3E}">
        <p14:creationId xmlns:p14="http://schemas.microsoft.com/office/powerpoint/2010/main" val="7093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QUÉ </a:t>
            </a:r>
            <a:r>
              <a:rPr lang="es-CL" b="1"/>
              <a:t>SON LOS Módulos </a:t>
            </a:r>
            <a:r>
              <a:rPr lang="es-CL" b="1" dirty="0"/>
              <a:t>en </a:t>
            </a:r>
            <a:r>
              <a:rPr lang="es-CL" b="1" dirty="0" err="1"/>
              <a:t>Node.js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s-CL" dirty="0"/>
              <a:t>Son unidades de código organizados en archivos separados y que pueden ser fácilmente exportados o importados.</a:t>
            </a:r>
          </a:p>
          <a:p>
            <a:r>
              <a:rPr lang="es-CL" dirty="0"/>
              <a:t>Pertenecen al concepto de Programación Modular, la cuál viene del viejo refrán “</a:t>
            </a:r>
            <a:r>
              <a:rPr lang="es-CL" b="1" dirty="0"/>
              <a:t>Divide y Vencerás</a:t>
            </a:r>
            <a:r>
              <a:rPr lang="es-CL" dirty="0"/>
              <a:t>” atribuida al emperador romano Julio César.</a:t>
            </a:r>
          </a:p>
          <a:p>
            <a:r>
              <a:rPr lang="es-CL" dirty="0"/>
              <a:t>Hay tres tipos de módulos en </a:t>
            </a:r>
            <a:r>
              <a:rPr lang="es-CL" dirty="0" err="1"/>
              <a:t>Node</a:t>
            </a:r>
            <a:r>
              <a:rPr lang="es-CL" dirty="0"/>
              <a:t>, los </a:t>
            </a:r>
            <a:r>
              <a:rPr lang="es-CL" b="1" dirty="0" err="1"/>
              <a:t>Built</a:t>
            </a:r>
            <a:r>
              <a:rPr lang="es-CL" b="1" dirty="0"/>
              <a:t>-in o Core</a:t>
            </a:r>
            <a:r>
              <a:rPr lang="es-CL" dirty="0"/>
              <a:t>, que vienen con </a:t>
            </a:r>
            <a:r>
              <a:rPr lang="es-CL" dirty="0" err="1"/>
              <a:t>NodeJs</a:t>
            </a:r>
            <a:r>
              <a:rPr lang="es-CL" dirty="0"/>
              <a:t> instalados; los </a:t>
            </a:r>
            <a:r>
              <a:rPr lang="es-CL" b="1" dirty="0"/>
              <a:t>Local</a:t>
            </a:r>
            <a:r>
              <a:rPr lang="es-CL" dirty="0"/>
              <a:t>, que son los que programamos nosotros mismos; y los </a:t>
            </a:r>
            <a:r>
              <a:rPr lang="es-CL" b="1" dirty="0" err="1"/>
              <a:t>Third-party</a:t>
            </a:r>
            <a:r>
              <a:rPr lang="es-CL" dirty="0"/>
              <a:t> que son los que instalamos desde terceros con </a:t>
            </a:r>
            <a:r>
              <a:rPr lang="es-CL" b="1" dirty="0" err="1"/>
              <a:t>npm</a:t>
            </a:r>
            <a:r>
              <a:rPr lang="es-CL" b="1" dirty="0"/>
              <a:t> </a:t>
            </a:r>
            <a:r>
              <a:rPr lang="es-CL" b="1" dirty="0" err="1"/>
              <a:t>install</a:t>
            </a:r>
            <a:r>
              <a:rPr lang="es-CL" b="1" dirty="0"/>
              <a:t>.</a:t>
            </a:r>
          </a:p>
          <a:p>
            <a:r>
              <a:rPr lang="es-CL" dirty="0"/>
              <a:t>Existen dos tipos de Module </a:t>
            </a:r>
            <a:r>
              <a:rPr lang="es-CL" dirty="0" err="1"/>
              <a:t>system</a:t>
            </a:r>
            <a:r>
              <a:rPr lang="es-CL" dirty="0"/>
              <a:t>, </a:t>
            </a:r>
            <a:r>
              <a:rPr lang="es-CL" b="1" dirty="0" err="1"/>
              <a:t>CommonJS</a:t>
            </a:r>
            <a:r>
              <a:rPr lang="es-CL" dirty="0"/>
              <a:t> (el por defecto) y </a:t>
            </a:r>
            <a:r>
              <a:rPr lang="es-CL" b="1" dirty="0"/>
              <a:t>ECMAScript</a:t>
            </a:r>
            <a:r>
              <a:rPr lang="es-CL" dirty="0"/>
              <a:t> (el de </a:t>
            </a:r>
            <a:r>
              <a:rPr lang="es-CL" dirty="0" err="1"/>
              <a:t>Javascript</a:t>
            </a:r>
            <a:r>
              <a:rPr lang="es-CL" dirty="0"/>
              <a:t>).</a:t>
            </a:r>
          </a:p>
          <a:p>
            <a:r>
              <a:rPr lang="es-CL" dirty="0"/>
              <a:t>Usamos el método </a:t>
            </a:r>
            <a:r>
              <a:rPr lang="es-CL" b="1" dirty="0" err="1"/>
              <a:t>require</a:t>
            </a:r>
            <a:r>
              <a:rPr lang="es-CL" b="1" dirty="0"/>
              <a:t>() </a:t>
            </a:r>
            <a:r>
              <a:rPr lang="es-CL" dirty="0"/>
              <a:t>para importar los módulos, o bien, </a:t>
            </a:r>
            <a:r>
              <a:rPr lang="es-CL" b="1" dirty="0" err="1"/>
              <a:t>import</a:t>
            </a:r>
            <a:r>
              <a:rPr lang="es-CL" b="1" dirty="0"/>
              <a:t>() </a:t>
            </a:r>
            <a:r>
              <a:rPr lang="es-CL" dirty="0"/>
              <a:t>si decidimos usar ECMAScript modules.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27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6A1D804-5CFF-6DC5-7D40-4C0811BC3813}"/>
              </a:ext>
            </a:extLst>
          </p:cNvPr>
          <p:cNvGrpSpPr/>
          <p:nvPr/>
        </p:nvGrpSpPr>
        <p:grpSpPr>
          <a:xfrm>
            <a:off x="1444049" y="744967"/>
            <a:ext cx="9626600" cy="5156200"/>
            <a:chOff x="1496600" y="293023"/>
            <a:chExt cx="9626600" cy="5156200"/>
          </a:xfrm>
          <a:solidFill>
            <a:schemeClr val="bg1"/>
          </a:solidFill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4397900-5650-C330-DBA9-505E3149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600" y="293023"/>
              <a:ext cx="9626600" cy="3378200"/>
            </a:xfrm>
            <a:prstGeom prst="rect">
              <a:avLst/>
            </a:prstGeom>
            <a:grpFill/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819FE86-2244-0E3E-616C-94B55B0E0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600" y="3671223"/>
              <a:ext cx="9626600" cy="1778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432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VENTAJAS de los Módulos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s-CL" dirty="0"/>
              <a:t>Permite tener una forma de </a:t>
            </a:r>
            <a:r>
              <a:rPr lang="es-CL" b="1" dirty="0"/>
              <a:t>dividir</a:t>
            </a:r>
            <a:r>
              <a:rPr lang="es-CL" dirty="0"/>
              <a:t> el código en piezas pequeñas.</a:t>
            </a:r>
          </a:p>
          <a:p>
            <a:r>
              <a:rPr lang="es-CL" dirty="0"/>
              <a:t>Propicia la </a:t>
            </a:r>
            <a:r>
              <a:rPr lang="es-CL" b="1" dirty="0"/>
              <a:t>reutilización</a:t>
            </a:r>
            <a:r>
              <a:rPr lang="es-CL" dirty="0"/>
              <a:t> de código en diferentes proyectos.</a:t>
            </a:r>
          </a:p>
          <a:p>
            <a:r>
              <a:rPr lang="es-CL" b="1" dirty="0"/>
              <a:t>Encapsulación</a:t>
            </a:r>
            <a:r>
              <a:rPr lang="es-CL" dirty="0"/>
              <a:t>: permite ocultar la implementación de algo complejo mostrando solo la interfaz o firma, es decir, el nombre de la función, sus parámetros y lo que retorna.</a:t>
            </a:r>
          </a:p>
          <a:p>
            <a:r>
              <a:rPr lang="es-CL" dirty="0"/>
              <a:t>Gestión de </a:t>
            </a:r>
            <a:r>
              <a:rPr lang="es-CL" b="1" dirty="0"/>
              <a:t>dependencias</a:t>
            </a:r>
            <a:r>
              <a:rPr lang="es-CL" dirty="0"/>
              <a:t> externas: ayuda al desarrollo colaborativo en la comunidad de programadores, por tener un repositorio centralizado de paquetes y módulos reutilizables, como </a:t>
            </a:r>
            <a:r>
              <a:rPr lang="es-CL" b="1" dirty="0" err="1"/>
              <a:t>npm</a:t>
            </a:r>
            <a:r>
              <a:rPr lang="es-CL" dirty="0"/>
              <a:t>, en donde cualquier persona puede subir su propio módulo.</a:t>
            </a:r>
          </a:p>
          <a:p>
            <a:r>
              <a:rPr lang="es-CL" dirty="0"/>
              <a:t>Descripción y dependencias plasmadas en archivo </a:t>
            </a:r>
            <a:r>
              <a:rPr lang="es-CL" b="1" dirty="0" err="1"/>
              <a:t>package.json</a:t>
            </a:r>
            <a:r>
              <a:rPr lang="es-CL" b="1" dirty="0"/>
              <a:t> </a:t>
            </a:r>
            <a:r>
              <a:rPr lang="es-CL" dirty="0"/>
              <a:t>que es un manifiesto de nuestro módulo y sus detalles modulares de </a:t>
            </a:r>
            <a:r>
              <a:rPr lang="es-CL" b="1" dirty="0" err="1"/>
              <a:t>npm</a:t>
            </a:r>
            <a:r>
              <a:rPr lang="es-CL" dirty="0"/>
              <a:t>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5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AF4C-929B-E48E-A993-40FA928F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Links: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02888-8FB6-8B44-93EA-A7AA329C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How Modular Programming Works in Node.js (freecodecamp.org)</a:t>
            </a:r>
            <a:r>
              <a:rPr lang="es-CL" dirty="0"/>
              <a:t> [ingles]</a:t>
            </a:r>
          </a:p>
          <a:p>
            <a:r>
              <a:rPr lang="es-CL" dirty="0">
                <a:hlinkClick r:id="rId3"/>
              </a:rPr>
              <a:t>Tú, yo y package.json | by Fernando Larrañaga | NodersJS | Medium</a:t>
            </a:r>
            <a:endParaRPr lang="es-CL" dirty="0"/>
          </a:p>
          <a:p>
            <a:r>
              <a:rPr lang="es-CL" dirty="0">
                <a:hlinkClick r:id="rId4"/>
              </a:rPr>
              <a:t>Modules: CommonJS modules | Node.js Documentation (nodejs.org)</a:t>
            </a:r>
            <a:r>
              <a:rPr lang="es-CL" dirty="0"/>
              <a:t> [ingles]</a:t>
            </a:r>
          </a:p>
          <a:p>
            <a:r>
              <a:rPr lang="es-CL" dirty="0">
                <a:hlinkClick r:id="rId5"/>
              </a:rPr>
              <a:t>Algoritmo_divide_y_venceras#Ventajas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05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CONSUMIR MODULOS EN NODEJS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L" dirty="0"/>
              <a:t>Por defecto, </a:t>
            </a:r>
            <a:r>
              <a:rPr lang="es-CL" dirty="0" err="1"/>
              <a:t>NodeJs</a:t>
            </a:r>
            <a:r>
              <a:rPr lang="es-CL" dirty="0"/>
              <a:t> usa el module </a:t>
            </a:r>
            <a:r>
              <a:rPr lang="es-CL" dirty="0" err="1"/>
              <a:t>system</a:t>
            </a:r>
            <a:r>
              <a:rPr lang="es-CL" dirty="0"/>
              <a:t> llamado </a:t>
            </a:r>
            <a:r>
              <a:rPr lang="es-CL" dirty="0" err="1"/>
              <a:t>CommonJS</a:t>
            </a:r>
            <a:r>
              <a:rPr lang="es-CL" dirty="0"/>
              <a:t> que nos permite exportar con </a:t>
            </a:r>
            <a:r>
              <a:rPr lang="es-CL" b="1" dirty="0" err="1"/>
              <a:t>module.exports</a:t>
            </a:r>
            <a:r>
              <a:rPr lang="es-CL" dirty="0"/>
              <a:t> e importar con </a:t>
            </a:r>
            <a:r>
              <a:rPr lang="es-CL" b="1" dirty="0" err="1"/>
              <a:t>require</a:t>
            </a:r>
            <a:r>
              <a:rPr lang="es-CL" b="1" dirty="0"/>
              <a:t>()</a:t>
            </a:r>
            <a:r>
              <a:rPr lang="es-CL" dirty="0"/>
              <a:t>.</a:t>
            </a:r>
          </a:p>
          <a:p>
            <a:r>
              <a:rPr lang="es-CL" dirty="0"/>
              <a:t>También podemos usar el module </a:t>
            </a:r>
            <a:r>
              <a:rPr lang="es-CL" dirty="0" err="1"/>
              <a:t>system</a:t>
            </a:r>
            <a:r>
              <a:rPr lang="es-CL" dirty="0"/>
              <a:t> de </a:t>
            </a:r>
            <a:r>
              <a:rPr lang="es-CL" dirty="0" err="1"/>
              <a:t>ECMAscript</a:t>
            </a:r>
            <a:r>
              <a:rPr lang="es-CL" dirty="0"/>
              <a:t>, es decir, el de </a:t>
            </a:r>
            <a:r>
              <a:rPr lang="es-CL" dirty="0" err="1"/>
              <a:t>Javascript</a:t>
            </a:r>
            <a:r>
              <a:rPr lang="es-CL" dirty="0"/>
              <a:t>, lo que nos permitirá exportar con </a:t>
            </a:r>
            <a:r>
              <a:rPr lang="es-CL" b="1" dirty="0" err="1"/>
              <a:t>export</a:t>
            </a:r>
            <a:r>
              <a:rPr lang="es-CL" dirty="0"/>
              <a:t> y consumir el módulo con </a:t>
            </a:r>
            <a:r>
              <a:rPr lang="es-CL" b="1" dirty="0" err="1"/>
              <a:t>import</a:t>
            </a:r>
            <a:r>
              <a:rPr lang="es-CL" b="1" dirty="0"/>
              <a:t> </a:t>
            </a:r>
            <a:r>
              <a:rPr lang="es-CL" dirty="0"/>
              <a:t>lo que hará que nuestro código se parezca más a </a:t>
            </a:r>
            <a:r>
              <a:rPr lang="es-CL" dirty="0" err="1"/>
              <a:t>javascript</a:t>
            </a:r>
            <a:r>
              <a:rPr lang="es-CL" dirty="0"/>
              <a:t> común que a código </a:t>
            </a:r>
            <a:r>
              <a:rPr lang="es-CL" dirty="0" err="1"/>
              <a:t>Node</a:t>
            </a:r>
            <a:r>
              <a:rPr lang="es-CL" dirty="0"/>
              <a:t>.</a:t>
            </a:r>
          </a:p>
          <a:p>
            <a:r>
              <a:rPr lang="es-CL" dirty="0"/>
              <a:t>Podemos consumir módulos de cualquier tipo, es decir, </a:t>
            </a:r>
            <a:r>
              <a:rPr lang="es-CL" dirty="0" err="1"/>
              <a:t>Third-party</a:t>
            </a:r>
            <a:r>
              <a:rPr lang="es-CL" dirty="0"/>
              <a:t>, locales o del propio </a:t>
            </a:r>
            <a:r>
              <a:rPr lang="es-CL" dirty="0" err="1"/>
              <a:t>NodeJs</a:t>
            </a:r>
            <a:r>
              <a:rPr lang="es-CL" dirty="0"/>
              <a:t> (</a:t>
            </a:r>
            <a:r>
              <a:rPr lang="es-CL" dirty="0" err="1"/>
              <a:t>Built</a:t>
            </a:r>
            <a:r>
              <a:rPr lang="es-CL" dirty="0"/>
              <a:t>-in).</a:t>
            </a:r>
          </a:p>
        </p:txBody>
      </p:sp>
    </p:spTree>
    <p:extLst>
      <p:ext uri="{BB962C8B-B14F-4D97-AF65-F5344CB8AC3E}">
        <p14:creationId xmlns:p14="http://schemas.microsoft.com/office/powerpoint/2010/main" val="116140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PROGRAMACIÓN ASINCRÓNICA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s-CL" dirty="0"/>
              <a:t>Es la manera recomendada y por defecto de programar en </a:t>
            </a:r>
            <a:r>
              <a:rPr lang="es-CL" dirty="0" err="1"/>
              <a:t>NodeJs</a:t>
            </a:r>
            <a:r>
              <a:rPr lang="es-CL" dirty="0"/>
              <a:t> y </a:t>
            </a:r>
            <a:r>
              <a:rPr lang="es-CL" dirty="0" err="1"/>
              <a:t>Javascript</a:t>
            </a:r>
            <a:r>
              <a:rPr lang="es-CL" dirty="0"/>
              <a:t> ya que son tecnologías </a:t>
            </a:r>
            <a:r>
              <a:rPr lang="es-CL" b="1" dirty="0"/>
              <a:t>single-</a:t>
            </a:r>
            <a:r>
              <a:rPr lang="es-CL" b="1" dirty="0" err="1"/>
              <a:t>thread</a:t>
            </a:r>
            <a:r>
              <a:rPr lang="es-CL" dirty="0"/>
              <a:t>, es decir, todo se procesa en un mismo “hilo” del CPU.</a:t>
            </a:r>
          </a:p>
          <a:p>
            <a:r>
              <a:rPr lang="es-CL" dirty="0"/>
              <a:t>Se dice que algo es asíncrono cuando solo ejecutamos el proceso </a:t>
            </a:r>
            <a:r>
              <a:rPr lang="es-CL" b="1" dirty="0"/>
              <a:t>sin bloquear </a:t>
            </a:r>
            <a:r>
              <a:rPr lang="es-CL" dirty="0"/>
              <a:t>nada, es decir, sin quedarnos esperando la respuesta.</a:t>
            </a:r>
          </a:p>
          <a:p>
            <a:r>
              <a:rPr lang="es-CL" dirty="0"/>
              <a:t>Esto se hace para </a:t>
            </a:r>
            <a:r>
              <a:rPr lang="es-CL" b="1" dirty="0"/>
              <a:t>no bloquear </a:t>
            </a:r>
            <a:r>
              <a:rPr lang="es-CL" dirty="0"/>
              <a:t>el hilo en el CPU y dejar </a:t>
            </a:r>
            <a:r>
              <a:rPr lang="es-CL" b="1" dirty="0"/>
              <a:t>que se sigan ejecutando </a:t>
            </a:r>
            <a:r>
              <a:rPr lang="es-CL" dirty="0"/>
              <a:t>las demás instrucciones de nuestro programa.</a:t>
            </a:r>
          </a:p>
          <a:p>
            <a:r>
              <a:rPr lang="es-CL" dirty="0"/>
              <a:t>No esperamos la respuesta en ese momento, pero sí nos ”</a:t>
            </a:r>
            <a:r>
              <a:rPr lang="es-CL" b="1" dirty="0" err="1"/>
              <a:t>suscribímos</a:t>
            </a:r>
            <a:r>
              <a:rPr lang="es-CL" dirty="0"/>
              <a:t>” para, “a futuro”, recibir una respuesta usando un </a:t>
            </a:r>
            <a:r>
              <a:rPr lang="es-CL" b="1" dirty="0" err="1"/>
              <a:t>Callback</a:t>
            </a:r>
            <a:r>
              <a:rPr lang="es-CL" dirty="0"/>
              <a:t>, o una </a:t>
            </a:r>
            <a:r>
              <a:rPr lang="es-CL" b="1" dirty="0"/>
              <a:t>Promesa, </a:t>
            </a:r>
            <a:r>
              <a:rPr lang="es-CL" dirty="0"/>
              <a:t>pero siempre respetando el “no-bloqueo” que exige </a:t>
            </a:r>
            <a:r>
              <a:rPr lang="es-CL" dirty="0" err="1"/>
              <a:t>Nodejs</a:t>
            </a:r>
            <a:r>
              <a:rPr lang="es-CL" dirty="0"/>
              <a:t> para programar.</a:t>
            </a:r>
          </a:p>
          <a:p>
            <a:r>
              <a:rPr lang="es-CL" dirty="0"/>
              <a:t>También podemos usar </a:t>
            </a:r>
            <a:r>
              <a:rPr lang="es-CL" b="1" dirty="0" err="1"/>
              <a:t>async</a:t>
            </a:r>
            <a:r>
              <a:rPr lang="es-CL" b="1" dirty="0"/>
              <a:t>/</a:t>
            </a:r>
            <a:r>
              <a:rPr lang="es-CL" b="1" dirty="0" err="1"/>
              <a:t>await</a:t>
            </a:r>
            <a:r>
              <a:rPr lang="es-CL" b="1" dirty="0"/>
              <a:t> </a:t>
            </a:r>
            <a:r>
              <a:rPr lang="es-CL" dirty="0"/>
              <a:t>para manejar la asincronía en </a:t>
            </a:r>
            <a:r>
              <a:rPr lang="es-CL" dirty="0" err="1"/>
              <a:t>NodeJs</a:t>
            </a:r>
            <a:r>
              <a:rPr lang="es-CL" dirty="0"/>
              <a:t>, que en el fondo, al igual que las </a:t>
            </a:r>
            <a:r>
              <a:rPr lang="es-CL" b="1" dirty="0"/>
              <a:t>Promesas</a:t>
            </a:r>
            <a:r>
              <a:rPr lang="es-CL" dirty="0"/>
              <a:t>, son una implementación de </a:t>
            </a:r>
            <a:r>
              <a:rPr lang="es-CL" b="1" dirty="0" err="1"/>
              <a:t>Callbacks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78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PROGRAMACIÓN ASINCRÓNICA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L" dirty="0" err="1"/>
              <a:t>Callbacks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BF83AD-748E-22D4-4619-D53909F7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73" y="2366570"/>
            <a:ext cx="4519854" cy="28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6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F10A-0ED5-5B00-F6D9-062F43B4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7351"/>
            <a:ext cx="9905998" cy="919929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PROGRAMACIÓN ASINCRÓNICA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31C09-2411-2E6E-829B-B02FBC1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178"/>
            <a:ext cx="9905999" cy="51290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L" dirty="0"/>
              <a:t>Promesas: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6CF014-C6FC-7E39-AE1B-73D0EBC5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80" y="1819403"/>
            <a:ext cx="6979640" cy="37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0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6710</TotalTime>
  <Words>926</Words>
  <Application>Microsoft Macintosh PowerPoint</Application>
  <PresentationFormat>Panorámica</PresentationFormat>
  <Paragraphs>62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 &gt;Módulos en Node.js </vt:lpstr>
      <vt:lpstr>QUÉ SON LOS Módulos en Node.js</vt:lpstr>
      <vt:lpstr>Presentación de PowerPoint</vt:lpstr>
      <vt:lpstr>VENTAJAS de los Módulos</vt:lpstr>
      <vt:lpstr>Links:</vt:lpstr>
      <vt:lpstr>CONSUMIR MODULOS EN NODEJS</vt:lpstr>
      <vt:lpstr>PROGRAMACIÓN ASINCRÓNICA</vt:lpstr>
      <vt:lpstr>PROGRAMACIÓN ASINCRÓNICA</vt:lpstr>
      <vt:lpstr>PROGRAMACIÓN ASINCRÓNICA</vt:lpstr>
      <vt:lpstr>PROGRAMACIÓN ASINCRÓNICA</vt:lpstr>
      <vt:lpstr>PROGRAMACIÓN ASINCRÓNICA</vt:lpstr>
      <vt:lpstr>PROGRAMACIÓN ASINCRÓNICA</vt:lpstr>
      <vt:lpstr>PROGRAMACIÓN ASINCRÓNICA</vt:lpstr>
      <vt:lpstr>Links:</vt:lpstr>
      <vt:lpstr>MODULO HTTP</vt:lpstr>
      <vt:lpstr>Comunicación por HTTP en Nodejs</vt:lpstr>
      <vt:lpstr>Uso del MODULO HTTP</vt:lpstr>
      <vt:lpstr>Links: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&gt;Módulos en Node.js </dc:title>
  <dc:creator>Mario Araya (Chile) Vendor</dc:creator>
  <cp:lastModifiedBy>Mario Araya (Chile) Vendor</cp:lastModifiedBy>
  <cp:revision>6</cp:revision>
  <dcterms:created xsi:type="dcterms:W3CDTF">2022-07-28T01:38:19Z</dcterms:created>
  <dcterms:modified xsi:type="dcterms:W3CDTF">2022-08-09T06:50:17Z</dcterms:modified>
</cp:coreProperties>
</file>