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Poppins"/>
      <p:regular r:id="rId59"/>
      <p:bold r:id="rId60"/>
      <p:italic r:id="rId61"/>
      <p:boldItalic r:id="rId62"/>
    </p:embeddedFont>
    <p:embeddedFont>
      <p:font typeface="Source Code Pro"/>
      <p:regular r:id="rId63"/>
      <p:bold r:id="rId64"/>
      <p:italic r:id="rId65"/>
      <p:boldItalic r:id="rId66"/>
    </p:embeddedFont>
    <p:embeddedFont>
      <p:font typeface="PT Sans"/>
      <p:regular r:id="rId67"/>
      <p:bold r:id="rId68"/>
      <p:italic r:id="rId69"/>
      <p:boldItalic r:id="rId70"/>
    </p:embeddedFont>
    <p:embeddedFont>
      <p:font typeface="IBM Plex Mono"/>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1">
          <p15:clr>
            <a:srgbClr val="747775"/>
          </p15:clr>
        </p15:guide>
        <p15:guide id="2" pos="2880">
          <p15:clr>
            <a:srgbClr val="747775"/>
          </p15:clr>
        </p15:guide>
        <p15:guide id="3" orient="horz" pos="2808">
          <p15:clr>
            <a:srgbClr val="747775"/>
          </p15:clr>
        </p15:guide>
        <p15:guide id="4" pos="362">
          <p15:clr>
            <a:srgbClr val="747775"/>
          </p15:clr>
        </p15:guide>
        <p15:guide id="5" pos="5398">
          <p15:clr>
            <a:srgbClr val="747775"/>
          </p15:clr>
        </p15:guide>
        <p15:guide id="6" pos="4139">
          <p15:clr>
            <a:srgbClr val="747775"/>
          </p15:clr>
        </p15:guide>
        <p15:guide id="7" orient="horz" pos="3024">
          <p15:clr>
            <a:srgbClr val="747775"/>
          </p15:clr>
        </p15:guide>
        <p15:guide id="8" orient="horz" pos="2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609EF0-B47D-4425-8B8A-07AAE375835E}">
  <a:tblStyle styleId="{D6609EF0-B47D-4425-8B8A-07AAE37583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2BBC9D1-17DB-44F1-B7D0-7CED97956F3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1" orient="horz"/>
        <p:guide pos="2880"/>
        <p:guide pos="2808" orient="horz"/>
        <p:guide pos="362"/>
        <p:guide pos="5398"/>
        <p:guide pos="4139"/>
        <p:guide pos="3024" orient="horz"/>
        <p:guide pos="28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IBMPlexMono-italic.fntdata"/><Relationship Id="rId72" Type="http://schemas.openxmlformats.org/officeDocument/2006/relationships/font" Target="fonts/IBMPlexMono-bold.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IBMPlexMono-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IBMPlexMono-regular.fntdata"/><Relationship Id="rId70" Type="http://schemas.openxmlformats.org/officeDocument/2006/relationships/font" Target="fonts/PT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oppins-boldItalic.fntdata"/><Relationship Id="rId61" Type="http://schemas.openxmlformats.org/officeDocument/2006/relationships/font" Target="fonts/Poppins-italic.fntdata"/><Relationship Id="rId20" Type="http://schemas.openxmlformats.org/officeDocument/2006/relationships/slide" Target="slides/slide14.xml"/><Relationship Id="rId64" Type="http://schemas.openxmlformats.org/officeDocument/2006/relationships/font" Target="fonts/SourceCodePro-bold.fntdata"/><Relationship Id="rId63" Type="http://schemas.openxmlformats.org/officeDocument/2006/relationships/font" Target="fonts/SourceCodePro-regular.fntdata"/><Relationship Id="rId22" Type="http://schemas.openxmlformats.org/officeDocument/2006/relationships/slide" Target="slides/slide16.xml"/><Relationship Id="rId66" Type="http://schemas.openxmlformats.org/officeDocument/2006/relationships/font" Target="fonts/SourceCodePro-boldItalic.fntdata"/><Relationship Id="rId21" Type="http://schemas.openxmlformats.org/officeDocument/2006/relationships/slide" Target="slides/slide15.xml"/><Relationship Id="rId65" Type="http://schemas.openxmlformats.org/officeDocument/2006/relationships/font" Target="fonts/SourceCodePro-italic.fntdata"/><Relationship Id="rId24" Type="http://schemas.openxmlformats.org/officeDocument/2006/relationships/slide" Target="slides/slide18.xml"/><Relationship Id="rId68" Type="http://schemas.openxmlformats.org/officeDocument/2006/relationships/font" Target="fonts/PTSans-bold.fntdata"/><Relationship Id="rId23" Type="http://schemas.openxmlformats.org/officeDocument/2006/relationships/slide" Target="slides/slide17.xml"/><Relationship Id="rId67" Type="http://schemas.openxmlformats.org/officeDocument/2006/relationships/font" Target="fonts/PTSans-regular.fntdata"/><Relationship Id="rId60" Type="http://schemas.openxmlformats.org/officeDocument/2006/relationships/font" Target="fonts/Poppins-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PT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oppins-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5" name="Shape 1625"/>
        <p:cNvGrpSpPr/>
        <p:nvPr/>
      </p:nvGrpSpPr>
      <p:grpSpPr>
        <a:xfrm>
          <a:off x="0" y="0"/>
          <a:ext cx="0" cy="0"/>
          <a:chOff x="0" y="0"/>
          <a:chExt cx="0" cy="0"/>
        </a:xfrm>
      </p:grpSpPr>
      <p:sp>
        <p:nvSpPr>
          <p:cNvPr id="1626" name="Google Shape;1626;g25dfd29d4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7" name="Google Shape;1627;g25dfd29d4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2" name="Shape 1642"/>
        <p:cNvGrpSpPr/>
        <p:nvPr/>
      </p:nvGrpSpPr>
      <p:grpSpPr>
        <a:xfrm>
          <a:off x="0" y="0"/>
          <a:ext cx="0" cy="0"/>
          <a:chOff x="0" y="0"/>
          <a:chExt cx="0" cy="0"/>
        </a:xfrm>
      </p:grpSpPr>
      <p:sp>
        <p:nvSpPr>
          <p:cNvPr id="1643" name="Google Shape;1643;g25dd86c970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4" name="Google Shape;1644;g25dd86c970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5dd86c970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3" name="Google Shape;1663;g25dd86c970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9" name="Shape 1679"/>
        <p:cNvGrpSpPr/>
        <p:nvPr/>
      </p:nvGrpSpPr>
      <p:grpSpPr>
        <a:xfrm>
          <a:off x="0" y="0"/>
          <a:ext cx="0" cy="0"/>
          <a:chOff x="0" y="0"/>
          <a:chExt cx="0" cy="0"/>
        </a:xfrm>
      </p:grpSpPr>
      <p:sp>
        <p:nvSpPr>
          <p:cNvPr id="1680" name="Google Shape;1680;g25dfd29d4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1" name="Google Shape;1681;g25dfd29d4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25dfd29d40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25dfd29d40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25dfd29d40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25dfd29d40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277743ab4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277743ab4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25dfd29d40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25dfd29d40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g25dfd29d40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6" name="Google Shape;1726;g25dfd29d40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277743ab4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277743ab4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277b7d6c8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0" name="Google Shape;1480;g277b7d6c8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24e6b4d5c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24e6b4d5c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25dfd29d40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25dfd29d40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7" name="Shape 1797"/>
        <p:cNvGrpSpPr/>
        <p:nvPr/>
      </p:nvGrpSpPr>
      <p:grpSpPr>
        <a:xfrm>
          <a:off x="0" y="0"/>
          <a:ext cx="0" cy="0"/>
          <a:chOff x="0" y="0"/>
          <a:chExt cx="0" cy="0"/>
        </a:xfrm>
      </p:grpSpPr>
      <p:sp>
        <p:nvSpPr>
          <p:cNvPr id="1798" name="Google Shape;1798;g277743ab4c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9" name="Google Shape;1799;g277743ab4c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4" name="Shape 1804"/>
        <p:cNvGrpSpPr/>
        <p:nvPr/>
      </p:nvGrpSpPr>
      <p:grpSpPr>
        <a:xfrm>
          <a:off x="0" y="0"/>
          <a:ext cx="0" cy="0"/>
          <a:chOff x="0" y="0"/>
          <a:chExt cx="0" cy="0"/>
        </a:xfrm>
      </p:grpSpPr>
      <p:sp>
        <p:nvSpPr>
          <p:cNvPr id="1805" name="Google Shape;1805;g25dfd29d40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25dfd29d40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1" name="Shape 1811"/>
        <p:cNvGrpSpPr/>
        <p:nvPr/>
      </p:nvGrpSpPr>
      <p:grpSpPr>
        <a:xfrm>
          <a:off x="0" y="0"/>
          <a:ext cx="0" cy="0"/>
          <a:chOff x="0" y="0"/>
          <a:chExt cx="0" cy="0"/>
        </a:xfrm>
      </p:grpSpPr>
      <p:sp>
        <p:nvSpPr>
          <p:cNvPr id="1812" name="Google Shape;1812;g25dfd29d4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3" name="Google Shape;1813;g25dfd29d4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25dfd29d4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25dfd29d4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2793aa481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2793aa481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25dfd29d40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25dfd29d40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25dfd29d40a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25dfd29d40a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2793aa481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2793aa481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7" name="Google Shape;1487;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25dfd29d40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25dfd29d40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5dfd29d40a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25dfd29d40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g25ec34db3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g25ec34db3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g25ec34db3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g25ec34db3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25ec34db38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25ec34db38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1" name="Shape 1931"/>
        <p:cNvGrpSpPr/>
        <p:nvPr/>
      </p:nvGrpSpPr>
      <p:grpSpPr>
        <a:xfrm>
          <a:off x="0" y="0"/>
          <a:ext cx="0" cy="0"/>
          <a:chOff x="0" y="0"/>
          <a:chExt cx="0" cy="0"/>
        </a:xfrm>
      </p:grpSpPr>
      <p:sp>
        <p:nvSpPr>
          <p:cNvPr id="1932" name="Google Shape;1932;g2793aa4811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3" name="Google Shape;1933;g2793aa4811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25ec34db38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25ec34db38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7" name="Shape 1947"/>
        <p:cNvGrpSpPr/>
        <p:nvPr/>
      </p:nvGrpSpPr>
      <p:grpSpPr>
        <a:xfrm>
          <a:off x="0" y="0"/>
          <a:ext cx="0" cy="0"/>
          <a:chOff x="0" y="0"/>
          <a:chExt cx="0" cy="0"/>
        </a:xfrm>
      </p:grpSpPr>
      <p:sp>
        <p:nvSpPr>
          <p:cNvPr id="1948" name="Google Shape;1948;g25ec34db38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9" name="Google Shape;1949;g25ec34db38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27a763b306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27a763b30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25ef9b1f3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25ef9b1f3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5d404f41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5d404f41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25ef9b1f3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25ef9b1f3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0" name="Shape 1980"/>
        <p:cNvGrpSpPr/>
        <p:nvPr/>
      </p:nvGrpSpPr>
      <p:grpSpPr>
        <a:xfrm>
          <a:off x="0" y="0"/>
          <a:ext cx="0" cy="0"/>
          <a:chOff x="0" y="0"/>
          <a:chExt cx="0" cy="0"/>
        </a:xfrm>
      </p:grpSpPr>
      <p:sp>
        <p:nvSpPr>
          <p:cNvPr id="1981" name="Google Shape;1981;g25ef9b1f30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2" name="Google Shape;1982;g25ef9b1f30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9" name="Shape 1989"/>
        <p:cNvGrpSpPr/>
        <p:nvPr/>
      </p:nvGrpSpPr>
      <p:grpSpPr>
        <a:xfrm>
          <a:off x="0" y="0"/>
          <a:ext cx="0" cy="0"/>
          <a:chOff x="0" y="0"/>
          <a:chExt cx="0" cy="0"/>
        </a:xfrm>
      </p:grpSpPr>
      <p:sp>
        <p:nvSpPr>
          <p:cNvPr id="1990" name="Google Shape;1990;g25ef9b1f30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1" name="Google Shape;1991;g25ef9b1f30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8" name="Shape 1998"/>
        <p:cNvGrpSpPr/>
        <p:nvPr/>
      </p:nvGrpSpPr>
      <p:grpSpPr>
        <a:xfrm>
          <a:off x="0" y="0"/>
          <a:ext cx="0" cy="0"/>
          <a:chOff x="0" y="0"/>
          <a:chExt cx="0" cy="0"/>
        </a:xfrm>
      </p:grpSpPr>
      <p:sp>
        <p:nvSpPr>
          <p:cNvPr id="1999" name="Google Shape;1999;g25ef9b1f30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0" name="Google Shape;2000;g25ef9b1f30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25ef9b1f3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25ef9b1f3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4" name="Shape 2014"/>
        <p:cNvGrpSpPr/>
        <p:nvPr/>
      </p:nvGrpSpPr>
      <p:grpSpPr>
        <a:xfrm>
          <a:off x="0" y="0"/>
          <a:ext cx="0" cy="0"/>
          <a:chOff x="0" y="0"/>
          <a:chExt cx="0" cy="0"/>
        </a:xfrm>
      </p:grpSpPr>
      <p:sp>
        <p:nvSpPr>
          <p:cNvPr id="2015" name="Google Shape;2015;g25ef9b1f3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6" name="Google Shape;2016;g25ef9b1f3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6" name="Shape 2056"/>
        <p:cNvGrpSpPr/>
        <p:nvPr/>
      </p:nvGrpSpPr>
      <p:grpSpPr>
        <a:xfrm>
          <a:off x="0" y="0"/>
          <a:ext cx="0" cy="0"/>
          <a:chOff x="0" y="0"/>
          <a:chExt cx="0" cy="0"/>
        </a:xfrm>
      </p:grpSpPr>
      <p:sp>
        <p:nvSpPr>
          <p:cNvPr id="2057" name="Google Shape;2057;g25ef9b1f30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8" name="Google Shape;2058;g25ef9b1f30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25f743a504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25f743a504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27ac441a4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27ac441a4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25fbc2b48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25fbc2b48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4ed99bf1a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4ed99bf1a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5fbc2b484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25fbc2b484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g25fbc2b484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7" name="Google Shape;2097;g25fbc2b484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2" name="Shape 2102"/>
        <p:cNvGrpSpPr/>
        <p:nvPr/>
      </p:nvGrpSpPr>
      <p:grpSpPr>
        <a:xfrm>
          <a:off x="0" y="0"/>
          <a:ext cx="0" cy="0"/>
          <a:chOff x="0" y="0"/>
          <a:chExt cx="0" cy="0"/>
        </a:xfrm>
      </p:grpSpPr>
      <p:sp>
        <p:nvSpPr>
          <p:cNvPr id="2103" name="Google Shape;2103;g24ed99bf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4" name="Google Shape;2104;g24ed99bf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g25d404f415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9" name="Google Shape;1559;g25d404f415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25dd86c970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25dd86c970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g25dfd29d4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3" name="Google Shape;1593;g25dfd29d4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8" name="Shape 1608"/>
        <p:cNvGrpSpPr/>
        <p:nvPr/>
      </p:nvGrpSpPr>
      <p:grpSpPr>
        <a:xfrm>
          <a:off x="0" y="0"/>
          <a:ext cx="0" cy="0"/>
          <a:chOff x="0" y="0"/>
          <a:chExt cx="0" cy="0"/>
        </a:xfrm>
      </p:grpSpPr>
      <p:sp>
        <p:nvSpPr>
          <p:cNvPr id="1609" name="Google Shape;1609;g25dd86c970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0" name="Google Shape;1610;g25dd86c970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3255180" y="-2900775"/>
            <a:ext cx="10039930" cy="6871129"/>
            <a:chOff x="-3102780" y="-2727750"/>
            <a:chExt cx="10039930" cy="6871129"/>
          </a:xfrm>
        </p:grpSpPr>
        <p:grpSp>
          <p:nvGrpSpPr>
            <p:cNvPr id="11" name="Google Shape;11;p2"/>
            <p:cNvGrpSpPr/>
            <p:nvPr/>
          </p:nvGrpSpPr>
          <p:grpSpPr>
            <a:xfrm rot="-7778255">
              <a:off x="-2414440" y="-1445047"/>
              <a:ext cx="5355679" cy="4305724"/>
              <a:chOff x="7103825" y="-713112"/>
              <a:chExt cx="3785226" cy="3043150"/>
            </a:xfrm>
          </p:grpSpPr>
          <p:sp>
            <p:nvSpPr>
              <p:cNvPr id="12" name="Google Shape;12;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 name="Google Shape;13;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4" name="Google Shape;14;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7" name="Google Shape;17;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4446909" y="391151"/>
              <a:ext cx="134044" cy="134013"/>
              <a:chOff x="1101075" y="2142375"/>
              <a:chExt cx="439200" cy="439100"/>
            </a:xfrm>
          </p:grpSpPr>
          <p:sp>
            <p:nvSpPr>
              <p:cNvPr id="20" name="Google Shape;20;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flipH="1">
              <a:off x="1373609" y="694563"/>
              <a:ext cx="134044" cy="134013"/>
              <a:chOff x="1101075" y="2142375"/>
              <a:chExt cx="439200" cy="439100"/>
            </a:xfrm>
          </p:grpSpPr>
          <p:sp>
            <p:nvSpPr>
              <p:cNvPr id="23" name="Google Shape;23;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flipH="1">
              <a:off x="1086834" y="957463"/>
              <a:ext cx="134044" cy="134013"/>
              <a:chOff x="1101075" y="2142375"/>
              <a:chExt cx="439200" cy="439100"/>
            </a:xfrm>
          </p:grpSpPr>
          <p:sp>
            <p:nvSpPr>
              <p:cNvPr id="26" name="Google Shape;26;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flipH="1">
              <a:off x="277709" y="957463"/>
              <a:ext cx="134044" cy="134013"/>
              <a:chOff x="1101075" y="2142375"/>
              <a:chExt cx="439200" cy="439100"/>
            </a:xfrm>
          </p:grpSpPr>
          <p:sp>
            <p:nvSpPr>
              <p:cNvPr id="29" name="Google Shape;2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flipH="1">
              <a:off x="277709" y="640813"/>
              <a:ext cx="134044" cy="134013"/>
              <a:chOff x="1101075" y="2142375"/>
              <a:chExt cx="439200" cy="439100"/>
            </a:xfrm>
          </p:grpSpPr>
          <p:sp>
            <p:nvSpPr>
              <p:cNvPr id="32" name="Google Shape;3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 name="Google Shape;34;p2"/>
          <p:cNvGrpSpPr/>
          <p:nvPr/>
        </p:nvGrpSpPr>
        <p:grpSpPr>
          <a:xfrm>
            <a:off x="6385735" y="3039700"/>
            <a:ext cx="3920501" cy="3213899"/>
            <a:chOff x="6309535" y="2842975"/>
            <a:chExt cx="3920501" cy="3213899"/>
          </a:xfrm>
        </p:grpSpPr>
        <p:pic>
          <p:nvPicPr>
            <p:cNvPr id="35" name="Google Shape;35;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6" name="Google Shape;36;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 name="Google Shape;38;p2"/>
            <p:cNvGrpSpPr/>
            <p:nvPr/>
          </p:nvGrpSpPr>
          <p:grpSpPr>
            <a:xfrm>
              <a:off x="7280400" y="3719575"/>
              <a:ext cx="582050" cy="582425"/>
              <a:chOff x="959750" y="3039275"/>
              <a:chExt cx="582050" cy="582425"/>
            </a:xfrm>
          </p:grpSpPr>
          <p:sp>
            <p:nvSpPr>
              <p:cNvPr id="39" name="Google Shape;39;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8337812" y="3492483"/>
              <a:ext cx="699928" cy="1651024"/>
              <a:chOff x="8337812" y="3492483"/>
              <a:chExt cx="699928" cy="1651024"/>
            </a:xfrm>
          </p:grpSpPr>
          <p:sp>
            <p:nvSpPr>
              <p:cNvPr id="48" name="Google Shape;48;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 name="Google Shape;51;p2"/>
            <p:cNvGrpSpPr/>
            <p:nvPr/>
          </p:nvGrpSpPr>
          <p:grpSpPr>
            <a:xfrm>
              <a:off x="7945225" y="4302000"/>
              <a:ext cx="904666" cy="726121"/>
              <a:chOff x="7945225" y="4302000"/>
              <a:chExt cx="904666" cy="726121"/>
            </a:xfrm>
          </p:grpSpPr>
          <p:sp>
            <p:nvSpPr>
              <p:cNvPr id="52" name="Google Shape;52;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 name="Google Shape;55;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6" name="Google Shape;56;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7" name="Google Shape;57;p2"/>
          <p:cNvGrpSpPr/>
          <p:nvPr/>
        </p:nvGrpSpPr>
        <p:grpSpPr>
          <a:xfrm>
            <a:off x="-309885" y="3617406"/>
            <a:ext cx="1448824" cy="2238804"/>
            <a:chOff x="-309885" y="3617406"/>
            <a:chExt cx="1448824" cy="2238804"/>
          </a:xfrm>
        </p:grpSpPr>
        <p:grpSp>
          <p:nvGrpSpPr>
            <p:cNvPr id="58" name="Google Shape;58;p2"/>
            <p:cNvGrpSpPr/>
            <p:nvPr/>
          </p:nvGrpSpPr>
          <p:grpSpPr>
            <a:xfrm>
              <a:off x="-277007" y="3870159"/>
              <a:ext cx="981772" cy="1986051"/>
              <a:chOff x="-293545" y="3454371"/>
              <a:chExt cx="981772" cy="1986051"/>
            </a:xfrm>
          </p:grpSpPr>
          <p:sp>
            <p:nvSpPr>
              <p:cNvPr id="59" name="Google Shape;59;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2"/>
            <p:cNvGrpSpPr/>
            <p:nvPr/>
          </p:nvGrpSpPr>
          <p:grpSpPr>
            <a:xfrm>
              <a:off x="363249" y="4906873"/>
              <a:ext cx="699940" cy="478601"/>
              <a:chOff x="39722" y="4349021"/>
              <a:chExt cx="1061964" cy="726143"/>
            </a:xfrm>
          </p:grpSpPr>
          <p:grpSp>
            <p:nvGrpSpPr>
              <p:cNvPr id="62" name="Google Shape;62;p2"/>
              <p:cNvGrpSpPr/>
              <p:nvPr/>
            </p:nvGrpSpPr>
            <p:grpSpPr>
              <a:xfrm rot="2700000">
                <a:off x="140502" y="4460924"/>
                <a:ext cx="524584" cy="502337"/>
                <a:chOff x="1189791" y="-1767331"/>
                <a:chExt cx="904284" cy="865933"/>
              </a:xfrm>
            </p:grpSpPr>
            <p:sp>
              <p:nvSpPr>
                <p:cNvPr id="63" name="Google Shape;63;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2"/>
                <p:cNvGrpSpPr/>
                <p:nvPr/>
              </p:nvGrpSpPr>
              <p:grpSpPr>
                <a:xfrm>
                  <a:off x="1232795" y="-1740829"/>
                  <a:ext cx="717621" cy="717392"/>
                  <a:chOff x="1483457" y="3953671"/>
                  <a:chExt cx="717621" cy="717392"/>
                </a:xfrm>
              </p:grpSpPr>
              <p:sp>
                <p:nvSpPr>
                  <p:cNvPr id="65" name="Google Shape;65;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 name="Google Shape;70;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2"/>
            <p:cNvGrpSpPr/>
            <p:nvPr/>
          </p:nvGrpSpPr>
          <p:grpSpPr>
            <a:xfrm rot="-5400000">
              <a:off x="-461873" y="3769393"/>
              <a:ext cx="1351491" cy="1047516"/>
              <a:chOff x="-2460210" y="2758493"/>
              <a:chExt cx="1351491" cy="1047516"/>
            </a:xfrm>
          </p:grpSpPr>
          <p:sp>
            <p:nvSpPr>
              <p:cNvPr id="72" name="Google Shape;72;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2"/>
            <p:cNvGrpSpPr/>
            <p:nvPr/>
          </p:nvGrpSpPr>
          <p:grpSpPr>
            <a:xfrm>
              <a:off x="438999" y="4567398"/>
              <a:ext cx="699940" cy="478601"/>
              <a:chOff x="39722" y="4349021"/>
              <a:chExt cx="1061964" cy="726143"/>
            </a:xfrm>
          </p:grpSpPr>
          <p:grpSp>
            <p:nvGrpSpPr>
              <p:cNvPr id="77" name="Google Shape;77;p2"/>
              <p:cNvGrpSpPr/>
              <p:nvPr/>
            </p:nvGrpSpPr>
            <p:grpSpPr>
              <a:xfrm rot="2700000">
                <a:off x="140502" y="4460924"/>
                <a:ext cx="524584" cy="502337"/>
                <a:chOff x="1189791" y="-1767331"/>
                <a:chExt cx="904284" cy="865933"/>
              </a:xfrm>
            </p:grpSpPr>
            <p:sp>
              <p:nvSpPr>
                <p:cNvPr id="78" name="Google Shape;78;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2"/>
                <p:cNvGrpSpPr/>
                <p:nvPr/>
              </p:nvGrpSpPr>
              <p:grpSpPr>
                <a:xfrm>
                  <a:off x="1232795" y="-1740829"/>
                  <a:ext cx="717621" cy="717392"/>
                  <a:chOff x="1483457" y="3953671"/>
                  <a:chExt cx="717621" cy="717392"/>
                </a:xfrm>
              </p:grpSpPr>
              <p:sp>
                <p:nvSpPr>
                  <p:cNvPr id="80" name="Google Shape;80;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 name="Google Shape;85;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 name="Google Shape;86;p2"/>
            <p:cNvGrpSpPr/>
            <p:nvPr/>
          </p:nvGrpSpPr>
          <p:grpSpPr>
            <a:xfrm>
              <a:off x="-65076" y="4623886"/>
              <a:ext cx="699940" cy="478601"/>
              <a:chOff x="39722" y="4349021"/>
              <a:chExt cx="1061964" cy="726143"/>
            </a:xfrm>
          </p:grpSpPr>
          <p:grpSp>
            <p:nvGrpSpPr>
              <p:cNvPr id="87" name="Google Shape;87;p2"/>
              <p:cNvGrpSpPr/>
              <p:nvPr/>
            </p:nvGrpSpPr>
            <p:grpSpPr>
              <a:xfrm rot="2700000">
                <a:off x="140502" y="4460924"/>
                <a:ext cx="524584" cy="502337"/>
                <a:chOff x="1189791" y="-1767331"/>
                <a:chExt cx="904284" cy="865933"/>
              </a:xfrm>
            </p:grpSpPr>
            <p:sp>
              <p:nvSpPr>
                <p:cNvPr id="88" name="Google Shape;88;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1232795" y="-1740829"/>
                  <a:ext cx="717621" cy="717392"/>
                  <a:chOff x="1483457" y="3953671"/>
                  <a:chExt cx="717621" cy="717392"/>
                </a:xfrm>
              </p:grpSpPr>
              <p:sp>
                <p:nvSpPr>
                  <p:cNvPr id="90" name="Google Shape;90;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5" name="Google Shape;95;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6" name="Shape 436"/>
        <p:cNvGrpSpPr/>
        <p:nvPr/>
      </p:nvGrpSpPr>
      <p:grpSpPr>
        <a:xfrm>
          <a:off x="0" y="0"/>
          <a:ext cx="0" cy="0"/>
          <a:chOff x="0" y="0"/>
          <a:chExt cx="0" cy="0"/>
        </a:xfrm>
      </p:grpSpPr>
      <p:sp>
        <p:nvSpPr>
          <p:cNvPr id="437" name="Google Shape;437;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38" name="Google Shape;438;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9" name="Google Shape;439;p11"/>
          <p:cNvGrpSpPr/>
          <p:nvPr/>
        </p:nvGrpSpPr>
        <p:grpSpPr>
          <a:xfrm>
            <a:off x="-889904" y="4083136"/>
            <a:ext cx="4477057" cy="2336436"/>
            <a:chOff x="-889904" y="4006936"/>
            <a:chExt cx="4477057" cy="2336436"/>
          </a:xfrm>
        </p:grpSpPr>
        <p:grpSp>
          <p:nvGrpSpPr>
            <p:cNvPr id="440" name="Google Shape;440;p11"/>
            <p:cNvGrpSpPr/>
            <p:nvPr/>
          </p:nvGrpSpPr>
          <p:grpSpPr>
            <a:xfrm>
              <a:off x="-889904" y="4006936"/>
              <a:ext cx="4477057" cy="2336436"/>
              <a:chOff x="-900729" y="3974486"/>
              <a:chExt cx="4477057" cy="2336436"/>
            </a:xfrm>
          </p:grpSpPr>
          <p:sp>
            <p:nvSpPr>
              <p:cNvPr id="441" name="Google Shape;441;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11"/>
              <p:cNvGrpSpPr/>
              <p:nvPr/>
            </p:nvGrpSpPr>
            <p:grpSpPr>
              <a:xfrm>
                <a:off x="63440" y="4608566"/>
                <a:ext cx="496803" cy="497084"/>
                <a:chOff x="3678700" y="407275"/>
                <a:chExt cx="708100" cy="708500"/>
              </a:xfrm>
            </p:grpSpPr>
            <p:sp>
              <p:nvSpPr>
                <p:cNvPr id="444" name="Google Shape;444;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11"/>
              <p:cNvGrpSpPr/>
              <p:nvPr/>
            </p:nvGrpSpPr>
            <p:grpSpPr>
              <a:xfrm>
                <a:off x="464815" y="4608566"/>
                <a:ext cx="496803" cy="497084"/>
                <a:chOff x="3678700" y="407275"/>
                <a:chExt cx="708100" cy="708500"/>
              </a:xfrm>
            </p:grpSpPr>
            <p:sp>
              <p:nvSpPr>
                <p:cNvPr id="452" name="Google Shape;452;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9" name="Google Shape;459;p11"/>
            <p:cNvGrpSpPr/>
            <p:nvPr/>
          </p:nvGrpSpPr>
          <p:grpSpPr>
            <a:xfrm rot="5400000">
              <a:off x="1017275" y="4934200"/>
              <a:ext cx="439200" cy="439100"/>
              <a:chOff x="1101075" y="2142375"/>
              <a:chExt cx="439200" cy="439100"/>
            </a:xfrm>
          </p:grpSpPr>
          <p:sp>
            <p:nvSpPr>
              <p:cNvPr id="460" name="Google Shape;460;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62" name="Google Shape;462;p11"/>
          <p:cNvGrpSpPr/>
          <p:nvPr/>
        </p:nvGrpSpPr>
        <p:grpSpPr>
          <a:xfrm>
            <a:off x="-2613417" y="-2882410"/>
            <a:ext cx="8164418" cy="6343459"/>
            <a:chOff x="-2613417" y="-2806210"/>
            <a:chExt cx="8164418" cy="6343459"/>
          </a:xfrm>
        </p:grpSpPr>
        <p:grpSp>
          <p:nvGrpSpPr>
            <p:cNvPr id="463" name="Google Shape;463;p11"/>
            <p:cNvGrpSpPr/>
            <p:nvPr/>
          </p:nvGrpSpPr>
          <p:grpSpPr>
            <a:xfrm>
              <a:off x="-191059" y="95963"/>
              <a:ext cx="1538562" cy="971589"/>
              <a:chOff x="-191059" y="95963"/>
              <a:chExt cx="1538562" cy="971589"/>
            </a:xfrm>
          </p:grpSpPr>
          <p:grpSp>
            <p:nvGrpSpPr>
              <p:cNvPr id="464" name="Google Shape;464;p11"/>
              <p:cNvGrpSpPr/>
              <p:nvPr/>
            </p:nvGrpSpPr>
            <p:grpSpPr>
              <a:xfrm>
                <a:off x="-191059" y="201619"/>
                <a:ext cx="904284" cy="865933"/>
                <a:chOff x="2038491" y="-937756"/>
                <a:chExt cx="904284" cy="865933"/>
              </a:xfrm>
            </p:grpSpPr>
            <p:grpSp>
              <p:nvGrpSpPr>
                <p:cNvPr id="465" name="Google Shape;465;p11"/>
                <p:cNvGrpSpPr/>
                <p:nvPr/>
              </p:nvGrpSpPr>
              <p:grpSpPr>
                <a:xfrm>
                  <a:off x="2096570" y="-863491"/>
                  <a:ext cx="717621" cy="717392"/>
                  <a:chOff x="1483457" y="3953671"/>
                  <a:chExt cx="717621" cy="717392"/>
                </a:xfrm>
              </p:grpSpPr>
              <p:sp>
                <p:nvSpPr>
                  <p:cNvPr id="466" name="Google Shape;466;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2" name="Google Shape;472;p11"/>
              <p:cNvGrpSpPr/>
              <p:nvPr/>
            </p:nvGrpSpPr>
            <p:grpSpPr>
              <a:xfrm>
                <a:off x="584533" y="95963"/>
                <a:ext cx="473483" cy="453403"/>
                <a:chOff x="2038491" y="-937756"/>
                <a:chExt cx="904284" cy="865933"/>
              </a:xfrm>
            </p:grpSpPr>
            <p:grpSp>
              <p:nvGrpSpPr>
                <p:cNvPr id="473" name="Google Shape;473;p11"/>
                <p:cNvGrpSpPr/>
                <p:nvPr/>
              </p:nvGrpSpPr>
              <p:grpSpPr>
                <a:xfrm>
                  <a:off x="2096570" y="-863491"/>
                  <a:ext cx="717621" cy="717392"/>
                  <a:chOff x="1483457" y="3953671"/>
                  <a:chExt cx="717621" cy="717392"/>
                </a:xfrm>
              </p:grpSpPr>
              <p:sp>
                <p:nvSpPr>
                  <p:cNvPr id="474" name="Google Shape;474;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9" name="Google Shape;479;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11"/>
              <p:cNvGrpSpPr/>
              <p:nvPr/>
            </p:nvGrpSpPr>
            <p:grpSpPr>
              <a:xfrm>
                <a:off x="530445" y="481913"/>
                <a:ext cx="473483" cy="453403"/>
                <a:chOff x="2038491" y="-937756"/>
                <a:chExt cx="904284" cy="865933"/>
              </a:xfrm>
            </p:grpSpPr>
            <p:grpSp>
              <p:nvGrpSpPr>
                <p:cNvPr id="481" name="Google Shape;481;p11"/>
                <p:cNvGrpSpPr/>
                <p:nvPr/>
              </p:nvGrpSpPr>
              <p:grpSpPr>
                <a:xfrm>
                  <a:off x="2096570" y="-863491"/>
                  <a:ext cx="717621" cy="717392"/>
                  <a:chOff x="1483457" y="3953671"/>
                  <a:chExt cx="717621" cy="717392"/>
                </a:xfrm>
              </p:grpSpPr>
              <p:sp>
                <p:nvSpPr>
                  <p:cNvPr id="482" name="Google Shape;482;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7" name="Google Shape;487;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11"/>
              <p:cNvGrpSpPr/>
              <p:nvPr/>
            </p:nvGrpSpPr>
            <p:grpSpPr>
              <a:xfrm>
                <a:off x="874020" y="312788"/>
                <a:ext cx="473483" cy="453403"/>
                <a:chOff x="2038491" y="-937756"/>
                <a:chExt cx="904284" cy="865933"/>
              </a:xfrm>
            </p:grpSpPr>
            <p:grpSp>
              <p:nvGrpSpPr>
                <p:cNvPr id="489" name="Google Shape;489;p11"/>
                <p:cNvGrpSpPr/>
                <p:nvPr/>
              </p:nvGrpSpPr>
              <p:grpSpPr>
                <a:xfrm>
                  <a:off x="2096570" y="-863491"/>
                  <a:ext cx="717621" cy="717392"/>
                  <a:chOff x="1483457" y="3953671"/>
                  <a:chExt cx="717621" cy="717392"/>
                </a:xfrm>
              </p:grpSpPr>
              <p:sp>
                <p:nvSpPr>
                  <p:cNvPr id="490" name="Google Shape;490;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5" name="Google Shape;495;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6" name="Google Shape;496;p11"/>
            <p:cNvGrpSpPr/>
            <p:nvPr/>
          </p:nvGrpSpPr>
          <p:grpSpPr>
            <a:xfrm rot="-7479050">
              <a:off x="-2051246" y="-1642948"/>
              <a:ext cx="4889863" cy="3931229"/>
              <a:chOff x="7103825" y="-713112"/>
              <a:chExt cx="3785226" cy="3043150"/>
            </a:xfrm>
          </p:grpSpPr>
          <p:sp>
            <p:nvSpPr>
              <p:cNvPr id="497" name="Google Shape;497;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9" name="Google Shape;499;p11"/>
            <p:cNvGrpSpPr/>
            <p:nvPr/>
          </p:nvGrpSpPr>
          <p:grpSpPr>
            <a:xfrm>
              <a:off x="-640220" y="-2653973"/>
              <a:ext cx="6191222" cy="6191222"/>
              <a:chOff x="-640220" y="-2502423"/>
              <a:chExt cx="6191222" cy="6191222"/>
            </a:xfrm>
          </p:grpSpPr>
          <p:sp>
            <p:nvSpPr>
              <p:cNvPr id="500" name="Google Shape;500;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 name="Google Shape;50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3" name="Shape 503"/>
        <p:cNvGrpSpPr/>
        <p:nvPr/>
      </p:nvGrpSpPr>
      <p:grpSpPr>
        <a:xfrm>
          <a:off x="0" y="0"/>
          <a:ext cx="0" cy="0"/>
          <a:chOff x="0" y="0"/>
          <a:chExt cx="0" cy="0"/>
        </a:xfrm>
      </p:grpSpPr>
      <p:sp>
        <p:nvSpPr>
          <p:cNvPr id="504" name="Google Shape;50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5" name="Shape 505"/>
        <p:cNvGrpSpPr/>
        <p:nvPr/>
      </p:nvGrpSpPr>
      <p:grpSpPr>
        <a:xfrm>
          <a:off x="0" y="0"/>
          <a:ext cx="0" cy="0"/>
          <a:chOff x="0" y="0"/>
          <a:chExt cx="0" cy="0"/>
        </a:xfrm>
      </p:grpSpPr>
      <p:sp>
        <p:nvSpPr>
          <p:cNvPr id="506" name="Google Shape;50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07" name="Google Shape;507;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8" name="Google Shape;508;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9" name="Google Shape;509;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0" name="Google Shape;510;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11" name="Google Shape;511;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2" name="Google Shape;512;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3" name="Google Shape;513;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4" name="Google Shape;514;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15" name="Google Shape;515;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16" name="Google Shape;516;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17" name="Google Shape;517;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18" name="Google Shape;518;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19" name="Google Shape;519;p13"/>
          <p:cNvGrpSpPr/>
          <p:nvPr/>
        </p:nvGrpSpPr>
        <p:grpSpPr>
          <a:xfrm>
            <a:off x="-808923" y="2711465"/>
            <a:ext cx="2097951" cy="3309497"/>
            <a:chOff x="-656523" y="2711465"/>
            <a:chExt cx="2097951" cy="3309497"/>
          </a:xfrm>
        </p:grpSpPr>
        <p:sp>
          <p:nvSpPr>
            <p:cNvPr id="520" name="Google Shape;520;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13"/>
            <p:cNvGrpSpPr/>
            <p:nvPr/>
          </p:nvGrpSpPr>
          <p:grpSpPr>
            <a:xfrm>
              <a:off x="323479" y="4682324"/>
              <a:ext cx="328346" cy="328531"/>
              <a:chOff x="3678700" y="407275"/>
              <a:chExt cx="708100" cy="708500"/>
            </a:xfrm>
          </p:grpSpPr>
          <p:sp>
            <p:nvSpPr>
              <p:cNvPr id="522" name="Google Shape;522;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3"/>
            <p:cNvGrpSpPr/>
            <p:nvPr/>
          </p:nvGrpSpPr>
          <p:grpSpPr>
            <a:xfrm>
              <a:off x="-541317" y="2711465"/>
              <a:ext cx="1117945" cy="1598547"/>
              <a:chOff x="-541317" y="2711465"/>
              <a:chExt cx="1117945" cy="1598547"/>
            </a:xfrm>
          </p:grpSpPr>
          <p:sp>
            <p:nvSpPr>
              <p:cNvPr id="530" name="Google Shape;530;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1" name="Google Shape;531;p13"/>
              <p:cNvGrpSpPr/>
              <p:nvPr/>
            </p:nvGrpSpPr>
            <p:grpSpPr>
              <a:xfrm>
                <a:off x="442584" y="4120912"/>
                <a:ext cx="134044" cy="134013"/>
                <a:chOff x="1101075" y="2142375"/>
                <a:chExt cx="439200" cy="439100"/>
              </a:xfrm>
            </p:grpSpPr>
            <p:sp>
              <p:nvSpPr>
                <p:cNvPr id="532" name="Google Shape;532;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4" name="Google Shape;534;p13"/>
            <p:cNvGrpSpPr/>
            <p:nvPr/>
          </p:nvGrpSpPr>
          <p:grpSpPr>
            <a:xfrm rot="-9080766">
              <a:off x="-341725" y="3731687"/>
              <a:ext cx="1117904" cy="1598488"/>
              <a:chOff x="-541317" y="2711465"/>
              <a:chExt cx="1117945" cy="1598547"/>
            </a:xfrm>
          </p:grpSpPr>
          <p:sp>
            <p:nvSpPr>
              <p:cNvPr id="535" name="Google Shape;535;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13"/>
              <p:cNvGrpSpPr/>
              <p:nvPr/>
            </p:nvGrpSpPr>
            <p:grpSpPr>
              <a:xfrm>
                <a:off x="442584" y="4120912"/>
                <a:ext cx="134044" cy="134013"/>
                <a:chOff x="1101075" y="2142375"/>
                <a:chExt cx="439200" cy="439100"/>
              </a:xfrm>
            </p:grpSpPr>
            <p:sp>
              <p:nvSpPr>
                <p:cNvPr id="537" name="Google Shape;537;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9" name="Google Shape;539;p13"/>
            <p:cNvGrpSpPr/>
            <p:nvPr/>
          </p:nvGrpSpPr>
          <p:grpSpPr>
            <a:xfrm rot="10800000">
              <a:off x="323483" y="4422415"/>
              <a:ext cx="1117945" cy="1598547"/>
              <a:chOff x="-541317" y="2711465"/>
              <a:chExt cx="1117945" cy="1598547"/>
            </a:xfrm>
          </p:grpSpPr>
          <p:sp>
            <p:nvSpPr>
              <p:cNvPr id="540" name="Google Shape;540;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1" name="Google Shape;541;p13"/>
              <p:cNvGrpSpPr/>
              <p:nvPr/>
            </p:nvGrpSpPr>
            <p:grpSpPr>
              <a:xfrm>
                <a:off x="442584" y="4120912"/>
                <a:ext cx="134044" cy="134013"/>
                <a:chOff x="1101075" y="2142375"/>
                <a:chExt cx="439200" cy="439100"/>
              </a:xfrm>
            </p:grpSpPr>
            <p:sp>
              <p:nvSpPr>
                <p:cNvPr id="542" name="Google Shape;542;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44" name="Google Shape;544;p13"/>
          <p:cNvGrpSpPr/>
          <p:nvPr/>
        </p:nvGrpSpPr>
        <p:grpSpPr>
          <a:xfrm>
            <a:off x="6470875" y="-1735180"/>
            <a:ext cx="4257000" cy="4171657"/>
            <a:chOff x="6394675" y="-1658980"/>
            <a:chExt cx="4257000" cy="4171657"/>
          </a:xfrm>
        </p:grpSpPr>
        <p:grpSp>
          <p:nvGrpSpPr>
            <p:cNvPr id="545" name="Google Shape;545;p13"/>
            <p:cNvGrpSpPr/>
            <p:nvPr/>
          </p:nvGrpSpPr>
          <p:grpSpPr>
            <a:xfrm flipH="1" rot="-2700000">
              <a:off x="7289785" y="-1246897"/>
              <a:ext cx="2552124" cy="3347490"/>
              <a:chOff x="2976325" y="908175"/>
              <a:chExt cx="4028179" cy="5283555"/>
            </a:xfrm>
          </p:grpSpPr>
          <p:sp>
            <p:nvSpPr>
              <p:cNvPr id="546" name="Google Shape;546;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9" name="Google Shape;549;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13"/>
          <p:cNvGrpSpPr/>
          <p:nvPr/>
        </p:nvGrpSpPr>
        <p:grpSpPr>
          <a:xfrm>
            <a:off x="-113888" y="229201"/>
            <a:ext cx="1891393" cy="134100"/>
            <a:chOff x="-113888" y="229201"/>
            <a:chExt cx="1891393" cy="134100"/>
          </a:xfrm>
        </p:grpSpPr>
        <p:sp>
          <p:nvSpPr>
            <p:cNvPr id="552" name="Google Shape;552;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3" name="Google Shape;553;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54" name="Google Shape;554;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56" name="Shape 556"/>
        <p:cNvGrpSpPr/>
        <p:nvPr/>
      </p:nvGrpSpPr>
      <p:grpSpPr>
        <a:xfrm>
          <a:off x="0" y="0"/>
          <a:ext cx="0" cy="0"/>
          <a:chOff x="0" y="0"/>
          <a:chExt cx="0" cy="0"/>
        </a:xfrm>
      </p:grpSpPr>
      <p:sp>
        <p:nvSpPr>
          <p:cNvPr id="557" name="Google Shape;557;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8" name="Google Shape;558;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559" name="Google Shape;559;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60" name="Shape 560"/>
        <p:cNvGrpSpPr/>
        <p:nvPr/>
      </p:nvGrpSpPr>
      <p:grpSpPr>
        <a:xfrm>
          <a:off x="0" y="0"/>
          <a:ext cx="0" cy="0"/>
          <a:chOff x="0" y="0"/>
          <a:chExt cx="0" cy="0"/>
        </a:xfrm>
      </p:grpSpPr>
      <p:sp>
        <p:nvSpPr>
          <p:cNvPr id="561" name="Google Shape;56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62" name="Google Shape;562;p15"/>
          <p:cNvGrpSpPr/>
          <p:nvPr/>
        </p:nvGrpSpPr>
        <p:grpSpPr>
          <a:xfrm>
            <a:off x="4967675" y="4931713"/>
            <a:ext cx="439200" cy="439100"/>
            <a:chOff x="1101075" y="2142375"/>
            <a:chExt cx="439200" cy="439100"/>
          </a:xfrm>
        </p:grpSpPr>
        <p:sp>
          <p:nvSpPr>
            <p:cNvPr id="563" name="Google Shape;563;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15"/>
          <p:cNvGrpSpPr/>
          <p:nvPr/>
        </p:nvGrpSpPr>
        <p:grpSpPr>
          <a:xfrm>
            <a:off x="2176605" y="-3695660"/>
            <a:ext cx="7317722" cy="6983297"/>
            <a:chOff x="2100405" y="-3619460"/>
            <a:chExt cx="7317722" cy="6983297"/>
          </a:xfrm>
        </p:grpSpPr>
        <p:sp>
          <p:nvSpPr>
            <p:cNvPr id="566" name="Google Shape;566;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15"/>
            <p:cNvGrpSpPr/>
            <p:nvPr/>
          </p:nvGrpSpPr>
          <p:grpSpPr>
            <a:xfrm rot="2700000">
              <a:off x="7787417" y="120497"/>
              <a:ext cx="582044" cy="582419"/>
              <a:chOff x="959750" y="3039275"/>
              <a:chExt cx="582050" cy="582425"/>
            </a:xfrm>
          </p:grpSpPr>
          <p:sp>
            <p:nvSpPr>
              <p:cNvPr id="568" name="Google Shape;568;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15"/>
            <p:cNvGrpSpPr/>
            <p:nvPr/>
          </p:nvGrpSpPr>
          <p:grpSpPr>
            <a:xfrm rot="2700000">
              <a:off x="8310742" y="-75303"/>
              <a:ext cx="582044" cy="582419"/>
              <a:chOff x="959750" y="3039275"/>
              <a:chExt cx="582050" cy="582425"/>
            </a:xfrm>
          </p:grpSpPr>
          <p:sp>
            <p:nvSpPr>
              <p:cNvPr id="576" name="Google Shape;576;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15"/>
          <p:cNvGrpSpPr/>
          <p:nvPr/>
        </p:nvGrpSpPr>
        <p:grpSpPr>
          <a:xfrm>
            <a:off x="-2424242" y="2074146"/>
            <a:ext cx="6274943" cy="6257753"/>
            <a:chOff x="-2447692" y="2022396"/>
            <a:chExt cx="6274943" cy="6257753"/>
          </a:xfrm>
        </p:grpSpPr>
        <p:grpSp>
          <p:nvGrpSpPr>
            <p:cNvPr id="588" name="Google Shape;588;p15"/>
            <p:cNvGrpSpPr/>
            <p:nvPr/>
          </p:nvGrpSpPr>
          <p:grpSpPr>
            <a:xfrm flipH="1" rot="10800000">
              <a:off x="-25334" y="4406387"/>
              <a:ext cx="1538562" cy="971589"/>
              <a:chOff x="-191059" y="95963"/>
              <a:chExt cx="1538562" cy="971589"/>
            </a:xfrm>
          </p:grpSpPr>
          <p:grpSp>
            <p:nvGrpSpPr>
              <p:cNvPr id="589" name="Google Shape;589;p15"/>
              <p:cNvGrpSpPr/>
              <p:nvPr/>
            </p:nvGrpSpPr>
            <p:grpSpPr>
              <a:xfrm>
                <a:off x="-191059" y="201619"/>
                <a:ext cx="904284" cy="865933"/>
                <a:chOff x="2038491" y="-937756"/>
                <a:chExt cx="904284" cy="865933"/>
              </a:xfrm>
            </p:grpSpPr>
            <p:grpSp>
              <p:nvGrpSpPr>
                <p:cNvPr id="590" name="Google Shape;590;p15"/>
                <p:cNvGrpSpPr/>
                <p:nvPr/>
              </p:nvGrpSpPr>
              <p:grpSpPr>
                <a:xfrm>
                  <a:off x="2096570" y="-863491"/>
                  <a:ext cx="717621" cy="717392"/>
                  <a:chOff x="1483457" y="3953671"/>
                  <a:chExt cx="717621" cy="717392"/>
                </a:xfrm>
              </p:grpSpPr>
              <p:sp>
                <p:nvSpPr>
                  <p:cNvPr id="591" name="Google Shape;591;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6" name="Google Shape;596;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5"/>
              <p:cNvGrpSpPr/>
              <p:nvPr/>
            </p:nvGrpSpPr>
            <p:grpSpPr>
              <a:xfrm>
                <a:off x="584533" y="95963"/>
                <a:ext cx="473483" cy="453403"/>
                <a:chOff x="2038491" y="-937756"/>
                <a:chExt cx="904284" cy="865933"/>
              </a:xfrm>
            </p:grpSpPr>
            <p:grpSp>
              <p:nvGrpSpPr>
                <p:cNvPr id="598" name="Google Shape;598;p15"/>
                <p:cNvGrpSpPr/>
                <p:nvPr/>
              </p:nvGrpSpPr>
              <p:grpSpPr>
                <a:xfrm>
                  <a:off x="2096570" y="-863491"/>
                  <a:ext cx="717621" cy="717392"/>
                  <a:chOff x="1483457" y="3953671"/>
                  <a:chExt cx="717621" cy="717392"/>
                </a:xfrm>
              </p:grpSpPr>
              <p:sp>
                <p:nvSpPr>
                  <p:cNvPr id="599" name="Google Shape;599;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15"/>
              <p:cNvGrpSpPr/>
              <p:nvPr/>
            </p:nvGrpSpPr>
            <p:grpSpPr>
              <a:xfrm>
                <a:off x="530445" y="481913"/>
                <a:ext cx="473483" cy="453403"/>
                <a:chOff x="2038491" y="-937756"/>
                <a:chExt cx="904284" cy="865933"/>
              </a:xfrm>
            </p:grpSpPr>
            <p:grpSp>
              <p:nvGrpSpPr>
                <p:cNvPr id="606" name="Google Shape;606;p15"/>
                <p:cNvGrpSpPr/>
                <p:nvPr/>
              </p:nvGrpSpPr>
              <p:grpSpPr>
                <a:xfrm>
                  <a:off x="2096570" y="-863491"/>
                  <a:ext cx="717621" cy="717392"/>
                  <a:chOff x="1483457" y="3953671"/>
                  <a:chExt cx="717621" cy="717392"/>
                </a:xfrm>
              </p:grpSpPr>
              <p:sp>
                <p:nvSpPr>
                  <p:cNvPr id="607" name="Google Shape;607;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2" name="Google Shape;612;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5"/>
              <p:cNvGrpSpPr/>
              <p:nvPr/>
            </p:nvGrpSpPr>
            <p:grpSpPr>
              <a:xfrm>
                <a:off x="874020" y="312788"/>
                <a:ext cx="473483" cy="453403"/>
                <a:chOff x="2038491" y="-937756"/>
                <a:chExt cx="904284" cy="865933"/>
              </a:xfrm>
            </p:grpSpPr>
            <p:grpSp>
              <p:nvGrpSpPr>
                <p:cNvPr id="614" name="Google Shape;614;p15"/>
                <p:cNvGrpSpPr/>
                <p:nvPr/>
              </p:nvGrpSpPr>
              <p:grpSpPr>
                <a:xfrm>
                  <a:off x="2096570" y="-863491"/>
                  <a:ext cx="717621" cy="717392"/>
                  <a:chOff x="1483457" y="3953671"/>
                  <a:chExt cx="717621" cy="717392"/>
                </a:xfrm>
              </p:grpSpPr>
              <p:sp>
                <p:nvSpPr>
                  <p:cNvPr id="615" name="Google Shape;615;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0" name="Google Shape;620;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1" name="Google Shape;621;p15"/>
            <p:cNvGrpSpPr/>
            <p:nvPr/>
          </p:nvGrpSpPr>
          <p:grpSpPr>
            <a:xfrm flipH="1" rot="-3320950">
              <a:off x="-1885521" y="3185658"/>
              <a:ext cx="4889863" cy="3931229"/>
              <a:chOff x="7103825" y="-713112"/>
              <a:chExt cx="3785226" cy="3043150"/>
            </a:xfrm>
          </p:grpSpPr>
          <p:sp>
            <p:nvSpPr>
              <p:cNvPr id="622" name="Google Shape;622;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23" name="Google Shape;623;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24" name="Google Shape;624;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5" name="Google Shape;625;p15"/>
            <p:cNvGrpSpPr/>
            <p:nvPr/>
          </p:nvGrpSpPr>
          <p:grpSpPr>
            <a:xfrm rot="5400000">
              <a:off x="1987130" y="4230949"/>
              <a:ext cx="88142" cy="1137387"/>
              <a:chOff x="3054755" y="4367024"/>
              <a:chExt cx="88142" cy="1137387"/>
            </a:xfrm>
          </p:grpSpPr>
          <p:sp>
            <p:nvSpPr>
              <p:cNvPr id="626" name="Google Shape;626;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8" name="Google Shape;628;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29" name="Shape 629"/>
        <p:cNvGrpSpPr/>
        <p:nvPr/>
      </p:nvGrpSpPr>
      <p:grpSpPr>
        <a:xfrm>
          <a:off x="0" y="0"/>
          <a:ext cx="0" cy="0"/>
          <a:chOff x="0" y="0"/>
          <a:chExt cx="0" cy="0"/>
        </a:xfrm>
      </p:grpSpPr>
      <p:sp>
        <p:nvSpPr>
          <p:cNvPr id="630" name="Google Shape;63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31" name="Google Shape;631;p16"/>
          <p:cNvGrpSpPr/>
          <p:nvPr/>
        </p:nvGrpSpPr>
        <p:grpSpPr>
          <a:xfrm>
            <a:off x="7810267" y="-622132"/>
            <a:ext cx="2587792" cy="2725916"/>
            <a:chOff x="7810267" y="-622132"/>
            <a:chExt cx="2587792" cy="2725916"/>
          </a:xfrm>
        </p:grpSpPr>
        <p:grpSp>
          <p:nvGrpSpPr>
            <p:cNvPr id="632" name="Google Shape;632;p16"/>
            <p:cNvGrpSpPr/>
            <p:nvPr/>
          </p:nvGrpSpPr>
          <p:grpSpPr>
            <a:xfrm>
              <a:off x="8520988" y="-90875"/>
              <a:ext cx="904666" cy="726121"/>
              <a:chOff x="7945225" y="4302000"/>
              <a:chExt cx="904666" cy="726121"/>
            </a:xfrm>
          </p:grpSpPr>
          <p:sp>
            <p:nvSpPr>
              <p:cNvPr id="633" name="Google Shape;633;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6" name="Google Shape;636;p16"/>
            <p:cNvGrpSpPr/>
            <p:nvPr/>
          </p:nvGrpSpPr>
          <p:grpSpPr>
            <a:xfrm>
              <a:off x="8869019" y="-622132"/>
              <a:ext cx="325154" cy="1788670"/>
              <a:chOff x="8869019" y="-622132"/>
              <a:chExt cx="325154" cy="1788670"/>
            </a:xfrm>
          </p:grpSpPr>
          <p:sp>
            <p:nvSpPr>
              <p:cNvPr id="637" name="Google Shape;637;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16"/>
              <p:cNvGrpSpPr/>
              <p:nvPr/>
            </p:nvGrpSpPr>
            <p:grpSpPr>
              <a:xfrm rot="1800062">
                <a:off x="9035610" y="1007995"/>
                <a:ext cx="134040" cy="134009"/>
                <a:chOff x="1101075" y="2142375"/>
                <a:chExt cx="439200" cy="439100"/>
              </a:xfrm>
            </p:grpSpPr>
            <p:sp>
              <p:nvSpPr>
                <p:cNvPr id="639" name="Google Shape;639;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1" name="Google Shape;641;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16"/>
          <p:cNvGrpSpPr/>
          <p:nvPr/>
        </p:nvGrpSpPr>
        <p:grpSpPr>
          <a:xfrm>
            <a:off x="8332551" y="-7"/>
            <a:ext cx="2386151" cy="3293873"/>
            <a:chOff x="8256351" y="-7"/>
            <a:chExt cx="2386151" cy="3293873"/>
          </a:xfrm>
        </p:grpSpPr>
        <p:pic>
          <p:nvPicPr>
            <p:cNvPr id="644" name="Google Shape;644;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45" name="Google Shape;645;p16"/>
            <p:cNvGrpSpPr/>
            <p:nvPr/>
          </p:nvGrpSpPr>
          <p:grpSpPr>
            <a:xfrm rot="10800000">
              <a:off x="8452444" y="-7"/>
              <a:ext cx="325154" cy="1788670"/>
              <a:chOff x="8869019" y="-622132"/>
              <a:chExt cx="325154" cy="1788670"/>
            </a:xfrm>
          </p:grpSpPr>
          <p:sp>
            <p:nvSpPr>
              <p:cNvPr id="646" name="Google Shape;646;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16"/>
              <p:cNvGrpSpPr/>
              <p:nvPr/>
            </p:nvGrpSpPr>
            <p:grpSpPr>
              <a:xfrm rot="1800062">
                <a:off x="9035610" y="1007995"/>
                <a:ext cx="134040" cy="134009"/>
                <a:chOff x="1101075" y="2142375"/>
                <a:chExt cx="439200" cy="439100"/>
              </a:xfrm>
            </p:grpSpPr>
            <p:sp>
              <p:nvSpPr>
                <p:cNvPr id="648" name="Google Shape;648;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50" name="Google Shape;650;p16"/>
          <p:cNvGrpSpPr/>
          <p:nvPr/>
        </p:nvGrpSpPr>
        <p:grpSpPr>
          <a:xfrm>
            <a:off x="-213525" y="171225"/>
            <a:ext cx="439200" cy="439100"/>
            <a:chOff x="1101075" y="2142375"/>
            <a:chExt cx="439200" cy="439100"/>
          </a:xfrm>
        </p:grpSpPr>
        <p:sp>
          <p:nvSpPr>
            <p:cNvPr id="651" name="Google Shape;651;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6"/>
          <p:cNvGrpSpPr/>
          <p:nvPr/>
        </p:nvGrpSpPr>
        <p:grpSpPr>
          <a:xfrm>
            <a:off x="-1262974" y="3161328"/>
            <a:ext cx="4822591" cy="2934500"/>
            <a:chOff x="-1186774" y="3161328"/>
            <a:chExt cx="4822591" cy="2934500"/>
          </a:xfrm>
        </p:grpSpPr>
        <p:pic>
          <p:nvPicPr>
            <p:cNvPr id="654" name="Google Shape;654;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55" name="Google Shape;655;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6" name="Google Shape;656;p16"/>
            <p:cNvGrpSpPr/>
            <p:nvPr/>
          </p:nvGrpSpPr>
          <p:grpSpPr>
            <a:xfrm>
              <a:off x="58899" y="4608583"/>
              <a:ext cx="604346" cy="657081"/>
              <a:chOff x="58899" y="4608583"/>
              <a:chExt cx="604346" cy="657081"/>
            </a:xfrm>
          </p:grpSpPr>
          <p:grpSp>
            <p:nvGrpSpPr>
              <p:cNvPr id="657" name="Google Shape;657;p16"/>
              <p:cNvGrpSpPr/>
              <p:nvPr/>
            </p:nvGrpSpPr>
            <p:grpSpPr>
              <a:xfrm rot="10800000">
                <a:off x="58899" y="4608583"/>
                <a:ext cx="328346" cy="328531"/>
                <a:chOff x="3678700" y="407275"/>
                <a:chExt cx="708100" cy="708500"/>
              </a:xfrm>
            </p:grpSpPr>
            <p:sp>
              <p:nvSpPr>
                <p:cNvPr id="658" name="Google Shape;658;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5" name="Google Shape;665;p16"/>
              <p:cNvGrpSpPr/>
              <p:nvPr/>
            </p:nvGrpSpPr>
            <p:grpSpPr>
              <a:xfrm rot="10800000">
                <a:off x="334899" y="4608583"/>
                <a:ext cx="328346" cy="328531"/>
                <a:chOff x="3678700" y="407275"/>
                <a:chExt cx="708100" cy="708500"/>
              </a:xfrm>
            </p:grpSpPr>
            <p:sp>
              <p:nvSpPr>
                <p:cNvPr id="666" name="Google Shape;666;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16"/>
              <p:cNvGrpSpPr/>
              <p:nvPr/>
            </p:nvGrpSpPr>
            <p:grpSpPr>
              <a:xfrm rot="10800000">
                <a:off x="282574" y="4937133"/>
                <a:ext cx="328346" cy="328531"/>
                <a:chOff x="3678700" y="407275"/>
                <a:chExt cx="708100" cy="708500"/>
              </a:xfrm>
            </p:grpSpPr>
            <p:sp>
              <p:nvSpPr>
                <p:cNvPr id="674" name="Google Shape;67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81" name="Google Shape;681;p16"/>
            <p:cNvGrpSpPr/>
            <p:nvPr/>
          </p:nvGrpSpPr>
          <p:grpSpPr>
            <a:xfrm>
              <a:off x="-923150" y="4796551"/>
              <a:ext cx="4558967" cy="134100"/>
              <a:chOff x="796100" y="3019701"/>
              <a:chExt cx="4558967" cy="134100"/>
            </a:xfrm>
          </p:grpSpPr>
          <p:sp>
            <p:nvSpPr>
              <p:cNvPr id="682" name="Google Shape;682;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5" name="Google Shape;68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86" name="Shape 686"/>
        <p:cNvGrpSpPr/>
        <p:nvPr/>
      </p:nvGrpSpPr>
      <p:grpSpPr>
        <a:xfrm>
          <a:off x="0" y="0"/>
          <a:ext cx="0" cy="0"/>
          <a:chOff x="0" y="0"/>
          <a:chExt cx="0" cy="0"/>
        </a:xfrm>
      </p:grpSpPr>
      <p:sp>
        <p:nvSpPr>
          <p:cNvPr id="687" name="Google Shape;68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88" name="Google Shape;688;p17"/>
          <p:cNvGrpSpPr/>
          <p:nvPr/>
        </p:nvGrpSpPr>
        <p:grpSpPr>
          <a:xfrm>
            <a:off x="-2176650" y="-112745"/>
            <a:ext cx="4680670" cy="5935195"/>
            <a:chOff x="-2176650" y="-112745"/>
            <a:chExt cx="4680670" cy="5935195"/>
          </a:xfrm>
        </p:grpSpPr>
        <p:grpSp>
          <p:nvGrpSpPr>
            <p:cNvPr id="689" name="Google Shape;689;p17"/>
            <p:cNvGrpSpPr/>
            <p:nvPr/>
          </p:nvGrpSpPr>
          <p:grpSpPr>
            <a:xfrm>
              <a:off x="-2176650" y="-112745"/>
              <a:ext cx="4680670" cy="5935195"/>
              <a:chOff x="-2176650" y="-112745"/>
              <a:chExt cx="4680670" cy="5935195"/>
            </a:xfrm>
          </p:grpSpPr>
          <p:sp>
            <p:nvSpPr>
              <p:cNvPr id="690" name="Google Shape;690;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1" name="Google Shape;691;p17"/>
              <p:cNvGrpSpPr/>
              <p:nvPr/>
            </p:nvGrpSpPr>
            <p:grpSpPr>
              <a:xfrm rot="-2700000">
                <a:off x="10491" y="4440580"/>
                <a:ext cx="582044" cy="582419"/>
                <a:chOff x="959750" y="3039275"/>
                <a:chExt cx="582050" cy="582425"/>
              </a:xfrm>
            </p:grpSpPr>
            <p:sp>
              <p:nvSpPr>
                <p:cNvPr id="692" name="Google Shape;692;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17"/>
              <p:cNvGrpSpPr/>
              <p:nvPr/>
            </p:nvGrpSpPr>
            <p:grpSpPr>
              <a:xfrm rot="-2700000">
                <a:off x="-183259" y="2704590"/>
                <a:ext cx="582044" cy="582419"/>
                <a:chOff x="959750" y="3039275"/>
                <a:chExt cx="582050" cy="582425"/>
              </a:xfrm>
            </p:grpSpPr>
            <p:sp>
              <p:nvSpPr>
                <p:cNvPr id="700" name="Google Shape;700;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8" name="Google Shape;708;p17"/>
            <p:cNvGrpSpPr/>
            <p:nvPr/>
          </p:nvGrpSpPr>
          <p:grpSpPr>
            <a:xfrm>
              <a:off x="-234425" y="3727550"/>
              <a:ext cx="439200" cy="439100"/>
              <a:chOff x="1101075" y="2142375"/>
              <a:chExt cx="439200" cy="439100"/>
            </a:xfrm>
          </p:grpSpPr>
          <p:sp>
            <p:nvSpPr>
              <p:cNvPr id="709" name="Google Shape;709;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1" name="Google Shape;711;p17"/>
            <p:cNvGrpSpPr/>
            <p:nvPr/>
          </p:nvGrpSpPr>
          <p:grpSpPr>
            <a:xfrm rot="10800000">
              <a:off x="713225" y="4931225"/>
              <a:ext cx="439200" cy="439100"/>
              <a:chOff x="1101075" y="2142375"/>
              <a:chExt cx="439200" cy="439100"/>
            </a:xfrm>
          </p:grpSpPr>
          <p:sp>
            <p:nvSpPr>
              <p:cNvPr id="712" name="Google Shape;712;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4" name="Google Shape;714;p17"/>
          <p:cNvGrpSpPr/>
          <p:nvPr/>
        </p:nvGrpSpPr>
        <p:grpSpPr>
          <a:xfrm>
            <a:off x="6642300" y="-415701"/>
            <a:ext cx="4558967" cy="1887075"/>
            <a:chOff x="6566100" y="-415701"/>
            <a:chExt cx="4558967" cy="1887075"/>
          </a:xfrm>
        </p:grpSpPr>
        <p:pic>
          <p:nvPicPr>
            <p:cNvPr id="715" name="Google Shape;715;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16" name="Google Shape;716;p17"/>
            <p:cNvGrpSpPr/>
            <p:nvPr/>
          </p:nvGrpSpPr>
          <p:grpSpPr>
            <a:xfrm rot="5400000">
              <a:off x="7714062" y="-991384"/>
              <a:ext cx="1433417" cy="2584783"/>
              <a:chOff x="-363163" y="-645596"/>
              <a:chExt cx="1433417" cy="2584783"/>
            </a:xfrm>
          </p:grpSpPr>
          <p:grpSp>
            <p:nvGrpSpPr>
              <p:cNvPr id="717" name="Google Shape;717;p17"/>
              <p:cNvGrpSpPr/>
              <p:nvPr/>
            </p:nvGrpSpPr>
            <p:grpSpPr>
              <a:xfrm rot="10800000">
                <a:off x="-64595" y="-645596"/>
                <a:ext cx="1134849" cy="2370191"/>
                <a:chOff x="-575575" y="3685599"/>
                <a:chExt cx="1421048" cy="2967932"/>
              </a:xfrm>
            </p:grpSpPr>
            <p:sp>
              <p:nvSpPr>
                <p:cNvPr id="718" name="Google Shape;718;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0" name="Google Shape;720;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7"/>
              <p:cNvGrpSpPr/>
              <p:nvPr/>
            </p:nvGrpSpPr>
            <p:grpSpPr>
              <a:xfrm flipH="1" rot="-2700000">
                <a:off x="-216370" y="1084101"/>
                <a:ext cx="708093" cy="708493"/>
                <a:chOff x="3678700" y="407275"/>
                <a:chExt cx="708100" cy="708500"/>
              </a:xfrm>
            </p:grpSpPr>
            <p:sp>
              <p:nvSpPr>
                <p:cNvPr id="723" name="Google Shape;723;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30" name="Google Shape;730;p17"/>
            <p:cNvGrpSpPr/>
            <p:nvPr/>
          </p:nvGrpSpPr>
          <p:grpSpPr>
            <a:xfrm rot="10800000">
              <a:off x="6566100" y="233963"/>
              <a:ext cx="4558967" cy="134100"/>
              <a:chOff x="796100" y="3019701"/>
              <a:chExt cx="4558967" cy="134100"/>
            </a:xfrm>
          </p:grpSpPr>
          <p:sp>
            <p:nvSpPr>
              <p:cNvPr id="731" name="Google Shape;731;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2" name="Google Shape;732;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33" name="Google Shape;733;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4" name="Google Shape;734;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35" name="Shape 735"/>
        <p:cNvGrpSpPr/>
        <p:nvPr/>
      </p:nvGrpSpPr>
      <p:grpSpPr>
        <a:xfrm>
          <a:off x="0" y="0"/>
          <a:ext cx="0" cy="0"/>
          <a:chOff x="0" y="0"/>
          <a:chExt cx="0" cy="0"/>
        </a:xfrm>
      </p:grpSpPr>
      <p:grpSp>
        <p:nvGrpSpPr>
          <p:cNvPr id="736" name="Google Shape;736;p18"/>
          <p:cNvGrpSpPr/>
          <p:nvPr/>
        </p:nvGrpSpPr>
        <p:grpSpPr>
          <a:xfrm>
            <a:off x="5404975" y="2221118"/>
            <a:ext cx="4263000" cy="3617400"/>
            <a:chOff x="5328775" y="2221118"/>
            <a:chExt cx="4263000" cy="3617400"/>
          </a:xfrm>
        </p:grpSpPr>
        <p:sp>
          <p:nvSpPr>
            <p:cNvPr id="737" name="Google Shape;737;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8" name="Google Shape;738;p18"/>
            <p:cNvGrpSpPr/>
            <p:nvPr/>
          </p:nvGrpSpPr>
          <p:grpSpPr>
            <a:xfrm>
              <a:off x="7218100" y="4855088"/>
              <a:ext cx="931125" cy="525763"/>
              <a:chOff x="7218100" y="4855088"/>
              <a:chExt cx="931125" cy="525763"/>
            </a:xfrm>
          </p:grpSpPr>
          <p:grpSp>
            <p:nvGrpSpPr>
              <p:cNvPr id="739" name="Google Shape;739;p18"/>
              <p:cNvGrpSpPr/>
              <p:nvPr/>
            </p:nvGrpSpPr>
            <p:grpSpPr>
              <a:xfrm>
                <a:off x="7710025" y="4941750"/>
                <a:ext cx="439200" cy="439100"/>
                <a:chOff x="1101075" y="2142375"/>
                <a:chExt cx="439200" cy="439100"/>
              </a:xfrm>
            </p:grpSpPr>
            <p:sp>
              <p:nvSpPr>
                <p:cNvPr id="740" name="Google Shape;740;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2" name="Google Shape;742;p18"/>
              <p:cNvGrpSpPr/>
              <p:nvPr/>
            </p:nvGrpSpPr>
            <p:grpSpPr>
              <a:xfrm>
                <a:off x="7218100" y="4855088"/>
                <a:ext cx="439200" cy="439100"/>
                <a:chOff x="1101075" y="2142375"/>
                <a:chExt cx="439200" cy="439100"/>
              </a:xfrm>
            </p:grpSpPr>
            <p:sp>
              <p:nvSpPr>
                <p:cNvPr id="743" name="Google Shape;743;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45" name="Google Shape;74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46" name="Google Shape;746;p18"/>
          <p:cNvGrpSpPr/>
          <p:nvPr/>
        </p:nvGrpSpPr>
        <p:grpSpPr>
          <a:xfrm>
            <a:off x="-2175000" y="3012192"/>
            <a:ext cx="3701086" cy="3345172"/>
            <a:chOff x="-1886500" y="2599117"/>
            <a:chExt cx="3701086" cy="3345172"/>
          </a:xfrm>
        </p:grpSpPr>
        <p:pic>
          <p:nvPicPr>
            <p:cNvPr id="747" name="Google Shape;747;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48" name="Google Shape;748;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0" name="Google Shape;750;p18"/>
            <p:cNvGrpSpPr/>
            <p:nvPr/>
          </p:nvGrpSpPr>
          <p:grpSpPr>
            <a:xfrm rot="10800000">
              <a:off x="-37979" y="5013439"/>
              <a:ext cx="134004" cy="134004"/>
              <a:chOff x="8356813" y="1074288"/>
              <a:chExt cx="351900" cy="351900"/>
            </a:xfrm>
          </p:grpSpPr>
          <p:sp>
            <p:nvSpPr>
              <p:cNvPr id="751" name="Google Shape;75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3" name="Google Shape;753;p18"/>
            <p:cNvGrpSpPr/>
            <p:nvPr/>
          </p:nvGrpSpPr>
          <p:grpSpPr>
            <a:xfrm rot="10800000">
              <a:off x="447446" y="4173589"/>
              <a:ext cx="134004" cy="134004"/>
              <a:chOff x="8356813" y="1074288"/>
              <a:chExt cx="351900" cy="351900"/>
            </a:xfrm>
          </p:grpSpPr>
          <p:sp>
            <p:nvSpPr>
              <p:cNvPr id="754" name="Google Shape;754;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8"/>
            <p:cNvGrpSpPr/>
            <p:nvPr/>
          </p:nvGrpSpPr>
          <p:grpSpPr>
            <a:xfrm rot="10800000">
              <a:off x="539621" y="2985514"/>
              <a:ext cx="134004" cy="134004"/>
              <a:chOff x="8356813" y="1074288"/>
              <a:chExt cx="351900" cy="351900"/>
            </a:xfrm>
          </p:grpSpPr>
          <p:sp>
            <p:nvSpPr>
              <p:cNvPr id="757" name="Google Shape;757;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9" name="Google Shape;759;p18"/>
          <p:cNvGrpSpPr/>
          <p:nvPr/>
        </p:nvGrpSpPr>
        <p:grpSpPr>
          <a:xfrm>
            <a:off x="5928900" y="-249669"/>
            <a:ext cx="5688165" cy="3493826"/>
            <a:chOff x="5852700" y="-249669"/>
            <a:chExt cx="5688165" cy="3493826"/>
          </a:xfrm>
        </p:grpSpPr>
        <p:grpSp>
          <p:nvGrpSpPr>
            <p:cNvPr id="760" name="Google Shape;760;p18"/>
            <p:cNvGrpSpPr/>
            <p:nvPr/>
          </p:nvGrpSpPr>
          <p:grpSpPr>
            <a:xfrm>
              <a:off x="8783705" y="1899359"/>
              <a:ext cx="402160" cy="1344798"/>
              <a:chOff x="8668555" y="1976884"/>
              <a:chExt cx="402160" cy="1344798"/>
            </a:xfrm>
          </p:grpSpPr>
          <p:sp>
            <p:nvSpPr>
              <p:cNvPr id="761" name="Google Shape;761;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18"/>
            <p:cNvGrpSpPr/>
            <p:nvPr/>
          </p:nvGrpSpPr>
          <p:grpSpPr>
            <a:xfrm>
              <a:off x="8598675" y="1421188"/>
              <a:ext cx="904666" cy="726121"/>
              <a:chOff x="7945225" y="4302000"/>
              <a:chExt cx="904666" cy="726121"/>
            </a:xfrm>
          </p:grpSpPr>
          <p:sp>
            <p:nvSpPr>
              <p:cNvPr id="764" name="Google Shape;764;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18"/>
            <p:cNvGrpSpPr/>
            <p:nvPr/>
          </p:nvGrpSpPr>
          <p:grpSpPr>
            <a:xfrm flipH="1" rot="10800000">
              <a:off x="7579756" y="-249669"/>
              <a:ext cx="2601921" cy="2438355"/>
              <a:chOff x="7340128" y="2866613"/>
              <a:chExt cx="2439225" cy="2438355"/>
            </a:xfrm>
          </p:grpSpPr>
          <p:sp>
            <p:nvSpPr>
              <p:cNvPr id="768" name="Google Shape;768;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1" name="Google Shape;771;p18"/>
            <p:cNvGrpSpPr/>
            <p:nvPr/>
          </p:nvGrpSpPr>
          <p:grpSpPr>
            <a:xfrm>
              <a:off x="6917731" y="246011"/>
              <a:ext cx="4623133" cy="134070"/>
              <a:chOff x="6917731" y="246011"/>
              <a:chExt cx="4623133" cy="134070"/>
            </a:xfrm>
          </p:grpSpPr>
          <p:sp>
            <p:nvSpPr>
              <p:cNvPr id="772" name="Google Shape;772;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4" name="Google Shape;774;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
        <p:nvSpPr>
          <p:cNvPr id="775" name="Google Shape;775;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76" name="Shape 776"/>
        <p:cNvGrpSpPr/>
        <p:nvPr/>
      </p:nvGrpSpPr>
      <p:grpSpPr>
        <a:xfrm>
          <a:off x="0" y="0"/>
          <a:ext cx="0" cy="0"/>
          <a:chOff x="0" y="0"/>
          <a:chExt cx="0" cy="0"/>
        </a:xfrm>
      </p:grpSpPr>
      <p:sp>
        <p:nvSpPr>
          <p:cNvPr id="777" name="Google Shape;7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78" name="Google Shape;778;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9" name="Google Shape;779;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80" name="Google Shape;780;p19"/>
          <p:cNvGrpSpPr/>
          <p:nvPr/>
        </p:nvGrpSpPr>
        <p:grpSpPr>
          <a:xfrm>
            <a:off x="-96329" y="4888563"/>
            <a:ext cx="1590408" cy="88125"/>
            <a:chOff x="124624" y="4953514"/>
            <a:chExt cx="1137387" cy="88142"/>
          </a:xfrm>
        </p:grpSpPr>
        <p:sp>
          <p:nvSpPr>
            <p:cNvPr id="781" name="Google Shape;781;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3" name="Google Shape;783;p19"/>
          <p:cNvGrpSpPr/>
          <p:nvPr/>
        </p:nvGrpSpPr>
        <p:grpSpPr>
          <a:xfrm>
            <a:off x="6883700" y="1385725"/>
            <a:ext cx="4028179" cy="5283555"/>
            <a:chOff x="6883700" y="1385725"/>
            <a:chExt cx="4028179" cy="5283555"/>
          </a:xfrm>
        </p:grpSpPr>
        <p:sp>
          <p:nvSpPr>
            <p:cNvPr id="784" name="Google Shape;784;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9"/>
          <p:cNvGrpSpPr/>
          <p:nvPr/>
        </p:nvGrpSpPr>
        <p:grpSpPr>
          <a:xfrm>
            <a:off x="4598006" y="-1699037"/>
            <a:ext cx="5579794" cy="3203424"/>
            <a:chOff x="4521806" y="-1546637"/>
            <a:chExt cx="5579794" cy="3203424"/>
          </a:xfrm>
        </p:grpSpPr>
        <p:grpSp>
          <p:nvGrpSpPr>
            <p:cNvPr id="789" name="Google Shape;789;p19"/>
            <p:cNvGrpSpPr/>
            <p:nvPr/>
          </p:nvGrpSpPr>
          <p:grpSpPr>
            <a:xfrm>
              <a:off x="4619858" y="-154439"/>
              <a:ext cx="916824" cy="700199"/>
              <a:chOff x="4619858" y="-154439"/>
              <a:chExt cx="916824" cy="700199"/>
            </a:xfrm>
          </p:grpSpPr>
          <p:sp>
            <p:nvSpPr>
              <p:cNvPr id="790" name="Google Shape;790;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93" name="Google Shape;793;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94" name="Google Shape;794;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6" name="Google Shape;796;p19"/>
            <p:cNvGrpSpPr/>
            <p:nvPr/>
          </p:nvGrpSpPr>
          <p:grpSpPr>
            <a:xfrm rot="10800000">
              <a:off x="8323180" y="210225"/>
              <a:ext cx="1493503" cy="88125"/>
              <a:chOff x="124624" y="4953514"/>
              <a:chExt cx="1137387" cy="88142"/>
            </a:xfrm>
          </p:grpSpPr>
          <p:sp>
            <p:nvSpPr>
              <p:cNvPr id="797" name="Google Shape;797;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9"/>
            <p:cNvGrpSpPr/>
            <p:nvPr/>
          </p:nvGrpSpPr>
          <p:grpSpPr>
            <a:xfrm>
              <a:off x="4619231" y="-32636"/>
              <a:ext cx="254987" cy="255131"/>
              <a:chOff x="3678700" y="407275"/>
              <a:chExt cx="708100" cy="708500"/>
            </a:xfrm>
          </p:grpSpPr>
          <p:sp>
            <p:nvSpPr>
              <p:cNvPr id="800" name="Google Shape;800;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7" name="Google Shape;807;p19"/>
            <p:cNvGrpSpPr/>
            <p:nvPr/>
          </p:nvGrpSpPr>
          <p:grpSpPr>
            <a:xfrm>
              <a:off x="4521806" y="126714"/>
              <a:ext cx="254987" cy="255131"/>
              <a:chOff x="3678700" y="407275"/>
              <a:chExt cx="708100" cy="708500"/>
            </a:xfrm>
          </p:grpSpPr>
          <p:sp>
            <p:nvSpPr>
              <p:cNvPr id="808" name="Google Shape;808;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5" name="Google Shape;815;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16" name="Shape 816"/>
        <p:cNvGrpSpPr/>
        <p:nvPr/>
      </p:nvGrpSpPr>
      <p:grpSpPr>
        <a:xfrm>
          <a:off x="0" y="0"/>
          <a:ext cx="0" cy="0"/>
          <a:chOff x="0" y="0"/>
          <a:chExt cx="0" cy="0"/>
        </a:xfrm>
      </p:grpSpPr>
      <p:sp>
        <p:nvSpPr>
          <p:cNvPr id="817" name="Google Shape;817;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8" name="Google Shape;818;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19" name="Google Shape;819;p20"/>
          <p:cNvGrpSpPr/>
          <p:nvPr/>
        </p:nvGrpSpPr>
        <p:grpSpPr>
          <a:xfrm>
            <a:off x="-1623735" y="2499757"/>
            <a:ext cx="5119205" cy="4373890"/>
            <a:chOff x="-1547535" y="2499757"/>
            <a:chExt cx="5119205" cy="4373890"/>
          </a:xfrm>
        </p:grpSpPr>
        <p:pic>
          <p:nvPicPr>
            <p:cNvPr id="820" name="Google Shape;820;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21" name="Google Shape;821;p20"/>
            <p:cNvGrpSpPr/>
            <p:nvPr/>
          </p:nvGrpSpPr>
          <p:grpSpPr>
            <a:xfrm rot="-5400000">
              <a:off x="123777" y="4587830"/>
              <a:ext cx="480890" cy="481200"/>
              <a:chOff x="959750" y="3039275"/>
              <a:chExt cx="582050" cy="582425"/>
            </a:xfrm>
          </p:grpSpPr>
          <p:sp>
            <p:nvSpPr>
              <p:cNvPr id="822" name="Google Shape;822;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9" name="Google Shape;829;p20"/>
            <p:cNvGrpSpPr/>
            <p:nvPr/>
          </p:nvGrpSpPr>
          <p:grpSpPr>
            <a:xfrm rot="-5400000">
              <a:off x="-564590" y="2079321"/>
              <a:ext cx="3153315" cy="5119205"/>
              <a:chOff x="6643701" y="816087"/>
              <a:chExt cx="3153315" cy="5119205"/>
            </a:xfrm>
          </p:grpSpPr>
          <p:sp>
            <p:nvSpPr>
              <p:cNvPr id="830" name="Google Shape;830;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0"/>
              <p:cNvGrpSpPr/>
              <p:nvPr/>
            </p:nvGrpSpPr>
            <p:grpSpPr>
              <a:xfrm>
                <a:off x="8062611" y="3503222"/>
                <a:ext cx="134004" cy="134004"/>
                <a:chOff x="8356813" y="1074288"/>
                <a:chExt cx="351900" cy="351900"/>
              </a:xfrm>
            </p:grpSpPr>
            <p:sp>
              <p:nvSpPr>
                <p:cNvPr id="832" name="Google Shape;832;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4" name="Google Shape;834;p20"/>
              <p:cNvGrpSpPr/>
              <p:nvPr/>
            </p:nvGrpSpPr>
            <p:grpSpPr>
              <a:xfrm>
                <a:off x="7678536" y="3129397"/>
                <a:ext cx="134004" cy="134004"/>
                <a:chOff x="8356813" y="1074288"/>
                <a:chExt cx="351900" cy="351900"/>
              </a:xfrm>
            </p:grpSpPr>
            <p:sp>
              <p:nvSpPr>
                <p:cNvPr id="835" name="Google Shape;835;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7" name="Google Shape;837;p20"/>
              <p:cNvGrpSpPr/>
              <p:nvPr/>
            </p:nvGrpSpPr>
            <p:grpSpPr>
              <a:xfrm>
                <a:off x="8671986" y="2443197"/>
                <a:ext cx="134004" cy="134004"/>
                <a:chOff x="8356813" y="1074288"/>
                <a:chExt cx="351900" cy="351900"/>
              </a:xfrm>
            </p:grpSpPr>
            <p:sp>
              <p:nvSpPr>
                <p:cNvPr id="838" name="Google Shape;838;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0" name="Google Shape;840;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20"/>
            <p:cNvGrpSpPr/>
            <p:nvPr/>
          </p:nvGrpSpPr>
          <p:grpSpPr>
            <a:xfrm rot="-5400000">
              <a:off x="99300" y="3411735"/>
              <a:ext cx="88151" cy="2151709"/>
              <a:chOff x="3054755" y="4367024"/>
              <a:chExt cx="88142" cy="1137387"/>
            </a:xfrm>
          </p:grpSpPr>
          <p:sp>
            <p:nvSpPr>
              <p:cNvPr id="842" name="Google Shape;842;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4" name="Google Shape;844;p20"/>
            <p:cNvGrpSpPr/>
            <p:nvPr/>
          </p:nvGrpSpPr>
          <p:grpSpPr>
            <a:xfrm rot="-5400000">
              <a:off x="-28713" y="3651410"/>
              <a:ext cx="88151" cy="2151709"/>
              <a:chOff x="3054755" y="4367024"/>
              <a:chExt cx="88142" cy="1137387"/>
            </a:xfrm>
          </p:grpSpPr>
          <p:sp>
            <p:nvSpPr>
              <p:cNvPr id="845" name="Google Shape;845;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7" name="Google Shape;847;p20"/>
          <p:cNvGrpSpPr/>
          <p:nvPr/>
        </p:nvGrpSpPr>
        <p:grpSpPr>
          <a:xfrm rot="-5400000">
            <a:off x="7274810" y="-1067450"/>
            <a:ext cx="3920501" cy="3213899"/>
            <a:chOff x="6643710" y="2822113"/>
            <a:chExt cx="3920501" cy="3213899"/>
          </a:xfrm>
        </p:grpSpPr>
        <p:pic>
          <p:nvPicPr>
            <p:cNvPr id="848" name="Google Shape;848;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49" name="Google Shape;849;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20"/>
            <p:cNvGrpSpPr/>
            <p:nvPr/>
          </p:nvGrpSpPr>
          <p:grpSpPr>
            <a:xfrm>
              <a:off x="8671987" y="3471620"/>
              <a:ext cx="699928" cy="1651024"/>
              <a:chOff x="8337812" y="3492483"/>
              <a:chExt cx="699928" cy="1651024"/>
            </a:xfrm>
          </p:grpSpPr>
          <p:sp>
            <p:nvSpPr>
              <p:cNvPr id="853" name="Google Shape;853;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6" name="Google Shape;856;p20"/>
            <p:cNvGrpSpPr/>
            <p:nvPr/>
          </p:nvGrpSpPr>
          <p:grpSpPr>
            <a:xfrm>
              <a:off x="8279400" y="4281138"/>
              <a:ext cx="904666" cy="726121"/>
              <a:chOff x="7945225" y="4302000"/>
              <a:chExt cx="904666" cy="726121"/>
            </a:xfrm>
          </p:grpSpPr>
          <p:sp>
            <p:nvSpPr>
              <p:cNvPr id="857" name="Google Shape;857;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0" name="Google Shape;86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6" name="Shape 96"/>
        <p:cNvGrpSpPr/>
        <p:nvPr/>
      </p:nvGrpSpPr>
      <p:grpSpPr>
        <a:xfrm>
          <a:off x="0" y="0"/>
          <a:ext cx="0" cy="0"/>
          <a:chOff x="0" y="0"/>
          <a:chExt cx="0" cy="0"/>
        </a:xfrm>
      </p:grpSpPr>
      <p:sp>
        <p:nvSpPr>
          <p:cNvPr id="97" name="Google Shape;97;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8" name="Google Shape;98;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9" name="Google Shape;99;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00" name="Google Shape;100;p3"/>
          <p:cNvGrpSpPr/>
          <p:nvPr/>
        </p:nvGrpSpPr>
        <p:grpSpPr>
          <a:xfrm>
            <a:off x="-539206" y="-1717975"/>
            <a:ext cx="4397193" cy="4171657"/>
            <a:chOff x="-494406" y="-1584825"/>
            <a:chExt cx="4397193" cy="4171657"/>
          </a:xfrm>
        </p:grpSpPr>
        <p:grpSp>
          <p:nvGrpSpPr>
            <p:cNvPr id="101" name="Google Shape;101;p3"/>
            <p:cNvGrpSpPr/>
            <p:nvPr/>
          </p:nvGrpSpPr>
          <p:grpSpPr>
            <a:xfrm>
              <a:off x="-494406" y="-252396"/>
              <a:ext cx="1741563" cy="1288563"/>
              <a:chOff x="-494406" y="-252396"/>
              <a:chExt cx="1741563" cy="1288563"/>
            </a:xfrm>
          </p:grpSpPr>
          <p:sp>
            <p:nvSpPr>
              <p:cNvPr id="102" name="Google Shape;102;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3"/>
            <p:cNvGrpSpPr/>
            <p:nvPr/>
          </p:nvGrpSpPr>
          <p:grpSpPr>
            <a:xfrm>
              <a:off x="245875" y="-51824"/>
              <a:ext cx="208200" cy="1824700"/>
              <a:chOff x="1040050" y="3812126"/>
              <a:chExt cx="208200" cy="1824700"/>
            </a:xfrm>
          </p:grpSpPr>
          <p:sp>
            <p:nvSpPr>
              <p:cNvPr id="105" name="Google Shape;105;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41574" y="-36652"/>
              <a:ext cx="699940" cy="478601"/>
              <a:chOff x="39722" y="4349021"/>
              <a:chExt cx="1061964" cy="726143"/>
            </a:xfrm>
          </p:grpSpPr>
          <p:grpSp>
            <p:nvGrpSpPr>
              <p:cNvPr id="108" name="Google Shape;108;p3"/>
              <p:cNvGrpSpPr/>
              <p:nvPr/>
            </p:nvGrpSpPr>
            <p:grpSpPr>
              <a:xfrm rot="2700000">
                <a:off x="140502" y="4460924"/>
                <a:ext cx="524584" cy="502337"/>
                <a:chOff x="1189791" y="-1767331"/>
                <a:chExt cx="904284" cy="865933"/>
              </a:xfrm>
            </p:grpSpPr>
            <p:sp>
              <p:nvSpPr>
                <p:cNvPr id="109" name="Google Shape;10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1232795" y="-1740829"/>
                  <a:ext cx="717621" cy="717392"/>
                  <a:chOff x="1483457" y="3953671"/>
                  <a:chExt cx="717621" cy="717392"/>
                </a:xfrm>
              </p:grpSpPr>
              <p:sp>
                <p:nvSpPr>
                  <p:cNvPr id="111" name="Google Shape;11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 name="Google Shape;11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3"/>
            <p:cNvGrpSpPr/>
            <p:nvPr/>
          </p:nvGrpSpPr>
          <p:grpSpPr>
            <a:xfrm>
              <a:off x="955673" y="11"/>
              <a:ext cx="592576" cy="405260"/>
              <a:chOff x="39722" y="4349021"/>
              <a:chExt cx="1061964" cy="726143"/>
            </a:xfrm>
          </p:grpSpPr>
          <p:grpSp>
            <p:nvGrpSpPr>
              <p:cNvPr id="118" name="Google Shape;118;p3"/>
              <p:cNvGrpSpPr/>
              <p:nvPr/>
            </p:nvGrpSpPr>
            <p:grpSpPr>
              <a:xfrm rot="2700000">
                <a:off x="140502" y="4460924"/>
                <a:ext cx="524584" cy="502337"/>
                <a:chOff x="1189791" y="-1767331"/>
                <a:chExt cx="904284" cy="865933"/>
              </a:xfrm>
            </p:grpSpPr>
            <p:sp>
              <p:nvSpPr>
                <p:cNvPr id="119" name="Google Shape;11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3"/>
                <p:cNvGrpSpPr/>
                <p:nvPr/>
              </p:nvGrpSpPr>
              <p:grpSpPr>
                <a:xfrm>
                  <a:off x="1232795" y="-1740829"/>
                  <a:ext cx="717621" cy="717392"/>
                  <a:chOff x="1483457" y="3953671"/>
                  <a:chExt cx="717621" cy="717392"/>
                </a:xfrm>
              </p:grpSpPr>
              <p:sp>
                <p:nvSpPr>
                  <p:cNvPr id="121" name="Google Shape;12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 name="Google Shape;12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3"/>
            <p:cNvGrpSpPr/>
            <p:nvPr/>
          </p:nvGrpSpPr>
          <p:grpSpPr>
            <a:xfrm>
              <a:off x="-1" y="621223"/>
              <a:ext cx="699940" cy="478601"/>
              <a:chOff x="39722" y="4349021"/>
              <a:chExt cx="1061964" cy="726143"/>
            </a:xfrm>
          </p:grpSpPr>
          <p:grpSp>
            <p:nvGrpSpPr>
              <p:cNvPr id="128" name="Google Shape;128;p3"/>
              <p:cNvGrpSpPr/>
              <p:nvPr/>
            </p:nvGrpSpPr>
            <p:grpSpPr>
              <a:xfrm rot="2700000">
                <a:off x="140502" y="4460924"/>
                <a:ext cx="524584" cy="502337"/>
                <a:chOff x="1189791" y="-1767331"/>
                <a:chExt cx="904284" cy="865933"/>
              </a:xfrm>
            </p:grpSpPr>
            <p:sp>
              <p:nvSpPr>
                <p:cNvPr id="129" name="Google Shape;129;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1232795" y="-1740829"/>
                  <a:ext cx="717621" cy="717392"/>
                  <a:chOff x="1483457" y="3953671"/>
                  <a:chExt cx="717621" cy="717392"/>
                </a:xfrm>
              </p:grpSpPr>
              <p:sp>
                <p:nvSpPr>
                  <p:cNvPr id="131" name="Google Shape;131;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3"/>
            <p:cNvGrpSpPr/>
            <p:nvPr/>
          </p:nvGrpSpPr>
          <p:grpSpPr>
            <a:xfrm rot="-8100000">
              <a:off x="540898" y="-1172741"/>
              <a:ext cx="2552124" cy="3347490"/>
              <a:chOff x="2976325" y="908175"/>
              <a:chExt cx="4028179" cy="5283555"/>
            </a:xfrm>
          </p:grpSpPr>
          <p:sp>
            <p:nvSpPr>
              <p:cNvPr id="138" name="Google Shape;138;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61" name="Shape 861"/>
        <p:cNvGrpSpPr/>
        <p:nvPr/>
      </p:nvGrpSpPr>
      <p:grpSpPr>
        <a:xfrm>
          <a:off x="0" y="0"/>
          <a:ext cx="0" cy="0"/>
          <a:chOff x="0" y="0"/>
          <a:chExt cx="0" cy="0"/>
        </a:xfrm>
      </p:grpSpPr>
      <p:sp>
        <p:nvSpPr>
          <p:cNvPr id="862" name="Google Shape;86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3" name="Google Shape;863;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64" name="Google Shape;864;p21"/>
          <p:cNvGrpSpPr/>
          <p:nvPr/>
        </p:nvGrpSpPr>
        <p:grpSpPr>
          <a:xfrm>
            <a:off x="6846993" y="-1382193"/>
            <a:ext cx="4230595" cy="4230595"/>
            <a:chOff x="6597168" y="-1305993"/>
            <a:chExt cx="4230595" cy="4230595"/>
          </a:xfrm>
        </p:grpSpPr>
        <p:sp>
          <p:nvSpPr>
            <p:cNvPr id="865" name="Google Shape;865;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21"/>
            <p:cNvGrpSpPr/>
            <p:nvPr/>
          </p:nvGrpSpPr>
          <p:grpSpPr>
            <a:xfrm>
              <a:off x="8449011" y="1244697"/>
              <a:ext cx="134100" cy="134100"/>
              <a:chOff x="-1999139" y="3143772"/>
              <a:chExt cx="134100" cy="134100"/>
            </a:xfrm>
          </p:grpSpPr>
          <p:sp>
            <p:nvSpPr>
              <p:cNvPr id="869" name="Google Shape;869;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1" name="Google Shape;871;p21"/>
            <p:cNvGrpSpPr/>
            <p:nvPr/>
          </p:nvGrpSpPr>
          <p:grpSpPr>
            <a:xfrm>
              <a:off x="8577286" y="2178484"/>
              <a:ext cx="134100" cy="134100"/>
              <a:chOff x="-1999139" y="3143772"/>
              <a:chExt cx="134100" cy="134100"/>
            </a:xfrm>
          </p:grpSpPr>
          <p:sp>
            <p:nvSpPr>
              <p:cNvPr id="872" name="Google Shape;872;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21"/>
            <p:cNvGrpSpPr/>
            <p:nvPr/>
          </p:nvGrpSpPr>
          <p:grpSpPr>
            <a:xfrm>
              <a:off x="8526386" y="311022"/>
              <a:ext cx="134004" cy="134004"/>
              <a:chOff x="8356813" y="1074288"/>
              <a:chExt cx="351900" cy="351900"/>
            </a:xfrm>
          </p:grpSpPr>
          <p:sp>
            <p:nvSpPr>
              <p:cNvPr id="875" name="Google Shape;875;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77" name="Google Shape;877;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78" name="Google Shape;878;p21"/>
          <p:cNvGrpSpPr/>
          <p:nvPr/>
        </p:nvGrpSpPr>
        <p:grpSpPr>
          <a:xfrm rot="5400000">
            <a:off x="-1981527" y="1924690"/>
            <a:ext cx="6191222" cy="6191222"/>
            <a:chOff x="-2825827" y="1271890"/>
            <a:chExt cx="6191222" cy="6191222"/>
          </a:xfrm>
        </p:grpSpPr>
        <p:pic>
          <p:nvPicPr>
            <p:cNvPr id="879" name="Google Shape;879;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80" name="Google Shape;880;p21"/>
            <p:cNvGrpSpPr/>
            <p:nvPr/>
          </p:nvGrpSpPr>
          <p:grpSpPr>
            <a:xfrm>
              <a:off x="-2825827" y="1271890"/>
              <a:ext cx="6191222" cy="6191222"/>
              <a:chOff x="-2825827" y="1271890"/>
              <a:chExt cx="6191222" cy="6191222"/>
            </a:xfrm>
          </p:grpSpPr>
          <p:sp>
            <p:nvSpPr>
              <p:cNvPr id="881" name="Google Shape;881;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3" name="Google Shape;883;p21"/>
              <p:cNvGrpSpPr/>
              <p:nvPr/>
            </p:nvGrpSpPr>
            <p:grpSpPr>
              <a:xfrm rot="10800000">
                <a:off x="384881" y="3042905"/>
                <a:ext cx="134100" cy="134100"/>
                <a:chOff x="-1999139" y="3143772"/>
                <a:chExt cx="134100" cy="134100"/>
              </a:xfrm>
            </p:grpSpPr>
            <p:sp>
              <p:nvSpPr>
                <p:cNvPr id="884" name="Google Shape;884;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6" name="Google Shape;886;p21"/>
              <p:cNvGrpSpPr/>
              <p:nvPr/>
            </p:nvGrpSpPr>
            <p:grpSpPr>
              <a:xfrm rot="10800000">
                <a:off x="146106" y="3710980"/>
                <a:ext cx="134100" cy="134100"/>
                <a:chOff x="-1999139" y="3143772"/>
                <a:chExt cx="134100" cy="134100"/>
              </a:xfrm>
            </p:grpSpPr>
            <p:sp>
              <p:nvSpPr>
                <p:cNvPr id="887" name="Google Shape;887;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21"/>
              <p:cNvGrpSpPr/>
              <p:nvPr/>
            </p:nvGrpSpPr>
            <p:grpSpPr>
              <a:xfrm>
                <a:off x="-102297" y="3780153"/>
                <a:ext cx="939901" cy="2449421"/>
                <a:chOff x="-102297" y="3780153"/>
                <a:chExt cx="939901" cy="2449421"/>
              </a:xfrm>
            </p:grpSpPr>
            <p:sp>
              <p:nvSpPr>
                <p:cNvPr id="890" name="Google Shape;890;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2" name="Google Shape;892;p21"/>
                <p:cNvGrpSpPr/>
                <p:nvPr/>
              </p:nvGrpSpPr>
              <p:grpSpPr>
                <a:xfrm rot="10800000">
                  <a:off x="532825" y="5492502"/>
                  <a:ext cx="134004" cy="134004"/>
                  <a:chOff x="8356813" y="1074288"/>
                  <a:chExt cx="351900" cy="351900"/>
                </a:xfrm>
              </p:grpSpPr>
              <p:sp>
                <p:nvSpPr>
                  <p:cNvPr id="893" name="Google Shape;893;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895" name="Google Shape;895;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96" name="Shape 896"/>
        <p:cNvGrpSpPr/>
        <p:nvPr/>
      </p:nvGrpSpPr>
      <p:grpSpPr>
        <a:xfrm>
          <a:off x="0" y="0"/>
          <a:ext cx="0" cy="0"/>
          <a:chOff x="0" y="0"/>
          <a:chExt cx="0" cy="0"/>
        </a:xfrm>
      </p:grpSpPr>
      <p:grpSp>
        <p:nvGrpSpPr>
          <p:cNvPr id="897" name="Google Shape;897;p22"/>
          <p:cNvGrpSpPr/>
          <p:nvPr/>
        </p:nvGrpSpPr>
        <p:grpSpPr>
          <a:xfrm>
            <a:off x="4582521" y="2433470"/>
            <a:ext cx="5022035" cy="4764449"/>
            <a:chOff x="4571996" y="2268220"/>
            <a:chExt cx="5022035" cy="4764449"/>
          </a:xfrm>
        </p:grpSpPr>
        <p:pic>
          <p:nvPicPr>
            <p:cNvPr id="898" name="Google Shape;89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99" name="Google Shape;899;p22"/>
            <p:cNvGrpSpPr/>
            <p:nvPr/>
          </p:nvGrpSpPr>
          <p:grpSpPr>
            <a:xfrm rot="10800000">
              <a:off x="4571996" y="2268220"/>
              <a:ext cx="5022035" cy="4764449"/>
              <a:chOff x="-494406" y="-1584825"/>
              <a:chExt cx="4397193" cy="4171657"/>
            </a:xfrm>
          </p:grpSpPr>
          <p:grpSp>
            <p:nvGrpSpPr>
              <p:cNvPr id="900" name="Google Shape;900;p22"/>
              <p:cNvGrpSpPr/>
              <p:nvPr/>
            </p:nvGrpSpPr>
            <p:grpSpPr>
              <a:xfrm>
                <a:off x="245875" y="-51824"/>
                <a:ext cx="208200" cy="1824700"/>
                <a:chOff x="1040050" y="3812126"/>
                <a:chExt cx="208200" cy="1824700"/>
              </a:xfrm>
            </p:grpSpPr>
            <p:sp>
              <p:nvSpPr>
                <p:cNvPr id="901" name="Google Shape;90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2"/>
              <p:cNvGrpSpPr/>
              <p:nvPr/>
            </p:nvGrpSpPr>
            <p:grpSpPr>
              <a:xfrm rot="-8100000">
                <a:off x="540898" y="-1172741"/>
                <a:ext cx="2552124" cy="3347490"/>
                <a:chOff x="2976325" y="908175"/>
                <a:chExt cx="4028179" cy="5283555"/>
              </a:xfrm>
            </p:grpSpPr>
            <p:sp>
              <p:nvSpPr>
                <p:cNvPr id="904" name="Google Shape;90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1" y="621223"/>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955673" y="11"/>
                <a:ext cx="592576" cy="405260"/>
                <a:chOff x="39722" y="4349021"/>
                <a:chExt cx="1061964" cy="726143"/>
              </a:xfrm>
            </p:grpSpPr>
            <p:grpSp>
              <p:nvGrpSpPr>
                <p:cNvPr id="918" name="Google Shape;918;p22"/>
                <p:cNvGrpSpPr/>
                <p:nvPr/>
              </p:nvGrpSpPr>
              <p:grpSpPr>
                <a:xfrm rot="2700000">
                  <a:off x="140502" y="4460924"/>
                  <a:ext cx="524584" cy="502337"/>
                  <a:chOff x="1189791" y="-1767331"/>
                  <a:chExt cx="904284" cy="865933"/>
                </a:xfrm>
              </p:grpSpPr>
              <p:sp>
                <p:nvSpPr>
                  <p:cNvPr id="919" name="Google Shape;91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22"/>
                  <p:cNvGrpSpPr/>
                  <p:nvPr/>
                </p:nvGrpSpPr>
                <p:grpSpPr>
                  <a:xfrm>
                    <a:off x="1232795" y="-1740829"/>
                    <a:ext cx="717621" cy="717392"/>
                    <a:chOff x="1483457" y="3953671"/>
                    <a:chExt cx="717621" cy="717392"/>
                  </a:xfrm>
                </p:grpSpPr>
                <p:sp>
                  <p:nvSpPr>
                    <p:cNvPr id="921" name="Google Shape;92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6" name="Google Shape;92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7" name="Google Shape;927;p22"/>
              <p:cNvGrpSpPr/>
              <p:nvPr/>
            </p:nvGrpSpPr>
            <p:grpSpPr>
              <a:xfrm>
                <a:off x="441574" y="-36652"/>
                <a:ext cx="699940" cy="478601"/>
                <a:chOff x="39722" y="4349021"/>
                <a:chExt cx="1061964" cy="726143"/>
              </a:xfrm>
            </p:grpSpPr>
            <p:grpSp>
              <p:nvGrpSpPr>
                <p:cNvPr id="928" name="Google Shape;928;p22"/>
                <p:cNvGrpSpPr/>
                <p:nvPr/>
              </p:nvGrpSpPr>
              <p:grpSpPr>
                <a:xfrm rot="2700000">
                  <a:off x="140502" y="4460924"/>
                  <a:ext cx="524584" cy="502337"/>
                  <a:chOff x="1189791" y="-1767331"/>
                  <a:chExt cx="904284" cy="865933"/>
                </a:xfrm>
              </p:grpSpPr>
              <p:sp>
                <p:nvSpPr>
                  <p:cNvPr id="929" name="Google Shape;92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0" name="Google Shape;930;p22"/>
                  <p:cNvGrpSpPr/>
                  <p:nvPr/>
                </p:nvGrpSpPr>
                <p:grpSpPr>
                  <a:xfrm>
                    <a:off x="1232795" y="-1740829"/>
                    <a:ext cx="717621" cy="717392"/>
                    <a:chOff x="1483457" y="3953671"/>
                    <a:chExt cx="717621" cy="717392"/>
                  </a:xfrm>
                </p:grpSpPr>
                <p:sp>
                  <p:nvSpPr>
                    <p:cNvPr id="931" name="Google Shape;93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6" name="Google Shape;93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7" name="Google Shape;937;p22"/>
              <p:cNvGrpSpPr/>
              <p:nvPr/>
            </p:nvGrpSpPr>
            <p:grpSpPr>
              <a:xfrm>
                <a:off x="-494406" y="-252396"/>
                <a:ext cx="1741563" cy="1288563"/>
                <a:chOff x="-494406" y="-252396"/>
                <a:chExt cx="1741563" cy="1288563"/>
              </a:xfrm>
            </p:grpSpPr>
            <p:sp>
              <p:nvSpPr>
                <p:cNvPr id="938" name="Google Shape;93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0" name="Google Shape;940;p22"/>
            <p:cNvGrpSpPr/>
            <p:nvPr/>
          </p:nvGrpSpPr>
          <p:grpSpPr>
            <a:xfrm>
              <a:off x="5643425" y="4968525"/>
              <a:ext cx="439200" cy="439100"/>
              <a:chOff x="1101075" y="2142375"/>
              <a:chExt cx="439200" cy="439100"/>
            </a:xfrm>
          </p:grpSpPr>
          <p:sp>
            <p:nvSpPr>
              <p:cNvPr id="941" name="Google Shape;94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44" name="Google Shape;94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45" name="Google Shape;94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46" name="Google Shape;946;p22"/>
          <p:cNvGrpSpPr/>
          <p:nvPr/>
        </p:nvGrpSpPr>
        <p:grpSpPr>
          <a:xfrm>
            <a:off x="-913829" y="-2335097"/>
            <a:ext cx="5022161" cy="4764814"/>
            <a:chOff x="-837629" y="-2258897"/>
            <a:chExt cx="5022161" cy="4764814"/>
          </a:xfrm>
        </p:grpSpPr>
        <p:grpSp>
          <p:nvGrpSpPr>
            <p:cNvPr id="947" name="Google Shape;947;p22"/>
            <p:cNvGrpSpPr/>
            <p:nvPr/>
          </p:nvGrpSpPr>
          <p:grpSpPr>
            <a:xfrm>
              <a:off x="-837629" y="-736613"/>
              <a:ext cx="1989039" cy="1471668"/>
              <a:chOff x="-494406" y="-252396"/>
              <a:chExt cx="1741563" cy="1288563"/>
            </a:xfrm>
          </p:grpSpPr>
          <p:sp>
            <p:nvSpPr>
              <p:cNvPr id="948" name="Google Shape;94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22"/>
            <p:cNvGrpSpPr/>
            <p:nvPr/>
          </p:nvGrpSpPr>
          <p:grpSpPr>
            <a:xfrm rot="-8100000">
              <a:off x="344623" y="-1788220"/>
              <a:ext cx="2915004" cy="3823461"/>
              <a:chOff x="2976325" y="908175"/>
              <a:chExt cx="4028179" cy="5283555"/>
            </a:xfrm>
          </p:grpSpPr>
          <p:sp>
            <p:nvSpPr>
              <p:cNvPr id="951" name="Google Shape;95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22"/>
            <p:cNvGrpSpPr/>
            <p:nvPr/>
          </p:nvGrpSpPr>
          <p:grpSpPr>
            <a:xfrm>
              <a:off x="-272968" y="261330"/>
              <a:ext cx="799446" cy="546640"/>
              <a:chOff x="39722" y="4349021"/>
              <a:chExt cx="1061964" cy="726143"/>
            </a:xfrm>
          </p:grpSpPr>
          <p:grpSp>
            <p:nvGrpSpPr>
              <p:cNvPr id="955" name="Google Shape;955;p22"/>
              <p:cNvGrpSpPr/>
              <p:nvPr/>
            </p:nvGrpSpPr>
            <p:grpSpPr>
              <a:xfrm rot="2700000">
                <a:off x="140502" y="4460924"/>
                <a:ext cx="524584" cy="502337"/>
                <a:chOff x="1189791" y="-1767331"/>
                <a:chExt cx="904284" cy="865933"/>
              </a:xfrm>
            </p:grpSpPr>
            <p:sp>
              <p:nvSpPr>
                <p:cNvPr id="956" name="Google Shape;95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7" name="Google Shape;957;p22"/>
                <p:cNvGrpSpPr/>
                <p:nvPr/>
              </p:nvGrpSpPr>
              <p:grpSpPr>
                <a:xfrm>
                  <a:off x="1232795" y="-1740829"/>
                  <a:ext cx="717621" cy="717392"/>
                  <a:chOff x="1483457" y="3953671"/>
                  <a:chExt cx="717621" cy="717392"/>
                </a:xfrm>
              </p:grpSpPr>
              <p:sp>
                <p:nvSpPr>
                  <p:cNvPr id="958" name="Google Shape;95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3" name="Google Shape;96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64" name="Google Shape;964;p22"/>
          <p:cNvGrpSpPr/>
          <p:nvPr/>
        </p:nvGrpSpPr>
        <p:grpSpPr>
          <a:xfrm>
            <a:off x="-224248" y="3297090"/>
            <a:ext cx="605804" cy="2417785"/>
            <a:chOff x="-224248" y="3297090"/>
            <a:chExt cx="605804" cy="2417785"/>
          </a:xfrm>
        </p:grpSpPr>
        <p:grpSp>
          <p:nvGrpSpPr>
            <p:cNvPr id="965" name="Google Shape;965;p22"/>
            <p:cNvGrpSpPr/>
            <p:nvPr/>
          </p:nvGrpSpPr>
          <p:grpSpPr>
            <a:xfrm>
              <a:off x="143770" y="3630885"/>
              <a:ext cx="237785" cy="2083990"/>
              <a:chOff x="1040050" y="3812126"/>
              <a:chExt cx="208200" cy="1824700"/>
            </a:xfrm>
          </p:grpSpPr>
          <p:sp>
            <p:nvSpPr>
              <p:cNvPr id="966" name="Google Shape;96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8" name="Google Shape;968;p22"/>
            <p:cNvGrpSpPr/>
            <p:nvPr/>
          </p:nvGrpSpPr>
          <p:grpSpPr>
            <a:xfrm rot="10800000">
              <a:off x="-224248" y="3297090"/>
              <a:ext cx="439200" cy="439100"/>
              <a:chOff x="1101075" y="2142375"/>
              <a:chExt cx="439200" cy="439100"/>
            </a:xfrm>
          </p:grpSpPr>
          <p:sp>
            <p:nvSpPr>
              <p:cNvPr id="969" name="Google Shape;96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71" name="Google Shape;971;p22"/>
          <p:cNvGrpSpPr/>
          <p:nvPr/>
        </p:nvGrpSpPr>
        <p:grpSpPr>
          <a:xfrm>
            <a:off x="3585480" y="-1456810"/>
            <a:ext cx="3681465" cy="2759625"/>
            <a:chOff x="3585480" y="-1380610"/>
            <a:chExt cx="3681465" cy="2759625"/>
          </a:xfrm>
        </p:grpSpPr>
        <p:pic>
          <p:nvPicPr>
            <p:cNvPr id="972" name="Google Shape;97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73" name="Google Shape;973;p22"/>
            <p:cNvGrpSpPr/>
            <p:nvPr/>
          </p:nvGrpSpPr>
          <p:grpSpPr>
            <a:xfrm>
              <a:off x="6590156" y="-232440"/>
              <a:ext cx="676790" cy="462843"/>
              <a:chOff x="39722" y="4349021"/>
              <a:chExt cx="1061964" cy="726143"/>
            </a:xfrm>
          </p:grpSpPr>
          <p:grpSp>
            <p:nvGrpSpPr>
              <p:cNvPr id="974" name="Google Shape;974;p22"/>
              <p:cNvGrpSpPr/>
              <p:nvPr/>
            </p:nvGrpSpPr>
            <p:grpSpPr>
              <a:xfrm rot="2700000">
                <a:off x="140502" y="4460924"/>
                <a:ext cx="524584" cy="502337"/>
                <a:chOff x="1189791" y="-1767331"/>
                <a:chExt cx="904284" cy="865933"/>
              </a:xfrm>
            </p:grpSpPr>
            <p:sp>
              <p:nvSpPr>
                <p:cNvPr id="975" name="Google Shape;97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6" name="Google Shape;976;p22"/>
                <p:cNvGrpSpPr/>
                <p:nvPr/>
              </p:nvGrpSpPr>
              <p:grpSpPr>
                <a:xfrm>
                  <a:off x="1232795" y="-1740829"/>
                  <a:ext cx="717621" cy="717392"/>
                  <a:chOff x="1483457" y="3953671"/>
                  <a:chExt cx="717621" cy="717392"/>
                </a:xfrm>
              </p:grpSpPr>
              <p:sp>
                <p:nvSpPr>
                  <p:cNvPr id="977" name="Google Shape;97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2" name="Google Shape;98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22"/>
            <p:cNvGrpSpPr/>
            <p:nvPr/>
          </p:nvGrpSpPr>
          <p:grpSpPr>
            <a:xfrm>
              <a:off x="6003005" y="-274104"/>
              <a:ext cx="799446" cy="546640"/>
              <a:chOff x="39722" y="4349021"/>
              <a:chExt cx="1061964" cy="726143"/>
            </a:xfrm>
          </p:grpSpPr>
          <p:grpSp>
            <p:nvGrpSpPr>
              <p:cNvPr id="984" name="Google Shape;984;p22"/>
              <p:cNvGrpSpPr/>
              <p:nvPr/>
            </p:nvGrpSpPr>
            <p:grpSpPr>
              <a:xfrm rot="2700000">
                <a:off x="140502" y="4460924"/>
                <a:ext cx="524584" cy="502337"/>
                <a:chOff x="1189791" y="-1767331"/>
                <a:chExt cx="904284" cy="865933"/>
              </a:xfrm>
            </p:grpSpPr>
            <p:sp>
              <p:nvSpPr>
                <p:cNvPr id="985" name="Google Shape;98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6" name="Google Shape;986;p22"/>
                <p:cNvGrpSpPr/>
                <p:nvPr/>
              </p:nvGrpSpPr>
              <p:grpSpPr>
                <a:xfrm>
                  <a:off x="1232795" y="-1740829"/>
                  <a:ext cx="717621" cy="717392"/>
                  <a:chOff x="1483457" y="3953671"/>
                  <a:chExt cx="717621" cy="717392"/>
                </a:xfrm>
              </p:grpSpPr>
              <p:sp>
                <p:nvSpPr>
                  <p:cNvPr id="987" name="Google Shape;98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3" name="Google Shape;993;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91919"/>
                </a:solidFill>
              </a:defRPr>
            </a:lvl1pPr>
            <a:lvl2pPr lvl="1">
              <a:buNone/>
              <a:defRPr>
                <a:solidFill>
                  <a:srgbClr val="191919"/>
                </a:solidFill>
              </a:defRPr>
            </a:lvl2pPr>
            <a:lvl3pPr lvl="2">
              <a:buNone/>
              <a:defRPr>
                <a:solidFill>
                  <a:srgbClr val="191919"/>
                </a:solidFill>
              </a:defRPr>
            </a:lvl3pPr>
            <a:lvl4pPr lvl="3">
              <a:buNone/>
              <a:defRPr>
                <a:solidFill>
                  <a:srgbClr val="191919"/>
                </a:solidFill>
              </a:defRPr>
            </a:lvl4pPr>
            <a:lvl5pPr lvl="4">
              <a:buNone/>
              <a:defRPr>
                <a:solidFill>
                  <a:srgbClr val="191919"/>
                </a:solidFill>
              </a:defRPr>
            </a:lvl5pPr>
            <a:lvl6pPr lvl="5">
              <a:buNone/>
              <a:defRPr>
                <a:solidFill>
                  <a:srgbClr val="191919"/>
                </a:solidFill>
              </a:defRPr>
            </a:lvl6pPr>
            <a:lvl7pPr lvl="6">
              <a:buNone/>
              <a:defRPr>
                <a:solidFill>
                  <a:srgbClr val="191919"/>
                </a:solidFill>
              </a:defRPr>
            </a:lvl7pPr>
            <a:lvl8pPr lvl="7">
              <a:buNone/>
              <a:defRPr>
                <a:solidFill>
                  <a:srgbClr val="191919"/>
                </a:solidFill>
              </a:defRPr>
            </a:lvl8pPr>
            <a:lvl9pPr lvl="8">
              <a:buNone/>
              <a:defRPr>
                <a:solidFill>
                  <a:srgbClr val="19191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94" name="Shape 994"/>
        <p:cNvGrpSpPr/>
        <p:nvPr/>
      </p:nvGrpSpPr>
      <p:grpSpPr>
        <a:xfrm>
          <a:off x="0" y="0"/>
          <a:ext cx="0" cy="0"/>
          <a:chOff x="0" y="0"/>
          <a:chExt cx="0" cy="0"/>
        </a:xfrm>
      </p:grpSpPr>
      <p:sp>
        <p:nvSpPr>
          <p:cNvPr id="995" name="Google Shape;995;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6" name="Google Shape;996;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7" name="Google Shape;997;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98" name="Google Shape;998;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99" name="Google Shape;999;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00" name="Google Shape;1000;p23"/>
          <p:cNvGrpSpPr/>
          <p:nvPr/>
        </p:nvGrpSpPr>
        <p:grpSpPr>
          <a:xfrm flipH="1" rot="-5400000">
            <a:off x="6239121" y="1032770"/>
            <a:ext cx="5022035" cy="4764449"/>
            <a:chOff x="4571996" y="2268220"/>
            <a:chExt cx="5022035" cy="4764449"/>
          </a:xfrm>
        </p:grpSpPr>
        <p:pic>
          <p:nvPicPr>
            <p:cNvPr id="1001" name="Google Shape;1001;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02" name="Google Shape;1002;p23"/>
            <p:cNvGrpSpPr/>
            <p:nvPr/>
          </p:nvGrpSpPr>
          <p:grpSpPr>
            <a:xfrm rot="10800000">
              <a:off x="4571996" y="2268220"/>
              <a:ext cx="5022035" cy="4764449"/>
              <a:chOff x="-494406" y="-1584825"/>
              <a:chExt cx="4397193" cy="4171657"/>
            </a:xfrm>
          </p:grpSpPr>
          <p:grpSp>
            <p:nvGrpSpPr>
              <p:cNvPr id="1003" name="Google Shape;1003;p23"/>
              <p:cNvGrpSpPr/>
              <p:nvPr/>
            </p:nvGrpSpPr>
            <p:grpSpPr>
              <a:xfrm>
                <a:off x="245875" y="-51824"/>
                <a:ext cx="208200" cy="1824700"/>
                <a:chOff x="1040050" y="3812126"/>
                <a:chExt cx="208200" cy="1824700"/>
              </a:xfrm>
            </p:grpSpPr>
            <p:sp>
              <p:nvSpPr>
                <p:cNvPr id="1004" name="Google Shape;1004;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6" name="Google Shape;1006;p23"/>
              <p:cNvGrpSpPr/>
              <p:nvPr/>
            </p:nvGrpSpPr>
            <p:grpSpPr>
              <a:xfrm rot="-8100000">
                <a:off x="540898" y="-1172741"/>
                <a:ext cx="2552124" cy="3347490"/>
                <a:chOff x="2976325" y="908175"/>
                <a:chExt cx="4028179" cy="5283555"/>
              </a:xfrm>
            </p:grpSpPr>
            <p:sp>
              <p:nvSpPr>
                <p:cNvPr id="1007" name="Google Shape;1007;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0" name="Google Shape;1010;p23"/>
              <p:cNvGrpSpPr/>
              <p:nvPr/>
            </p:nvGrpSpPr>
            <p:grpSpPr>
              <a:xfrm>
                <a:off x="-1" y="621223"/>
                <a:ext cx="699940" cy="478601"/>
                <a:chOff x="39722" y="4349021"/>
                <a:chExt cx="1061964" cy="726143"/>
              </a:xfrm>
            </p:grpSpPr>
            <p:grpSp>
              <p:nvGrpSpPr>
                <p:cNvPr id="1011" name="Google Shape;1011;p23"/>
                <p:cNvGrpSpPr/>
                <p:nvPr/>
              </p:nvGrpSpPr>
              <p:grpSpPr>
                <a:xfrm rot="2700000">
                  <a:off x="140502" y="4460924"/>
                  <a:ext cx="524584" cy="502337"/>
                  <a:chOff x="1189791" y="-1767331"/>
                  <a:chExt cx="904284" cy="865933"/>
                </a:xfrm>
              </p:grpSpPr>
              <p:sp>
                <p:nvSpPr>
                  <p:cNvPr id="1012" name="Google Shape;101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23"/>
                  <p:cNvGrpSpPr/>
                  <p:nvPr/>
                </p:nvGrpSpPr>
                <p:grpSpPr>
                  <a:xfrm>
                    <a:off x="1232795" y="-1740829"/>
                    <a:ext cx="717621" cy="717392"/>
                    <a:chOff x="1483457" y="3953671"/>
                    <a:chExt cx="717621" cy="717392"/>
                  </a:xfrm>
                </p:grpSpPr>
                <p:sp>
                  <p:nvSpPr>
                    <p:cNvPr id="1014" name="Google Shape;101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9" name="Google Shape;101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3"/>
              <p:cNvGrpSpPr/>
              <p:nvPr/>
            </p:nvGrpSpPr>
            <p:grpSpPr>
              <a:xfrm>
                <a:off x="955673" y="11"/>
                <a:ext cx="592576" cy="405260"/>
                <a:chOff x="39722" y="4349021"/>
                <a:chExt cx="1061964" cy="726143"/>
              </a:xfrm>
            </p:grpSpPr>
            <p:grpSp>
              <p:nvGrpSpPr>
                <p:cNvPr id="1021" name="Google Shape;1021;p23"/>
                <p:cNvGrpSpPr/>
                <p:nvPr/>
              </p:nvGrpSpPr>
              <p:grpSpPr>
                <a:xfrm rot="2700000">
                  <a:off x="140502" y="4460924"/>
                  <a:ext cx="524584" cy="502337"/>
                  <a:chOff x="1189791" y="-1767331"/>
                  <a:chExt cx="904284" cy="865933"/>
                </a:xfrm>
              </p:grpSpPr>
              <p:sp>
                <p:nvSpPr>
                  <p:cNvPr id="1022" name="Google Shape;102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23"/>
                  <p:cNvGrpSpPr/>
                  <p:nvPr/>
                </p:nvGrpSpPr>
                <p:grpSpPr>
                  <a:xfrm>
                    <a:off x="1232795" y="-1740829"/>
                    <a:ext cx="717621" cy="717392"/>
                    <a:chOff x="1483457" y="3953671"/>
                    <a:chExt cx="717621" cy="717392"/>
                  </a:xfrm>
                </p:grpSpPr>
                <p:sp>
                  <p:nvSpPr>
                    <p:cNvPr id="1024" name="Google Shape;102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9" name="Google Shape;102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441574" y="-36652"/>
                <a:ext cx="699940" cy="478601"/>
                <a:chOff x="39722" y="4349021"/>
                <a:chExt cx="1061964" cy="726143"/>
              </a:xfrm>
            </p:grpSpPr>
            <p:grpSp>
              <p:nvGrpSpPr>
                <p:cNvPr id="1031" name="Google Shape;1031;p23"/>
                <p:cNvGrpSpPr/>
                <p:nvPr/>
              </p:nvGrpSpPr>
              <p:grpSpPr>
                <a:xfrm rot="2700000">
                  <a:off x="140502" y="4460924"/>
                  <a:ext cx="524584" cy="502337"/>
                  <a:chOff x="1189791" y="-1767331"/>
                  <a:chExt cx="904284" cy="865933"/>
                </a:xfrm>
              </p:grpSpPr>
              <p:sp>
                <p:nvSpPr>
                  <p:cNvPr id="1032" name="Google Shape;1032;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3" name="Google Shape;1033;p23"/>
                  <p:cNvGrpSpPr/>
                  <p:nvPr/>
                </p:nvGrpSpPr>
                <p:grpSpPr>
                  <a:xfrm>
                    <a:off x="1232795" y="-1740829"/>
                    <a:ext cx="717621" cy="717392"/>
                    <a:chOff x="1483457" y="3953671"/>
                    <a:chExt cx="717621" cy="717392"/>
                  </a:xfrm>
                </p:grpSpPr>
                <p:sp>
                  <p:nvSpPr>
                    <p:cNvPr id="1034" name="Google Shape;1034;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23"/>
              <p:cNvGrpSpPr/>
              <p:nvPr/>
            </p:nvGrpSpPr>
            <p:grpSpPr>
              <a:xfrm>
                <a:off x="-494406" y="-252396"/>
                <a:ext cx="1741563" cy="1288563"/>
                <a:chOff x="-494406" y="-252396"/>
                <a:chExt cx="1741563" cy="1288563"/>
              </a:xfrm>
            </p:grpSpPr>
            <p:sp>
              <p:nvSpPr>
                <p:cNvPr id="1041" name="Google Shape;1041;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43" name="Google Shape;1043;p23"/>
            <p:cNvGrpSpPr/>
            <p:nvPr/>
          </p:nvGrpSpPr>
          <p:grpSpPr>
            <a:xfrm>
              <a:off x="5643425" y="4968525"/>
              <a:ext cx="439200" cy="439100"/>
              <a:chOff x="1101075" y="2142375"/>
              <a:chExt cx="439200" cy="439100"/>
            </a:xfrm>
          </p:grpSpPr>
          <p:sp>
            <p:nvSpPr>
              <p:cNvPr id="1044" name="Google Shape;1044;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46" name="Google Shape;1046;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47" name="Google Shape;1047;p23"/>
          <p:cNvGrpSpPr/>
          <p:nvPr/>
        </p:nvGrpSpPr>
        <p:grpSpPr>
          <a:xfrm rot="10800000">
            <a:off x="6045700" y="237976"/>
            <a:ext cx="4558967" cy="134100"/>
            <a:chOff x="796100" y="3019701"/>
            <a:chExt cx="4558967" cy="134100"/>
          </a:xfrm>
        </p:grpSpPr>
        <p:sp>
          <p:nvSpPr>
            <p:cNvPr id="1048" name="Google Shape;1048;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9" name="Google Shape;1049;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0" name="Google Shape;1050;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1" name="Google Shape;1051;p23"/>
          <p:cNvGrpSpPr/>
          <p:nvPr/>
        </p:nvGrpSpPr>
        <p:grpSpPr>
          <a:xfrm>
            <a:off x="-1143750" y="3925887"/>
            <a:ext cx="4558967" cy="1517787"/>
            <a:chOff x="-1143750" y="3849687"/>
            <a:chExt cx="4558967" cy="1517787"/>
          </a:xfrm>
        </p:grpSpPr>
        <p:grpSp>
          <p:nvGrpSpPr>
            <p:cNvPr id="1052" name="Google Shape;1052;p23"/>
            <p:cNvGrpSpPr/>
            <p:nvPr/>
          </p:nvGrpSpPr>
          <p:grpSpPr>
            <a:xfrm rot="5400000">
              <a:off x="-805838" y="4155104"/>
              <a:ext cx="1517787" cy="906953"/>
              <a:chOff x="-55500" y="4835979"/>
              <a:chExt cx="1517787" cy="906953"/>
            </a:xfrm>
          </p:grpSpPr>
          <p:sp>
            <p:nvSpPr>
              <p:cNvPr id="1053" name="Google Shape;1053;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23"/>
            <p:cNvGrpSpPr/>
            <p:nvPr/>
          </p:nvGrpSpPr>
          <p:grpSpPr>
            <a:xfrm>
              <a:off x="-549966" y="3946426"/>
              <a:ext cx="2833357" cy="1421047"/>
              <a:chOff x="-677366" y="4067276"/>
              <a:chExt cx="2833357" cy="1421047"/>
            </a:xfrm>
          </p:grpSpPr>
          <p:sp>
            <p:nvSpPr>
              <p:cNvPr id="1058" name="Google Shape;1058;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23"/>
              <p:cNvGrpSpPr/>
              <p:nvPr/>
            </p:nvGrpSpPr>
            <p:grpSpPr>
              <a:xfrm>
                <a:off x="317735" y="4614472"/>
                <a:ext cx="161977" cy="161940"/>
                <a:chOff x="1101075" y="2142375"/>
                <a:chExt cx="439200" cy="439100"/>
              </a:xfrm>
            </p:grpSpPr>
            <p:sp>
              <p:nvSpPr>
                <p:cNvPr id="1060" name="Google Shape;1060;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23"/>
              <p:cNvGrpSpPr/>
              <p:nvPr/>
            </p:nvGrpSpPr>
            <p:grpSpPr>
              <a:xfrm rot="10800000">
                <a:off x="1700151" y="5032693"/>
                <a:ext cx="161977" cy="161940"/>
                <a:chOff x="1101075" y="2142375"/>
                <a:chExt cx="439200" cy="439100"/>
              </a:xfrm>
            </p:grpSpPr>
            <p:sp>
              <p:nvSpPr>
                <p:cNvPr id="1063" name="Google Shape;106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5" name="Google Shape;1065;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6" name="Google Shape;1066;p23"/>
            <p:cNvGrpSpPr/>
            <p:nvPr/>
          </p:nvGrpSpPr>
          <p:grpSpPr>
            <a:xfrm>
              <a:off x="-1143750" y="4741576"/>
              <a:ext cx="4558967" cy="134100"/>
              <a:chOff x="796100" y="3019701"/>
              <a:chExt cx="4558967" cy="134100"/>
            </a:xfrm>
          </p:grpSpPr>
          <p:sp>
            <p:nvSpPr>
              <p:cNvPr id="1067" name="Google Shape;106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8" name="Google Shape;106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69" name="Google Shape;106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70" name="Google Shape;107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71" name="Shape 1071"/>
        <p:cNvGrpSpPr/>
        <p:nvPr/>
      </p:nvGrpSpPr>
      <p:grpSpPr>
        <a:xfrm>
          <a:off x="0" y="0"/>
          <a:ext cx="0" cy="0"/>
          <a:chOff x="0" y="0"/>
          <a:chExt cx="0" cy="0"/>
        </a:xfrm>
      </p:grpSpPr>
      <p:grpSp>
        <p:nvGrpSpPr>
          <p:cNvPr id="1072" name="Google Shape;1072;p24"/>
          <p:cNvGrpSpPr/>
          <p:nvPr/>
        </p:nvGrpSpPr>
        <p:grpSpPr>
          <a:xfrm>
            <a:off x="7059553" y="-2136808"/>
            <a:ext cx="4192757" cy="4558967"/>
            <a:chOff x="6983353" y="-2136808"/>
            <a:chExt cx="4192757" cy="4558967"/>
          </a:xfrm>
        </p:grpSpPr>
        <p:grpSp>
          <p:nvGrpSpPr>
            <p:cNvPr id="1073" name="Google Shape;1073;p24"/>
            <p:cNvGrpSpPr/>
            <p:nvPr/>
          </p:nvGrpSpPr>
          <p:grpSpPr>
            <a:xfrm rot="-509296">
              <a:off x="7187207" y="-982000"/>
              <a:ext cx="3785049" cy="3043008"/>
              <a:chOff x="7103825" y="-713112"/>
              <a:chExt cx="3785226" cy="3043150"/>
            </a:xfrm>
          </p:grpSpPr>
          <p:sp>
            <p:nvSpPr>
              <p:cNvPr id="1074" name="Google Shape;1074;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5" name="Google Shape;1075;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76" name="Google Shape;1076;p24"/>
            <p:cNvGrpSpPr/>
            <p:nvPr/>
          </p:nvGrpSpPr>
          <p:grpSpPr>
            <a:xfrm rot="5400000">
              <a:off x="6489450" y="75626"/>
              <a:ext cx="4558967" cy="134100"/>
              <a:chOff x="796100" y="3019701"/>
              <a:chExt cx="4558967" cy="134100"/>
            </a:xfrm>
          </p:grpSpPr>
          <p:sp>
            <p:nvSpPr>
              <p:cNvPr id="1077" name="Google Shape;1077;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8" name="Google Shape;1078;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79" name="Google Shape;1079;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0" name="Google Shape;1080;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1" name="Google Shape;1081;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2" name="Google Shape;1082;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83" name="Google Shape;108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4" name="Google Shape;1084;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85" name="Google Shape;1085;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86" name="Google Shape;1086;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87" name="Google Shape;1087;p24"/>
          <p:cNvGrpSpPr/>
          <p:nvPr/>
        </p:nvGrpSpPr>
        <p:grpSpPr>
          <a:xfrm>
            <a:off x="6067575" y="2796625"/>
            <a:ext cx="4006263" cy="4771152"/>
            <a:chOff x="5915175" y="2339425"/>
            <a:chExt cx="4006263" cy="4771152"/>
          </a:xfrm>
        </p:grpSpPr>
        <p:sp>
          <p:nvSpPr>
            <p:cNvPr id="1088" name="Google Shape;1088;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0" name="Google Shape;1090;p24"/>
            <p:cNvGrpSpPr/>
            <p:nvPr/>
          </p:nvGrpSpPr>
          <p:grpSpPr>
            <a:xfrm>
              <a:off x="7520550" y="4608575"/>
              <a:ext cx="582050" cy="582425"/>
              <a:chOff x="959750" y="3039275"/>
              <a:chExt cx="582050" cy="582425"/>
            </a:xfrm>
          </p:grpSpPr>
          <p:sp>
            <p:nvSpPr>
              <p:cNvPr id="1091" name="Google Shape;1091;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8" name="Google Shape;1098;p24"/>
            <p:cNvGrpSpPr/>
            <p:nvPr/>
          </p:nvGrpSpPr>
          <p:grpSpPr>
            <a:xfrm>
              <a:off x="8484675" y="3658275"/>
              <a:ext cx="582050" cy="582425"/>
              <a:chOff x="959750" y="3039275"/>
              <a:chExt cx="582050" cy="582425"/>
            </a:xfrm>
          </p:grpSpPr>
          <p:sp>
            <p:nvSpPr>
              <p:cNvPr id="1099" name="Google Shape;109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06" name="Google Shape;1106;p24"/>
          <p:cNvGrpSpPr/>
          <p:nvPr/>
        </p:nvGrpSpPr>
        <p:grpSpPr>
          <a:xfrm>
            <a:off x="-235366" y="3828554"/>
            <a:ext cx="5249359" cy="2992224"/>
            <a:chOff x="-258616" y="3430829"/>
            <a:chExt cx="5249359" cy="2992224"/>
          </a:xfrm>
        </p:grpSpPr>
        <p:pic>
          <p:nvPicPr>
            <p:cNvPr id="1107" name="Google Shape;1107;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108" name="Google Shape;1108;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3" name="Google Shape;1113;p24"/>
            <p:cNvGrpSpPr/>
            <p:nvPr/>
          </p:nvGrpSpPr>
          <p:grpSpPr>
            <a:xfrm>
              <a:off x="736485" y="4387072"/>
              <a:ext cx="161977" cy="161940"/>
              <a:chOff x="1101075" y="2142375"/>
              <a:chExt cx="439200" cy="439100"/>
            </a:xfrm>
          </p:grpSpPr>
          <p:sp>
            <p:nvSpPr>
              <p:cNvPr id="1114" name="Google Shape;1114;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6" name="Google Shape;1116;p24"/>
            <p:cNvGrpSpPr/>
            <p:nvPr/>
          </p:nvGrpSpPr>
          <p:grpSpPr>
            <a:xfrm rot="10800000">
              <a:off x="2118901" y="4805293"/>
              <a:ext cx="161977" cy="161940"/>
              <a:chOff x="1101075" y="2142375"/>
              <a:chExt cx="439200" cy="439100"/>
            </a:xfrm>
          </p:grpSpPr>
          <p:sp>
            <p:nvSpPr>
              <p:cNvPr id="1117" name="Google Shape;1117;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9" name="Google Shape;1119;p24"/>
          <p:cNvGrpSpPr/>
          <p:nvPr/>
        </p:nvGrpSpPr>
        <p:grpSpPr>
          <a:xfrm>
            <a:off x="-515563" y="-797996"/>
            <a:ext cx="1433417" cy="2584783"/>
            <a:chOff x="-363163" y="-645596"/>
            <a:chExt cx="1433417" cy="2584783"/>
          </a:xfrm>
        </p:grpSpPr>
        <p:grpSp>
          <p:nvGrpSpPr>
            <p:cNvPr id="1120" name="Google Shape;1120;p24"/>
            <p:cNvGrpSpPr/>
            <p:nvPr/>
          </p:nvGrpSpPr>
          <p:grpSpPr>
            <a:xfrm rot="10800000">
              <a:off x="-64595" y="-645596"/>
              <a:ext cx="1134849" cy="2370191"/>
              <a:chOff x="-575575" y="3685599"/>
              <a:chExt cx="1421048" cy="2967932"/>
            </a:xfrm>
          </p:grpSpPr>
          <p:sp>
            <p:nvSpPr>
              <p:cNvPr id="1121" name="Google Shape;1121;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5" name="Google Shape;1125;p24"/>
            <p:cNvGrpSpPr/>
            <p:nvPr/>
          </p:nvGrpSpPr>
          <p:grpSpPr>
            <a:xfrm flipH="1" rot="-2700000">
              <a:off x="-216370" y="1084101"/>
              <a:ext cx="708093" cy="708493"/>
              <a:chOff x="3678700" y="407275"/>
              <a:chExt cx="708100" cy="708500"/>
            </a:xfrm>
          </p:grpSpPr>
          <p:sp>
            <p:nvSpPr>
              <p:cNvPr id="1126" name="Google Shape;1126;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3" name="Google Shape;113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34" name="Shape 1134"/>
        <p:cNvGrpSpPr/>
        <p:nvPr/>
      </p:nvGrpSpPr>
      <p:grpSpPr>
        <a:xfrm>
          <a:off x="0" y="0"/>
          <a:ext cx="0" cy="0"/>
          <a:chOff x="0" y="0"/>
          <a:chExt cx="0" cy="0"/>
        </a:xfrm>
      </p:grpSpPr>
      <p:sp>
        <p:nvSpPr>
          <p:cNvPr id="1135" name="Google Shape;1135;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6" name="Google Shape;1136;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7" name="Google Shape;1137;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38" name="Google Shape;113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9" name="Google Shape;1139;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0" name="Google Shape;1140;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1" name="Google Shape;1141;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42" name="Google Shape;1142;p25"/>
          <p:cNvSpPr/>
          <p:nvPr>
            <p:ph idx="7" type="pic"/>
          </p:nvPr>
        </p:nvSpPr>
        <p:spPr>
          <a:xfrm>
            <a:off x="720000" y="1236800"/>
            <a:ext cx="1981800" cy="1662300"/>
          </a:xfrm>
          <a:prstGeom prst="snip1Rect">
            <a:avLst>
              <a:gd fmla="val 16667" name="adj"/>
            </a:avLst>
          </a:prstGeom>
          <a:noFill/>
          <a:ln>
            <a:noFill/>
          </a:ln>
        </p:spPr>
      </p:sp>
      <p:sp>
        <p:nvSpPr>
          <p:cNvPr id="1143" name="Google Shape;1143;p25"/>
          <p:cNvSpPr/>
          <p:nvPr>
            <p:ph idx="8" type="pic"/>
          </p:nvPr>
        </p:nvSpPr>
        <p:spPr>
          <a:xfrm>
            <a:off x="3584475" y="1236800"/>
            <a:ext cx="1981800" cy="1662300"/>
          </a:xfrm>
          <a:prstGeom prst="snip1Rect">
            <a:avLst>
              <a:gd fmla="val 16667" name="adj"/>
            </a:avLst>
          </a:prstGeom>
          <a:noFill/>
          <a:ln>
            <a:noFill/>
          </a:ln>
        </p:spPr>
      </p:sp>
      <p:sp>
        <p:nvSpPr>
          <p:cNvPr id="1144" name="Google Shape;1144;p25"/>
          <p:cNvSpPr/>
          <p:nvPr>
            <p:ph idx="9" type="pic"/>
          </p:nvPr>
        </p:nvSpPr>
        <p:spPr>
          <a:xfrm>
            <a:off x="6448950" y="1236800"/>
            <a:ext cx="1981800" cy="1662300"/>
          </a:xfrm>
          <a:prstGeom prst="snip1Rect">
            <a:avLst>
              <a:gd fmla="val 16667" name="adj"/>
            </a:avLst>
          </a:prstGeom>
          <a:noFill/>
          <a:ln>
            <a:noFill/>
          </a:ln>
        </p:spPr>
      </p:sp>
      <p:grpSp>
        <p:nvGrpSpPr>
          <p:cNvPr id="1145" name="Google Shape;1145;p25"/>
          <p:cNvGrpSpPr/>
          <p:nvPr/>
        </p:nvGrpSpPr>
        <p:grpSpPr>
          <a:xfrm>
            <a:off x="-928041" y="3925887"/>
            <a:ext cx="2833357" cy="1517787"/>
            <a:chOff x="-623241" y="3849687"/>
            <a:chExt cx="2833357" cy="1517787"/>
          </a:xfrm>
        </p:grpSpPr>
        <p:grpSp>
          <p:nvGrpSpPr>
            <p:cNvPr id="1146" name="Google Shape;1146;p25"/>
            <p:cNvGrpSpPr/>
            <p:nvPr/>
          </p:nvGrpSpPr>
          <p:grpSpPr>
            <a:xfrm rot="5400000">
              <a:off x="-879113" y="4155104"/>
              <a:ext cx="1517787" cy="906953"/>
              <a:chOff x="-55500" y="4835979"/>
              <a:chExt cx="1517787" cy="906953"/>
            </a:xfrm>
          </p:grpSpPr>
          <p:sp>
            <p:nvSpPr>
              <p:cNvPr id="1147" name="Google Shape;1147;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5"/>
            <p:cNvGrpSpPr/>
            <p:nvPr/>
          </p:nvGrpSpPr>
          <p:grpSpPr>
            <a:xfrm>
              <a:off x="-623241" y="3946426"/>
              <a:ext cx="2833357" cy="1421047"/>
              <a:chOff x="-677366" y="4067276"/>
              <a:chExt cx="2833357" cy="1421047"/>
            </a:xfrm>
          </p:grpSpPr>
          <p:sp>
            <p:nvSpPr>
              <p:cNvPr id="1152" name="Google Shape;1152;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25"/>
              <p:cNvGrpSpPr/>
              <p:nvPr/>
            </p:nvGrpSpPr>
            <p:grpSpPr>
              <a:xfrm>
                <a:off x="317735" y="4614472"/>
                <a:ext cx="161977" cy="161940"/>
                <a:chOff x="1101075" y="2142375"/>
                <a:chExt cx="439200" cy="439100"/>
              </a:xfrm>
            </p:grpSpPr>
            <p:sp>
              <p:nvSpPr>
                <p:cNvPr id="1154" name="Google Shape;115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6" name="Google Shape;1156;p25"/>
              <p:cNvGrpSpPr/>
              <p:nvPr/>
            </p:nvGrpSpPr>
            <p:grpSpPr>
              <a:xfrm rot="10800000">
                <a:off x="1700151" y="5032693"/>
                <a:ext cx="161977" cy="161940"/>
                <a:chOff x="1101075" y="2142375"/>
                <a:chExt cx="439200" cy="439100"/>
              </a:xfrm>
            </p:grpSpPr>
            <p:sp>
              <p:nvSpPr>
                <p:cNvPr id="1157" name="Google Shape;1157;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9" name="Google Shape;1159;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a:off x="6400125" y="-1754449"/>
            <a:ext cx="4189199" cy="3065874"/>
            <a:chOff x="6171525" y="-1678249"/>
            <a:chExt cx="4189199" cy="3065874"/>
          </a:xfrm>
        </p:grpSpPr>
        <p:sp>
          <p:nvSpPr>
            <p:cNvPr id="1161" name="Google Shape;1161;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62" name="Google Shape;1162;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63" name="Google Shape;1163;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25"/>
            <p:cNvGrpSpPr/>
            <p:nvPr/>
          </p:nvGrpSpPr>
          <p:grpSpPr>
            <a:xfrm rot="-2700000">
              <a:off x="8302147" y="61289"/>
              <a:ext cx="582044" cy="582419"/>
              <a:chOff x="959750" y="3039275"/>
              <a:chExt cx="582050" cy="582425"/>
            </a:xfrm>
          </p:grpSpPr>
          <p:sp>
            <p:nvSpPr>
              <p:cNvPr id="1165" name="Google Shape;1165;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25"/>
            <p:cNvGrpSpPr/>
            <p:nvPr/>
          </p:nvGrpSpPr>
          <p:grpSpPr>
            <a:xfrm rot="-2700000">
              <a:off x="8551447" y="61289"/>
              <a:ext cx="582044" cy="582419"/>
              <a:chOff x="959750" y="3039275"/>
              <a:chExt cx="582050" cy="582425"/>
            </a:xfrm>
          </p:grpSpPr>
          <p:sp>
            <p:nvSpPr>
              <p:cNvPr id="1173" name="Google Shape;1173;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0" name="Google Shape;1180;p25"/>
          <p:cNvGrpSpPr/>
          <p:nvPr/>
        </p:nvGrpSpPr>
        <p:grpSpPr>
          <a:xfrm rot="2700000">
            <a:off x="8945322" y="2352177"/>
            <a:ext cx="439196" cy="439096"/>
            <a:chOff x="1101075" y="2142375"/>
            <a:chExt cx="439200" cy="439100"/>
          </a:xfrm>
        </p:grpSpPr>
        <p:sp>
          <p:nvSpPr>
            <p:cNvPr id="1181" name="Google Shape;118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25"/>
          <p:cNvGrpSpPr/>
          <p:nvPr/>
        </p:nvGrpSpPr>
        <p:grpSpPr>
          <a:xfrm rot="10800000">
            <a:off x="4995775" y="180626"/>
            <a:ext cx="4558967" cy="134100"/>
            <a:chOff x="796100" y="3019701"/>
            <a:chExt cx="4558967" cy="134100"/>
          </a:xfrm>
        </p:grpSpPr>
        <p:sp>
          <p:nvSpPr>
            <p:cNvPr id="1184" name="Google Shape;1184;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5" name="Google Shape;1185;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86" name="Google Shape;1186;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7" name="Google Shape;118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88" name="Shape 1188"/>
        <p:cNvGrpSpPr/>
        <p:nvPr/>
      </p:nvGrpSpPr>
      <p:grpSpPr>
        <a:xfrm>
          <a:off x="0" y="0"/>
          <a:ext cx="0" cy="0"/>
          <a:chOff x="0" y="0"/>
          <a:chExt cx="0" cy="0"/>
        </a:xfrm>
      </p:grpSpPr>
      <p:sp>
        <p:nvSpPr>
          <p:cNvPr id="1189" name="Google Shape;1189;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0" name="Google Shape;1190;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1" name="Google Shape;1191;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2" name="Google Shape;1192;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3" name="Google Shape;1193;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4" name="Google Shape;1194;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5" name="Google Shape;1195;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6" name="Google Shape;1196;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97" name="Google Shape;1197;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98" name="Google Shape;1198;p26"/>
          <p:cNvGrpSpPr/>
          <p:nvPr/>
        </p:nvGrpSpPr>
        <p:grpSpPr>
          <a:xfrm>
            <a:off x="-2902027" y="1271890"/>
            <a:ext cx="6191222" cy="6191222"/>
            <a:chOff x="-2825827" y="1271890"/>
            <a:chExt cx="6191222" cy="6191222"/>
          </a:xfrm>
        </p:grpSpPr>
        <p:pic>
          <p:nvPicPr>
            <p:cNvPr id="1199" name="Google Shape;1199;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200" name="Google Shape;1200;p26"/>
            <p:cNvGrpSpPr/>
            <p:nvPr/>
          </p:nvGrpSpPr>
          <p:grpSpPr>
            <a:xfrm>
              <a:off x="-2825827" y="1271890"/>
              <a:ext cx="6191222" cy="6191222"/>
              <a:chOff x="-2825827" y="1271890"/>
              <a:chExt cx="6191222" cy="6191222"/>
            </a:xfrm>
          </p:grpSpPr>
          <p:sp>
            <p:nvSpPr>
              <p:cNvPr id="1201" name="Google Shape;1201;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3" name="Google Shape;1203;p26"/>
              <p:cNvGrpSpPr/>
              <p:nvPr/>
            </p:nvGrpSpPr>
            <p:grpSpPr>
              <a:xfrm rot="10800000">
                <a:off x="384881" y="3042905"/>
                <a:ext cx="134100" cy="134100"/>
                <a:chOff x="-1999139" y="3143772"/>
                <a:chExt cx="134100" cy="134100"/>
              </a:xfrm>
            </p:grpSpPr>
            <p:sp>
              <p:nvSpPr>
                <p:cNvPr id="1204" name="Google Shape;1204;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26"/>
              <p:cNvGrpSpPr/>
              <p:nvPr/>
            </p:nvGrpSpPr>
            <p:grpSpPr>
              <a:xfrm rot="10800000">
                <a:off x="146106" y="3710980"/>
                <a:ext cx="134100" cy="134100"/>
                <a:chOff x="-1999139" y="3143772"/>
                <a:chExt cx="134100" cy="134100"/>
              </a:xfrm>
            </p:grpSpPr>
            <p:sp>
              <p:nvSpPr>
                <p:cNvPr id="1207" name="Google Shape;1207;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26"/>
              <p:cNvGrpSpPr/>
              <p:nvPr/>
            </p:nvGrpSpPr>
            <p:grpSpPr>
              <a:xfrm>
                <a:off x="-102297" y="3780153"/>
                <a:ext cx="939901" cy="2449421"/>
                <a:chOff x="-102297" y="3780153"/>
                <a:chExt cx="939901" cy="2449421"/>
              </a:xfrm>
            </p:grpSpPr>
            <p:sp>
              <p:nvSpPr>
                <p:cNvPr id="1210" name="Google Shape;1210;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26"/>
                <p:cNvGrpSpPr/>
                <p:nvPr/>
              </p:nvGrpSpPr>
              <p:grpSpPr>
                <a:xfrm rot="10800000">
                  <a:off x="532825" y="5492502"/>
                  <a:ext cx="134004" cy="134004"/>
                  <a:chOff x="8356813" y="1074288"/>
                  <a:chExt cx="351900" cy="351900"/>
                </a:xfrm>
              </p:grpSpPr>
              <p:sp>
                <p:nvSpPr>
                  <p:cNvPr id="1213" name="Google Shape;1213;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215" name="Google Shape;1215;p26"/>
          <p:cNvGrpSpPr/>
          <p:nvPr/>
        </p:nvGrpSpPr>
        <p:grpSpPr>
          <a:xfrm>
            <a:off x="5650173" y="-1036475"/>
            <a:ext cx="6191222" cy="6865137"/>
            <a:chOff x="5497773" y="-1036475"/>
            <a:chExt cx="6191222" cy="6865137"/>
          </a:xfrm>
        </p:grpSpPr>
        <p:grpSp>
          <p:nvGrpSpPr>
            <p:cNvPr id="1216" name="Google Shape;1216;p26"/>
            <p:cNvGrpSpPr/>
            <p:nvPr/>
          </p:nvGrpSpPr>
          <p:grpSpPr>
            <a:xfrm>
              <a:off x="5497773" y="-362560"/>
              <a:ext cx="6191222" cy="6191222"/>
              <a:chOff x="5584373" y="-362560"/>
              <a:chExt cx="6191222" cy="6191222"/>
            </a:xfrm>
          </p:grpSpPr>
          <p:grpSp>
            <p:nvGrpSpPr>
              <p:cNvPr id="1217" name="Google Shape;1217;p26"/>
              <p:cNvGrpSpPr/>
              <p:nvPr/>
            </p:nvGrpSpPr>
            <p:grpSpPr>
              <a:xfrm>
                <a:off x="5584373" y="-362560"/>
                <a:ext cx="6191222" cy="6191222"/>
                <a:chOff x="5443673" y="-405860"/>
                <a:chExt cx="6191222" cy="6191222"/>
              </a:xfrm>
            </p:grpSpPr>
            <p:sp>
              <p:nvSpPr>
                <p:cNvPr id="1218" name="Google Shape;1218;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6"/>
              <p:cNvGrpSpPr/>
              <p:nvPr/>
            </p:nvGrpSpPr>
            <p:grpSpPr>
              <a:xfrm>
                <a:off x="8430786" y="3923547"/>
                <a:ext cx="134100" cy="134100"/>
                <a:chOff x="-1999139" y="3143772"/>
                <a:chExt cx="134100" cy="134100"/>
              </a:xfrm>
            </p:grpSpPr>
            <p:sp>
              <p:nvSpPr>
                <p:cNvPr id="1223" name="Google Shape;122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26"/>
              <p:cNvGrpSpPr/>
              <p:nvPr/>
            </p:nvGrpSpPr>
            <p:grpSpPr>
              <a:xfrm>
                <a:off x="8669561" y="3255472"/>
                <a:ext cx="134100" cy="134100"/>
                <a:chOff x="-1999139" y="3143772"/>
                <a:chExt cx="134100" cy="134100"/>
              </a:xfrm>
            </p:grpSpPr>
            <p:sp>
              <p:nvSpPr>
                <p:cNvPr id="1226" name="Google Shape;1226;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8" name="Google Shape;1228;p26"/>
              <p:cNvGrpSpPr/>
              <p:nvPr/>
            </p:nvGrpSpPr>
            <p:grpSpPr>
              <a:xfrm>
                <a:off x="8612986" y="311022"/>
                <a:ext cx="134004" cy="134004"/>
                <a:chOff x="8356813" y="1074288"/>
                <a:chExt cx="351900" cy="351900"/>
              </a:xfrm>
            </p:grpSpPr>
            <p:sp>
              <p:nvSpPr>
                <p:cNvPr id="1229" name="Google Shape;122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31" name="Google Shape;1231;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32" name="Google Shape;1232;p26"/>
          <p:cNvGrpSpPr/>
          <p:nvPr/>
        </p:nvGrpSpPr>
        <p:grpSpPr>
          <a:xfrm>
            <a:off x="3983988" y="4933175"/>
            <a:ext cx="667916" cy="439200"/>
            <a:chOff x="3983988" y="4933175"/>
            <a:chExt cx="667916" cy="439200"/>
          </a:xfrm>
        </p:grpSpPr>
        <p:grpSp>
          <p:nvGrpSpPr>
            <p:cNvPr id="1233" name="Google Shape;1233;p26"/>
            <p:cNvGrpSpPr/>
            <p:nvPr/>
          </p:nvGrpSpPr>
          <p:grpSpPr>
            <a:xfrm rot="5400000">
              <a:off x="3983938" y="4933225"/>
              <a:ext cx="439200" cy="439100"/>
              <a:chOff x="1101075" y="2142375"/>
              <a:chExt cx="439200" cy="439100"/>
            </a:xfrm>
          </p:grpSpPr>
          <p:sp>
            <p:nvSpPr>
              <p:cNvPr id="1234" name="Google Shape;1234;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6" name="Google Shape;1236;p26"/>
            <p:cNvGrpSpPr/>
            <p:nvPr/>
          </p:nvGrpSpPr>
          <p:grpSpPr>
            <a:xfrm rot="5400000">
              <a:off x="4423062" y="5038369"/>
              <a:ext cx="228867" cy="228815"/>
              <a:chOff x="1101075" y="2142375"/>
              <a:chExt cx="439200" cy="439100"/>
            </a:xfrm>
          </p:grpSpPr>
          <p:sp>
            <p:nvSpPr>
              <p:cNvPr id="1237" name="Google Shape;1237;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9" name="Google Shape;12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40" name="Shape 1240"/>
        <p:cNvGrpSpPr/>
        <p:nvPr/>
      </p:nvGrpSpPr>
      <p:grpSpPr>
        <a:xfrm>
          <a:off x="0" y="0"/>
          <a:ext cx="0" cy="0"/>
          <a:chOff x="0" y="0"/>
          <a:chExt cx="0" cy="0"/>
        </a:xfrm>
      </p:grpSpPr>
      <p:sp>
        <p:nvSpPr>
          <p:cNvPr id="1241" name="Google Shape;124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42" name="Google Shape;1242;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3" name="Google Shape;1243;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4" name="Google Shape;1244;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5" name="Google Shape;1245;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6" name="Google Shape;1246;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7" name="Google Shape;1247;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8" name="Google Shape;1248;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49" name="Google Shape;1249;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0" name="Google Shape;1250;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1" name="Google Shape;1251;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2" name="Google Shape;1252;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53" name="Google Shape;1253;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54" name="Google Shape;1254;p27"/>
          <p:cNvGrpSpPr/>
          <p:nvPr/>
        </p:nvGrpSpPr>
        <p:grpSpPr>
          <a:xfrm>
            <a:off x="6102850" y="-1735180"/>
            <a:ext cx="4625025" cy="4171657"/>
            <a:chOff x="6026650" y="-1658980"/>
            <a:chExt cx="4625025" cy="4171657"/>
          </a:xfrm>
        </p:grpSpPr>
        <p:pic>
          <p:nvPicPr>
            <p:cNvPr id="1255" name="Google Shape;1255;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56" name="Google Shape;1256;p27"/>
            <p:cNvGrpSpPr/>
            <p:nvPr/>
          </p:nvGrpSpPr>
          <p:grpSpPr>
            <a:xfrm flipH="1" rot="-2700000">
              <a:off x="7289785" y="-1246897"/>
              <a:ext cx="2552124" cy="3347490"/>
              <a:chOff x="2976325" y="908175"/>
              <a:chExt cx="4028179" cy="5283555"/>
            </a:xfrm>
          </p:grpSpPr>
          <p:sp>
            <p:nvSpPr>
              <p:cNvPr id="1257" name="Google Shape;1257;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7"/>
            <p:cNvGrpSpPr/>
            <p:nvPr/>
          </p:nvGrpSpPr>
          <p:grpSpPr>
            <a:xfrm>
              <a:off x="6026650" y="-49075"/>
              <a:ext cx="803471" cy="494095"/>
              <a:chOff x="6394675" y="-49075"/>
              <a:chExt cx="803471" cy="494095"/>
            </a:xfrm>
          </p:grpSpPr>
          <p:sp>
            <p:nvSpPr>
              <p:cNvPr id="1261" name="Google Shape;1261;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3" name="Google Shape;1263;p27"/>
          <p:cNvGrpSpPr/>
          <p:nvPr/>
        </p:nvGrpSpPr>
        <p:grpSpPr>
          <a:xfrm>
            <a:off x="-1089100" y="4200325"/>
            <a:ext cx="5368850" cy="1863749"/>
            <a:chOff x="-1089100" y="4200325"/>
            <a:chExt cx="5368850" cy="1863749"/>
          </a:xfrm>
        </p:grpSpPr>
        <p:grpSp>
          <p:nvGrpSpPr>
            <p:cNvPr id="1264" name="Google Shape;1264;p27"/>
            <p:cNvGrpSpPr/>
            <p:nvPr/>
          </p:nvGrpSpPr>
          <p:grpSpPr>
            <a:xfrm>
              <a:off x="-185037" y="4598363"/>
              <a:ext cx="904666" cy="726121"/>
              <a:chOff x="7945225" y="4302000"/>
              <a:chExt cx="904666" cy="726121"/>
            </a:xfrm>
          </p:grpSpPr>
          <p:sp>
            <p:nvSpPr>
              <p:cNvPr id="1265" name="Google Shape;1265;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68" name="Google Shape;1268;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69" name="Google Shape;1269;p27"/>
            <p:cNvGrpSpPr/>
            <p:nvPr/>
          </p:nvGrpSpPr>
          <p:grpSpPr>
            <a:xfrm rot="-2700000">
              <a:off x="390377" y="4688868"/>
              <a:ext cx="299453" cy="545119"/>
              <a:chOff x="-66426" y="1151064"/>
              <a:chExt cx="299455" cy="545125"/>
            </a:xfrm>
          </p:grpSpPr>
          <p:grpSp>
            <p:nvGrpSpPr>
              <p:cNvPr id="1270" name="Google Shape;1270;p27"/>
              <p:cNvGrpSpPr/>
              <p:nvPr/>
            </p:nvGrpSpPr>
            <p:grpSpPr>
              <a:xfrm>
                <a:off x="-66426" y="1396564"/>
                <a:ext cx="299455" cy="299625"/>
                <a:chOff x="3678700" y="407275"/>
                <a:chExt cx="708100" cy="708500"/>
              </a:xfrm>
            </p:grpSpPr>
            <p:sp>
              <p:nvSpPr>
                <p:cNvPr id="1271" name="Google Shape;1271;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8" name="Google Shape;1278;p27"/>
              <p:cNvGrpSpPr/>
              <p:nvPr/>
            </p:nvGrpSpPr>
            <p:grpSpPr>
              <a:xfrm>
                <a:off x="-66426" y="1151064"/>
                <a:ext cx="299455" cy="299625"/>
                <a:chOff x="3678700" y="407275"/>
                <a:chExt cx="708100" cy="708500"/>
              </a:xfrm>
            </p:grpSpPr>
            <p:sp>
              <p:nvSpPr>
                <p:cNvPr id="1279" name="Google Shape;1279;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6" name="Google Shape;1286;p27"/>
            <p:cNvGrpSpPr/>
            <p:nvPr/>
          </p:nvGrpSpPr>
          <p:grpSpPr>
            <a:xfrm>
              <a:off x="-1089100" y="4894376"/>
              <a:ext cx="4558967" cy="134100"/>
              <a:chOff x="796100" y="3019701"/>
              <a:chExt cx="4558967" cy="134100"/>
            </a:xfrm>
          </p:grpSpPr>
          <p:sp>
            <p:nvSpPr>
              <p:cNvPr id="1287" name="Google Shape;1287;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8" name="Google Shape;1288;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89" name="Google Shape;1289;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0" name="Google Shape;129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91" name="Shape 1291"/>
        <p:cNvGrpSpPr/>
        <p:nvPr/>
      </p:nvGrpSpPr>
      <p:grpSpPr>
        <a:xfrm>
          <a:off x="0" y="0"/>
          <a:ext cx="0" cy="0"/>
          <a:chOff x="0" y="0"/>
          <a:chExt cx="0" cy="0"/>
        </a:xfrm>
      </p:grpSpPr>
      <p:sp>
        <p:nvSpPr>
          <p:cNvPr id="1292" name="Google Shape;1292;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3" name="Google Shape;1293;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4" name="Google Shape;1294;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5" name="Google Shape;1295;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6" name="Google Shape;1296;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97" name="Google Shape;1297;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98" name="Google Shape;1298;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28"/>
          <p:cNvGrpSpPr/>
          <p:nvPr/>
        </p:nvGrpSpPr>
        <p:grpSpPr>
          <a:xfrm rot="5400000">
            <a:off x="8359950" y="-226050"/>
            <a:ext cx="439200" cy="439100"/>
            <a:chOff x="1101075" y="2142375"/>
            <a:chExt cx="439200" cy="439100"/>
          </a:xfrm>
        </p:grpSpPr>
        <p:sp>
          <p:nvSpPr>
            <p:cNvPr id="1300" name="Google Shape;1300;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28"/>
          <p:cNvGrpSpPr/>
          <p:nvPr/>
        </p:nvGrpSpPr>
        <p:grpSpPr>
          <a:xfrm>
            <a:off x="-903250" y="4838101"/>
            <a:ext cx="4558967" cy="134100"/>
            <a:chOff x="796100" y="3019701"/>
            <a:chExt cx="4558967" cy="134100"/>
          </a:xfrm>
        </p:grpSpPr>
        <p:sp>
          <p:nvSpPr>
            <p:cNvPr id="1303" name="Google Shape;1303;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4" name="Google Shape;1304;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305" name="Google Shape;1305;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6" name="Google Shape;130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307" name="Shape 1307"/>
        <p:cNvGrpSpPr/>
        <p:nvPr/>
      </p:nvGrpSpPr>
      <p:grpSpPr>
        <a:xfrm>
          <a:off x="0" y="0"/>
          <a:ext cx="0" cy="0"/>
          <a:chOff x="0" y="0"/>
          <a:chExt cx="0" cy="0"/>
        </a:xfrm>
      </p:grpSpPr>
      <p:sp>
        <p:nvSpPr>
          <p:cNvPr id="1308" name="Google Shape;1308;p29"/>
          <p:cNvSpPr txBox="1"/>
          <p:nvPr>
            <p:ph type="title"/>
          </p:nvPr>
        </p:nvSpPr>
        <p:spPr>
          <a:xfrm>
            <a:off x="1157288" y="68527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9" name="Google Shape;1309;p29"/>
          <p:cNvSpPr txBox="1"/>
          <p:nvPr>
            <p:ph idx="1" type="subTitle"/>
          </p:nvPr>
        </p:nvSpPr>
        <p:spPr>
          <a:xfrm>
            <a:off x="1157250" y="2203275"/>
            <a:ext cx="4448100" cy="10071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0" name="Google Shape;1310;p29"/>
          <p:cNvSpPr txBox="1"/>
          <p:nvPr>
            <p:ph idx="2" type="subTitle"/>
          </p:nvPr>
        </p:nvSpPr>
        <p:spPr>
          <a:xfrm>
            <a:off x="1157250" y="1800075"/>
            <a:ext cx="4448100" cy="3858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1" name="Google Shape;1311;p29"/>
          <p:cNvSpPr txBox="1"/>
          <p:nvPr/>
        </p:nvSpPr>
        <p:spPr>
          <a:xfrm>
            <a:off x="1157300" y="32864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2">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Flaticon</a:t>
            </a:r>
            <a:r>
              <a:rPr lang="en" sz="1200">
                <a:solidFill>
                  <a:schemeClr val="dk1"/>
                </a:solidFill>
                <a:latin typeface="Poppins"/>
                <a:ea typeface="Poppins"/>
                <a:cs typeface="Poppins"/>
                <a:sym typeface="Poppins"/>
              </a:rPr>
              <a:t>, and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grpSp>
        <p:nvGrpSpPr>
          <p:cNvPr id="1312" name="Google Shape;1312;p29"/>
          <p:cNvGrpSpPr/>
          <p:nvPr/>
        </p:nvGrpSpPr>
        <p:grpSpPr>
          <a:xfrm>
            <a:off x="-291585" y="-494819"/>
            <a:ext cx="1448824" cy="2238804"/>
            <a:chOff x="-308635" y="-494819"/>
            <a:chExt cx="1448824" cy="2238804"/>
          </a:xfrm>
        </p:grpSpPr>
        <p:grpSp>
          <p:nvGrpSpPr>
            <p:cNvPr id="1313" name="Google Shape;1313;p29"/>
            <p:cNvGrpSpPr/>
            <p:nvPr/>
          </p:nvGrpSpPr>
          <p:grpSpPr>
            <a:xfrm>
              <a:off x="-275757" y="-242066"/>
              <a:ext cx="981772" cy="1986051"/>
              <a:chOff x="-293545" y="3454371"/>
              <a:chExt cx="981772" cy="1986051"/>
            </a:xfrm>
          </p:grpSpPr>
          <p:sp>
            <p:nvSpPr>
              <p:cNvPr id="1314" name="Google Shape;1314;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9"/>
            <p:cNvGrpSpPr/>
            <p:nvPr/>
          </p:nvGrpSpPr>
          <p:grpSpPr>
            <a:xfrm>
              <a:off x="364499" y="794648"/>
              <a:ext cx="699940" cy="478601"/>
              <a:chOff x="39722" y="4349021"/>
              <a:chExt cx="1061964" cy="726143"/>
            </a:xfrm>
          </p:grpSpPr>
          <p:grpSp>
            <p:nvGrpSpPr>
              <p:cNvPr id="1317" name="Google Shape;1317;p29"/>
              <p:cNvGrpSpPr/>
              <p:nvPr/>
            </p:nvGrpSpPr>
            <p:grpSpPr>
              <a:xfrm rot="2700000">
                <a:off x="140502" y="4460924"/>
                <a:ext cx="524584" cy="502337"/>
                <a:chOff x="1189791" y="-1767331"/>
                <a:chExt cx="904284" cy="865933"/>
              </a:xfrm>
            </p:grpSpPr>
            <p:sp>
              <p:nvSpPr>
                <p:cNvPr id="1318" name="Google Shape;1318;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9" name="Google Shape;1319;p29"/>
                <p:cNvGrpSpPr/>
                <p:nvPr/>
              </p:nvGrpSpPr>
              <p:grpSpPr>
                <a:xfrm>
                  <a:off x="1232795" y="-1740829"/>
                  <a:ext cx="717621" cy="717392"/>
                  <a:chOff x="1483457" y="3953671"/>
                  <a:chExt cx="717621" cy="717392"/>
                </a:xfrm>
              </p:grpSpPr>
              <p:sp>
                <p:nvSpPr>
                  <p:cNvPr id="1320" name="Google Shape;1320;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5" name="Google Shape;1325;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6" name="Google Shape;1326;p29"/>
            <p:cNvGrpSpPr/>
            <p:nvPr/>
          </p:nvGrpSpPr>
          <p:grpSpPr>
            <a:xfrm rot="-5400000">
              <a:off x="-460623" y="-342832"/>
              <a:ext cx="1351491" cy="1047516"/>
              <a:chOff x="-2460210" y="2758493"/>
              <a:chExt cx="1351491" cy="1047516"/>
            </a:xfrm>
          </p:grpSpPr>
          <p:sp>
            <p:nvSpPr>
              <p:cNvPr id="1327" name="Google Shape;1327;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1" name="Google Shape;1331;p29"/>
            <p:cNvGrpSpPr/>
            <p:nvPr/>
          </p:nvGrpSpPr>
          <p:grpSpPr>
            <a:xfrm>
              <a:off x="440249" y="455173"/>
              <a:ext cx="699940" cy="478601"/>
              <a:chOff x="39722" y="4349021"/>
              <a:chExt cx="1061964" cy="726143"/>
            </a:xfrm>
          </p:grpSpPr>
          <p:grpSp>
            <p:nvGrpSpPr>
              <p:cNvPr id="1332" name="Google Shape;1332;p29"/>
              <p:cNvGrpSpPr/>
              <p:nvPr/>
            </p:nvGrpSpPr>
            <p:grpSpPr>
              <a:xfrm rot="2700000">
                <a:off x="140502" y="4460924"/>
                <a:ext cx="524584" cy="502337"/>
                <a:chOff x="1189791" y="-1767331"/>
                <a:chExt cx="904284" cy="865933"/>
              </a:xfrm>
            </p:grpSpPr>
            <p:sp>
              <p:nvSpPr>
                <p:cNvPr id="1333" name="Google Shape;1333;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4" name="Google Shape;1334;p29"/>
                <p:cNvGrpSpPr/>
                <p:nvPr/>
              </p:nvGrpSpPr>
              <p:grpSpPr>
                <a:xfrm>
                  <a:off x="1232795" y="-1740829"/>
                  <a:ext cx="717621" cy="717392"/>
                  <a:chOff x="1483457" y="3953671"/>
                  <a:chExt cx="717621" cy="717392"/>
                </a:xfrm>
              </p:grpSpPr>
              <p:sp>
                <p:nvSpPr>
                  <p:cNvPr id="1335" name="Google Shape;1335;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0" name="Google Shape;1340;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1" name="Google Shape;1341;p29"/>
            <p:cNvGrpSpPr/>
            <p:nvPr/>
          </p:nvGrpSpPr>
          <p:grpSpPr>
            <a:xfrm>
              <a:off x="-63826" y="511661"/>
              <a:ext cx="699940" cy="478601"/>
              <a:chOff x="39722" y="4349021"/>
              <a:chExt cx="1061964" cy="726143"/>
            </a:xfrm>
          </p:grpSpPr>
          <p:grpSp>
            <p:nvGrpSpPr>
              <p:cNvPr id="1342" name="Google Shape;1342;p29"/>
              <p:cNvGrpSpPr/>
              <p:nvPr/>
            </p:nvGrpSpPr>
            <p:grpSpPr>
              <a:xfrm rot="2700000">
                <a:off x="140502" y="4460924"/>
                <a:ext cx="524584" cy="502337"/>
                <a:chOff x="1189791" y="-1767331"/>
                <a:chExt cx="904284" cy="865933"/>
              </a:xfrm>
            </p:grpSpPr>
            <p:sp>
              <p:nvSpPr>
                <p:cNvPr id="1343" name="Google Shape;1343;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4" name="Google Shape;1344;p29"/>
                <p:cNvGrpSpPr/>
                <p:nvPr/>
              </p:nvGrpSpPr>
              <p:grpSpPr>
                <a:xfrm>
                  <a:off x="1232795" y="-1740829"/>
                  <a:ext cx="717621" cy="717392"/>
                  <a:chOff x="1483457" y="3953671"/>
                  <a:chExt cx="717621" cy="717392"/>
                </a:xfrm>
              </p:grpSpPr>
              <p:sp>
                <p:nvSpPr>
                  <p:cNvPr id="1345" name="Google Shape;1345;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0" name="Google Shape;1350;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1" name="Google Shape;1351;p29"/>
          <p:cNvGrpSpPr/>
          <p:nvPr/>
        </p:nvGrpSpPr>
        <p:grpSpPr>
          <a:xfrm>
            <a:off x="2659712" y="4275400"/>
            <a:ext cx="4952059" cy="2992224"/>
            <a:chOff x="2659712" y="4275400"/>
            <a:chExt cx="4952059" cy="2992224"/>
          </a:xfrm>
        </p:grpSpPr>
        <p:pic>
          <p:nvPicPr>
            <p:cNvPr id="1352" name="Google Shape;1352;p29"/>
            <p:cNvPicPr preferRelativeResize="0"/>
            <p:nvPr/>
          </p:nvPicPr>
          <p:blipFill rotWithShape="1">
            <a:blip r:embed="rId5">
              <a:alphaModFix/>
            </a:blip>
            <a:srcRect b="26177" l="16960" r="7121" t="24718"/>
            <a:stretch/>
          </p:blipFill>
          <p:spPr>
            <a:xfrm rot="10800000">
              <a:off x="2659712" y="4275400"/>
              <a:ext cx="3549051" cy="2992224"/>
            </a:xfrm>
            <a:prstGeom prst="rect">
              <a:avLst/>
            </a:prstGeom>
            <a:noFill/>
            <a:ln>
              <a:noFill/>
            </a:ln>
          </p:spPr>
        </p:pic>
        <p:grpSp>
          <p:nvGrpSpPr>
            <p:cNvPr id="1353" name="Google Shape;1353;p29"/>
            <p:cNvGrpSpPr/>
            <p:nvPr/>
          </p:nvGrpSpPr>
          <p:grpSpPr>
            <a:xfrm rot="-5400000">
              <a:off x="3258038" y="4413859"/>
              <a:ext cx="906953" cy="1517787"/>
              <a:chOff x="79748" y="2808602"/>
              <a:chExt cx="906953" cy="1517787"/>
            </a:xfrm>
          </p:grpSpPr>
          <p:sp>
            <p:nvSpPr>
              <p:cNvPr id="1354" name="Google Shape;1354;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29"/>
            <p:cNvGrpSpPr/>
            <p:nvPr/>
          </p:nvGrpSpPr>
          <p:grpSpPr>
            <a:xfrm rot="5400000">
              <a:off x="5484569" y="3756062"/>
              <a:ext cx="1421047" cy="2833357"/>
              <a:chOff x="334358" y="2186737"/>
              <a:chExt cx="1421047" cy="2833357"/>
            </a:xfrm>
          </p:grpSpPr>
          <p:sp>
            <p:nvSpPr>
              <p:cNvPr id="1359" name="Google Shape;1359;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0" name="Google Shape;1360;p29"/>
              <p:cNvGrpSpPr/>
              <p:nvPr/>
            </p:nvGrpSpPr>
            <p:grpSpPr>
              <a:xfrm rot="5400000">
                <a:off x="1046250" y="3181856"/>
                <a:ext cx="161977" cy="161940"/>
                <a:chOff x="1101075" y="2142375"/>
                <a:chExt cx="439200" cy="439100"/>
              </a:xfrm>
            </p:grpSpPr>
            <p:sp>
              <p:nvSpPr>
                <p:cNvPr id="1361" name="Google Shape;1361;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29"/>
              <p:cNvGrpSpPr/>
              <p:nvPr/>
            </p:nvGrpSpPr>
            <p:grpSpPr>
              <a:xfrm rot="-5400000">
                <a:off x="628029" y="4564272"/>
                <a:ext cx="161977" cy="161940"/>
                <a:chOff x="1101075" y="2142375"/>
                <a:chExt cx="439200" cy="439100"/>
              </a:xfrm>
            </p:grpSpPr>
            <p:sp>
              <p:nvSpPr>
                <p:cNvPr id="1364" name="Google Shape;1364;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66" name="Google Shape;1366;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67" name="Shape 1367"/>
        <p:cNvGrpSpPr/>
        <p:nvPr/>
      </p:nvGrpSpPr>
      <p:grpSpPr>
        <a:xfrm>
          <a:off x="0" y="0"/>
          <a:ext cx="0" cy="0"/>
          <a:chOff x="0" y="0"/>
          <a:chExt cx="0" cy="0"/>
        </a:xfrm>
      </p:grpSpPr>
      <p:grpSp>
        <p:nvGrpSpPr>
          <p:cNvPr id="1368" name="Google Shape;1368;p30"/>
          <p:cNvGrpSpPr/>
          <p:nvPr/>
        </p:nvGrpSpPr>
        <p:grpSpPr>
          <a:xfrm>
            <a:off x="-623241" y="3925887"/>
            <a:ext cx="2833357" cy="1517787"/>
            <a:chOff x="-623241" y="3849687"/>
            <a:chExt cx="2833357" cy="1517787"/>
          </a:xfrm>
        </p:grpSpPr>
        <p:grpSp>
          <p:nvGrpSpPr>
            <p:cNvPr id="1369" name="Google Shape;1369;p30"/>
            <p:cNvGrpSpPr/>
            <p:nvPr/>
          </p:nvGrpSpPr>
          <p:grpSpPr>
            <a:xfrm rot="5400000">
              <a:off x="-879113" y="4155104"/>
              <a:ext cx="1517787" cy="906953"/>
              <a:chOff x="-55500" y="4835979"/>
              <a:chExt cx="1517787" cy="906953"/>
            </a:xfrm>
          </p:grpSpPr>
          <p:sp>
            <p:nvSpPr>
              <p:cNvPr id="1370" name="Google Shape;1370;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30"/>
            <p:cNvGrpSpPr/>
            <p:nvPr/>
          </p:nvGrpSpPr>
          <p:grpSpPr>
            <a:xfrm>
              <a:off x="-623241" y="3946426"/>
              <a:ext cx="2833357" cy="1421047"/>
              <a:chOff x="-677366" y="4067276"/>
              <a:chExt cx="2833357" cy="1421047"/>
            </a:xfrm>
          </p:grpSpPr>
          <p:sp>
            <p:nvSpPr>
              <p:cNvPr id="1375" name="Google Shape;1375;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6" name="Google Shape;1376;p30"/>
              <p:cNvGrpSpPr/>
              <p:nvPr/>
            </p:nvGrpSpPr>
            <p:grpSpPr>
              <a:xfrm>
                <a:off x="317735" y="4614472"/>
                <a:ext cx="161977" cy="161940"/>
                <a:chOff x="1101075" y="2142375"/>
                <a:chExt cx="439200" cy="439100"/>
              </a:xfrm>
            </p:grpSpPr>
            <p:sp>
              <p:nvSpPr>
                <p:cNvPr id="1377" name="Google Shape;1377;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9" name="Google Shape;1379;p30"/>
              <p:cNvGrpSpPr/>
              <p:nvPr/>
            </p:nvGrpSpPr>
            <p:grpSpPr>
              <a:xfrm rot="10800000">
                <a:off x="1700151" y="5032693"/>
                <a:ext cx="161977" cy="161940"/>
                <a:chOff x="1101075" y="2142375"/>
                <a:chExt cx="439200" cy="439100"/>
              </a:xfrm>
            </p:grpSpPr>
            <p:sp>
              <p:nvSpPr>
                <p:cNvPr id="1380" name="Google Shape;1380;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82" name="Google Shape;1382;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30"/>
          <p:cNvGrpSpPr/>
          <p:nvPr/>
        </p:nvGrpSpPr>
        <p:grpSpPr>
          <a:xfrm>
            <a:off x="6323925" y="-1678249"/>
            <a:ext cx="4189199" cy="3065874"/>
            <a:chOff x="6171525" y="-1678249"/>
            <a:chExt cx="4189199" cy="3065874"/>
          </a:xfrm>
        </p:grpSpPr>
        <p:sp>
          <p:nvSpPr>
            <p:cNvPr id="1384" name="Google Shape;1384;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85" name="Google Shape;1385;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86" name="Google Shape;1386;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7" name="Google Shape;1387;p30"/>
            <p:cNvGrpSpPr/>
            <p:nvPr/>
          </p:nvGrpSpPr>
          <p:grpSpPr>
            <a:xfrm rot="-2700000">
              <a:off x="8302147" y="61289"/>
              <a:ext cx="582044" cy="582419"/>
              <a:chOff x="959750" y="3039275"/>
              <a:chExt cx="582050" cy="582425"/>
            </a:xfrm>
          </p:grpSpPr>
          <p:sp>
            <p:nvSpPr>
              <p:cNvPr id="1388" name="Google Shape;1388;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0"/>
            <p:cNvGrpSpPr/>
            <p:nvPr/>
          </p:nvGrpSpPr>
          <p:grpSpPr>
            <a:xfrm rot="-2700000">
              <a:off x="8551447" y="61289"/>
              <a:ext cx="582044" cy="582419"/>
              <a:chOff x="959750" y="3039275"/>
              <a:chExt cx="582050" cy="582425"/>
            </a:xfrm>
          </p:grpSpPr>
          <p:sp>
            <p:nvSpPr>
              <p:cNvPr id="1396" name="Google Shape;1396;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3" name="Google Shape;1403;p30"/>
          <p:cNvGrpSpPr/>
          <p:nvPr/>
        </p:nvGrpSpPr>
        <p:grpSpPr>
          <a:xfrm rot="2700000">
            <a:off x="8945322" y="2352177"/>
            <a:ext cx="439196" cy="439096"/>
            <a:chOff x="1101075" y="2142375"/>
            <a:chExt cx="439200" cy="439100"/>
          </a:xfrm>
        </p:grpSpPr>
        <p:sp>
          <p:nvSpPr>
            <p:cNvPr id="1404" name="Google Shape;1404;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6" name="Google Shape;1406;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2" name="Shape 142"/>
        <p:cNvGrpSpPr/>
        <p:nvPr/>
      </p:nvGrpSpPr>
      <p:grpSpPr>
        <a:xfrm>
          <a:off x="0" y="0"/>
          <a:ext cx="0" cy="0"/>
          <a:chOff x="0" y="0"/>
          <a:chExt cx="0" cy="0"/>
        </a:xfrm>
      </p:grpSpPr>
      <p:sp>
        <p:nvSpPr>
          <p:cNvPr id="143" name="Google Shape;143;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5" name="Google Shape;145;p4"/>
          <p:cNvGrpSpPr/>
          <p:nvPr/>
        </p:nvGrpSpPr>
        <p:grpSpPr>
          <a:xfrm>
            <a:off x="7365150" y="-1147799"/>
            <a:ext cx="3733124" cy="6537004"/>
            <a:chOff x="7212750" y="-1147799"/>
            <a:chExt cx="3733124" cy="6537004"/>
          </a:xfrm>
        </p:grpSpPr>
        <p:pic>
          <p:nvPicPr>
            <p:cNvPr id="146" name="Google Shape;146;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7" name="Google Shape;147;p4"/>
            <p:cNvGrpSpPr/>
            <p:nvPr/>
          </p:nvGrpSpPr>
          <p:grpSpPr>
            <a:xfrm>
              <a:off x="7392021" y="539499"/>
              <a:ext cx="1518472" cy="3030657"/>
              <a:chOff x="7785196" y="342199"/>
              <a:chExt cx="1518472" cy="3030657"/>
            </a:xfrm>
          </p:grpSpPr>
          <p:sp>
            <p:nvSpPr>
              <p:cNvPr id="148" name="Google Shape;148;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7740801" y="270000"/>
              <a:ext cx="3153315" cy="5119205"/>
              <a:chOff x="7740801" y="270000"/>
              <a:chExt cx="3153315" cy="5119205"/>
            </a:xfrm>
          </p:grpSpPr>
          <p:sp>
            <p:nvSpPr>
              <p:cNvPr id="152" name="Google Shape;152;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4"/>
              <p:cNvGrpSpPr/>
              <p:nvPr/>
            </p:nvGrpSpPr>
            <p:grpSpPr>
              <a:xfrm>
                <a:off x="8192886" y="4736397"/>
                <a:ext cx="134004" cy="134004"/>
                <a:chOff x="8356813" y="1074288"/>
                <a:chExt cx="351900" cy="351900"/>
              </a:xfrm>
            </p:grpSpPr>
            <p:sp>
              <p:nvSpPr>
                <p:cNvPr id="154" name="Google Shape;154;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4"/>
              <p:cNvGrpSpPr/>
              <p:nvPr/>
            </p:nvGrpSpPr>
            <p:grpSpPr>
              <a:xfrm>
                <a:off x="8788211" y="3794722"/>
                <a:ext cx="134004" cy="134004"/>
                <a:chOff x="8356813" y="1074288"/>
                <a:chExt cx="351900" cy="351900"/>
              </a:xfrm>
            </p:grpSpPr>
            <p:sp>
              <p:nvSpPr>
                <p:cNvPr id="157" name="Google Shape;157;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4"/>
              <p:cNvGrpSpPr/>
              <p:nvPr/>
            </p:nvGrpSpPr>
            <p:grpSpPr>
              <a:xfrm>
                <a:off x="8654186" y="2424672"/>
                <a:ext cx="134004" cy="134004"/>
                <a:chOff x="8356813" y="1074288"/>
                <a:chExt cx="351900" cy="351900"/>
              </a:xfrm>
            </p:grpSpPr>
            <p:sp>
              <p:nvSpPr>
                <p:cNvPr id="160" name="Google Shape;160;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2" name="Google Shape;162;p4"/>
          <p:cNvGrpSpPr/>
          <p:nvPr/>
        </p:nvGrpSpPr>
        <p:grpSpPr>
          <a:xfrm rot="-2529045">
            <a:off x="105741" y="3680210"/>
            <a:ext cx="591691" cy="2260270"/>
            <a:chOff x="-132364" y="1829399"/>
            <a:chExt cx="591677" cy="2260214"/>
          </a:xfrm>
        </p:grpSpPr>
        <p:sp>
          <p:nvSpPr>
            <p:cNvPr id="163" name="Google Shape;163;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520148" y="-573164"/>
            <a:ext cx="1502291" cy="2806842"/>
            <a:chOff x="-367748" y="-573164"/>
            <a:chExt cx="1502291" cy="2806842"/>
          </a:xfrm>
        </p:grpSpPr>
        <p:grpSp>
          <p:nvGrpSpPr>
            <p:cNvPr id="166" name="Google Shape;166;p4"/>
            <p:cNvGrpSpPr/>
            <p:nvPr/>
          </p:nvGrpSpPr>
          <p:grpSpPr>
            <a:xfrm rot="10800000">
              <a:off x="-191449" y="1507557"/>
              <a:ext cx="904666" cy="726121"/>
              <a:chOff x="7945225" y="4302000"/>
              <a:chExt cx="904666" cy="726121"/>
            </a:xfrm>
          </p:grpSpPr>
          <p:sp>
            <p:nvSpPr>
              <p:cNvPr id="167" name="Google Shape;167;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4"/>
            <p:cNvGrpSpPr/>
            <p:nvPr/>
          </p:nvGrpSpPr>
          <p:grpSpPr>
            <a:xfrm rot="10800000">
              <a:off x="-367748" y="-467133"/>
              <a:ext cx="699928" cy="1651024"/>
              <a:chOff x="8337812" y="3492483"/>
              <a:chExt cx="699928" cy="1651024"/>
            </a:xfrm>
          </p:grpSpPr>
          <p:sp>
            <p:nvSpPr>
              <p:cNvPr id="173" name="Google Shape;173;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6" name="Google Shape;1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191919"/>
                </a:solidFill>
              </a:defRPr>
            </a:lvl1pPr>
            <a:lvl2pPr lvl="1">
              <a:buNone/>
              <a:defRPr>
                <a:solidFill>
                  <a:srgbClr val="191919"/>
                </a:solidFill>
              </a:defRPr>
            </a:lvl2pPr>
            <a:lvl3pPr lvl="2">
              <a:buNone/>
              <a:defRPr>
                <a:solidFill>
                  <a:srgbClr val="191919"/>
                </a:solidFill>
              </a:defRPr>
            </a:lvl3pPr>
            <a:lvl4pPr lvl="3">
              <a:buNone/>
              <a:defRPr>
                <a:solidFill>
                  <a:srgbClr val="191919"/>
                </a:solidFill>
              </a:defRPr>
            </a:lvl4pPr>
            <a:lvl5pPr lvl="4">
              <a:buNone/>
              <a:defRPr>
                <a:solidFill>
                  <a:srgbClr val="191919"/>
                </a:solidFill>
              </a:defRPr>
            </a:lvl5pPr>
            <a:lvl6pPr lvl="5">
              <a:buNone/>
              <a:defRPr>
                <a:solidFill>
                  <a:srgbClr val="191919"/>
                </a:solidFill>
              </a:defRPr>
            </a:lvl6pPr>
            <a:lvl7pPr lvl="6">
              <a:buNone/>
              <a:defRPr>
                <a:solidFill>
                  <a:srgbClr val="191919"/>
                </a:solidFill>
              </a:defRPr>
            </a:lvl7pPr>
            <a:lvl8pPr lvl="7">
              <a:buNone/>
              <a:defRPr>
                <a:solidFill>
                  <a:srgbClr val="191919"/>
                </a:solidFill>
              </a:defRPr>
            </a:lvl8pPr>
            <a:lvl9pPr lvl="8">
              <a:buNone/>
              <a:defRPr>
                <a:solidFill>
                  <a:srgbClr val="191919"/>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407" name="Shape 1407"/>
        <p:cNvGrpSpPr/>
        <p:nvPr/>
      </p:nvGrpSpPr>
      <p:grpSpPr>
        <a:xfrm>
          <a:off x="0" y="0"/>
          <a:ext cx="0" cy="0"/>
          <a:chOff x="0" y="0"/>
          <a:chExt cx="0" cy="0"/>
        </a:xfrm>
      </p:grpSpPr>
      <p:grpSp>
        <p:nvGrpSpPr>
          <p:cNvPr id="1408" name="Google Shape;1408;p31"/>
          <p:cNvGrpSpPr/>
          <p:nvPr/>
        </p:nvGrpSpPr>
        <p:grpSpPr>
          <a:xfrm>
            <a:off x="8332551" y="-7"/>
            <a:ext cx="2386151" cy="3293873"/>
            <a:chOff x="8256351" y="-7"/>
            <a:chExt cx="2386151" cy="3293873"/>
          </a:xfrm>
        </p:grpSpPr>
        <p:pic>
          <p:nvPicPr>
            <p:cNvPr id="1409" name="Google Shape;1409;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410" name="Google Shape;1410;p31"/>
            <p:cNvGrpSpPr/>
            <p:nvPr/>
          </p:nvGrpSpPr>
          <p:grpSpPr>
            <a:xfrm rot="10800000">
              <a:off x="8452444" y="-7"/>
              <a:ext cx="325154" cy="1788670"/>
              <a:chOff x="8869019" y="-622132"/>
              <a:chExt cx="325154" cy="1788670"/>
            </a:xfrm>
          </p:grpSpPr>
          <p:sp>
            <p:nvSpPr>
              <p:cNvPr id="1411" name="Google Shape;1411;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2" name="Google Shape;1412;p31"/>
              <p:cNvGrpSpPr/>
              <p:nvPr/>
            </p:nvGrpSpPr>
            <p:grpSpPr>
              <a:xfrm rot="1800062">
                <a:off x="9035610" y="1007995"/>
                <a:ext cx="134040" cy="134009"/>
                <a:chOff x="1101075" y="2142375"/>
                <a:chExt cx="439200" cy="439100"/>
              </a:xfrm>
            </p:grpSpPr>
            <p:sp>
              <p:nvSpPr>
                <p:cNvPr id="1413" name="Google Shape;1413;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415" name="Google Shape;1415;p31"/>
          <p:cNvGrpSpPr/>
          <p:nvPr/>
        </p:nvGrpSpPr>
        <p:grpSpPr>
          <a:xfrm>
            <a:off x="-213525" y="171225"/>
            <a:ext cx="439200" cy="439100"/>
            <a:chOff x="1101075" y="2142375"/>
            <a:chExt cx="439200" cy="439100"/>
          </a:xfrm>
        </p:grpSpPr>
        <p:sp>
          <p:nvSpPr>
            <p:cNvPr id="1416" name="Google Shape;1416;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31"/>
          <p:cNvGrpSpPr/>
          <p:nvPr/>
        </p:nvGrpSpPr>
        <p:grpSpPr>
          <a:xfrm>
            <a:off x="-1262974" y="3161328"/>
            <a:ext cx="4822591" cy="2934500"/>
            <a:chOff x="-1186774" y="3161328"/>
            <a:chExt cx="4822591" cy="2934500"/>
          </a:xfrm>
        </p:grpSpPr>
        <p:pic>
          <p:nvPicPr>
            <p:cNvPr id="1419" name="Google Shape;1419;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420" name="Google Shape;1420;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1" name="Google Shape;1421;p31"/>
            <p:cNvGrpSpPr/>
            <p:nvPr/>
          </p:nvGrpSpPr>
          <p:grpSpPr>
            <a:xfrm>
              <a:off x="58899" y="4608583"/>
              <a:ext cx="604346" cy="657081"/>
              <a:chOff x="58899" y="4608583"/>
              <a:chExt cx="604346" cy="657081"/>
            </a:xfrm>
          </p:grpSpPr>
          <p:grpSp>
            <p:nvGrpSpPr>
              <p:cNvPr id="1422" name="Google Shape;1422;p31"/>
              <p:cNvGrpSpPr/>
              <p:nvPr/>
            </p:nvGrpSpPr>
            <p:grpSpPr>
              <a:xfrm rot="10800000">
                <a:off x="58899" y="4608583"/>
                <a:ext cx="328346" cy="328531"/>
                <a:chOff x="3678700" y="407275"/>
                <a:chExt cx="708100" cy="708500"/>
              </a:xfrm>
            </p:grpSpPr>
            <p:sp>
              <p:nvSpPr>
                <p:cNvPr id="1423" name="Google Shape;1423;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31"/>
              <p:cNvGrpSpPr/>
              <p:nvPr/>
            </p:nvGrpSpPr>
            <p:grpSpPr>
              <a:xfrm rot="10800000">
                <a:off x="334899" y="4608583"/>
                <a:ext cx="328346" cy="328531"/>
                <a:chOff x="3678700" y="407275"/>
                <a:chExt cx="708100" cy="708500"/>
              </a:xfrm>
            </p:grpSpPr>
            <p:sp>
              <p:nvSpPr>
                <p:cNvPr id="1431" name="Google Shape;1431;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31"/>
              <p:cNvGrpSpPr/>
              <p:nvPr/>
            </p:nvGrpSpPr>
            <p:grpSpPr>
              <a:xfrm rot="10800000">
                <a:off x="282574" y="4937133"/>
                <a:ext cx="328346" cy="328531"/>
                <a:chOff x="3678700" y="407275"/>
                <a:chExt cx="708100" cy="708500"/>
              </a:xfrm>
            </p:grpSpPr>
            <p:sp>
              <p:nvSpPr>
                <p:cNvPr id="1439" name="Google Shape;1439;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6" name="Google Shape;1446;p31"/>
            <p:cNvGrpSpPr/>
            <p:nvPr/>
          </p:nvGrpSpPr>
          <p:grpSpPr>
            <a:xfrm>
              <a:off x="-923150" y="4796551"/>
              <a:ext cx="4558967" cy="134100"/>
              <a:chOff x="796100" y="3019701"/>
              <a:chExt cx="4558967" cy="134100"/>
            </a:xfrm>
          </p:grpSpPr>
          <p:sp>
            <p:nvSpPr>
              <p:cNvPr id="1447" name="Google Shape;1447;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8" name="Google Shape;1448;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49" name="Google Shape;1449;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0" name="Google Shape;145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sp>
        <p:nvSpPr>
          <p:cNvPr id="178" name="Google Shape;17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0" name="Google Shape;180;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1" name="Google Shape;181;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82" name="Google Shape;182;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3" name="Google Shape;183;p5"/>
          <p:cNvGrpSpPr/>
          <p:nvPr/>
        </p:nvGrpSpPr>
        <p:grpSpPr>
          <a:xfrm>
            <a:off x="7579113" y="-890399"/>
            <a:ext cx="2898275" cy="3032950"/>
            <a:chOff x="7198113" y="-890399"/>
            <a:chExt cx="2898275" cy="3032950"/>
          </a:xfrm>
        </p:grpSpPr>
        <p:pic>
          <p:nvPicPr>
            <p:cNvPr id="184" name="Google Shape;184;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5" name="Google Shape;185;p5"/>
            <p:cNvGrpSpPr/>
            <p:nvPr/>
          </p:nvGrpSpPr>
          <p:grpSpPr>
            <a:xfrm>
              <a:off x="8319318" y="-249682"/>
              <a:ext cx="1460040" cy="1171886"/>
              <a:chOff x="7945225" y="4302000"/>
              <a:chExt cx="904666" cy="726121"/>
            </a:xfrm>
          </p:grpSpPr>
          <p:sp>
            <p:nvSpPr>
              <p:cNvPr id="186" name="Google Shape;186;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9" name="Google Shape;189;p5"/>
          <p:cNvGrpSpPr/>
          <p:nvPr/>
        </p:nvGrpSpPr>
        <p:grpSpPr>
          <a:xfrm>
            <a:off x="-613920" y="3693606"/>
            <a:ext cx="2048057" cy="2238804"/>
            <a:chOff x="-461520" y="3617406"/>
            <a:chExt cx="2048057" cy="2238804"/>
          </a:xfrm>
        </p:grpSpPr>
        <p:grpSp>
          <p:nvGrpSpPr>
            <p:cNvPr id="190" name="Google Shape;190;p5"/>
            <p:cNvGrpSpPr/>
            <p:nvPr/>
          </p:nvGrpSpPr>
          <p:grpSpPr>
            <a:xfrm>
              <a:off x="-461520" y="3617406"/>
              <a:ext cx="1916534" cy="2238804"/>
              <a:chOff x="-461520" y="3617406"/>
              <a:chExt cx="1916534" cy="2238804"/>
            </a:xfrm>
          </p:grpSpPr>
          <p:grpSp>
            <p:nvGrpSpPr>
              <p:cNvPr id="191" name="Google Shape;191;p5"/>
              <p:cNvGrpSpPr/>
              <p:nvPr/>
            </p:nvGrpSpPr>
            <p:grpSpPr>
              <a:xfrm flipH="1">
                <a:off x="-461520" y="4010132"/>
                <a:ext cx="1916534" cy="1538287"/>
                <a:chOff x="7945225" y="4302000"/>
                <a:chExt cx="904666" cy="726121"/>
              </a:xfrm>
            </p:grpSpPr>
            <p:sp>
              <p:nvSpPr>
                <p:cNvPr id="192" name="Google Shape;192;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 name="Google Shape;195;p5"/>
              <p:cNvGrpSpPr/>
              <p:nvPr/>
            </p:nvGrpSpPr>
            <p:grpSpPr>
              <a:xfrm>
                <a:off x="-309885" y="3617406"/>
                <a:ext cx="1448824" cy="2238804"/>
                <a:chOff x="-309885" y="3617406"/>
                <a:chExt cx="1448824" cy="2238804"/>
              </a:xfrm>
            </p:grpSpPr>
            <p:grpSp>
              <p:nvGrpSpPr>
                <p:cNvPr id="196" name="Google Shape;196;p5"/>
                <p:cNvGrpSpPr/>
                <p:nvPr/>
              </p:nvGrpSpPr>
              <p:grpSpPr>
                <a:xfrm>
                  <a:off x="-277007" y="3870159"/>
                  <a:ext cx="981772" cy="1986051"/>
                  <a:chOff x="-293545" y="3454371"/>
                  <a:chExt cx="981772" cy="1986051"/>
                </a:xfrm>
              </p:grpSpPr>
              <p:sp>
                <p:nvSpPr>
                  <p:cNvPr id="197" name="Google Shape;197;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5"/>
                <p:cNvGrpSpPr/>
                <p:nvPr/>
              </p:nvGrpSpPr>
              <p:grpSpPr>
                <a:xfrm>
                  <a:off x="363249" y="4906873"/>
                  <a:ext cx="699940" cy="478601"/>
                  <a:chOff x="39722" y="4349021"/>
                  <a:chExt cx="1061964" cy="726143"/>
                </a:xfrm>
              </p:grpSpPr>
              <p:grpSp>
                <p:nvGrpSpPr>
                  <p:cNvPr id="200" name="Google Shape;200;p5"/>
                  <p:cNvGrpSpPr/>
                  <p:nvPr/>
                </p:nvGrpSpPr>
                <p:grpSpPr>
                  <a:xfrm rot="2700000">
                    <a:off x="140502" y="4460924"/>
                    <a:ext cx="524584" cy="502337"/>
                    <a:chOff x="1189791" y="-1767331"/>
                    <a:chExt cx="904284" cy="865933"/>
                  </a:xfrm>
                </p:grpSpPr>
                <p:sp>
                  <p:nvSpPr>
                    <p:cNvPr id="201" name="Google Shape;201;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5"/>
                    <p:cNvGrpSpPr/>
                    <p:nvPr/>
                  </p:nvGrpSpPr>
                  <p:grpSpPr>
                    <a:xfrm>
                      <a:off x="1232795" y="-1740829"/>
                      <a:ext cx="717621" cy="717392"/>
                      <a:chOff x="1483457" y="3953671"/>
                      <a:chExt cx="717621" cy="717392"/>
                    </a:xfrm>
                  </p:grpSpPr>
                  <p:sp>
                    <p:nvSpPr>
                      <p:cNvPr id="203" name="Google Shape;203;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8" name="Google Shape;208;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9" name="Google Shape;209;p5"/>
                <p:cNvGrpSpPr/>
                <p:nvPr/>
              </p:nvGrpSpPr>
              <p:grpSpPr>
                <a:xfrm rot="-5400000">
                  <a:off x="-461873" y="3769393"/>
                  <a:ext cx="1351491" cy="1047516"/>
                  <a:chOff x="-2460210" y="2758493"/>
                  <a:chExt cx="1351491" cy="1047516"/>
                </a:xfrm>
              </p:grpSpPr>
              <p:sp>
                <p:nvSpPr>
                  <p:cNvPr id="210" name="Google Shape;210;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5"/>
                <p:cNvGrpSpPr/>
                <p:nvPr/>
              </p:nvGrpSpPr>
              <p:grpSpPr>
                <a:xfrm>
                  <a:off x="438999" y="4567398"/>
                  <a:ext cx="699940" cy="478601"/>
                  <a:chOff x="39722" y="4349021"/>
                  <a:chExt cx="1061964" cy="726143"/>
                </a:xfrm>
              </p:grpSpPr>
              <p:grpSp>
                <p:nvGrpSpPr>
                  <p:cNvPr id="215" name="Google Shape;215;p5"/>
                  <p:cNvGrpSpPr/>
                  <p:nvPr/>
                </p:nvGrpSpPr>
                <p:grpSpPr>
                  <a:xfrm rot="2700000">
                    <a:off x="140502" y="4460924"/>
                    <a:ext cx="524584" cy="502337"/>
                    <a:chOff x="1189791" y="-1767331"/>
                    <a:chExt cx="904284" cy="865933"/>
                  </a:xfrm>
                </p:grpSpPr>
                <p:sp>
                  <p:nvSpPr>
                    <p:cNvPr id="216" name="Google Shape;216;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5"/>
                    <p:cNvGrpSpPr/>
                    <p:nvPr/>
                  </p:nvGrpSpPr>
                  <p:grpSpPr>
                    <a:xfrm>
                      <a:off x="1232795" y="-1740829"/>
                      <a:ext cx="717621" cy="717392"/>
                      <a:chOff x="1483457" y="3953671"/>
                      <a:chExt cx="717621" cy="717392"/>
                    </a:xfrm>
                  </p:grpSpPr>
                  <p:sp>
                    <p:nvSpPr>
                      <p:cNvPr id="218" name="Google Shape;218;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65076" y="4623886"/>
                  <a:ext cx="699940" cy="478601"/>
                  <a:chOff x="39722" y="4349021"/>
                  <a:chExt cx="1061964" cy="726143"/>
                </a:xfrm>
              </p:grpSpPr>
              <p:grpSp>
                <p:nvGrpSpPr>
                  <p:cNvPr id="225" name="Google Shape;225;p5"/>
                  <p:cNvGrpSpPr/>
                  <p:nvPr/>
                </p:nvGrpSpPr>
                <p:grpSpPr>
                  <a:xfrm rot="2700000">
                    <a:off x="140502" y="4460924"/>
                    <a:ext cx="524584" cy="502337"/>
                    <a:chOff x="1189791" y="-1767331"/>
                    <a:chExt cx="904284" cy="865933"/>
                  </a:xfrm>
                </p:grpSpPr>
                <p:sp>
                  <p:nvSpPr>
                    <p:cNvPr id="226" name="Google Shape;226;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5"/>
                    <p:cNvGrpSpPr/>
                    <p:nvPr/>
                  </p:nvGrpSpPr>
                  <p:grpSpPr>
                    <a:xfrm>
                      <a:off x="1232795" y="-1740829"/>
                      <a:ext cx="717621" cy="717392"/>
                      <a:chOff x="1483457" y="3953671"/>
                      <a:chExt cx="717621" cy="717392"/>
                    </a:xfrm>
                  </p:grpSpPr>
                  <p:sp>
                    <p:nvSpPr>
                      <p:cNvPr id="228" name="Google Shape;228;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3" name="Google Shape;233;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4" name="Google Shape;234;p5"/>
            <p:cNvGrpSpPr/>
            <p:nvPr/>
          </p:nvGrpSpPr>
          <p:grpSpPr>
            <a:xfrm rot="5400000">
              <a:off x="1147388" y="4839000"/>
              <a:ext cx="439200" cy="439100"/>
              <a:chOff x="1101075" y="2142375"/>
              <a:chExt cx="439200" cy="439100"/>
            </a:xfrm>
          </p:grpSpPr>
          <p:sp>
            <p:nvSpPr>
              <p:cNvPr id="235" name="Google Shape;235;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 name="Google Shape;237;p5"/>
          <p:cNvGrpSpPr/>
          <p:nvPr/>
        </p:nvGrpSpPr>
        <p:grpSpPr>
          <a:xfrm>
            <a:off x="-2352525" y="-402069"/>
            <a:ext cx="5307515" cy="2438355"/>
            <a:chOff x="-2276325" y="-249669"/>
            <a:chExt cx="5307515" cy="2438355"/>
          </a:xfrm>
        </p:grpSpPr>
        <p:grpSp>
          <p:nvGrpSpPr>
            <p:cNvPr id="238" name="Google Shape;238;p5"/>
            <p:cNvGrpSpPr/>
            <p:nvPr/>
          </p:nvGrpSpPr>
          <p:grpSpPr>
            <a:xfrm rot="10800000">
              <a:off x="-1297788" y="-249669"/>
              <a:ext cx="2601921" cy="2438355"/>
              <a:chOff x="7340128" y="2866613"/>
              <a:chExt cx="2439225" cy="2438355"/>
            </a:xfrm>
          </p:grpSpPr>
          <p:sp>
            <p:nvSpPr>
              <p:cNvPr id="239" name="Google Shape;239;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5"/>
            <p:cNvGrpSpPr/>
            <p:nvPr/>
          </p:nvGrpSpPr>
          <p:grpSpPr>
            <a:xfrm>
              <a:off x="-2276325" y="245976"/>
              <a:ext cx="4558967" cy="134100"/>
              <a:chOff x="796100" y="3019701"/>
              <a:chExt cx="4558967" cy="134100"/>
            </a:xfrm>
          </p:grpSpPr>
          <p:sp>
            <p:nvSpPr>
              <p:cNvPr id="243" name="Google Shape;243;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4" name="Google Shape;244;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5" name="Google Shape;245;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 name="Google Shape;246;p5"/>
          <p:cNvGrpSpPr/>
          <p:nvPr/>
        </p:nvGrpSpPr>
        <p:grpSpPr>
          <a:xfrm>
            <a:off x="6795100" y="3095213"/>
            <a:ext cx="4558967" cy="2438355"/>
            <a:chOff x="6490300" y="2866613"/>
            <a:chExt cx="4558967" cy="2438355"/>
          </a:xfrm>
        </p:grpSpPr>
        <p:grpSp>
          <p:nvGrpSpPr>
            <p:cNvPr id="247" name="Google Shape;247;p5"/>
            <p:cNvGrpSpPr/>
            <p:nvPr/>
          </p:nvGrpSpPr>
          <p:grpSpPr>
            <a:xfrm>
              <a:off x="7340128" y="2866613"/>
              <a:ext cx="2439225" cy="2438355"/>
              <a:chOff x="7340128" y="2866613"/>
              <a:chExt cx="2439225" cy="2438355"/>
            </a:xfrm>
          </p:grpSpPr>
          <p:sp>
            <p:nvSpPr>
              <p:cNvPr id="248" name="Google Shape;248;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5"/>
            <p:cNvGrpSpPr/>
            <p:nvPr/>
          </p:nvGrpSpPr>
          <p:grpSpPr>
            <a:xfrm rot="10800000">
              <a:off x="6490300" y="4774026"/>
              <a:ext cx="4558967" cy="134100"/>
              <a:chOff x="796100" y="3019701"/>
              <a:chExt cx="4558967" cy="134100"/>
            </a:xfrm>
          </p:grpSpPr>
          <p:sp>
            <p:nvSpPr>
              <p:cNvPr id="251" name="Google Shape;251;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3" name="Google Shape;253;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4" name="Google Shape;25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grpSp>
        <p:nvGrpSpPr>
          <p:cNvPr id="256" name="Google Shape;256;p6"/>
          <p:cNvGrpSpPr/>
          <p:nvPr/>
        </p:nvGrpSpPr>
        <p:grpSpPr>
          <a:xfrm rot="-8100000">
            <a:off x="-1629951" y="-1138306"/>
            <a:ext cx="3785189" cy="3043121"/>
            <a:chOff x="7103825" y="-713112"/>
            <a:chExt cx="3785226" cy="3043150"/>
          </a:xfrm>
        </p:grpSpPr>
        <p:sp>
          <p:nvSpPr>
            <p:cNvPr id="257" name="Google Shape;257;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8" name="Google Shape;258;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9" name="Google Shape;25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60" name="Google Shape;260;p6"/>
          <p:cNvGrpSpPr/>
          <p:nvPr/>
        </p:nvGrpSpPr>
        <p:grpSpPr>
          <a:xfrm>
            <a:off x="8106279" y="-844413"/>
            <a:ext cx="1791132" cy="2767833"/>
            <a:chOff x="8030079" y="-844413"/>
            <a:chExt cx="1791132" cy="2767833"/>
          </a:xfrm>
        </p:grpSpPr>
        <p:grpSp>
          <p:nvGrpSpPr>
            <p:cNvPr id="261" name="Google Shape;261;p6"/>
            <p:cNvGrpSpPr/>
            <p:nvPr/>
          </p:nvGrpSpPr>
          <p:grpSpPr>
            <a:xfrm rot="10800000">
              <a:off x="8566799" y="-844413"/>
              <a:ext cx="1213764" cy="2455355"/>
              <a:chOff x="-293545" y="3454371"/>
              <a:chExt cx="981772" cy="1986051"/>
            </a:xfrm>
          </p:grpSpPr>
          <p:sp>
            <p:nvSpPr>
              <p:cNvPr id="262" name="Google Shape;262;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6"/>
            <p:cNvGrpSpPr/>
            <p:nvPr/>
          </p:nvGrpSpPr>
          <p:grpSpPr>
            <a:xfrm rot="10800000">
              <a:off x="8123728" y="-262212"/>
              <a:ext cx="865288" cy="591661"/>
              <a:chOff x="39722" y="4349021"/>
              <a:chExt cx="1061964" cy="726143"/>
            </a:xfrm>
          </p:grpSpPr>
          <p:grpSp>
            <p:nvGrpSpPr>
              <p:cNvPr id="265" name="Google Shape;265;p6"/>
              <p:cNvGrpSpPr/>
              <p:nvPr/>
            </p:nvGrpSpPr>
            <p:grpSpPr>
              <a:xfrm rot="2700000">
                <a:off x="140502" y="4460924"/>
                <a:ext cx="524584" cy="502337"/>
                <a:chOff x="1189791" y="-1767331"/>
                <a:chExt cx="904284" cy="865933"/>
              </a:xfrm>
            </p:grpSpPr>
            <p:sp>
              <p:nvSpPr>
                <p:cNvPr id="266" name="Google Shape;26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6"/>
                <p:cNvGrpSpPr/>
                <p:nvPr/>
              </p:nvGrpSpPr>
              <p:grpSpPr>
                <a:xfrm>
                  <a:off x="1232795" y="-1740829"/>
                  <a:ext cx="717621" cy="717392"/>
                  <a:chOff x="1483457" y="3953671"/>
                  <a:chExt cx="717621" cy="717392"/>
                </a:xfrm>
              </p:grpSpPr>
              <p:sp>
                <p:nvSpPr>
                  <p:cNvPr id="268" name="Google Shape;26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3" name="Google Shape;27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6"/>
            <p:cNvGrpSpPr/>
            <p:nvPr/>
          </p:nvGrpSpPr>
          <p:grpSpPr>
            <a:xfrm rot="5400000">
              <a:off x="8338264" y="440474"/>
              <a:ext cx="1670849" cy="1295044"/>
              <a:chOff x="-2460210" y="2758493"/>
              <a:chExt cx="1351491" cy="1047516"/>
            </a:xfrm>
          </p:grpSpPr>
          <p:sp>
            <p:nvSpPr>
              <p:cNvPr id="275" name="Google Shape;275;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6"/>
            <p:cNvGrpSpPr/>
            <p:nvPr/>
          </p:nvGrpSpPr>
          <p:grpSpPr>
            <a:xfrm rot="10800000">
              <a:off x="8030079" y="157481"/>
              <a:ext cx="865288" cy="591661"/>
              <a:chOff x="39722" y="4349021"/>
              <a:chExt cx="1061964" cy="726143"/>
            </a:xfrm>
          </p:grpSpPr>
          <p:grpSp>
            <p:nvGrpSpPr>
              <p:cNvPr id="280" name="Google Shape;280;p6"/>
              <p:cNvGrpSpPr/>
              <p:nvPr/>
            </p:nvGrpSpPr>
            <p:grpSpPr>
              <a:xfrm rot="2700000">
                <a:off x="140502" y="4460924"/>
                <a:ext cx="524584" cy="502337"/>
                <a:chOff x="1189791" y="-1767331"/>
                <a:chExt cx="904284" cy="865933"/>
              </a:xfrm>
            </p:grpSpPr>
            <p:sp>
              <p:nvSpPr>
                <p:cNvPr id="281" name="Google Shape;28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6"/>
                <p:cNvGrpSpPr/>
                <p:nvPr/>
              </p:nvGrpSpPr>
              <p:grpSpPr>
                <a:xfrm>
                  <a:off x="1232795" y="-1740829"/>
                  <a:ext cx="717621" cy="717392"/>
                  <a:chOff x="1483457" y="3953671"/>
                  <a:chExt cx="717621" cy="717392"/>
                </a:xfrm>
              </p:grpSpPr>
              <p:sp>
                <p:nvSpPr>
                  <p:cNvPr id="283" name="Google Shape;28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rot="10800000">
              <a:off x="8653266" y="87645"/>
              <a:ext cx="865288" cy="591661"/>
              <a:chOff x="39722" y="4349021"/>
              <a:chExt cx="1061964" cy="726143"/>
            </a:xfrm>
          </p:grpSpPr>
          <p:grpSp>
            <p:nvGrpSpPr>
              <p:cNvPr id="290" name="Google Shape;290;p6"/>
              <p:cNvGrpSpPr/>
              <p:nvPr/>
            </p:nvGrpSpPr>
            <p:grpSpPr>
              <a:xfrm rot="2700000">
                <a:off x="140502" y="4460924"/>
                <a:ext cx="524584" cy="502337"/>
                <a:chOff x="1189791" y="-1767331"/>
                <a:chExt cx="904284" cy="865933"/>
              </a:xfrm>
            </p:grpSpPr>
            <p:sp>
              <p:nvSpPr>
                <p:cNvPr id="291" name="Google Shape;29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6"/>
                <p:cNvGrpSpPr/>
                <p:nvPr/>
              </p:nvGrpSpPr>
              <p:grpSpPr>
                <a:xfrm>
                  <a:off x="1232795" y="-1740829"/>
                  <a:ext cx="717621" cy="717392"/>
                  <a:chOff x="1483457" y="3953671"/>
                  <a:chExt cx="717621" cy="717392"/>
                </a:xfrm>
              </p:grpSpPr>
              <p:sp>
                <p:nvSpPr>
                  <p:cNvPr id="293" name="Google Shape;29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8" name="Google Shape;29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9" name="Google Shape;299;p6"/>
          <p:cNvGrpSpPr/>
          <p:nvPr/>
        </p:nvGrpSpPr>
        <p:grpSpPr>
          <a:xfrm>
            <a:off x="-1499000" y="3182553"/>
            <a:ext cx="4558967" cy="3356863"/>
            <a:chOff x="-1422800" y="3106353"/>
            <a:chExt cx="4558967" cy="3356863"/>
          </a:xfrm>
        </p:grpSpPr>
        <p:grpSp>
          <p:nvGrpSpPr>
            <p:cNvPr id="300" name="Google Shape;300;p6"/>
            <p:cNvGrpSpPr/>
            <p:nvPr/>
          </p:nvGrpSpPr>
          <p:grpSpPr>
            <a:xfrm>
              <a:off x="-474664" y="3485331"/>
              <a:ext cx="1472068" cy="2977885"/>
              <a:chOff x="-293545" y="3454371"/>
              <a:chExt cx="981772" cy="1986051"/>
            </a:xfrm>
          </p:grpSpPr>
          <p:sp>
            <p:nvSpPr>
              <p:cNvPr id="301" name="Google Shape;301;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6"/>
            <p:cNvGrpSpPr/>
            <p:nvPr/>
          </p:nvGrpSpPr>
          <p:grpSpPr>
            <a:xfrm>
              <a:off x="485337" y="5039978"/>
              <a:ext cx="1049539" cy="717647"/>
              <a:chOff x="39722" y="4349021"/>
              <a:chExt cx="1061964" cy="726143"/>
            </a:xfrm>
          </p:grpSpPr>
          <p:grpSp>
            <p:nvGrpSpPr>
              <p:cNvPr id="304" name="Google Shape;304;p6"/>
              <p:cNvGrpSpPr/>
              <p:nvPr/>
            </p:nvGrpSpPr>
            <p:grpSpPr>
              <a:xfrm rot="2700000">
                <a:off x="140502" y="4460924"/>
                <a:ext cx="524584" cy="502337"/>
                <a:chOff x="1189791" y="-1767331"/>
                <a:chExt cx="904284" cy="865933"/>
              </a:xfrm>
            </p:grpSpPr>
            <p:sp>
              <p:nvSpPr>
                <p:cNvPr id="305" name="Google Shape;305;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6" name="Google Shape;306;p6"/>
                <p:cNvGrpSpPr/>
                <p:nvPr/>
              </p:nvGrpSpPr>
              <p:grpSpPr>
                <a:xfrm>
                  <a:off x="1232795" y="-1740829"/>
                  <a:ext cx="717621" cy="717392"/>
                  <a:chOff x="1483457" y="3953671"/>
                  <a:chExt cx="717621" cy="717392"/>
                </a:xfrm>
              </p:grpSpPr>
              <p:sp>
                <p:nvSpPr>
                  <p:cNvPr id="307" name="Google Shape;307;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6"/>
            <p:cNvGrpSpPr/>
            <p:nvPr/>
          </p:nvGrpSpPr>
          <p:grpSpPr>
            <a:xfrm rot="5400000">
              <a:off x="-645364" y="3334243"/>
              <a:ext cx="2026426" cy="1570646"/>
              <a:chOff x="-2460210" y="2758493"/>
              <a:chExt cx="1351491" cy="1047516"/>
            </a:xfrm>
          </p:grpSpPr>
          <p:sp>
            <p:nvSpPr>
              <p:cNvPr id="314" name="Google Shape;314;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8" name="Google Shape;318;p6"/>
            <p:cNvGrpSpPr/>
            <p:nvPr/>
          </p:nvGrpSpPr>
          <p:grpSpPr>
            <a:xfrm>
              <a:off x="598917" y="4530969"/>
              <a:ext cx="1049539" cy="717647"/>
              <a:chOff x="39722" y="4349021"/>
              <a:chExt cx="1061964" cy="726143"/>
            </a:xfrm>
          </p:grpSpPr>
          <p:grpSp>
            <p:nvGrpSpPr>
              <p:cNvPr id="319" name="Google Shape;319;p6"/>
              <p:cNvGrpSpPr/>
              <p:nvPr/>
            </p:nvGrpSpPr>
            <p:grpSpPr>
              <a:xfrm rot="2700000">
                <a:off x="140502" y="4460924"/>
                <a:ext cx="524584" cy="502337"/>
                <a:chOff x="1189791" y="-1767331"/>
                <a:chExt cx="904284" cy="865933"/>
              </a:xfrm>
            </p:grpSpPr>
            <p:sp>
              <p:nvSpPr>
                <p:cNvPr id="320" name="Google Shape;320;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6"/>
                <p:cNvGrpSpPr/>
                <p:nvPr/>
              </p:nvGrpSpPr>
              <p:grpSpPr>
                <a:xfrm>
                  <a:off x="1232795" y="-1740829"/>
                  <a:ext cx="717621" cy="717392"/>
                  <a:chOff x="1483457" y="3953671"/>
                  <a:chExt cx="717621" cy="717392"/>
                </a:xfrm>
              </p:grpSpPr>
              <p:sp>
                <p:nvSpPr>
                  <p:cNvPr id="322" name="Google Shape;322;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7" name="Google Shape;327;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8" name="Google Shape;328;p6"/>
            <p:cNvGrpSpPr/>
            <p:nvPr/>
          </p:nvGrpSpPr>
          <p:grpSpPr>
            <a:xfrm>
              <a:off x="-156893" y="4615667"/>
              <a:ext cx="1049539" cy="717647"/>
              <a:chOff x="39722" y="4349021"/>
              <a:chExt cx="1061964" cy="726143"/>
            </a:xfrm>
          </p:grpSpPr>
          <p:grpSp>
            <p:nvGrpSpPr>
              <p:cNvPr id="329" name="Google Shape;329;p6"/>
              <p:cNvGrpSpPr/>
              <p:nvPr/>
            </p:nvGrpSpPr>
            <p:grpSpPr>
              <a:xfrm rot="2700000">
                <a:off x="140502" y="4460924"/>
                <a:ext cx="524584" cy="502337"/>
                <a:chOff x="1189791" y="-1767331"/>
                <a:chExt cx="904284" cy="865933"/>
              </a:xfrm>
            </p:grpSpPr>
            <p:sp>
              <p:nvSpPr>
                <p:cNvPr id="330" name="Google Shape;330;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6"/>
                <p:cNvGrpSpPr/>
                <p:nvPr/>
              </p:nvGrpSpPr>
              <p:grpSpPr>
                <a:xfrm>
                  <a:off x="1232795" y="-1740829"/>
                  <a:ext cx="717621" cy="717392"/>
                  <a:chOff x="1483457" y="3953671"/>
                  <a:chExt cx="717621" cy="717392"/>
                </a:xfrm>
              </p:grpSpPr>
              <p:sp>
                <p:nvSpPr>
                  <p:cNvPr id="332" name="Google Shape;332;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7" name="Google Shape;337;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6"/>
            <p:cNvGrpSpPr/>
            <p:nvPr/>
          </p:nvGrpSpPr>
          <p:grpSpPr>
            <a:xfrm>
              <a:off x="-1422800" y="4822751"/>
              <a:ext cx="4558967" cy="134100"/>
              <a:chOff x="796100" y="3019701"/>
              <a:chExt cx="4558967" cy="134100"/>
            </a:xfrm>
          </p:grpSpPr>
          <p:sp>
            <p:nvSpPr>
              <p:cNvPr id="339" name="Google Shape;339;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0" name="Google Shape;340;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41" name="Google Shape;341;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2" name="Google Shape;34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3" name="Shape 343"/>
        <p:cNvGrpSpPr/>
        <p:nvPr/>
      </p:nvGrpSpPr>
      <p:grpSpPr>
        <a:xfrm>
          <a:off x="0" y="0"/>
          <a:ext cx="0" cy="0"/>
          <a:chOff x="0" y="0"/>
          <a:chExt cx="0" cy="0"/>
        </a:xfrm>
      </p:grpSpPr>
      <p:sp>
        <p:nvSpPr>
          <p:cNvPr id="344" name="Google Shape;344;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5" name="Google Shape;345;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6" name="Google Shape;346;p7"/>
          <p:cNvGrpSpPr/>
          <p:nvPr/>
        </p:nvGrpSpPr>
        <p:grpSpPr>
          <a:xfrm>
            <a:off x="8934675" y="3943438"/>
            <a:ext cx="439200" cy="439100"/>
            <a:chOff x="1101075" y="2142375"/>
            <a:chExt cx="439200" cy="439100"/>
          </a:xfrm>
        </p:grpSpPr>
        <p:sp>
          <p:nvSpPr>
            <p:cNvPr id="347" name="Google Shape;347;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7"/>
          <p:cNvGrpSpPr/>
          <p:nvPr/>
        </p:nvGrpSpPr>
        <p:grpSpPr>
          <a:xfrm>
            <a:off x="5481594" y="-3117615"/>
            <a:ext cx="5954334" cy="6142759"/>
            <a:chOff x="5329194" y="-2965215"/>
            <a:chExt cx="5954334" cy="6142759"/>
          </a:xfrm>
        </p:grpSpPr>
        <p:sp>
          <p:nvSpPr>
            <p:cNvPr id="350" name="Google Shape;350;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7"/>
            <p:cNvGrpSpPr/>
            <p:nvPr/>
          </p:nvGrpSpPr>
          <p:grpSpPr>
            <a:xfrm rot="10800000">
              <a:off x="5710125" y="185651"/>
              <a:ext cx="4558967" cy="134100"/>
              <a:chOff x="796100" y="3019701"/>
              <a:chExt cx="4558967" cy="134100"/>
            </a:xfrm>
          </p:grpSpPr>
          <p:sp>
            <p:nvSpPr>
              <p:cNvPr id="353" name="Google Shape;353;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4" name="Google Shape;354;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5" name="Google Shape;355;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6" name="Google Shape;356;p7"/>
          <p:cNvGrpSpPr/>
          <p:nvPr/>
        </p:nvGrpSpPr>
        <p:grpSpPr>
          <a:xfrm flipH="1">
            <a:off x="-503516" y="3986929"/>
            <a:ext cx="5249359" cy="2992224"/>
            <a:chOff x="-258616" y="3430829"/>
            <a:chExt cx="5249359" cy="2992224"/>
          </a:xfrm>
        </p:grpSpPr>
        <p:pic>
          <p:nvPicPr>
            <p:cNvPr id="357" name="Google Shape;357;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8" name="Google Shape;358;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7"/>
            <p:cNvGrpSpPr/>
            <p:nvPr/>
          </p:nvGrpSpPr>
          <p:grpSpPr>
            <a:xfrm>
              <a:off x="736485" y="4387072"/>
              <a:ext cx="161977" cy="161940"/>
              <a:chOff x="1101075" y="2142375"/>
              <a:chExt cx="439200" cy="439100"/>
            </a:xfrm>
          </p:grpSpPr>
          <p:sp>
            <p:nvSpPr>
              <p:cNvPr id="364" name="Google Shape;364;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7"/>
            <p:cNvGrpSpPr/>
            <p:nvPr/>
          </p:nvGrpSpPr>
          <p:grpSpPr>
            <a:xfrm rot="10800000">
              <a:off x="2118901" y="4805293"/>
              <a:ext cx="161977" cy="161940"/>
              <a:chOff x="1101075" y="2142375"/>
              <a:chExt cx="439200" cy="439100"/>
            </a:xfrm>
          </p:grpSpPr>
          <p:sp>
            <p:nvSpPr>
              <p:cNvPr id="367" name="Google Shape;367;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9" name="Google Shape;369;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0" name="Shape 370"/>
        <p:cNvGrpSpPr/>
        <p:nvPr/>
      </p:nvGrpSpPr>
      <p:grpSpPr>
        <a:xfrm>
          <a:off x="0" y="0"/>
          <a:ext cx="0" cy="0"/>
          <a:chOff x="0" y="0"/>
          <a:chExt cx="0" cy="0"/>
        </a:xfrm>
      </p:grpSpPr>
      <p:sp>
        <p:nvSpPr>
          <p:cNvPr id="371" name="Google Shape;371;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2" name="Google Shape;372;p8"/>
          <p:cNvGrpSpPr/>
          <p:nvPr/>
        </p:nvGrpSpPr>
        <p:grpSpPr>
          <a:xfrm>
            <a:off x="6475811" y="-1541623"/>
            <a:ext cx="2583360" cy="2409685"/>
            <a:chOff x="6475811" y="-1541623"/>
            <a:chExt cx="2583360" cy="2409685"/>
          </a:xfrm>
        </p:grpSpPr>
        <p:grpSp>
          <p:nvGrpSpPr>
            <p:cNvPr id="373" name="Google Shape;373;p8"/>
            <p:cNvGrpSpPr/>
            <p:nvPr/>
          </p:nvGrpSpPr>
          <p:grpSpPr>
            <a:xfrm rot="-5400000">
              <a:off x="5879041" y="-944853"/>
              <a:ext cx="2133442" cy="939904"/>
              <a:chOff x="-149984" y="3754784"/>
              <a:chExt cx="2133442" cy="939904"/>
            </a:xfrm>
          </p:grpSpPr>
          <p:sp>
            <p:nvSpPr>
              <p:cNvPr id="374" name="Google Shape;374;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6" name="Google Shape;376;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8" name="Google Shape;378;p8"/>
            <p:cNvGrpSpPr/>
            <p:nvPr/>
          </p:nvGrpSpPr>
          <p:grpSpPr>
            <a:xfrm>
              <a:off x="7741638" y="-258450"/>
              <a:ext cx="439200" cy="439100"/>
              <a:chOff x="1101075" y="2142375"/>
              <a:chExt cx="439200" cy="439100"/>
            </a:xfrm>
          </p:grpSpPr>
          <p:sp>
            <p:nvSpPr>
              <p:cNvPr id="379" name="Google Shape;379;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1" name="Google Shape;3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2" name="Shape 382"/>
        <p:cNvGrpSpPr/>
        <p:nvPr/>
      </p:nvGrpSpPr>
      <p:grpSpPr>
        <a:xfrm>
          <a:off x="0" y="0"/>
          <a:ext cx="0" cy="0"/>
          <a:chOff x="0" y="0"/>
          <a:chExt cx="0" cy="0"/>
        </a:xfrm>
      </p:grpSpPr>
      <p:sp>
        <p:nvSpPr>
          <p:cNvPr id="383" name="Google Shape;383;p9"/>
          <p:cNvSpPr txBox="1"/>
          <p:nvPr>
            <p:ph type="title"/>
          </p:nvPr>
        </p:nvSpPr>
        <p:spPr>
          <a:xfrm>
            <a:off x="720000" y="919750"/>
            <a:ext cx="3145200" cy="1403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4" name="Google Shape;384;p9"/>
          <p:cNvSpPr txBox="1"/>
          <p:nvPr>
            <p:ph idx="1" type="subTitle"/>
          </p:nvPr>
        </p:nvSpPr>
        <p:spPr>
          <a:xfrm>
            <a:off x="720000" y="2628350"/>
            <a:ext cx="3145200" cy="1595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85" name="Google Shape;385;p9"/>
          <p:cNvSpPr/>
          <p:nvPr>
            <p:ph idx="2" type="pic"/>
          </p:nvPr>
        </p:nvSpPr>
        <p:spPr>
          <a:xfrm>
            <a:off x="4135800" y="539500"/>
            <a:ext cx="4295100" cy="4069200"/>
          </a:xfrm>
          <a:prstGeom prst="snip1Rect">
            <a:avLst>
              <a:gd fmla="val 16667" name="adj"/>
            </a:avLst>
          </a:prstGeom>
          <a:noFill/>
          <a:ln>
            <a:noFill/>
          </a:ln>
        </p:spPr>
      </p:sp>
      <p:grpSp>
        <p:nvGrpSpPr>
          <p:cNvPr id="386" name="Google Shape;386;p9"/>
          <p:cNvGrpSpPr/>
          <p:nvPr/>
        </p:nvGrpSpPr>
        <p:grpSpPr>
          <a:xfrm>
            <a:off x="-2393465" y="-1635538"/>
            <a:ext cx="4710415" cy="5344655"/>
            <a:chOff x="-2317265" y="-1559338"/>
            <a:chExt cx="4710415" cy="5344655"/>
          </a:xfrm>
        </p:grpSpPr>
        <p:pic>
          <p:nvPicPr>
            <p:cNvPr id="387" name="Google Shape;387;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8" name="Google Shape;388;p9"/>
            <p:cNvGrpSpPr/>
            <p:nvPr/>
          </p:nvGrpSpPr>
          <p:grpSpPr>
            <a:xfrm>
              <a:off x="-1322674" y="-1333888"/>
              <a:ext cx="3153315" cy="5119205"/>
              <a:chOff x="6643701" y="816087"/>
              <a:chExt cx="3153315" cy="5119205"/>
            </a:xfrm>
          </p:grpSpPr>
          <p:sp>
            <p:nvSpPr>
              <p:cNvPr id="389" name="Google Shape;389;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9"/>
              <p:cNvGrpSpPr/>
              <p:nvPr/>
            </p:nvGrpSpPr>
            <p:grpSpPr>
              <a:xfrm>
                <a:off x="8671986" y="2443197"/>
                <a:ext cx="134004" cy="134004"/>
                <a:chOff x="8356813" y="1074288"/>
                <a:chExt cx="351900" cy="351900"/>
              </a:xfrm>
            </p:grpSpPr>
            <p:sp>
              <p:nvSpPr>
                <p:cNvPr id="391" name="Google Shape;391;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9"/>
              <p:cNvGrpSpPr/>
              <p:nvPr/>
            </p:nvGrpSpPr>
            <p:grpSpPr>
              <a:xfrm>
                <a:off x="7678536" y="3129397"/>
                <a:ext cx="134004" cy="134004"/>
                <a:chOff x="8356813" y="1074288"/>
                <a:chExt cx="351900" cy="351900"/>
              </a:xfrm>
            </p:grpSpPr>
            <p:sp>
              <p:nvSpPr>
                <p:cNvPr id="394" name="Google Shape;39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9"/>
              <p:cNvGrpSpPr/>
              <p:nvPr/>
            </p:nvGrpSpPr>
            <p:grpSpPr>
              <a:xfrm>
                <a:off x="8062611" y="3503222"/>
                <a:ext cx="134004" cy="134004"/>
                <a:chOff x="8356813" y="1074288"/>
                <a:chExt cx="351900" cy="351900"/>
              </a:xfrm>
            </p:grpSpPr>
            <p:sp>
              <p:nvSpPr>
                <p:cNvPr id="397" name="Google Shape;39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9" name="Google Shape;399;p9"/>
            <p:cNvGrpSpPr/>
            <p:nvPr/>
          </p:nvGrpSpPr>
          <p:grpSpPr>
            <a:xfrm>
              <a:off x="121568" y="-846844"/>
              <a:ext cx="88151" cy="2151709"/>
              <a:chOff x="3054755" y="4367024"/>
              <a:chExt cx="88142" cy="1137387"/>
            </a:xfrm>
          </p:grpSpPr>
          <p:sp>
            <p:nvSpPr>
              <p:cNvPr id="400" name="Google Shape;400;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9"/>
            <p:cNvGrpSpPr/>
            <p:nvPr/>
          </p:nvGrpSpPr>
          <p:grpSpPr>
            <a:xfrm>
              <a:off x="361243" y="-718832"/>
              <a:ext cx="88151" cy="2151709"/>
              <a:chOff x="3054755" y="4367024"/>
              <a:chExt cx="88142" cy="1137387"/>
            </a:xfrm>
          </p:grpSpPr>
          <p:sp>
            <p:nvSpPr>
              <p:cNvPr id="403" name="Google Shape;40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9"/>
            <p:cNvGrpSpPr/>
            <p:nvPr/>
          </p:nvGrpSpPr>
          <p:grpSpPr>
            <a:xfrm>
              <a:off x="-175967" y="337269"/>
              <a:ext cx="480890" cy="481200"/>
              <a:chOff x="959750" y="3039275"/>
              <a:chExt cx="582050" cy="582425"/>
            </a:xfrm>
          </p:grpSpPr>
          <p:sp>
            <p:nvSpPr>
              <p:cNvPr id="407" name="Google Shape;407;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4" name="Google Shape;414;p9"/>
          <p:cNvGrpSpPr/>
          <p:nvPr/>
        </p:nvGrpSpPr>
        <p:grpSpPr>
          <a:xfrm>
            <a:off x="6719910" y="2898312"/>
            <a:ext cx="3920501" cy="3213899"/>
            <a:chOff x="6643710" y="2822113"/>
            <a:chExt cx="3920501" cy="3213899"/>
          </a:xfrm>
        </p:grpSpPr>
        <p:sp>
          <p:nvSpPr>
            <p:cNvPr id="415" name="Google Shape;415;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6" name="Google Shape;416;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7" name="Google Shape;417;p9"/>
            <p:cNvGrpSpPr/>
            <p:nvPr/>
          </p:nvGrpSpPr>
          <p:grpSpPr>
            <a:xfrm>
              <a:off x="8671987" y="3471620"/>
              <a:ext cx="699928" cy="1651024"/>
              <a:chOff x="8337812" y="3492483"/>
              <a:chExt cx="699928" cy="1651024"/>
            </a:xfrm>
          </p:grpSpPr>
          <p:sp>
            <p:nvSpPr>
              <p:cNvPr id="418" name="Google Shape;418;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9"/>
            <p:cNvGrpSpPr/>
            <p:nvPr/>
          </p:nvGrpSpPr>
          <p:grpSpPr>
            <a:xfrm>
              <a:off x="8279400" y="4281138"/>
              <a:ext cx="904666" cy="726121"/>
              <a:chOff x="7945225" y="4302000"/>
              <a:chExt cx="904666" cy="726121"/>
            </a:xfrm>
          </p:grpSpPr>
          <p:sp>
            <p:nvSpPr>
              <p:cNvPr id="422" name="Google Shape;422;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9"/>
          <p:cNvGrpSpPr/>
          <p:nvPr/>
        </p:nvGrpSpPr>
        <p:grpSpPr>
          <a:xfrm>
            <a:off x="-1953175" y="4816451"/>
            <a:ext cx="4558967" cy="134100"/>
            <a:chOff x="796100" y="3019701"/>
            <a:chExt cx="4558967" cy="134100"/>
          </a:xfrm>
        </p:grpSpPr>
        <p:sp>
          <p:nvSpPr>
            <p:cNvPr id="428" name="Google Shape;428;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9" name="Google Shape;429;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30" name="Google Shape;430;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1" name="Google Shape;431;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2" name="Shape 432"/>
        <p:cNvGrpSpPr/>
        <p:nvPr/>
      </p:nvGrpSpPr>
      <p:grpSpPr>
        <a:xfrm>
          <a:off x="0" y="0"/>
          <a:ext cx="0" cy="0"/>
          <a:chOff x="0" y="0"/>
          <a:chExt cx="0" cy="0"/>
        </a:xfrm>
      </p:grpSpPr>
      <p:sp>
        <p:nvSpPr>
          <p:cNvPr id="433" name="Google Shape;433;p10"/>
          <p:cNvSpPr/>
          <p:nvPr>
            <p:ph idx="2" type="pic"/>
          </p:nvPr>
        </p:nvSpPr>
        <p:spPr>
          <a:xfrm>
            <a:off x="0" y="0"/>
            <a:ext cx="9144000" cy="5143500"/>
          </a:xfrm>
          <a:prstGeom prst="rect">
            <a:avLst/>
          </a:prstGeom>
          <a:noFill/>
          <a:ln>
            <a:noFill/>
          </a:ln>
        </p:spPr>
      </p:sp>
      <p:sp>
        <p:nvSpPr>
          <p:cNvPr id="434" name="Google Shape;434;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35" name="Google Shape;435;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arxiv.org/abs/2004.142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arxiv.org/abs/2004.1428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s://arxiv.org/abs/2004.1428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huggingface.co/models?pipeline_tag=question-answering&amp;sort=trending&amp;search=squad" TargetMode="External"/><Relationship Id="rId4" Type="http://schemas.openxmlformats.org/officeDocument/2006/relationships/hyperlink" Target="https://huggingface.co/models?pipeline_tag=question-answering&amp;sort=trending&amp;search=squad"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hyperlink" Target="https://huggingface.co/deepset/roberta-base-squad2-distilled" TargetMode="External"/><Relationship Id="rId4" Type="http://schemas.openxmlformats.org/officeDocument/2006/relationships/hyperlink" Target="https://huggingface.co/deepset/xlm-roberta-large-squad2" TargetMode="External"/><Relationship Id="rId5" Type="http://schemas.openxmlformats.org/officeDocument/2006/relationships/hyperlink" Target="https://huggingface.co/deepset/tinyroberta-squad2" TargetMode="External"/><Relationship Id="rId6" Type="http://schemas.openxmlformats.org/officeDocument/2006/relationships/hyperlink" Target="https://huggingface.co/deepset/roberta-base-squad2-distill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github.com/MarioAvolio/AI-Projec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hyperlink" Target="https://haystack.deepset.a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s://www.elastic.co/elasticsearc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www.elastic.co/elasticsearch/"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s://docs.haystack.deepset.ai/docs/retrieve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 Id="rId3" Type="http://schemas.openxmlformats.org/officeDocument/2006/relationships/hyperlink" Target="https://farm.deepset.a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1.xml"/><Relationship Id="rId3" Type="http://schemas.openxmlformats.org/officeDocument/2006/relationships/hyperlink" Target="https://docs.haystack.deepset.ai/docs/pipelines" TargetMode="External"/><Relationship Id="rId4" Type="http://schemas.openxmlformats.org/officeDocument/2006/relationships/hyperlink" Target="https://docs.haystack.deepset.ai/docs/ready_made_pipelin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 Id="rId3" Type="http://schemas.openxmlformats.org/officeDocument/2006/relationships/hyperlink" Target="https://haystack.deepset.ai/tutorials/11_pipelines#fetching-and-writing-documents" TargetMode="External"/><Relationship Id="rId4" Type="http://schemas.openxmlformats.org/officeDocument/2006/relationships/hyperlink" Target="https://haystack.deepset.ai/tutorials/11_pipelines#fetching-and-writing-document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5.xml"/><Relationship Id="rId3" Type="http://schemas.openxmlformats.org/officeDocument/2006/relationships/hyperlink" Target="https://haystack.deepset.ai/tutorials/11_pipelines#fetching-and-writing-document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7.xml"/><Relationship Id="rId3" Type="http://schemas.openxmlformats.org/officeDocument/2006/relationships/hyperlink" Target="https://arxiv.org/abs/2004.0490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 Id="rId3" Type="http://schemas.openxmlformats.org/officeDocument/2006/relationships/hyperlink" Target="https://arxiv.org/abs/2004.0490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9.xml"/><Relationship Id="rId3" Type="http://schemas.openxmlformats.org/officeDocument/2006/relationships/hyperlink" Target="https://ai.google.com/research/NaturalQuestions/" TargetMode="External"/><Relationship Id="rId4" Type="http://schemas.openxmlformats.org/officeDocument/2006/relationships/hyperlink" Target="https://docs.haystack.deepset.ai/reference/document-store-api#faissdocumentstore" TargetMode="External"/><Relationship Id="rId5" Type="http://schemas.openxmlformats.org/officeDocument/2006/relationships/image" Target="../media/image12.png"/><Relationship Id="rId6" Type="http://schemas.openxmlformats.org/officeDocument/2006/relationships/hyperlink" Target="https://arxiv.org/abs/2004.0490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 Id="rId3" Type="http://schemas.openxmlformats.org/officeDocument/2006/relationships/hyperlink" Target="https://docs.haystack.deepset.ai/docs/evaluation#metrics-question-answer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image" Target="../media/image15.png"/><Relationship Id="rId4" Type="http://schemas.openxmlformats.org/officeDocument/2006/relationships/hyperlink" Target="https://huggingface.co/deepset/roberta-base-squad2-distille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haystack.deepset.ai/tutorials/02_finetune_a_model_on_your_data" TargetMode="External"/><Relationship Id="rId4" Type="http://schemas.openxmlformats.org/officeDocument/2006/relationships/image" Target="../media/image17.png"/><Relationship Id="rId5" Type="http://schemas.openxmlformats.org/officeDocument/2006/relationships/hyperlink" Target="https://arxiv.org/abs/1901.1137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6.xml"/><Relationship Id="rId3" Type="http://schemas.openxmlformats.org/officeDocument/2006/relationships/hyperlink" Target="https://arxiv.org/abs/2005.11401"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 Id="rId3" Type="http://schemas.openxmlformats.org/officeDocument/2006/relationships/hyperlink" Target="https://arxiv.org/abs/2005.11401" TargetMode="Externa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8.xml"/><Relationship Id="rId3" Type="http://schemas.openxmlformats.org/officeDocument/2006/relationships/hyperlink" Target="https://huggingface.co/google/flan-t5-large" TargetMode="External"/><Relationship Id="rId4" Type="http://schemas.openxmlformats.org/officeDocument/2006/relationships/hyperlink" Target="https://arxiv.org/abs/2104.0866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 Id="rId3" Type="http://schemas.openxmlformats.org/officeDocument/2006/relationships/hyperlink" Target="https://docs.haystack.deepset.ai/docs/prompt_node#usage" TargetMode="External"/><Relationship Id="rId4" Type="http://schemas.openxmlformats.org/officeDocument/2006/relationships/hyperlink" Target="https://platform.openai.com/docs/mode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arxiv.org/abs/2004.1428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0.xml"/><Relationship Id="rId3" Type="http://schemas.openxmlformats.org/officeDocument/2006/relationships/hyperlink" Target="https://haystack.deepset.ai/tutorials/22_pipeline_with_promptnode" TargetMode="External"/><Relationship Id="rId4" Type="http://schemas.openxmlformats.org/officeDocument/2006/relationships/hyperlink" Target="https://github.com/deepset-ai/haystack/discussions/4816" TargetMode="External"/><Relationship Id="rId5" Type="http://schemas.openxmlformats.org/officeDocument/2006/relationships/hyperlink" Target="https://github.com/deepset-ai/haystack/discussions/4816"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hyperlink" Target="https://arxiv.org/abs/2004.1428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it.wikipedia.org/wiki/ASIN" TargetMode="External"/><Relationship Id="rId4" Type="http://schemas.openxmlformats.org/officeDocument/2006/relationships/hyperlink" Target="https://arxiv.org/abs/2004.1428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www.amazon.it/Halloween-III-Season-Witch-VHS/dp/630428845X" TargetMode="External"/><Relationship Id="rId4" Type="http://schemas.openxmlformats.org/officeDocument/2006/relationships/hyperlink" Target="https://www.amazon.it/Star-Wars-Phantom-Menace-Edizione/dp/630575067X" TargetMode="External"/><Relationship Id="rId5" Type="http://schemas.openxmlformats.org/officeDocument/2006/relationships/image" Target="../media/image4.png"/><Relationship Id="rId6" Type="http://schemas.openxmlformats.org/officeDocument/2006/relationships/hyperlink" Target="https://arxiv.org/abs/2004.1428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arxiv.org/abs/2004.1428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54" name="Shape 1454"/>
        <p:cNvGrpSpPr/>
        <p:nvPr/>
      </p:nvGrpSpPr>
      <p:grpSpPr>
        <a:xfrm>
          <a:off x="0" y="0"/>
          <a:ext cx="0" cy="0"/>
          <a:chOff x="0" y="0"/>
          <a:chExt cx="0" cy="0"/>
        </a:xfrm>
      </p:grpSpPr>
      <p:sp>
        <p:nvSpPr>
          <p:cNvPr id="1455" name="Google Shape;1455;p32"/>
          <p:cNvSpPr txBox="1"/>
          <p:nvPr>
            <p:ph idx="1" type="subTitle"/>
          </p:nvPr>
        </p:nvSpPr>
        <p:spPr>
          <a:xfrm>
            <a:off x="1096850" y="3456250"/>
            <a:ext cx="4882500" cy="4758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Artificial Intelligence Project</a:t>
            </a:r>
            <a:endParaRPr/>
          </a:p>
          <a:p>
            <a:pPr indent="0" lvl="0" marL="0" rtl="0" algn="l">
              <a:spcBef>
                <a:spcPts val="0"/>
              </a:spcBef>
              <a:spcAft>
                <a:spcPts val="0"/>
              </a:spcAft>
              <a:buNone/>
            </a:pPr>
            <a:r>
              <a:rPr lang="en"/>
              <a:t>Mario Avolio 880995</a:t>
            </a:r>
            <a:endParaRPr/>
          </a:p>
        </p:txBody>
      </p:sp>
      <p:sp>
        <p:nvSpPr>
          <p:cNvPr id="1456" name="Google Shape;1456;p32"/>
          <p:cNvSpPr txBox="1"/>
          <p:nvPr>
            <p:ph type="ctrTitle"/>
          </p:nvPr>
        </p:nvSpPr>
        <p:spPr>
          <a:xfrm>
            <a:off x="1096850" y="816324"/>
            <a:ext cx="6974700" cy="2326500"/>
          </a:xfrm>
          <a:prstGeom prst="rect">
            <a:avLst/>
          </a:prstGeom>
          <a:ln>
            <a:noFill/>
          </a:ln>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200"/>
              <a:t>Leveraging Retriever-Reader Architecture for Enhanced Review-Based </a:t>
            </a:r>
            <a:r>
              <a:rPr lang="en" sz="3200">
                <a:solidFill>
                  <a:schemeClr val="lt2"/>
                </a:solidFill>
              </a:rPr>
              <a:t>Question-Answering</a:t>
            </a:r>
            <a:endParaRPr sz="3200">
              <a:solidFill>
                <a:schemeClr val="lt2"/>
              </a:solidFill>
            </a:endParaRPr>
          </a:p>
        </p:txBody>
      </p:sp>
      <p:grpSp>
        <p:nvGrpSpPr>
          <p:cNvPr id="1457" name="Google Shape;1457;p32"/>
          <p:cNvGrpSpPr/>
          <p:nvPr/>
        </p:nvGrpSpPr>
        <p:grpSpPr>
          <a:xfrm>
            <a:off x="1096850" y="3242811"/>
            <a:ext cx="3936683" cy="134070"/>
            <a:chOff x="1096850" y="3242811"/>
            <a:chExt cx="3936683" cy="134070"/>
          </a:xfrm>
        </p:grpSpPr>
        <p:cxnSp>
          <p:nvCxnSpPr>
            <p:cNvPr id="1458" name="Google Shape;1458;p32"/>
            <p:cNvCxnSpPr/>
            <p:nvPr/>
          </p:nvCxnSpPr>
          <p:spPr>
            <a:xfrm>
              <a:off x="1096850" y="3309850"/>
              <a:ext cx="3840600" cy="0"/>
            </a:xfrm>
            <a:prstGeom prst="straightConnector1">
              <a:avLst/>
            </a:prstGeom>
            <a:noFill/>
            <a:ln cap="flat" cmpd="sng" w="9525">
              <a:solidFill>
                <a:schemeClr val="dk2"/>
              </a:solidFill>
              <a:prstDash val="solid"/>
              <a:round/>
              <a:headEnd len="med" w="med" type="none"/>
              <a:tailEnd len="med" w="med" type="none"/>
            </a:ln>
          </p:spPr>
        </p:cxnSp>
        <p:grpSp>
          <p:nvGrpSpPr>
            <p:cNvPr id="1459" name="Google Shape;1459;p32"/>
            <p:cNvGrpSpPr/>
            <p:nvPr/>
          </p:nvGrpSpPr>
          <p:grpSpPr>
            <a:xfrm>
              <a:off x="4899464" y="3242811"/>
              <a:ext cx="134070" cy="134070"/>
              <a:chOff x="8382514" y="1084976"/>
              <a:chExt cx="265800" cy="265800"/>
            </a:xfrm>
          </p:grpSpPr>
          <p:sp>
            <p:nvSpPr>
              <p:cNvPr id="1460" name="Google Shape;1460;p32"/>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2"/>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2" name="Google Shape;1462;p32"/>
          <p:cNvGrpSpPr/>
          <p:nvPr/>
        </p:nvGrpSpPr>
        <p:grpSpPr>
          <a:xfrm>
            <a:off x="8017432" y="-313900"/>
            <a:ext cx="134070" cy="1891362"/>
            <a:chOff x="8017432" y="-313900"/>
            <a:chExt cx="134070" cy="1891362"/>
          </a:xfrm>
        </p:grpSpPr>
        <p:sp>
          <p:nvSpPr>
            <p:cNvPr id="1463" name="Google Shape;1463;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4" name="Google Shape;1464;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65" name="Google Shape;1465;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6" name="Google Shape;1466;p32"/>
          <p:cNvGrpSpPr/>
          <p:nvPr/>
        </p:nvGrpSpPr>
        <p:grpSpPr>
          <a:xfrm>
            <a:off x="6309526" y="957475"/>
            <a:ext cx="3504715" cy="5119205"/>
            <a:chOff x="6309526" y="836950"/>
            <a:chExt cx="3504715" cy="5119205"/>
          </a:xfrm>
        </p:grpSpPr>
        <p:sp>
          <p:nvSpPr>
            <p:cNvPr id="1467" name="Google Shape;1467;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8" name="Google Shape;1468;p32"/>
            <p:cNvGrpSpPr/>
            <p:nvPr/>
          </p:nvGrpSpPr>
          <p:grpSpPr>
            <a:xfrm>
              <a:off x="7728436" y="3524084"/>
              <a:ext cx="134004" cy="134004"/>
              <a:chOff x="8356813" y="1074288"/>
              <a:chExt cx="351900" cy="351900"/>
            </a:xfrm>
          </p:grpSpPr>
          <p:sp>
            <p:nvSpPr>
              <p:cNvPr id="1469" name="Google Shape;146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1" name="Google Shape;1471;p32"/>
            <p:cNvGrpSpPr/>
            <p:nvPr/>
          </p:nvGrpSpPr>
          <p:grpSpPr>
            <a:xfrm>
              <a:off x="7344361" y="3150259"/>
              <a:ext cx="134004" cy="134004"/>
              <a:chOff x="8356813" y="1074288"/>
              <a:chExt cx="351900" cy="351900"/>
            </a:xfrm>
          </p:grpSpPr>
          <p:sp>
            <p:nvSpPr>
              <p:cNvPr id="1472" name="Google Shape;1472;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4" name="Google Shape;1474;p32"/>
            <p:cNvGrpSpPr/>
            <p:nvPr/>
          </p:nvGrpSpPr>
          <p:grpSpPr>
            <a:xfrm>
              <a:off x="8337811" y="2464059"/>
              <a:ext cx="134004" cy="134004"/>
              <a:chOff x="8356813" y="1074288"/>
              <a:chExt cx="351900" cy="351900"/>
            </a:xfrm>
          </p:grpSpPr>
          <p:sp>
            <p:nvSpPr>
              <p:cNvPr id="1475" name="Google Shape;1475;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7" name="Google Shape;1477;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28" name="Shape 1628"/>
        <p:cNvGrpSpPr/>
        <p:nvPr/>
      </p:nvGrpSpPr>
      <p:grpSpPr>
        <a:xfrm>
          <a:off x="0" y="0"/>
          <a:ext cx="0" cy="0"/>
          <a:chOff x="0" y="0"/>
          <a:chExt cx="0" cy="0"/>
        </a:xfrm>
      </p:grpSpPr>
      <p:sp>
        <p:nvSpPr>
          <p:cNvPr id="1629" name="Google Shape;1629;p4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630" name="Google Shape;1630;p41"/>
          <p:cNvGrpSpPr/>
          <p:nvPr/>
        </p:nvGrpSpPr>
        <p:grpSpPr>
          <a:xfrm>
            <a:off x="-123925" y="4132283"/>
            <a:ext cx="4558967" cy="1141122"/>
            <a:chOff x="-123925" y="4132283"/>
            <a:chExt cx="4558967" cy="1141122"/>
          </a:xfrm>
        </p:grpSpPr>
        <p:grpSp>
          <p:nvGrpSpPr>
            <p:cNvPr id="1631" name="Google Shape;1631;p41"/>
            <p:cNvGrpSpPr/>
            <p:nvPr/>
          </p:nvGrpSpPr>
          <p:grpSpPr>
            <a:xfrm>
              <a:off x="-2" y="4132283"/>
              <a:ext cx="2308406" cy="1141122"/>
              <a:chOff x="-2" y="4132283"/>
              <a:chExt cx="2308406" cy="1141122"/>
            </a:xfrm>
          </p:grpSpPr>
          <p:sp>
            <p:nvSpPr>
              <p:cNvPr id="1632" name="Google Shape;1632;p41"/>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1"/>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4" name="Google Shape;1634;p41"/>
            <p:cNvGrpSpPr/>
            <p:nvPr/>
          </p:nvGrpSpPr>
          <p:grpSpPr>
            <a:xfrm>
              <a:off x="-123925" y="4386226"/>
              <a:ext cx="4558967" cy="134100"/>
              <a:chOff x="796100" y="3019701"/>
              <a:chExt cx="4558967" cy="134100"/>
            </a:xfrm>
          </p:grpSpPr>
          <p:sp>
            <p:nvSpPr>
              <p:cNvPr id="1635" name="Google Shape;1635;p4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6" name="Google Shape;1636;p4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37" name="Google Shape;1637;p4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38" name="Google Shape;1638;p41"/>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sz="1300"/>
              <a:t>Prevalent question types identified:</a:t>
            </a:r>
            <a:endParaRPr sz="1300"/>
          </a:p>
          <a:p>
            <a:pPr indent="-311150" lvl="1" marL="914400" rtl="0" algn="l">
              <a:spcBef>
                <a:spcPts val="0"/>
              </a:spcBef>
              <a:spcAft>
                <a:spcPts val="0"/>
              </a:spcAft>
              <a:buSzPts val="1300"/>
              <a:buChar char="○"/>
            </a:pPr>
            <a:r>
              <a:rPr lang="en" sz="1300"/>
              <a:t>Questions starting with "How," "What," and "Is" are the most common:</a:t>
            </a:r>
            <a:endParaRPr sz="1300"/>
          </a:p>
          <a:p>
            <a:pPr indent="-311150" lvl="2" marL="1371600" rtl="0" algn="l">
              <a:spcBef>
                <a:spcPts val="0"/>
              </a:spcBef>
              <a:spcAft>
                <a:spcPts val="0"/>
              </a:spcAft>
              <a:buSzPts val="1300"/>
              <a:buChar char="■"/>
            </a:pPr>
            <a:r>
              <a:rPr lang="en" sz="1300"/>
              <a:t>"How is the story line?"</a:t>
            </a:r>
            <a:endParaRPr sz="1300"/>
          </a:p>
          <a:p>
            <a:pPr indent="-311150" lvl="2" marL="1371600" rtl="0" algn="l">
              <a:spcBef>
                <a:spcPts val="0"/>
              </a:spcBef>
              <a:spcAft>
                <a:spcPts val="0"/>
              </a:spcAft>
              <a:buSzPts val="1300"/>
              <a:buChar char="■"/>
            </a:pPr>
            <a:r>
              <a:rPr lang="en" sz="1300"/>
              <a:t>"How is the music?"</a:t>
            </a:r>
            <a:endParaRPr sz="1300"/>
          </a:p>
          <a:p>
            <a:pPr indent="-311150" lvl="2" marL="1371600" rtl="0" algn="l">
              <a:spcBef>
                <a:spcPts val="0"/>
              </a:spcBef>
              <a:spcAft>
                <a:spcPts val="0"/>
              </a:spcAft>
              <a:buSzPts val="1300"/>
              <a:buChar char="■"/>
            </a:pPr>
            <a:r>
              <a:rPr lang="en" sz="1300"/>
              <a:t>"How can I read the set story at this hotel?"</a:t>
            </a:r>
            <a:endParaRPr sz="1300"/>
          </a:p>
          <a:p>
            <a:pPr indent="-311150" lvl="2" marL="1371600" rtl="0" algn="l">
              <a:spcBef>
                <a:spcPts val="0"/>
              </a:spcBef>
              <a:spcAft>
                <a:spcPts val="0"/>
              </a:spcAft>
              <a:buSzPts val="1300"/>
              <a:buChar char="■"/>
            </a:pPr>
            <a:r>
              <a:rPr lang="en" sz="1300"/>
              <a:t>"What is the price of the DVD?"</a:t>
            </a:r>
            <a:endParaRPr sz="1300"/>
          </a:p>
          <a:p>
            <a:pPr indent="-311150" lvl="2" marL="1371600" rtl="0" algn="l">
              <a:spcBef>
                <a:spcPts val="0"/>
              </a:spcBef>
              <a:spcAft>
                <a:spcPts val="0"/>
              </a:spcAft>
              <a:buSzPts val="1300"/>
              <a:buChar char="■"/>
            </a:pPr>
            <a:r>
              <a:rPr lang="en" sz="1300"/>
              <a:t>"What is the really things?"</a:t>
            </a:r>
            <a:endParaRPr/>
          </a:p>
        </p:txBody>
      </p:sp>
      <p:pic>
        <p:nvPicPr>
          <p:cNvPr id="1639" name="Google Shape;1639;p41"/>
          <p:cNvPicPr preferRelativeResize="0"/>
          <p:nvPr/>
        </p:nvPicPr>
        <p:blipFill>
          <a:blip r:embed="rId3">
            <a:alphaModFix/>
          </a:blip>
          <a:stretch>
            <a:fillRect/>
          </a:stretch>
        </p:blipFill>
        <p:spPr>
          <a:xfrm>
            <a:off x="4664775" y="1380274"/>
            <a:ext cx="3759234" cy="2829175"/>
          </a:xfrm>
          <a:prstGeom prst="rect">
            <a:avLst/>
          </a:prstGeom>
          <a:noFill/>
          <a:ln>
            <a:noFill/>
          </a:ln>
        </p:spPr>
      </p:pic>
      <p:sp>
        <p:nvSpPr>
          <p:cNvPr id="1640" name="Google Shape;1640;p41"/>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41" name="Google Shape;1641;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45" name="Shape 1645"/>
        <p:cNvGrpSpPr/>
        <p:nvPr/>
      </p:nvGrpSpPr>
      <p:grpSpPr>
        <a:xfrm>
          <a:off x="0" y="0"/>
          <a:ext cx="0" cy="0"/>
          <a:chOff x="0" y="0"/>
          <a:chExt cx="0" cy="0"/>
        </a:xfrm>
      </p:grpSpPr>
      <p:sp>
        <p:nvSpPr>
          <p:cNvPr id="1646" name="Google Shape;1646;p4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Baselines</a:t>
            </a:r>
            <a:endParaRPr/>
          </a:p>
        </p:txBody>
      </p:sp>
      <p:grpSp>
        <p:nvGrpSpPr>
          <p:cNvPr id="1647" name="Google Shape;1647;p42"/>
          <p:cNvGrpSpPr/>
          <p:nvPr/>
        </p:nvGrpSpPr>
        <p:grpSpPr>
          <a:xfrm>
            <a:off x="-123925" y="4132283"/>
            <a:ext cx="4558967" cy="1141122"/>
            <a:chOff x="-123925" y="4132283"/>
            <a:chExt cx="4558967" cy="1141122"/>
          </a:xfrm>
        </p:grpSpPr>
        <p:grpSp>
          <p:nvGrpSpPr>
            <p:cNvPr id="1648" name="Google Shape;1648;p42"/>
            <p:cNvGrpSpPr/>
            <p:nvPr/>
          </p:nvGrpSpPr>
          <p:grpSpPr>
            <a:xfrm>
              <a:off x="-2" y="4132283"/>
              <a:ext cx="2308406" cy="1141122"/>
              <a:chOff x="-2" y="4132283"/>
              <a:chExt cx="2308406" cy="1141122"/>
            </a:xfrm>
          </p:grpSpPr>
          <p:sp>
            <p:nvSpPr>
              <p:cNvPr id="1649" name="Google Shape;1649;p42"/>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2"/>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42"/>
            <p:cNvGrpSpPr/>
            <p:nvPr/>
          </p:nvGrpSpPr>
          <p:grpSpPr>
            <a:xfrm>
              <a:off x="-123925" y="4386226"/>
              <a:ext cx="4558967" cy="134100"/>
              <a:chOff x="796100" y="3019701"/>
              <a:chExt cx="4558967" cy="134100"/>
            </a:xfrm>
          </p:grpSpPr>
          <p:sp>
            <p:nvSpPr>
              <p:cNvPr id="1652" name="Google Shape;1652;p42"/>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3" name="Google Shape;1653;p42"/>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54" name="Google Shape;1654;p42"/>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5" name="Google Shape;1655;p42"/>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Pre-trained models' performance:</a:t>
            </a:r>
            <a:endParaRPr/>
          </a:p>
          <a:p>
            <a:pPr indent="-317500" lvl="1" marL="914400" rtl="0" algn="l">
              <a:spcBef>
                <a:spcPts val="0"/>
              </a:spcBef>
              <a:spcAft>
                <a:spcPts val="0"/>
              </a:spcAft>
              <a:buSzPts val="1400"/>
              <a:buChar char="○"/>
            </a:pPr>
            <a:r>
              <a:rPr lang="en"/>
              <a:t>Achieve up to </a:t>
            </a:r>
            <a:r>
              <a:rPr b="1" lang="en"/>
              <a:t>92.9% F1 </a:t>
            </a:r>
            <a:r>
              <a:rPr lang="en"/>
              <a:t>score on SQuAD dataset.</a:t>
            </a:r>
            <a:endParaRPr/>
          </a:p>
          <a:p>
            <a:pPr indent="-317500" lvl="1" marL="914400" rtl="0" algn="l">
              <a:spcBef>
                <a:spcPts val="0"/>
              </a:spcBef>
              <a:spcAft>
                <a:spcPts val="0"/>
              </a:spcAft>
              <a:buSzPts val="1400"/>
              <a:buChar char="○"/>
            </a:pPr>
            <a:r>
              <a:rPr lang="en"/>
              <a:t>Contrastingly, the best model scores an average F1 of </a:t>
            </a:r>
            <a:r>
              <a:rPr b="1" lang="en"/>
              <a:t>30.5%</a:t>
            </a:r>
            <a:r>
              <a:rPr lang="en"/>
              <a:t> across all domains and </a:t>
            </a:r>
            <a:r>
              <a:rPr b="1" lang="en"/>
              <a:t>36.5%</a:t>
            </a:r>
            <a:r>
              <a:rPr lang="en"/>
              <a:t> F1 at best within any specific domain in SUBJQA.</a:t>
            </a:r>
            <a:endParaRPr/>
          </a:p>
        </p:txBody>
      </p:sp>
      <p:pic>
        <p:nvPicPr>
          <p:cNvPr id="1656" name="Google Shape;1656;p42"/>
          <p:cNvPicPr preferRelativeResize="0"/>
          <p:nvPr/>
        </p:nvPicPr>
        <p:blipFill>
          <a:blip r:embed="rId3">
            <a:alphaModFix/>
          </a:blip>
          <a:stretch>
            <a:fillRect/>
          </a:stretch>
        </p:blipFill>
        <p:spPr>
          <a:xfrm>
            <a:off x="4799400" y="1564775"/>
            <a:ext cx="3624601" cy="2176051"/>
          </a:xfrm>
          <a:prstGeom prst="rect">
            <a:avLst/>
          </a:prstGeom>
          <a:noFill/>
          <a:ln>
            <a:noFill/>
          </a:ln>
        </p:spPr>
      </p:pic>
      <p:sp>
        <p:nvSpPr>
          <p:cNvPr id="1657" name="Google Shape;1657;p42"/>
          <p:cNvSpPr/>
          <p:nvPr/>
        </p:nvSpPr>
        <p:spPr>
          <a:xfrm>
            <a:off x="5998300" y="2996525"/>
            <a:ext cx="501000" cy="7443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2"/>
          <p:cNvSpPr/>
          <p:nvPr/>
        </p:nvSpPr>
        <p:spPr>
          <a:xfrm>
            <a:off x="6145600" y="2366450"/>
            <a:ext cx="206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2"/>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60" name="Google Shape;1660;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64" name="Shape 1664"/>
        <p:cNvGrpSpPr/>
        <p:nvPr/>
      </p:nvGrpSpPr>
      <p:grpSpPr>
        <a:xfrm>
          <a:off x="0" y="0"/>
          <a:ext cx="0" cy="0"/>
          <a:chOff x="0" y="0"/>
          <a:chExt cx="0" cy="0"/>
        </a:xfrm>
      </p:grpSpPr>
      <p:sp>
        <p:nvSpPr>
          <p:cNvPr id="1665" name="Google Shape;1665;p4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Baselines</a:t>
            </a:r>
            <a:endParaRPr/>
          </a:p>
        </p:txBody>
      </p:sp>
      <p:grpSp>
        <p:nvGrpSpPr>
          <p:cNvPr id="1666" name="Google Shape;1666;p43"/>
          <p:cNvGrpSpPr/>
          <p:nvPr/>
        </p:nvGrpSpPr>
        <p:grpSpPr>
          <a:xfrm>
            <a:off x="-123925" y="4132283"/>
            <a:ext cx="4558967" cy="1141122"/>
            <a:chOff x="-123925" y="4132283"/>
            <a:chExt cx="4558967" cy="1141122"/>
          </a:xfrm>
        </p:grpSpPr>
        <p:grpSp>
          <p:nvGrpSpPr>
            <p:cNvPr id="1667" name="Google Shape;1667;p43"/>
            <p:cNvGrpSpPr/>
            <p:nvPr/>
          </p:nvGrpSpPr>
          <p:grpSpPr>
            <a:xfrm>
              <a:off x="-2" y="4132283"/>
              <a:ext cx="2308406" cy="1141122"/>
              <a:chOff x="-2" y="4132283"/>
              <a:chExt cx="2308406" cy="1141122"/>
            </a:xfrm>
          </p:grpSpPr>
          <p:sp>
            <p:nvSpPr>
              <p:cNvPr id="1668" name="Google Shape;1668;p43"/>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3"/>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0" name="Google Shape;1670;p43"/>
            <p:cNvGrpSpPr/>
            <p:nvPr/>
          </p:nvGrpSpPr>
          <p:grpSpPr>
            <a:xfrm>
              <a:off x="-123925" y="4386226"/>
              <a:ext cx="4558967" cy="134100"/>
              <a:chOff x="796100" y="3019701"/>
              <a:chExt cx="4558967" cy="134100"/>
            </a:xfrm>
          </p:grpSpPr>
          <p:sp>
            <p:nvSpPr>
              <p:cNvPr id="1671" name="Google Shape;1671;p4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2" name="Google Shape;1672;p4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73" name="Google Shape;1673;p4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4" name="Google Shape;1674;p43"/>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fontScale="77500" lnSpcReduction="10000"/>
          </a:bodyPr>
          <a:lstStyle/>
          <a:p>
            <a:pPr indent="-297497" lvl="0" marL="457200" rtl="0" algn="l">
              <a:spcBef>
                <a:spcPts val="0"/>
              </a:spcBef>
              <a:spcAft>
                <a:spcPts val="0"/>
              </a:spcAft>
              <a:buSzPct val="100000"/>
              <a:buChar char="●"/>
            </a:pPr>
            <a:r>
              <a:rPr lang="en"/>
              <a:t>Enhanced F1 Scores with Domain-Specific Fine-Tuning:</a:t>
            </a:r>
            <a:endParaRPr/>
          </a:p>
          <a:p>
            <a:pPr indent="-297497" lvl="1" marL="914400" rtl="0" algn="l">
              <a:spcBef>
                <a:spcPts val="0"/>
              </a:spcBef>
              <a:spcAft>
                <a:spcPts val="0"/>
              </a:spcAft>
              <a:buSzPct val="100000"/>
              <a:buChar char="○"/>
            </a:pPr>
            <a:r>
              <a:rPr lang="en"/>
              <a:t>Models fine-tuned on specific domains show improved F1 scores.</a:t>
            </a:r>
            <a:endParaRPr/>
          </a:p>
          <a:p>
            <a:pPr indent="-297497" lvl="1" marL="914400" rtl="0" algn="l">
              <a:spcBef>
                <a:spcPts val="0"/>
              </a:spcBef>
              <a:spcAft>
                <a:spcPts val="0"/>
              </a:spcAft>
              <a:buSzPct val="100000"/>
              <a:buChar char="○"/>
            </a:pPr>
            <a:r>
              <a:rPr lang="en"/>
              <a:t>Best model achieves an average F1 of </a:t>
            </a:r>
            <a:r>
              <a:rPr b="1" lang="en"/>
              <a:t>74.1%</a:t>
            </a:r>
            <a:r>
              <a:rPr lang="en"/>
              <a:t> across diverse domains.</a:t>
            </a:r>
            <a:endParaRPr/>
          </a:p>
          <a:p>
            <a:pPr indent="-297497" lvl="1" marL="914400" rtl="0" algn="l">
              <a:spcBef>
                <a:spcPts val="0"/>
              </a:spcBef>
              <a:spcAft>
                <a:spcPts val="0"/>
              </a:spcAft>
              <a:buSzPct val="100000"/>
              <a:buChar char="○"/>
            </a:pPr>
            <a:r>
              <a:rPr lang="en"/>
              <a:t>Fine-tuning significantly boosts F1 scores in each domain.</a:t>
            </a:r>
            <a:endParaRPr/>
          </a:p>
          <a:p>
            <a:pPr indent="-297497" lvl="1" marL="914400" rtl="0" algn="l">
              <a:spcBef>
                <a:spcPts val="0"/>
              </a:spcBef>
              <a:spcAft>
                <a:spcPts val="0"/>
              </a:spcAft>
              <a:buSzPct val="100000"/>
              <a:buChar char="○"/>
            </a:pPr>
            <a:r>
              <a:rPr lang="en"/>
              <a:t>F1 scores, however, remain lower compared to SQuAD dataset.</a:t>
            </a:r>
            <a:endParaRPr/>
          </a:p>
          <a:p>
            <a:pPr indent="-297497" lvl="0" marL="457200" rtl="0" algn="l">
              <a:spcBef>
                <a:spcPts val="0"/>
              </a:spcBef>
              <a:spcAft>
                <a:spcPts val="0"/>
              </a:spcAft>
              <a:buSzPct val="100000"/>
              <a:buChar char="●"/>
            </a:pPr>
            <a:r>
              <a:rPr lang="en"/>
              <a:t>Subjectivity's Impact on Performance:</a:t>
            </a:r>
            <a:endParaRPr/>
          </a:p>
          <a:p>
            <a:pPr indent="-297497" lvl="1" marL="914400" rtl="0" algn="l">
              <a:spcBef>
                <a:spcPts val="0"/>
              </a:spcBef>
              <a:spcAft>
                <a:spcPts val="0"/>
              </a:spcAft>
              <a:buSzPct val="100000"/>
              <a:buChar char="○"/>
            </a:pPr>
            <a:r>
              <a:rPr lang="en"/>
              <a:t>Models lack awareness of subjective expressions in questions and reviews.</a:t>
            </a:r>
            <a:endParaRPr/>
          </a:p>
          <a:p>
            <a:pPr indent="-297497" lvl="1" marL="914400" rtl="0" algn="l">
              <a:spcBef>
                <a:spcPts val="0"/>
              </a:spcBef>
              <a:spcAft>
                <a:spcPts val="0"/>
              </a:spcAft>
              <a:buSzPct val="100000"/>
              <a:buChar char="○"/>
            </a:pPr>
            <a:r>
              <a:rPr lang="en"/>
              <a:t>Agnostic nature contributes to the performance gap.</a:t>
            </a:r>
            <a:endParaRPr/>
          </a:p>
          <a:p>
            <a:pPr indent="-297497" lvl="0" marL="457200" rtl="0" algn="l">
              <a:spcBef>
                <a:spcPts val="0"/>
              </a:spcBef>
              <a:spcAft>
                <a:spcPts val="0"/>
              </a:spcAft>
              <a:buSzPct val="100000"/>
              <a:buChar char="●"/>
            </a:pPr>
            <a:r>
              <a:rPr lang="en"/>
              <a:t>Multi-Task Learning with Domain Knowledge:</a:t>
            </a:r>
            <a:endParaRPr/>
          </a:p>
          <a:p>
            <a:pPr indent="-297497" lvl="1" marL="914400" rtl="0" algn="l">
              <a:spcBef>
                <a:spcPts val="0"/>
              </a:spcBef>
              <a:spcAft>
                <a:spcPts val="0"/>
              </a:spcAft>
              <a:buSzPct val="100000"/>
              <a:buChar char="○"/>
            </a:pPr>
            <a:r>
              <a:rPr lang="en"/>
              <a:t>Fine-tuning over each domain using Multi-Task Learning (MTL).</a:t>
            </a:r>
            <a:endParaRPr/>
          </a:p>
          <a:p>
            <a:pPr indent="-297497" lvl="1" marL="914400" rtl="0" algn="l">
              <a:spcBef>
                <a:spcPts val="0"/>
              </a:spcBef>
              <a:spcAft>
                <a:spcPts val="0"/>
              </a:spcAft>
              <a:buSzPct val="100000"/>
              <a:buChar char="○"/>
            </a:pPr>
            <a:r>
              <a:rPr lang="en"/>
              <a:t>Subjectivity-aware model emerges.</a:t>
            </a:r>
            <a:endParaRPr/>
          </a:p>
          <a:p>
            <a:pPr indent="-297497" lvl="1" marL="914400" rtl="0" algn="l">
              <a:spcBef>
                <a:spcPts val="0"/>
              </a:spcBef>
              <a:spcAft>
                <a:spcPts val="0"/>
              </a:spcAft>
              <a:buSzPct val="100000"/>
              <a:buChar char="○"/>
            </a:pPr>
            <a:r>
              <a:rPr lang="en"/>
              <a:t>Achieves average F1 of </a:t>
            </a:r>
            <a:r>
              <a:rPr b="1" lang="en"/>
              <a:t>76.3%</a:t>
            </a:r>
            <a:r>
              <a:rPr lang="en"/>
              <a:t> across various domains.</a:t>
            </a:r>
            <a:endParaRPr/>
          </a:p>
        </p:txBody>
      </p:sp>
      <p:pic>
        <p:nvPicPr>
          <p:cNvPr id="1675" name="Google Shape;1675;p43"/>
          <p:cNvPicPr preferRelativeResize="0"/>
          <p:nvPr/>
        </p:nvPicPr>
        <p:blipFill>
          <a:blip r:embed="rId3">
            <a:alphaModFix/>
          </a:blip>
          <a:stretch>
            <a:fillRect/>
          </a:stretch>
        </p:blipFill>
        <p:spPr>
          <a:xfrm>
            <a:off x="4759941" y="1649578"/>
            <a:ext cx="3621023" cy="2176272"/>
          </a:xfrm>
          <a:prstGeom prst="rect">
            <a:avLst/>
          </a:prstGeom>
          <a:noFill/>
          <a:ln>
            <a:noFill/>
          </a:ln>
        </p:spPr>
      </p:pic>
      <p:sp>
        <p:nvSpPr>
          <p:cNvPr id="1676" name="Google Shape;1676;p43"/>
          <p:cNvSpPr/>
          <p:nvPr/>
        </p:nvSpPr>
        <p:spPr>
          <a:xfrm>
            <a:off x="6101363" y="1995250"/>
            <a:ext cx="501000" cy="18306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678" name="Google Shape;1678;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82" name="Shape 1682"/>
        <p:cNvGrpSpPr/>
        <p:nvPr/>
      </p:nvGrpSpPr>
      <p:grpSpPr>
        <a:xfrm>
          <a:off x="0" y="0"/>
          <a:ext cx="0" cy="0"/>
          <a:chOff x="0" y="0"/>
          <a:chExt cx="0" cy="0"/>
        </a:xfrm>
      </p:grpSpPr>
      <p:sp>
        <p:nvSpPr>
          <p:cNvPr id="1683" name="Google Shape;1683;p4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Span classification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84" name="Google Shape;1684;p44"/>
          <p:cNvSpPr txBox="1"/>
          <p:nvPr>
            <p:ph idx="1" type="body"/>
          </p:nvPr>
        </p:nvSpPr>
        <p:spPr>
          <a:xfrm>
            <a:off x="575100" y="1017725"/>
            <a:ext cx="3996900" cy="3440100"/>
          </a:xfrm>
          <a:prstGeom prst="rect">
            <a:avLst/>
          </a:prstGeom>
        </p:spPr>
        <p:txBody>
          <a:bodyPr anchorCtr="0" anchor="ctr" bIns="91425" lIns="91425" spcFirstLastPara="1" rIns="91425" wrap="square" tIns="91425">
            <a:normAutofit fontScale="92500" lnSpcReduction="10000"/>
          </a:bodyPr>
          <a:lstStyle/>
          <a:p>
            <a:pPr indent="-316706" lvl="0" marL="457200" rtl="0" algn="l">
              <a:spcBef>
                <a:spcPts val="0"/>
              </a:spcBef>
              <a:spcAft>
                <a:spcPts val="0"/>
              </a:spcAft>
              <a:buSzPct val="100000"/>
              <a:buChar char="●"/>
            </a:pPr>
            <a:r>
              <a:rPr lang="en" sz="1500"/>
              <a:t>Initial Requirement for QA System Development:</a:t>
            </a:r>
            <a:endParaRPr sz="1500"/>
          </a:p>
          <a:p>
            <a:pPr indent="-316706" lvl="0" marL="914400" rtl="0" algn="l">
              <a:spcBef>
                <a:spcPts val="0"/>
              </a:spcBef>
              <a:spcAft>
                <a:spcPts val="0"/>
              </a:spcAft>
              <a:buSzPct val="100000"/>
              <a:buChar char="●"/>
            </a:pPr>
            <a:r>
              <a:rPr lang="en" sz="1500"/>
              <a:t>First step: Establish method for identifying potential answer spans within customer reviews.</a:t>
            </a:r>
            <a:endParaRPr sz="1500"/>
          </a:p>
          <a:p>
            <a:pPr indent="-316706" lvl="0" marL="914400" rtl="0" algn="l">
              <a:spcBef>
                <a:spcPts val="0"/>
              </a:spcBef>
              <a:spcAft>
                <a:spcPts val="0"/>
              </a:spcAft>
              <a:buSzPct val="100000"/>
              <a:buChar char="●"/>
            </a:pPr>
            <a:r>
              <a:rPr lang="en" sz="1500"/>
              <a:t>Prevalent Approach for Answer Extraction:</a:t>
            </a:r>
            <a:endParaRPr sz="1500"/>
          </a:p>
          <a:p>
            <a:pPr indent="-316706" lvl="0" marL="1371600" rtl="0" algn="l">
              <a:spcBef>
                <a:spcPts val="0"/>
              </a:spcBef>
              <a:spcAft>
                <a:spcPts val="0"/>
              </a:spcAft>
              <a:buSzPct val="100000"/>
              <a:buChar char="●"/>
            </a:pPr>
            <a:r>
              <a:rPr lang="en" sz="1500"/>
              <a:t>Frame problem as </a:t>
            </a:r>
            <a:r>
              <a:rPr b="1" lang="en" sz="1500">
                <a:highlight>
                  <a:schemeClr val="lt2"/>
                </a:highlight>
              </a:rPr>
              <a:t>span classification task</a:t>
            </a:r>
            <a:r>
              <a:rPr lang="en" sz="1500"/>
              <a:t>.</a:t>
            </a:r>
            <a:endParaRPr sz="1500"/>
          </a:p>
          <a:p>
            <a:pPr indent="-316706" lvl="0" marL="1371600" rtl="0" algn="l">
              <a:spcBef>
                <a:spcPts val="0"/>
              </a:spcBef>
              <a:spcAft>
                <a:spcPts val="0"/>
              </a:spcAft>
              <a:buSzPct val="100000"/>
              <a:buChar char="●"/>
            </a:pPr>
            <a:r>
              <a:rPr lang="en" sz="1500"/>
              <a:t>Model predicts start and end tokens of answer span as labels.</a:t>
            </a:r>
            <a:endParaRPr sz="1500"/>
          </a:p>
          <a:p>
            <a:pPr indent="-316706" lvl="0" marL="1371600" rtl="0" algn="l">
              <a:spcBef>
                <a:spcPts val="0"/>
              </a:spcBef>
              <a:spcAft>
                <a:spcPts val="0"/>
              </a:spcAft>
              <a:buSzPct val="100000"/>
              <a:buChar char="●"/>
            </a:pPr>
            <a:r>
              <a:rPr lang="en" sz="1500"/>
              <a:t>Labels indicate answer's position within the text.</a:t>
            </a:r>
            <a:endParaRPr/>
          </a:p>
        </p:txBody>
      </p:sp>
      <p:pic>
        <p:nvPicPr>
          <p:cNvPr id="1685" name="Google Shape;1685;p44"/>
          <p:cNvPicPr preferRelativeResize="0"/>
          <p:nvPr/>
        </p:nvPicPr>
        <p:blipFill>
          <a:blip r:embed="rId3">
            <a:alphaModFix/>
          </a:blip>
          <a:stretch>
            <a:fillRect/>
          </a:stretch>
        </p:blipFill>
        <p:spPr>
          <a:xfrm>
            <a:off x="5371200" y="1017725"/>
            <a:ext cx="2398498" cy="3440100"/>
          </a:xfrm>
          <a:prstGeom prst="rect">
            <a:avLst/>
          </a:prstGeom>
          <a:noFill/>
          <a:ln>
            <a:noFill/>
          </a:ln>
        </p:spPr>
      </p:pic>
      <p:sp>
        <p:nvSpPr>
          <p:cNvPr id="1686" name="Google Shape;168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0" name="Shape 1690"/>
        <p:cNvGrpSpPr/>
        <p:nvPr/>
      </p:nvGrpSpPr>
      <p:grpSpPr>
        <a:xfrm>
          <a:off x="0" y="0"/>
          <a:ext cx="0" cy="0"/>
          <a:chOff x="0" y="0"/>
          <a:chExt cx="0" cy="0"/>
        </a:xfrm>
      </p:grpSpPr>
      <p:sp>
        <p:nvSpPr>
          <p:cNvPr id="1691" name="Google Shape;1691;p4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77"/>
              <a:t>Span Classification Utilizing Pre-Trained Models</a:t>
            </a:r>
            <a:endParaRPr sz="22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2" name="Google Shape;1692;p45"/>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Given the situation where our training set is relatively small with </a:t>
            </a:r>
            <a:r>
              <a:rPr lang="en">
                <a:highlight>
                  <a:schemeClr val="accent2"/>
                </a:highlight>
              </a:rPr>
              <a:t>only 1369 examples</a:t>
            </a:r>
            <a:r>
              <a:rPr lang="en"/>
              <a:t>, starting with a language model that has already been fine-tuned on a large-scale QA dataset like </a:t>
            </a:r>
            <a:r>
              <a:rPr b="1" lang="en"/>
              <a:t>SQuAD </a:t>
            </a:r>
            <a:r>
              <a:rPr lang="en"/>
              <a:t>is indeed a sound strategy. These pre-trained models generally possess strong reading comprehension capabilities and serve as a solid baseline for building a more accurate QA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selecting a specific extractive QA model from the Hugging Face Hub, we should consider various factors:</a:t>
            </a:r>
            <a:endParaRPr/>
          </a:p>
          <a:p>
            <a:pPr indent="0" lvl="0" marL="0" rtl="0" algn="l">
              <a:spcBef>
                <a:spcPts val="0"/>
              </a:spcBef>
              <a:spcAft>
                <a:spcPts val="0"/>
              </a:spcAft>
              <a:buNone/>
            </a:pPr>
            <a:r>
              <a:t/>
            </a:r>
            <a:endParaRPr/>
          </a:p>
          <a:p>
            <a:pPr indent="-281940" lvl="0" marL="457200" rtl="0" algn="l">
              <a:lnSpc>
                <a:spcPct val="150000"/>
              </a:lnSpc>
              <a:spcBef>
                <a:spcPts val="0"/>
              </a:spcBef>
              <a:spcAft>
                <a:spcPts val="0"/>
              </a:spcAft>
              <a:buSzPct val="100000"/>
              <a:buAutoNum type="arabicPeriod"/>
            </a:pPr>
            <a:r>
              <a:rPr b="1" lang="en"/>
              <a:t>Language</a:t>
            </a:r>
            <a:r>
              <a:rPr lang="en"/>
              <a:t>: If our corpus is monolingual (e.g., English), we should focus on models fine-tuned for that specific language. If we are dealing with multilingual data, consider using a multilingual QA model that can handle multiple languages.</a:t>
            </a:r>
            <a:endParaRPr/>
          </a:p>
          <a:p>
            <a:pPr indent="-281940" lvl="0" marL="457200" rtl="0" algn="l">
              <a:lnSpc>
                <a:spcPct val="150000"/>
              </a:lnSpc>
              <a:spcBef>
                <a:spcPts val="0"/>
              </a:spcBef>
              <a:spcAft>
                <a:spcPts val="0"/>
              </a:spcAft>
              <a:buSzPct val="100000"/>
              <a:buAutoNum type="arabicPeriod"/>
            </a:pPr>
            <a:r>
              <a:rPr b="1" lang="en"/>
              <a:t>Size and Efficiency</a:t>
            </a:r>
            <a:r>
              <a:rPr lang="en"/>
              <a:t>: Larger models often provide better performance, but they may require more computational resources and have longer inference times. We need to consider the trade-off between model size and efficiency, especially when deploying the model in a production environment.</a:t>
            </a:r>
            <a:endParaRPr/>
          </a:p>
          <a:p>
            <a:pPr indent="-281940" lvl="0" marL="457200" rtl="0" algn="l">
              <a:lnSpc>
                <a:spcPct val="150000"/>
              </a:lnSpc>
              <a:spcBef>
                <a:spcPts val="0"/>
              </a:spcBef>
              <a:spcAft>
                <a:spcPts val="0"/>
              </a:spcAft>
              <a:buSzPct val="100000"/>
              <a:buAutoNum type="arabicPeriod"/>
            </a:pPr>
            <a:r>
              <a:rPr b="1" lang="en"/>
              <a:t>Task-Specific Performance</a:t>
            </a:r>
            <a:r>
              <a:rPr lang="en"/>
              <a:t>: We should evaluate the performance of different models on our specific extractive QA task using metrics like accuracy, F1 score, or other relevant metrics.</a:t>
            </a:r>
            <a:endParaRPr/>
          </a:p>
          <a:p>
            <a:pPr indent="-281940" lvl="0" marL="457200" rtl="0" algn="l">
              <a:lnSpc>
                <a:spcPct val="150000"/>
              </a:lnSpc>
              <a:spcBef>
                <a:spcPts val="0"/>
              </a:spcBef>
              <a:spcAft>
                <a:spcPts val="0"/>
              </a:spcAft>
              <a:buSzPct val="100000"/>
              <a:buAutoNum type="arabicPeriod"/>
            </a:pPr>
            <a:r>
              <a:rPr b="1" lang="en"/>
              <a:t>Compatibility with Task Domain</a:t>
            </a:r>
            <a:r>
              <a:rPr lang="en"/>
              <a:t>: Check if the model has been fine-tuned on domains similar to our Movies QA use case. A model fine-tuned on a domain closer to our target domain may perform better.</a:t>
            </a:r>
            <a:endParaRPr/>
          </a:p>
          <a:p>
            <a:pPr indent="-281940" lvl="0" marL="457200" rtl="0" algn="l">
              <a:lnSpc>
                <a:spcPct val="150000"/>
              </a:lnSpc>
              <a:spcBef>
                <a:spcPts val="0"/>
              </a:spcBef>
              <a:spcAft>
                <a:spcPts val="0"/>
              </a:spcAft>
              <a:buSzPct val="100000"/>
              <a:buAutoNum type="arabicPeriod"/>
            </a:pPr>
            <a:r>
              <a:rPr b="1" lang="en"/>
              <a:t>Availability of Resources</a:t>
            </a:r>
            <a:r>
              <a:rPr lang="en"/>
              <a:t>: Ensure that we have access to the necessary computational resources (GPU, memory) to run the chosen model effectively.</a:t>
            </a:r>
            <a:endParaRPr/>
          </a:p>
          <a:p>
            <a:pPr indent="0" lvl="0" marL="0" rtl="0" algn="l">
              <a:lnSpc>
                <a:spcPct val="150000"/>
              </a:lnSpc>
              <a:spcBef>
                <a:spcPts val="0"/>
              </a:spcBef>
              <a:spcAft>
                <a:spcPts val="0"/>
              </a:spcAft>
              <a:buNone/>
            </a:pPr>
            <a:r>
              <a:rPr lang="en" u="sng">
                <a:solidFill>
                  <a:schemeClr val="hlink"/>
                </a:solidFill>
                <a:hlinkClick r:id="rId3"/>
              </a:rPr>
              <a:t>Complete </a:t>
            </a:r>
            <a:r>
              <a:rPr lang="en" u="sng">
                <a:solidFill>
                  <a:schemeClr val="hlink"/>
                </a:solidFill>
                <a:hlinkClick r:id="rId4"/>
              </a:rPr>
              <a:t>list of possible models here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3" name="Google Shape;1693;p45"/>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694" name="Google Shape;169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98" name="Shape 1698"/>
        <p:cNvGrpSpPr/>
        <p:nvPr/>
      </p:nvGrpSpPr>
      <p:grpSpPr>
        <a:xfrm>
          <a:off x="0" y="0"/>
          <a:ext cx="0" cy="0"/>
          <a:chOff x="0" y="0"/>
          <a:chExt cx="0" cy="0"/>
        </a:xfrm>
      </p:grpSpPr>
      <p:sp>
        <p:nvSpPr>
          <p:cNvPr id="1699" name="Google Shape;1699;p4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77"/>
              <a:t>Span Classification Utilizing Pre-Trained Models</a:t>
            </a:r>
            <a:endParaRPr sz="2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0" name="Google Shape;1700;p46"/>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graphicFrame>
        <p:nvGraphicFramePr>
          <p:cNvPr id="1701" name="Google Shape;1701;p46"/>
          <p:cNvGraphicFramePr/>
          <p:nvPr/>
        </p:nvGraphicFramePr>
        <p:xfrm>
          <a:off x="575100" y="1017725"/>
          <a:ext cx="3000000" cy="3000000"/>
        </p:xfrm>
        <a:graphic>
          <a:graphicData uri="http://schemas.openxmlformats.org/drawingml/2006/table">
            <a:tbl>
              <a:tblPr>
                <a:noFill/>
                <a:tableStyleId>{D6609EF0-B47D-4425-8B8A-07AAE375835E}</a:tableStyleId>
              </a:tblPr>
              <a:tblGrid>
                <a:gridCol w="2664600"/>
                <a:gridCol w="2664600"/>
                <a:gridCol w="2664600"/>
              </a:tblGrid>
              <a:tr h="860000">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Transformer</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Number of Parameters</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dk1"/>
                          </a:solidFill>
                          <a:latin typeface="Poppins"/>
                          <a:ea typeface="Poppins"/>
                          <a:cs typeface="Poppins"/>
                          <a:sym typeface="Poppins"/>
                        </a:rPr>
                        <a:t>F1-score on SQuAD 2.0</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b="1" lang="en" sz="1000" u="sng">
                          <a:solidFill>
                            <a:schemeClr val="lt2"/>
                          </a:solidFill>
                          <a:latin typeface="Poppins"/>
                          <a:ea typeface="Poppins"/>
                          <a:cs typeface="Poppins"/>
                          <a:sym typeface="Poppins"/>
                          <a:hlinkClick r:id="rId3">
                            <a:extLst>
                              <a:ext uri="{A12FA001-AC4F-418D-AE19-62706E023703}">
                                <ahyp:hlinkClr val="tx"/>
                              </a:ext>
                            </a:extLst>
                          </a:hlinkClick>
                        </a:rPr>
                        <a:t>roberta-base-squad2-distilled</a:t>
                      </a:r>
                      <a:endParaRPr b="1" sz="1000">
                        <a:solidFill>
                          <a:schemeClr val="lt2"/>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b="1" lang="en" sz="1000">
                          <a:solidFill>
                            <a:schemeClr val="dk1"/>
                          </a:solidFill>
                          <a:latin typeface="Poppins"/>
                          <a:ea typeface="Poppins"/>
                          <a:cs typeface="Poppins"/>
                          <a:sym typeface="Poppins"/>
                        </a:rPr>
                        <a:t>124M</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b="1" lang="en" sz="1000">
                          <a:solidFill>
                            <a:schemeClr val="dk1"/>
                          </a:solidFill>
                          <a:latin typeface="Poppins"/>
                          <a:ea typeface="Poppins"/>
                          <a:cs typeface="Poppins"/>
                          <a:sym typeface="Poppins"/>
                        </a:rPr>
                        <a:t>83.92</a:t>
                      </a:r>
                      <a:endParaRPr b="1"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lang="en" sz="1000" u="sng">
                          <a:solidFill>
                            <a:schemeClr val="dk1"/>
                          </a:solidFill>
                          <a:latin typeface="Poppins"/>
                          <a:ea typeface="Poppins"/>
                          <a:cs typeface="Poppins"/>
                          <a:sym typeface="Poppins"/>
                          <a:hlinkClick r:id="rId4">
                            <a:extLst>
                              <a:ext uri="{A12FA001-AC4F-418D-AE19-62706E023703}">
                                <ahyp:hlinkClr val="tx"/>
                              </a:ext>
                            </a:extLst>
                          </a:hlinkClick>
                        </a:rPr>
                        <a:t>xlm-roberta-large-squad2</a:t>
                      </a:r>
                      <a:endParaRPr sz="1000">
                        <a:solidFill>
                          <a:schemeClr val="dk1"/>
                        </a:solidFill>
                        <a:latin typeface="Poppins"/>
                        <a:ea typeface="Poppins"/>
                        <a:cs typeface="Poppins"/>
                        <a:sym typeface="Poppins"/>
                      </a:endParaRPr>
                    </a:p>
                    <a:p>
                      <a:pPr indent="0" lvl="0" marL="0" rtl="0" algn="l">
                        <a:spcBef>
                          <a:spcPts val="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560M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0"/>
                        </a:spcAft>
                        <a:buNone/>
                      </a:pPr>
                      <a:r>
                        <a:rPr lang="en" sz="1000">
                          <a:solidFill>
                            <a:schemeClr val="dk1"/>
                          </a:solidFill>
                          <a:latin typeface="Poppins"/>
                          <a:ea typeface="Poppins"/>
                          <a:cs typeface="Poppins"/>
                          <a:sym typeface="Poppins"/>
                        </a:rPr>
                        <a:t>83.79</a:t>
                      </a:r>
                      <a:endParaRPr sz="1000">
                        <a:solidFill>
                          <a:schemeClr val="dk1"/>
                        </a:solidFill>
                        <a:latin typeface="Poppins"/>
                        <a:ea typeface="Poppins"/>
                        <a:cs typeface="Poppins"/>
                        <a:sym typeface="Poppins"/>
                      </a:endParaRPr>
                    </a:p>
                    <a:p>
                      <a:pPr indent="0" lvl="0" marL="0" rtl="0" algn="l">
                        <a:spcBef>
                          <a:spcPts val="1600"/>
                        </a:spcBef>
                        <a:spcAft>
                          <a:spcPts val="0"/>
                        </a:spcAft>
                        <a:buNone/>
                      </a:pPr>
                      <a:r>
                        <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860000">
                <a:tc>
                  <a:txBody>
                    <a:bodyPr/>
                    <a:lstStyle/>
                    <a:p>
                      <a:pPr indent="0" lvl="0" marL="0" rtl="0" algn="l">
                        <a:spcBef>
                          <a:spcPts val="0"/>
                        </a:spcBef>
                        <a:spcAft>
                          <a:spcPts val="0"/>
                        </a:spcAft>
                        <a:buNone/>
                      </a:pPr>
                      <a:r>
                        <a:rPr lang="en" sz="1000" u="sng">
                          <a:solidFill>
                            <a:schemeClr val="hlink"/>
                          </a:solidFill>
                          <a:latin typeface="Poppins"/>
                          <a:ea typeface="Poppins"/>
                          <a:cs typeface="Poppins"/>
                          <a:sym typeface="Poppins"/>
                          <a:hlinkClick r:id="rId5"/>
                        </a:rPr>
                        <a:t>tinyroberta-squad2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dk1"/>
                          </a:solidFill>
                          <a:latin typeface="Poppins"/>
                          <a:ea typeface="Poppins"/>
                          <a:cs typeface="Poppins"/>
                          <a:sym typeface="Poppins"/>
                        </a:rPr>
                        <a:t>81.5M</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139700" rtl="0" algn="l">
                        <a:lnSpc>
                          <a:spcPct val="171429"/>
                        </a:lnSpc>
                        <a:spcBef>
                          <a:spcPts val="1600"/>
                        </a:spcBef>
                        <a:spcAft>
                          <a:spcPts val="1600"/>
                        </a:spcAft>
                        <a:buNone/>
                      </a:pPr>
                      <a:r>
                        <a:rPr lang="en" sz="1000">
                          <a:solidFill>
                            <a:schemeClr val="dk1"/>
                          </a:solidFill>
                          <a:latin typeface="Poppins"/>
                          <a:ea typeface="Poppins"/>
                          <a:cs typeface="Poppins"/>
                          <a:sym typeface="Poppins"/>
                        </a:rPr>
                        <a:t>81.92</a:t>
                      </a:r>
                      <a:endParaRPr sz="1000">
                        <a:solidFill>
                          <a:schemeClr val="dk1"/>
                        </a:solidFill>
                        <a:latin typeface="Poppins"/>
                        <a:ea typeface="Poppins"/>
                        <a:cs typeface="Poppins"/>
                        <a:sym typeface="Poppins"/>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702" name="Google Shape;1702;p46"/>
          <p:cNvSpPr txBox="1"/>
          <p:nvPr/>
        </p:nvSpPr>
        <p:spPr>
          <a:xfrm>
            <a:off x="575100" y="4459825"/>
            <a:ext cx="7993800" cy="338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6"/>
              </a:rPr>
              <a:t>https://huggingface.co/deepset/roberta-base-squad2-distilled</a:t>
            </a:r>
            <a:endParaRPr>
              <a:latin typeface="Poppins"/>
              <a:ea typeface="Poppins"/>
              <a:cs typeface="Poppins"/>
              <a:sym typeface="Poppins"/>
            </a:endParaRPr>
          </a:p>
        </p:txBody>
      </p:sp>
      <p:sp>
        <p:nvSpPr>
          <p:cNvPr id="1703" name="Google Shape;170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07" name="Shape 1707"/>
        <p:cNvGrpSpPr/>
        <p:nvPr/>
      </p:nvGrpSpPr>
      <p:grpSpPr>
        <a:xfrm>
          <a:off x="0" y="0"/>
          <a:ext cx="0" cy="0"/>
          <a:chOff x="0" y="0"/>
          <a:chExt cx="0" cy="0"/>
        </a:xfrm>
      </p:grpSpPr>
      <p:sp>
        <p:nvSpPr>
          <p:cNvPr id="1708" name="Google Shape;1708;p47"/>
          <p:cNvSpPr txBox="1"/>
          <p:nvPr>
            <p:ph type="title"/>
          </p:nvPr>
        </p:nvSpPr>
        <p:spPr>
          <a:xfrm>
            <a:off x="575100" y="445025"/>
            <a:ext cx="7995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77"/>
              <a:t>Span Classification: Input Features and Predicted Outputs</a:t>
            </a:r>
            <a:endParaRPr sz="1977"/>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9" name="Google Shape;1709;p47"/>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10" name="Google Shape;1710;p47"/>
          <p:cNvSpPr txBox="1"/>
          <p:nvPr/>
        </p:nvSpPr>
        <p:spPr>
          <a:xfrm>
            <a:off x="573050" y="1017725"/>
            <a:ext cx="3996900" cy="3440100"/>
          </a:xfrm>
          <a:prstGeom prst="rect">
            <a:avLst/>
          </a:prstGeom>
          <a:noFill/>
          <a:ln>
            <a:noFill/>
          </a:ln>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Extractive QA Inputs: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Presented as </a:t>
            </a:r>
            <a:r>
              <a:rPr b="1" lang="en">
                <a:highlight>
                  <a:schemeClr val="accent2"/>
                </a:highlight>
                <a:latin typeface="Poppins"/>
                <a:ea typeface="Poppins"/>
                <a:cs typeface="Poppins"/>
                <a:sym typeface="Poppins"/>
              </a:rPr>
              <a:t>(question, context)</a:t>
            </a:r>
            <a:r>
              <a:rPr lang="en">
                <a:latin typeface="Poppins"/>
                <a:ea typeface="Poppins"/>
                <a:cs typeface="Poppins"/>
                <a:sym typeface="Poppins"/>
              </a:rPr>
              <a:t> pairs.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Both components are tokenized using the tokenizer.</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Model Instantiation and QA Head:</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Instantiate model with QA head, including linear layer.</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Linear layer takes hidden states from the encoder.</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Computes logits for start and end spans.</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Forward Pass and Logits Generation:</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Model generates</a:t>
            </a:r>
            <a:r>
              <a:rPr b="1" lang="en">
                <a:latin typeface="Poppins"/>
                <a:ea typeface="Poppins"/>
                <a:cs typeface="Poppins"/>
                <a:sym typeface="Poppins"/>
              </a:rPr>
              <a:t> </a:t>
            </a:r>
            <a:r>
              <a:rPr b="1" lang="en">
                <a:highlight>
                  <a:schemeClr val="lt2"/>
                </a:highlight>
                <a:latin typeface="Poppins"/>
                <a:ea typeface="Poppins"/>
                <a:cs typeface="Poppins"/>
                <a:sym typeface="Poppins"/>
              </a:rPr>
              <a:t>two sets of logits for each token.</a:t>
            </a:r>
            <a:endParaRPr b="1">
              <a:highlight>
                <a:schemeClr val="lt2"/>
              </a:highlight>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Logits correspond to start and end of answer span.</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Larger, positive logits indicate higher confidence.</a:t>
            </a:r>
            <a:endParaRPr>
              <a:latin typeface="Poppins"/>
              <a:ea typeface="Poppins"/>
              <a:cs typeface="Poppins"/>
              <a:sym typeface="Poppins"/>
            </a:endParaRPr>
          </a:p>
          <a:p>
            <a:pPr indent="-290830" lvl="0" marL="457200" rtl="0" algn="l">
              <a:spcBef>
                <a:spcPts val="0"/>
              </a:spcBef>
              <a:spcAft>
                <a:spcPts val="0"/>
              </a:spcAft>
              <a:buSzPct val="100000"/>
              <a:buFont typeface="Poppins"/>
              <a:buChar char="●"/>
            </a:pPr>
            <a:r>
              <a:rPr lang="en">
                <a:latin typeface="Poppins"/>
                <a:ea typeface="Poppins"/>
                <a:cs typeface="Poppins"/>
                <a:sym typeface="Poppins"/>
              </a:rPr>
              <a:t>Identifying Answer Spans: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Logits represent likelihood of tokens as span candidates.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Comparing logits helps find probable start and end tokens.</a:t>
            </a:r>
            <a:endParaRPr>
              <a:latin typeface="Poppins"/>
              <a:ea typeface="Poppins"/>
              <a:cs typeface="Poppins"/>
              <a:sym typeface="Poppins"/>
            </a:endParaRPr>
          </a:p>
          <a:p>
            <a:pPr indent="-290830" lvl="1" marL="914400" rtl="0" algn="l">
              <a:spcBef>
                <a:spcPts val="0"/>
              </a:spcBef>
              <a:spcAft>
                <a:spcPts val="0"/>
              </a:spcAft>
              <a:buSzPct val="100000"/>
              <a:buFont typeface="Poppins"/>
              <a:buChar char="○"/>
            </a:pPr>
            <a:r>
              <a:rPr lang="en">
                <a:latin typeface="Poppins"/>
                <a:ea typeface="Poppins"/>
                <a:cs typeface="Poppins"/>
                <a:sym typeface="Poppins"/>
              </a:rPr>
              <a:t>Final answer span is extracted based on these tokens.</a:t>
            </a:r>
            <a:endParaRPr>
              <a:latin typeface="Poppins"/>
              <a:ea typeface="Poppins"/>
              <a:cs typeface="Poppins"/>
              <a:sym typeface="Poppins"/>
            </a:endParaRPr>
          </a:p>
        </p:txBody>
      </p:sp>
      <p:pic>
        <p:nvPicPr>
          <p:cNvPr id="1711" name="Google Shape;1711;p47"/>
          <p:cNvPicPr preferRelativeResize="0"/>
          <p:nvPr/>
        </p:nvPicPr>
        <p:blipFill>
          <a:blip r:embed="rId3">
            <a:alphaModFix/>
          </a:blip>
          <a:stretch>
            <a:fillRect/>
          </a:stretch>
        </p:blipFill>
        <p:spPr>
          <a:xfrm>
            <a:off x="5371200" y="1017725"/>
            <a:ext cx="2398498" cy="3440100"/>
          </a:xfrm>
          <a:prstGeom prst="rect">
            <a:avLst/>
          </a:prstGeom>
          <a:noFill/>
          <a:ln>
            <a:noFill/>
          </a:ln>
        </p:spPr>
      </p:pic>
      <p:sp>
        <p:nvSpPr>
          <p:cNvPr id="1712" name="Google Shape;171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13" name="Google Shape;1713;p47"/>
          <p:cNvSpPr/>
          <p:nvPr/>
        </p:nvSpPr>
        <p:spPr>
          <a:xfrm>
            <a:off x="6116200" y="1097975"/>
            <a:ext cx="906300" cy="228300"/>
          </a:xfrm>
          <a:prstGeom prst="ellipse">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7"/>
          <p:cNvSpPr/>
          <p:nvPr/>
        </p:nvSpPr>
        <p:spPr>
          <a:xfrm>
            <a:off x="5570850" y="4102150"/>
            <a:ext cx="1999200" cy="2898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0">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18" name="Shape 1718"/>
        <p:cNvGrpSpPr/>
        <p:nvPr/>
      </p:nvGrpSpPr>
      <p:grpSpPr>
        <a:xfrm>
          <a:off x="0" y="0"/>
          <a:ext cx="0" cy="0"/>
          <a:chOff x="0" y="0"/>
          <a:chExt cx="0" cy="0"/>
        </a:xfrm>
      </p:grpSpPr>
      <p:sp>
        <p:nvSpPr>
          <p:cNvPr id="1719" name="Google Shape;1719;p48"/>
          <p:cNvSpPr txBox="1"/>
          <p:nvPr>
            <p:ph type="title"/>
          </p:nvPr>
        </p:nvSpPr>
        <p:spPr>
          <a:xfrm>
            <a:off x="575100" y="445025"/>
            <a:ext cx="7994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977"/>
              <a:t>Span Classification: Input Features and Predicted Outputs</a:t>
            </a:r>
            <a:endParaRPr sz="1977"/>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0" name="Google Shape;1720;p48"/>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21" name="Google Shape;1721;p48"/>
          <p:cNvSpPr txBox="1"/>
          <p:nvPr/>
        </p:nvSpPr>
        <p:spPr>
          <a:xfrm>
            <a:off x="573050" y="1017725"/>
            <a:ext cx="39990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Font typeface="Poppins"/>
              <a:buChar char="●"/>
            </a:pPr>
            <a:r>
              <a:rPr b="1" lang="en">
                <a:highlight>
                  <a:schemeClr val="accent2"/>
                </a:highlight>
                <a:latin typeface="Poppins"/>
                <a:ea typeface="Poppins"/>
                <a:cs typeface="Poppins"/>
                <a:sym typeface="Poppins"/>
              </a:rPr>
              <a:t>Question</a:t>
            </a:r>
            <a:r>
              <a:rPr i="1" lang="en">
                <a:latin typeface="Poppins"/>
                <a:ea typeface="Poppins"/>
                <a:cs typeface="Poppins"/>
                <a:sym typeface="Poppins"/>
              </a:rPr>
              <a:t>: "Why is model conversion important?" </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highlight>
                  <a:schemeClr val="accent2"/>
                </a:highlight>
                <a:latin typeface="Poppins"/>
                <a:ea typeface="Poppins"/>
                <a:cs typeface="Poppins"/>
                <a:sym typeface="Poppins"/>
              </a:rPr>
              <a:t>Context</a:t>
            </a:r>
            <a:r>
              <a:rPr i="1" lang="en">
                <a:latin typeface="Poppins"/>
                <a:ea typeface="Poppins"/>
                <a:cs typeface="Poppins"/>
                <a:sym typeface="Poppins"/>
              </a:rPr>
              <a:t>:  "The option to convert models between FARM and transformers gives freedom to the user and let people easily switch between frameworks."</a:t>
            </a:r>
            <a:endParaRPr i="1">
              <a:latin typeface="Poppins"/>
              <a:ea typeface="Poppins"/>
              <a:cs typeface="Poppins"/>
              <a:sym typeface="Poppins"/>
            </a:endParaRPr>
          </a:p>
          <a:p>
            <a:pPr indent="-317500" lvl="0" marL="457200" rtl="0" algn="l">
              <a:spcBef>
                <a:spcPts val="0"/>
              </a:spcBef>
              <a:spcAft>
                <a:spcPts val="0"/>
              </a:spcAft>
              <a:buSzPts val="1400"/>
              <a:buFont typeface="Poppins"/>
              <a:buChar char="●"/>
            </a:pPr>
            <a:r>
              <a:rPr b="1" lang="en">
                <a:solidFill>
                  <a:schemeClr val="dk1"/>
                </a:solidFill>
                <a:highlight>
                  <a:schemeClr val="lt2"/>
                </a:highlight>
                <a:latin typeface="Poppins"/>
                <a:ea typeface="Poppins"/>
                <a:cs typeface="Poppins"/>
                <a:sym typeface="Poppins"/>
              </a:rPr>
              <a:t>Answer</a:t>
            </a:r>
            <a:r>
              <a:rPr i="1" lang="en">
                <a:latin typeface="Poppins"/>
                <a:ea typeface="Poppins"/>
                <a:cs typeface="Poppins"/>
                <a:sym typeface="Poppins"/>
              </a:rPr>
              <a:t>:  “gives freedom to the user”</a:t>
            </a:r>
            <a:endParaRPr i="1">
              <a:latin typeface="Poppins"/>
              <a:ea typeface="Poppins"/>
              <a:cs typeface="Poppins"/>
              <a:sym typeface="Poppins"/>
            </a:endParaRPr>
          </a:p>
        </p:txBody>
      </p:sp>
      <p:pic>
        <p:nvPicPr>
          <p:cNvPr id="1722" name="Google Shape;1722;p48"/>
          <p:cNvPicPr preferRelativeResize="0"/>
          <p:nvPr/>
        </p:nvPicPr>
        <p:blipFill>
          <a:blip r:embed="rId3">
            <a:alphaModFix/>
          </a:blip>
          <a:stretch>
            <a:fillRect/>
          </a:stretch>
        </p:blipFill>
        <p:spPr>
          <a:xfrm>
            <a:off x="4570975" y="996638"/>
            <a:ext cx="3998954" cy="3482275"/>
          </a:xfrm>
          <a:prstGeom prst="rect">
            <a:avLst/>
          </a:prstGeom>
          <a:noFill/>
          <a:ln>
            <a:noFill/>
          </a:ln>
        </p:spPr>
      </p:pic>
      <p:sp>
        <p:nvSpPr>
          <p:cNvPr id="1723" name="Google Shape;1723;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27" name="Shape 1727"/>
        <p:cNvGrpSpPr/>
        <p:nvPr/>
      </p:nvGrpSpPr>
      <p:grpSpPr>
        <a:xfrm>
          <a:off x="0" y="0"/>
          <a:ext cx="0" cy="0"/>
          <a:chOff x="0" y="0"/>
          <a:chExt cx="0" cy="0"/>
        </a:xfrm>
      </p:grpSpPr>
      <p:sp>
        <p:nvSpPr>
          <p:cNvPr id="1728" name="Google Shape;1728;p4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9" name="Google Shape;1729;p49"/>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30" name="Google Shape;1730;p49"/>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Challenge of Context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Reading comprehension models have a maximum sequence length.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Context (passage) often exceeds this limit, causing issues.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SubjQA question-context pairs may not fit within this limit.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DistilRoBERTa-base has a </a:t>
            </a:r>
            <a:r>
              <a:rPr b="1" lang="en">
                <a:highlight>
                  <a:schemeClr val="accent2"/>
                </a:highlight>
                <a:latin typeface="Poppins"/>
                <a:ea typeface="Poppins"/>
                <a:cs typeface="Poppins"/>
                <a:sym typeface="Poppins"/>
              </a:rPr>
              <a:t>context size of 512 tokens</a:t>
            </a:r>
            <a:r>
              <a:rPr lang="en">
                <a:latin typeface="Poppins"/>
                <a:ea typeface="Poppins"/>
                <a:cs typeface="Poppins"/>
                <a:sym typeface="Poppins"/>
              </a:rPr>
              <a:t>.</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b="1" lang="en">
                <a:highlight>
                  <a:schemeClr val="lt2"/>
                </a:highlight>
                <a:latin typeface="Poppins"/>
                <a:ea typeface="Poppins"/>
                <a:cs typeface="Poppins"/>
                <a:sym typeface="Poppins"/>
              </a:rPr>
              <a:t>Sliding Window Technique</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Solution: Utilize a sliding window approach.</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Break oversized context into smaller windows or passages.</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Each window fits within the model's context size.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Windows can overlap to ensure coverage of information.</a:t>
            </a:r>
            <a:endParaRPr>
              <a:latin typeface="Poppins"/>
              <a:ea typeface="Poppins"/>
              <a:cs typeface="Poppins"/>
              <a:sym typeface="Poppins"/>
            </a:endParaRPr>
          </a:p>
        </p:txBody>
      </p:sp>
      <p:pic>
        <p:nvPicPr>
          <p:cNvPr id="1731" name="Google Shape;1731;p49"/>
          <p:cNvPicPr preferRelativeResize="0"/>
          <p:nvPr/>
        </p:nvPicPr>
        <p:blipFill>
          <a:blip r:embed="rId3">
            <a:alphaModFix/>
          </a:blip>
          <a:stretch>
            <a:fillRect/>
          </a:stretch>
        </p:blipFill>
        <p:spPr>
          <a:xfrm>
            <a:off x="4572000" y="1059788"/>
            <a:ext cx="3996900" cy="3023924"/>
          </a:xfrm>
          <a:prstGeom prst="rect">
            <a:avLst/>
          </a:prstGeom>
          <a:noFill/>
          <a:ln>
            <a:noFill/>
          </a:ln>
        </p:spPr>
      </p:pic>
      <p:sp>
        <p:nvSpPr>
          <p:cNvPr id="1732" name="Google Shape;1732;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36" name="Shape 1736"/>
        <p:cNvGrpSpPr/>
        <p:nvPr/>
      </p:nvGrpSpPr>
      <p:grpSpPr>
        <a:xfrm>
          <a:off x="0" y="0"/>
          <a:ext cx="0" cy="0"/>
          <a:chOff x="0" y="0"/>
          <a:chExt cx="0" cy="0"/>
        </a:xfrm>
      </p:grpSpPr>
      <p:sp>
        <p:nvSpPr>
          <p:cNvPr id="1737" name="Google Shape;1737;p5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88"/>
              <a:t>Strategies for Long Passage Handling in Span Classification</a:t>
            </a:r>
            <a:endParaRPr sz="1888"/>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38" name="Google Shape;1738;p50"/>
          <p:cNvSpPr txBox="1"/>
          <p:nvPr/>
        </p:nvSpPr>
        <p:spPr>
          <a:xfrm>
            <a:off x="4572000" y="1017725"/>
            <a:ext cx="399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p>
        </p:txBody>
      </p:sp>
      <p:sp>
        <p:nvSpPr>
          <p:cNvPr id="1739" name="Google Shape;1739;p50"/>
          <p:cNvSpPr txBox="1"/>
          <p:nvPr/>
        </p:nvSpPr>
        <p:spPr>
          <a:xfrm>
            <a:off x="575100" y="1017725"/>
            <a:ext cx="3996900" cy="34401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None/>
            </a:pPr>
            <a:r>
              <a:rPr lang="en">
                <a:latin typeface="Poppins"/>
                <a:ea typeface="Poppins"/>
                <a:cs typeface="Poppins"/>
                <a:sym typeface="Poppins"/>
              </a:rPr>
              <a:t>The sliding window technique works as follows: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Dividing Context</a:t>
            </a:r>
            <a:r>
              <a:rPr lang="en">
                <a:latin typeface="Poppins"/>
                <a:ea typeface="Poppins"/>
                <a:cs typeface="Poppins"/>
                <a:sym typeface="Poppins"/>
              </a:rPr>
              <a:t>: The context is divided into smaller overlapping windows of suitable length.</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Context Overlap</a:t>
            </a:r>
            <a:r>
              <a:rPr lang="en">
                <a:latin typeface="Poppins"/>
                <a:ea typeface="Poppins"/>
                <a:cs typeface="Poppins"/>
                <a:sym typeface="Poppins"/>
              </a:rPr>
              <a:t>: To ensure that the model does not miss crucial information, the windows typically overlap. This means that some tokens are present in multiple windows.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Independent Inference</a:t>
            </a:r>
            <a:r>
              <a:rPr lang="en">
                <a:latin typeface="Poppins"/>
                <a:ea typeface="Poppins"/>
                <a:cs typeface="Poppins"/>
                <a:sym typeface="Poppins"/>
              </a:rPr>
              <a:t>: Each window is treated as an independent passage during inference. The model runs inference on each passage separately to obtain potential answers.</a:t>
            </a:r>
            <a:endParaRPr>
              <a:latin typeface="Poppins"/>
              <a:ea typeface="Poppins"/>
              <a:cs typeface="Poppins"/>
              <a:sym typeface="Poppins"/>
            </a:endParaRPr>
          </a:p>
          <a:p>
            <a:pPr indent="-297497" lvl="0" marL="457200" rtl="0" algn="l">
              <a:lnSpc>
                <a:spcPct val="115000"/>
              </a:lnSpc>
              <a:spcBef>
                <a:spcPts val="0"/>
              </a:spcBef>
              <a:spcAft>
                <a:spcPts val="0"/>
              </a:spcAft>
              <a:buSzPct val="100000"/>
              <a:buFont typeface="Poppins"/>
              <a:buAutoNum type="arabicPeriod"/>
            </a:pPr>
            <a:r>
              <a:rPr b="1" lang="en">
                <a:latin typeface="Poppins"/>
                <a:ea typeface="Poppins"/>
                <a:cs typeface="Poppins"/>
                <a:sym typeface="Poppins"/>
              </a:rPr>
              <a:t>Combining Answers</a:t>
            </a:r>
            <a:r>
              <a:rPr lang="en">
                <a:latin typeface="Poppins"/>
                <a:ea typeface="Poppins"/>
                <a:cs typeface="Poppins"/>
                <a:sym typeface="Poppins"/>
              </a:rPr>
              <a:t>: If an answer spans multiple windows, the final answer is determined by combining the results from all relevant passages.</a:t>
            </a:r>
            <a:endParaRPr>
              <a:latin typeface="Poppins"/>
              <a:ea typeface="Poppins"/>
              <a:cs typeface="Poppins"/>
              <a:sym typeface="Poppins"/>
            </a:endParaRPr>
          </a:p>
        </p:txBody>
      </p:sp>
      <p:sp>
        <p:nvSpPr>
          <p:cNvPr id="1740" name="Google Shape;1740;p5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&lt;/s&gt;&lt;/s&gt;Well, I have to admit I wasn't expecting to like this movie, having read all the bad press surrounding it.  But I saw it last night on a whim and I have to say I thought it was fantastic!  Firstly, as a movie it is incredibly well shot.  The scenery is wonderful and the </a:t>
            </a:r>
            <a:r>
              <a:rPr lang="en">
                <a:highlight>
                  <a:schemeClr val="lt2"/>
                </a:highlight>
                <a:latin typeface="Poppins"/>
                <a:ea typeface="Poppins"/>
                <a:cs typeface="Poppins"/>
                <a:sym typeface="Poppins"/>
              </a:rPr>
              <a:t>sets are painstakingly recreated </a:t>
            </a:r>
            <a:r>
              <a:rPr lang="en">
                <a:latin typeface="Poppins"/>
                <a:ea typeface="Poppins"/>
                <a:cs typeface="Poppins"/>
                <a:sym typeface="Poppins"/>
              </a:rPr>
              <a:t>never once do you doubt this is 1st century Palestine.The acting starts off a little…&lt;/s&gt;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a:t>
            </a:r>
            <a:r>
              <a:rPr lang="en">
                <a:highlight>
                  <a:schemeClr val="lt2"/>
                </a:highlight>
                <a:latin typeface="Poppins"/>
                <a:ea typeface="Poppins"/>
                <a:cs typeface="Poppins"/>
                <a:sym typeface="Poppins"/>
              </a:rPr>
              <a:t> sets are painstakingly recreated </a:t>
            </a:r>
            <a:r>
              <a:rPr lang="en">
                <a:latin typeface="Poppins"/>
                <a:ea typeface="Poppins"/>
                <a:cs typeface="Poppins"/>
                <a:sym typeface="Poppins"/>
              </a:rPr>
              <a:t>never once do you doubt this is 1st century Palestine.The acting starts off a little strained in the garden scene, when the movie is just finding it's feet (and the audience is coming to terms with the fact that the movie isn't some horrible, cheap propaganda short, but </a:t>
            </a:r>
            <a:r>
              <a:rPr lang="en">
                <a:highlight>
                  <a:schemeClr val="accent2"/>
                </a:highlight>
                <a:latin typeface="Poppins"/>
                <a:ea typeface="Poppins"/>
                <a:cs typeface="Poppins"/>
                <a:sym typeface="Poppins"/>
              </a:rPr>
              <a:t>a</a:t>
            </a:r>
            <a:r>
              <a:rPr b="1" lang="en">
                <a:highlight>
                  <a:schemeClr val="accent2"/>
                </a:highlight>
                <a:latin typeface="Poppins"/>
                <a:ea typeface="Poppins"/>
                <a:cs typeface="Poppins"/>
                <a:sym typeface="Poppins"/>
              </a:rPr>
              <a:t> </a:t>
            </a:r>
            <a:r>
              <a:rPr lang="en">
                <a:highlight>
                  <a:schemeClr val="accent2"/>
                </a:highlight>
                <a:latin typeface="Poppins"/>
                <a:ea typeface="Poppins"/>
                <a:cs typeface="Poppins"/>
                <a:sym typeface="Poppins"/>
              </a:rPr>
              <a:t>proper movie) </a:t>
            </a:r>
            <a:r>
              <a:rPr lang="en">
                <a:latin typeface="Poppins"/>
                <a:ea typeface="Poppins"/>
                <a:cs typeface="Poppins"/>
                <a:sym typeface="Poppins"/>
              </a:rPr>
              <a:t>but quickly becomes impressive and ends up brutally real.Gibson has set out to make a compelling dram…&lt;/s&gt;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&lt;s&gt;</a:t>
            </a:r>
            <a:r>
              <a:rPr b="1" lang="en">
                <a:solidFill>
                  <a:schemeClr val="dk2"/>
                </a:solidFill>
                <a:latin typeface="Poppins"/>
                <a:ea typeface="Poppins"/>
                <a:cs typeface="Poppins"/>
                <a:sym typeface="Poppins"/>
              </a:rPr>
              <a:t>How did you like the movie?</a:t>
            </a:r>
            <a:r>
              <a:rPr lang="en">
                <a:latin typeface="Poppins"/>
                <a:ea typeface="Poppins"/>
                <a:cs typeface="Poppins"/>
                <a:sym typeface="Poppins"/>
              </a:rPr>
              <a:t>&lt;/s&gt;&lt;/s&gt; </a:t>
            </a:r>
            <a:r>
              <a:rPr lang="en">
                <a:highlight>
                  <a:schemeClr val="accent2"/>
                </a:highlight>
                <a:latin typeface="Poppins"/>
                <a:ea typeface="Poppins"/>
                <a:cs typeface="Poppins"/>
                <a:sym typeface="Poppins"/>
              </a:rPr>
              <a:t>a proper movie)</a:t>
            </a:r>
            <a:r>
              <a:rPr lang="en">
                <a:latin typeface="Poppins"/>
                <a:ea typeface="Poppins"/>
                <a:cs typeface="Poppins"/>
                <a:sym typeface="Poppins"/>
              </a:rPr>
              <a:t> but quickly becomes impressive and ends up brutally real.Gibson has set out to make a …&lt;/s&gt;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741" name="Google Shape;174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1" name="Shape 1481"/>
        <p:cNvGrpSpPr/>
        <p:nvPr/>
      </p:nvGrpSpPr>
      <p:grpSpPr>
        <a:xfrm>
          <a:off x="0" y="0"/>
          <a:ext cx="0" cy="0"/>
          <a:chOff x="0" y="0"/>
          <a:chExt cx="0" cy="0"/>
        </a:xfrm>
      </p:grpSpPr>
      <p:sp>
        <p:nvSpPr>
          <p:cNvPr id="1482" name="Google Shape;1482;p33"/>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00"/>
              <a:t>Initial Informations and GitHub Repository</a:t>
            </a:r>
            <a:endParaRPr sz="2400"/>
          </a:p>
        </p:txBody>
      </p:sp>
      <p:sp>
        <p:nvSpPr>
          <p:cNvPr id="1483" name="Google Shape;1483;p33"/>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 this presentation, I will delve into the construction of a Review-Based Question Answering (QA) System using a Retriever-Reader Architecture. The technical intricacies of the process will be explored, with a focus on the utilization of Haystack, an open-source Python framework developed by deepset. Haystack empowers me to seamlessly integrate state-of-the-art language models into my NLP applications.</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The focus will be on the synergy between the Retriever and Reader components within the architecture. I will elucidate how these components work in tandem to form a coherent QA pipeline. The capabilities of Haystack's Document Store and Pipeline will also be showcased, emphasizing their role in effective document management and system efficiency.</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Evaluation is a cornerstone of my project. I will discuss how metrics like recall provide insights into the retriever and reader's individual performance. </a:t>
            </a:r>
            <a:endParaRPr>
              <a:latin typeface="Poppins"/>
              <a:ea typeface="Poppins"/>
              <a:cs typeface="Poppins"/>
              <a:sym typeface="Poppins"/>
            </a:endParaRPr>
          </a:p>
          <a:p>
            <a:pPr indent="0" lvl="0" marL="0" rtl="0" algn="l">
              <a:lnSpc>
                <a:spcPct val="115000"/>
              </a:lnSpc>
              <a:spcBef>
                <a:spcPts val="0"/>
              </a:spcBef>
              <a:spcAft>
                <a:spcPts val="0"/>
              </a:spcAft>
              <a:buNone/>
            </a:pPr>
            <a:r>
              <a:t/>
            </a:r>
            <a:endParaRPr>
              <a:latin typeface="Poppins"/>
              <a:ea typeface="Poppins"/>
              <a:cs typeface="Poppins"/>
              <a:sym typeface="Poppins"/>
            </a:endParaRPr>
          </a:p>
          <a:p>
            <a:pPr indent="0" lvl="0" marL="0" rtl="0" algn="l">
              <a:lnSpc>
                <a:spcPct val="115000"/>
              </a:lnSpc>
              <a:spcBef>
                <a:spcPts val="0"/>
              </a:spcBef>
              <a:spcAft>
                <a:spcPts val="0"/>
              </a:spcAft>
              <a:buNone/>
            </a:pPr>
            <a:r>
              <a:rPr lang="en">
                <a:highlight>
                  <a:schemeClr val="accent2"/>
                </a:highlight>
                <a:latin typeface="Poppins"/>
                <a:ea typeface="Poppins"/>
                <a:cs typeface="Poppins"/>
                <a:sym typeface="Poppins"/>
              </a:rPr>
              <a:t>To delve into the practical implementation, I will provide a link to my GitHub repository </a:t>
            </a:r>
            <a:r>
              <a:rPr b="1" lang="en">
                <a:solidFill>
                  <a:schemeClr val="accent1"/>
                </a:solidFill>
                <a:highlight>
                  <a:schemeClr val="accent2"/>
                </a:highlight>
                <a:uFill>
                  <a:noFill/>
                </a:uFill>
                <a:latin typeface="Poppins"/>
                <a:ea typeface="Poppins"/>
                <a:cs typeface="Poppins"/>
                <a:sym typeface="Poppins"/>
                <a:hlinkClick r:id="rId3">
                  <a:extLst>
                    <a:ext uri="{A12FA001-AC4F-418D-AE19-62706E023703}">
                      <ahyp:hlinkClr val="tx"/>
                    </a:ext>
                  </a:extLst>
                </a:hlinkClick>
              </a:rPr>
              <a:t>AI-Project</a:t>
            </a:r>
            <a:r>
              <a:rPr lang="en">
                <a:highlight>
                  <a:schemeClr val="accent2"/>
                </a:highlight>
                <a:latin typeface="Poppins"/>
                <a:ea typeface="Poppins"/>
                <a:cs typeface="Poppins"/>
                <a:sym typeface="Poppins"/>
              </a:rPr>
              <a:t>, where detailed technical information about the project can be found.</a:t>
            </a:r>
            <a:endParaRPr>
              <a:highlight>
                <a:schemeClr val="accent2"/>
              </a:highlight>
              <a:latin typeface="Poppins"/>
              <a:ea typeface="Poppins"/>
              <a:cs typeface="Poppins"/>
              <a:sym typeface="Poppins"/>
            </a:endParaRPr>
          </a:p>
        </p:txBody>
      </p:sp>
      <p:sp>
        <p:nvSpPr>
          <p:cNvPr id="1484" name="Google Shape;148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45" name="Shape 1745"/>
        <p:cNvGrpSpPr/>
        <p:nvPr/>
      </p:nvGrpSpPr>
      <p:grpSpPr>
        <a:xfrm>
          <a:off x="0" y="0"/>
          <a:ext cx="0" cy="0"/>
          <a:chOff x="0" y="0"/>
          <a:chExt cx="0" cy="0"/>
        </a:xfrm>
      </p:grpSpPr>
      <p:sp>
        <p:nvSpPr>
          <p:cNvPr id="1746" name="Google Shape;1746;p51"/>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02</a:t>
            </a:r>
            <a:endParaRPr/>
          </a:p>
        </p:txBody>
      </p:sp>
      <p:sp>
        <p:nvSpPr>
          <p:cNvPr id="1747" name="Google Shape;1747;p51"/>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a:t>Efficient Document Retrieval and Answer Extraction</a:t>
            </a:r>
            <a:endParaRPr/>
          </a:p>
        </p:txBody>
      </p:sp>
      <p:grpSp>
        <p:nvGrpSpPr>
          <p:cNvPr id="1748" name="Google Shape;1748;p51"/>
          <p:cNvGrpSpPr/>
          <p:nvPr/>
        </p:nvGrpSpPr>
        <p:grpSpPr>
          <a:xfrm>
            <a:off x="-374387" y="3354325"/>
            <a:ext cx="3922590" cy="2969900"/>
            <a:chOff x="-374387" y="3354325"/>
            <a:chExt cx="3922590" cy="2969900"/>
          </a:xfrm>
        </p:grpSpPr>
        <p:pic>
          <p:nvPicPr>
            <p:cNvPr id="1749" name="Google Shape;1749;p51"/>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750" name="Google Shape;1750;p51"/>
            <p:cNvGrpSpPr/>
            <p:nvPr/>
          </p:nvGrpSpPr>
          <p:grpSpPr>
            <a:xfrm>
              <a:off x="1853583" y="4445557"/>
              <a:ext cx="1694620" cy="1360169"/>
              <a:chOff x="7945225" y="4302000"/>
              <a:chExt cx="904666" cy="726121"/>
            </a:xfrm>
          </p:grpSpPr>
          <p:sp>
            <p:nvSpPr>
              <p:cNvPr id="1751" name="Google Shape;1751;p51"/>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1"/>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1"/>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54" name="Google Shape;1754;p51"/>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891"/>
              <a:buNone/>
            </a:pPr>
            <a:r>
              <a:rPr lang="en" sz="1660"/>
              <a:t>Constructing a Question-Answering Pipeline Using the Retriever-Reader Architecture</a:t>
            </a:r>
            <a:r>
              <a:rPr lang="en" sz="1660"/>
              <a:t> </a:t>
            </a:r>
            <a:endParaRPr sz="1660"/>
          </a:p>
        </p:txBody>
      </p:sp>
      <p:grpSp>
        <p:nvGrpSpPr>
          <p:cNvPr id="1755" name="Google Shape;1755;p51"/>
          <p:cNvGrpSpPr/>
          <p:nvPr/>
        </p:nvGrpSpPr>
        <p:grpSpPr>
          <a:xfrm>
            <a:off x="6487513" y="-1301175"/>
            <a:ext cx="4268216" cy="6666030"/>
            <a:chOff x="6128138" y="-1301175"/>
            <a:chExt cx="4268216" cy="6666030"/>
          </a:xfrm>
        </p:grpSpPr>
        <p:sp>
          <p:nvSpPr>
            <p:cNvPr id="1756" name="Google Shape;1756;p51"/>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1"/>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1"/>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1"/>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1"/>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1" name="Google Shape;1761;p51"/>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762" name="Google Shape;1762;p51"/>
            <p:cNvGrpSpPr/>
            <p:nvPr/>
          </p:nvGrpSpPr>
          <p:grpSpPr>
            <a:xfrm rot="5400000">
              <a:off x="7873341" y="4254316"/>
              <a:ext cx="708100" cy="708500"/>
              <a:chOff x="3678700" y="407275"/>
              <a:chExt cx="708100" cy="708500"/>
            </a:xfrm>
          </p:grpSpPr>
          <p:sp>
            <p:nvSpPr>
              <p:cNvPr id="1763" name="Google Shape;1763;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0" name="Google Shape;1770;p51"/>
            <p:cNvGrpSpPr/>
            <p:nvPr/>
          </p:nvGrpSpPr>
          <p:grpSpPr>
            <a:xfrm rot="5400000">
              <a:off x="8639847" y="3354200"/>
              <a:ext cx="457787" cy="458045"/>
              <a:chOff x="3678700" y="407275"/>
              <a:chExt cx="708100" cy="708500"/>
            </a:xfrm>
          </p:grpSpPr>
          <p:sp>
            <p:nvSpPr>
              <p:cNvPr id="1771" name="Google Shape;1771;p5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5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5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5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8" name="Google Shape;1778;p51"/>
            <p:cNvGrpSpPr/>
            <p:nvPr/>
          </p:nvGrpSpPr>
          <p:grpSpPr>
            <a:xfrm>
              <a:off x="7787267" y="539497"/>
              <a:ext cx="208184" cy="208184"/>
              <a:chOff x="8356813" y="1074288"/>
              <a:chExt cx="351900" cy="351900"/>
            </a:xfrm>
          </p:grpSpPr>
          <p:sp>
            <p:nvSpPr>
              <p:cNvPr id="1779" name="Google Shape;1779;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1" name="Google Shape;1781;p51"/>
            <p:cNvGrpSpPr/>
            <p:nvPr/>
          </p:nvGrpSpPr>
          <p:grpSpPr>
            <a:xfrm>
              <a:off x="7194842" y="2467660"/>
              <a:ext cx="208184" cy="208184"/>
              <a:chOff x="8356813" y="1074288"/>
              <a:chExt cx="351900" cy="351900"/>
            </a:xfrm>
          </p:grpSpPr>
          <p:sp>
            <p:nvSpPr>
              <p:cNvPr id="1782" name="Google Shape;1782;p5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4" name="Google Shape;1784;p51"/>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5" name="Google Shape;1785;p51"/>
          <p:cNvGrpSpPr/>
          <p:nvPr/>
        </p:nvGrpSpPr>
        <p:grpSpPr>
          <a:xfrm>
            <a:off x="796100" y="3019701"/>
            <a:ext cx="4558967" cy="134100"/>
            <a:chOff x="796100" y="3019701"/>
            <a:chExt cx="4558967" cy="134100"/>
          </a:xfrm>
        </p:grpSpPr>
        <p:sp>
          <p:nvSpPr>
            <p:cNvPr id="1786" name="Google Shape;1786;p5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7" name="Google Shape;1787;p51"/>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788" name="Google Shape;1788;p5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9" name="Google Shape;178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93" name="Shape 1793"/>
        <p:cNvGrpSpPr/>
        <p:nvPr/>
      </p:nvGrpSpPr>
      <p:grpSpPr>
        <a:xfrm>
          <a:off x="0" y="0"/>
          <a:ext cx="0" cy="0"/>
          <a:chOff x="0" y="0"/>
          <a:chExt cx="0" cy="0"/>
        </a:xfrm>
      </p:grpSpPr>
      <p:sp>
        <p:nvSpPr>
          <p:cNvPr id="1794" name="Google Shape;1794;p5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etriever-Reader Architecture</a:t>
            </a:r>
            <a:endParaRPr/>
          </a:p>
          <a:p>
            <a:pPr indent="0" lvl="0" marL="0" rtl="0" algn="l">
              <a:spcBef>
                <a:spcPts val="0"/>
              </a:spcBef>
              <a:spcAft>
                <a:spcPts val="0"/>
              </a:spcAft>
              <a:buNone/>
            </a:pPr>
            <a:r>
              <a:t/>
            </a:r>
            <a:endParaRPr/>
          </a:p>
        </p:txBody>
      </p:sp>
      <p:sp>
        <p:nvSpPr>
          <p:cNvPr id="1795" name="Google Shape;1795;p52"/>
          <p:cNvSpPr txBox="1"/>
          <p:nvPr>
            <p:ph idx="1" type="body"/>
          </p:nvPr>
        </p:nvSpPr>
        <p:spPr>
          <a:xfrm>
            <a:off x="575100" y="1017725"/>
            <a:ext cx="7993800" cy="34314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Building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Beyond answer extraction, QA pipelines need additional components.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Real-world user queries require selecting relevant passages from reviews.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Adopting a </a:t>
            </a:r>
            <a:r>
              <a:rPr lang="en" sz="1100">
                <a:solidFill>
                  <a:schemeClr val="dk1"/>
                </a:solidFill>
                <a:highlight>
                  <a:schemeClr val="accent2"/>
                </a:highlight>
              </a:rPr>
              <a:t>retriever-reader architecture</a:t>
            </a:r>
            <a:r>
              <a:rPr lang="en" sz="1100">
                <a:solidFill>
                  <a:schemeClr val="dk1"/>
                </a:solidFill>
              </a:rPr>
              <a:t> is a common approach.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Key Components: Retriever and Reader: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highlight>
                  <a:schemeClr val="lt2"/>
                </a:highlight>
              </a:rPr>
              <a:t>Retriever</a:t>
            </a:r>
            <a:r>
              <a:rPr lang="en" sz="1100">
                <a:solidFill>
                  <a:schemeClr val="dk1"/>
                </a:solidFill>
              </a:rPr>
              <a:t>: Responsible for retrieving relevant documents based on queries.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highlight>
                  <a:schemeClr val="lt2"/>
                </a:highlight>
              </a:rPr>
              <a:t>Reader</a:t>
            </a:r>
            <a:r>
              <a:rPr lang="en" sz="1100">
                <a:solidFill>
                  <a:schemeClr val="dk1"/>
                </a:solidFill>
              </a:rPr>
              <a:t>: Extracts answers from documents provided by the retriever.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Retriever-Reader Architecture </a:t>
            </a:r>
            <a:r>
              <a:rPr lang="en" sz="1100">
                <a:solidFill>
                  <a:schemeClr val="dk1"/>
                </a:solidFill>
                <a:highlight>
                  <a:schemeClr val="accent2"/>
                </a:highlight>
              </a:rPr>
              <a:t>Synergy</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Retriever narrows down the search space by identifying relevant passages.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Reader then extracts precise answers from the selected passages.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End-to-End QA Solution: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Combination of Retriever and Reader forms a comprehensive QA pipeline.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User's question leads to passage retrieval by the Retriever.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Relevant passages are handed to the Reader for accurate answer extraction.</a:t>
            </a:r>
            <a:endParaRPr/>
          </a:p>
        </p:txBody>
      </p:sp>
      <p:sp>
        <p:nvSpPr>
          <p:cNvPr id="1796" name="Google Shape;1796;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0" name="Shape 1800"/>
        <p:cNvGrpSpPr/>
        <p:nvPr/>
      </p:nvGrpSpPr>
      <p:grpSpPr>
        <a:xfrm>
          <a:off x="0" y="0"/>
          <a:ext cx="0" cy="0"/>
          <a:chOff x="0" y="0"/>
          <a:chExt cx="0" cy="0"/>
        </a:xfrm>
      </p:grpSpPr>
      <p:sp>
        <p:nvSpPr>
          <p:cNvPr id="1801" name="Google Shape;1801;p5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88"/>
              <a:t>Retriever-Reader Architecture: Details</a:t>
            </a:r>
            <a:endParaRPr sz="2888"/>
          </a:p>
          <a:p>
            <a:pPr indent="0" lvl="0" marL="0" rtl="0" algn="l">
              <a:spcBef>
                <a:spcPts val="0"/>
              </a:spcBef>
              <a:spcAft>
                <a:spcPts val="0"/>
              </a:spcAft>
              <a:buNone/>
            </a:pPr>
            <a:r>
              <a:t/>
            </a:r>
            <a:endParaRPr/>
          </a:p>
        </p:txBody>
      </p:sp>
      <p:sp>
        <p:nvSpPr>
          <p:cNvPr id="1802" name="Google Shape;1802;p53"/>
          <p:cNvSpPr txBox="1"/>
          <p:nvPr>
            <p:ph idx="2" type="body"/>
          </p:nvPr>
        </p:nvSpPr>
        <p:spPr>
          <a:xfrm>
            <a:off x="575100" y="1017725"/>
            <a:ext cx="7993800" cy="3431400"/>
          </a:xfrm>
          <a:prstGeom prst="rect">
            <a:avLst/>
          </a:prstGeom>
        </p:spPr>
        <p:txBody>
          <a:bodyPr anchorCtr="0" anchor="t" bIns="91425" lIns="91425" spcFirstLastPara="1" rIns="91425" wrap="square" tIns="91425">
            <a:normAutofit/>
          </a:bodyPr>
          <a:lstStyle/>
          <a:p>
            <a:pPr indent="-302260" lvl="0" marL="457200" rtl="0" algn="l">
              <a:lnSpc>
                <a:spcPct val="115000"/>
              </a:lnSpc>
              <a:spcBef>
                <a:spcPts val="0"/>
              </a:spcBef>
              <a:spcAft>
                <a:spcPts val="0"/>
              </a:spcAft>
              <a:buClr>
                <a:schemeClr val="dk1"/>
              </a:buClr>
              <a:buSzPts val="1160"/>
              <a:buChar char="●"/>
            </a:pPr>
            <a:r>
              <a:rPr b="1" lang="en" sz="1160">
                <a:solidFill>
                  <a:schemeClr val="dk1"/>
                </a:solidFill>
              </a:rPr>
              <a:t>Retriever</a:t>
            </a:r>
            <a:r>
              <a:rPr lang="en" sz="1160">
                <a:solidFill>
                  <a:schemeClr val="dk1"/>
                </a:solidFill>
              </a:rPr>
              <a:t>:</a:t>
            </a:r>
            <a:endParaRPr sz="1160">
              <a:solidFill>
                <a:schemeClr val="dk1"/>
              </a:solidFill>
            </a:endParaRPr>
          </a:p>
          <a:p>
            <a:pPr indent="-302260" lvl="1" marL="914400" rtl="0" algn="l">
              <a:lnSpc>
                <a:spcPct val="115000"/>
              </a:lnSpc>
              <a:spcBef>
                <a:spcPts val="0"/>
              </a:spcBef>
              <a:spcAft>
                <a:spcPts val="0"/>
              </a:spcAft>
              <a:buClr>
                <a:schemeClr val="dk1"/>
              </a:buClr>
              <a:buSzPts val="1160"/>
              <a:buChar char="○"/>
            </a:pPr>
            <a:r>
              <a:rPr lang="en" sz="1160">
                <a:solidFill>
                  <a:schemeClr val="dk1"/>
                </a:solidFill>
              </a:rPr>
              <a:t>Retrieves</a:t>
            </a:r>
            <a:r>
              <a:rPr lang="en" sz="1160">
                <a:solidFill>
                  <a:schemeClr val="dk1"/>
                </a:solidFill>
              </a:rPr>
              <a:t> relevant documents for a given query.</a:t>
            </a:r>
            <a:endParaRPr sz="1160">
              <a:solidFill>
                <a:schemeClr val="dk1"/>
              </a:solidFill>
            </a:endParaRPr>
          </a:p>
          <a:p>
            <a:pPr indent="-302260" lvl="1" marL="914400" rtl="0" algn="l">
              <a:lnSpc>
                <a:spcPct val="115000"/>
              </a:lnSpc>
              <a:spcBef>
                <a:spcPts val="0"/>
              </a:spcBef>
              <a:spcAft>
                <a:spcPts val="0"/>
              </a:spcAft>
              <a:buClr>
                <a:schemeClr val="dk1"/>
              </a:buClr>
              <a:buSzPts val="1160"/>
              <a:buChar char="○"/>
            </a:pPr>
            <a:r>
              <a:rPr lang="en" sz="1160">
                <a:solidFill>
                  <a:schemeClr val="dk1"/>
                </a:solidFill>
              </a:rPr>
              <a:t>Categori</a:t>
            </a:r>
            <a:r>
              <a:rPr lang="en" sz="1160">
                <a:solidFill>
                  <a:schemeClr val="dk1"/>
                </a:solidFill>
              </a:rPr>
              <a:t>zed as sparse or dense retrievers.</a:t>
            </a:r>
            <a:endParaRPr sz="1160">
              <a:solidFill>
                <a:schemeClr val="dk1"/>
              </a:solidFill>
            </a:endParaRPr>
          </a:p>
          <a:p>
            <a:pPr indent="-302260" lvl="2" marL="1371600" rtl="0" algn="l">
              <a:lnSpc>
                <a:spcPct val="115000"/>
              </a:lnSpc>
              <a:spcBef>
                <a:spcPts val="0"/>
              </a:spcBef>
              <a:spcAft>
                <a:spcPts val="0"/>
              </a:spcAft>
              <a:buClr>
                <a:schemeClr val="dk1"/>
              </a:buClr>
              <a:buSzPts val="1160"/>
              <a:buFont typeface="Roboto Condensed"/>
              <a:buChar char="■"/>
            </a:pPr>
            <a:r>
              <a:rPr b="1" lang="en" sz="1160">
                <a:solidFill>
                  <a:schemeClr val="dk1"/>
                </a:solidFill>
                <a:highlight>
                  <a:schemeClr val="lt2"/>
                </a:highlight>
              </a:rPr>
              <a:t>Sparse Retriever</a:t>
            </a:r>
            <a:r>
              <a:rPr b="1" lang="en" sz="1160">
                <a:solidFill>
                  <a:schemeClr val="dk1"/>
                </a:solidFill>
              </a:rPr>
              <a:t>:</a:t>
            </a:r>
            <a:endParaRPr b="1" sz="1160">
              <a:solidFill>
                <a:schemeClr val="dk1"/>
              </a:solidFill>
            </a:endParaRPr>
          </a:p>
          <a:p>
            <a:pPr indent="-302260" lvl="3" marL="1828800" rtl="0" algn="l">
              <a:lnSpc>
                <a:spcPct val="115000"/>
              </a:lnSpc>
              <a:spcBef>
                <a:spcPts val="0"/>
              </a:spcBef>
              <a:spcAft>
                <a:spcPts val="0"/>
              </a:spcAft>
              <a:buClr>
                <a:schemeClr val="dk1"/>
              </a:buClr>
              <a:buSzPts val="1160"/>
              <a:buChar char="●"/>
            </a:pPr>
            <a:r>
              <a:rPr lang="en" sz="1160">
                <a:solidFill>
                  <a:schemeClr val="dk1"/>
                </a:solidFill>
              </a:rPr>
              <a:t>Represents documents and queries using </a:t>
            </a:r>
            <a:r>
              <a:rPr lang="en" sz="1160">
                <a:solidFill>
                  <a:schemeClr val="dk1"/>
                </a:solidFill>
                <a:highlight>
                  <a:schemeClr val="accent2"/>
                </a:highlight>
              </a:rPr>
              <a:t>word frequencies.</a:t>
            </a:r>
            <a:endParaRPr sz="1160">
              <a:solidFill>
                <a:schemeClr val="dk1"/>
              </a:solidFill>
              <a:highlight>
                <a:schemeClr val="accent2"/>
              </a:highlight>
            </a:endParaRPr>
          </a:p>
          <a:p>
            <a:pPr indent="-302260" lvl="3" marL="1828800" rtl="0" algn="l">
              <a:lnSpc>
                <a:spcPct val="115000"/>
              </a:lnSpc>
              <a:spcBef>
                <a:spcPts val="0"/>
              </a:spcBef>
              <a:spcAft>
                <a:spcPts val="0"/>
              </a:spcAft>
              <a:buClr>
                <a:schemeClr val="dk1"/>
              </a:buClr>
              <a:buSzPts val="1160"/>
              <a:buChar char="●"/>
            </a:pPr>
            <a:r>
              <a:rPr lang="en" sz="1160">
                <a:solidFill>
                  <a:schemeClr val="dk1"/>
                </a:solidFill>
              </a:rPr>
              <a:t>Relevance determined by </a:t>
            </a:r>
            <a:r>
              <a:rPr lang="en" sz="1160">
                <a:solidFill>
                  <a:schemeClr val="dk1"/>
                </a:solidFill>
                <a:highlight>
                  <a:schemeClr val="accent2"/>
                </a:highlight>
              </a:rPr>
              <a:t>inner product</a:t>
            </a:r>
            <a:r>
              <a:rPr lang="en" sz="1160">
                <a:solidFill>
                  <a:schemeClr val="dk1"/>
                </a:solidFill>
              </a:rPr>
              <a:t> of sparse vectors.</a:t>
            </a:r>
            <a:endParaRPr sz="1160">
              <a:solidFill>
                <a:schemeClr val="dk1"/>
              </a:solidFill>
            </a:endParaRPr>
          </a:p>
          <a:p>
            <a:pPr indent="-302260" lvl="2" marL="1371600" rtl="0" algn="l">
              <a:lnSpc>
                <a:spcPct val="115000"/>
              </a:lnSpc>
              <a:spcBef>
                <a:spcPts val="0"/>
              </a:spcBef>
              <a:spcAft>
                <a:spcPts val="0"/>
              </a:spcAft>
              <a:buClr>
                <a:schemeClr val="dk1"/>
              </a:buClr>
              <a:buSzPts val="1160"/>
              <a:buFont typeface="Roboto Condensed"/>
              <a:buChar char="■"/>
            </a:pPr>
            <a:r>
              <a:rPr b="1" lang="en" sz="1160">
                <a:solidFill>
                  <a:schemeClr val="dk1"/>
                </a:solidFill>
                <a:highlight>
                  <a:schemeClr val="lt2"/>
                </a:highlight>
              </a:rPr>
              <a:t>Dense Retriever</a:t>
            </a:r>
            <a:r>
              <a:rPr b="1" lang="en" sz="1160">
                <a:solidFill>
                  <a:schemeClr val="dk1"/>
                </a:solidFill>
              </a:rPr>
              <a:t>:</a:t>
            </a:r>
            <a:endParaRPr b="1" sz="1160">
              <a:solidFill>
                <a:schemeClr val="dk1"/>
              </a:solidFill>
            </a:endParaRPr>
          </a:p>
          <a:p>
            <a:pPr indent="-302260" lvl="3" marL="1828800" rtl="0" algn="l">
              <a:lnSpc>
                <a:spcPct val="115000"/>
              </a:lnSpc>
              <a:spcBef>
                <a:spcPts val="0"/>
              </a:spcBef>
              <a:spcAft>
                <a:spcPts val="0"/>
              </a:spcAft>
              <a:buClr>
                <a:schemeClr val="dk1"/>
              </a:buClr>
              <a:buSzPts val="1160"/>
              <a:buChar char="●"/>
            </a:pPr>
            <a:r>
              <a:rPr lang="en" sz="1160">
                <a:solidFill>
                  <a:schemeClr val="dk1"/>
                </a:solidFill>
              </a:rPr>
              <a:t>Utilizes</a:t>
            </a:r>
            <a:r>
              <a:rPr lang="en" sz="1160">
                <a:solidFill>
                  <a:schemeClr val="dk1"/>
                </a:solidFill>
                <a:highlight>
                  <a:schemeClr val="accent2"/>
                </a:highlight>
              </a:rPr>
              <a:t> transformer-based encoders</a:t>
            </a:r>
            <a:r>
              <a:rPr lang="en" sz="1160">
                <a:solidFill>
                  <a:schemeClr val="dk1"/>
                </a:solidFill>
              </a:rPr>
              <a:t> (e.g., BERT).</a:t>
            </a:r>
            <a:endParaRPr sz="1160">
              <a:solidFill>
                <a:schemeClr val="dk1"/>
              </a:solidFill>
            </a:endParaRPr>
          </a:p>
          <a:p>
            <a:pPr indent="-302260" lvl="3" marL="1828800" rtl="0" algn="l">
              <a:lnSpc>
                <a:spcPct val="115000"/>
              </a:lnSpc>
              <a:spcBef>
                <a:spcPts val="0"/>
              </a:spcBef>
              <a:spcAft>
                <a:spcPts val="0"/>
              </a:spcAft>
              <a:buClr>
                <a:schemeClr val="dk1"/>
              </a:buClr>
              <a:buSzPts val="1160"/>
              <a:buChar char="●"/>
            </a:pPr>
            <a:r>
              <a:rPr lang="en" sz="1160">
                <a:solidFill>
                  <a:schemeClr val="dk1"/>
                </a:solidFill>
              </a:rPr>
              <a:t>Generates </a:t>
            </a:r>
            <a:r>
              <a:rPr lang="en" sz="1160">
                <a:solidFill>
                  <a:schemeClr val="dk1"/>
                </a:solidFill>
                <a:highlight>
                  <a:schemeClr val="accent2"/>
                </a:highlight>
              </a:rPr>
              <a:t>contextualized embeddings</a:t>
            </a:r>
            <a:r>
              <a:rPr lang="en" sz="1160">
                <a:solidFill>
                  <a:schemeClr val="dk1"/>
                </a:solidFill>
              </a:rPr>
              <a:t> for queries and documents.</a:t>
            </a:r>
            <a:endParaRPr sz="1160">
              <a:solidFill>
                <a:schemeClr val="dk1"/>
              </a:solidFill>
            </a:endParaRPr>
          </a:p>
          <a:p>
            <a:pPr indent="-302260" lvl="3" marL="1828800" rtl="0" algn="l">
              <a:lnSpc>
                <a:spcPct val="115000"/>
              </a:lnSpc>
              <a:spcBef>
                <a:spcPts val="0"/>
              </a:spcBef>
              <a:spcAft>
                <a:spcPts val="0"/>
              </a:spcAft>
              <a:buClr>
                <a:schemeClr val="dk1"/>
              </a:buClr>
              <a:buSzPts val="1160"/>
              <a:buChar char="●"/>
            </a:pPr>
            <a:r>
              <a:rPr lang="en" sz="1160">
                <a:solidFill>
                  <a:schemeClr val="dk1"/>
                </a:solidFill>
                <a:highlight>
                  <a:schemeClr val="accent2"/>
                </a:highlight>
              </a:rPr>
              <a:t>Captures semantic meaning</a:t>
            </a:r>
            <a:r>
              <a:rPr lang="en" sz="1160">
                <a:solidFill>
                  <a:schemeClr val="dk1"/>
                </a:solidFill>
              </a:rPr>
              <a:t> for nuanced search accuracy.</a:t>
            </a:r>
            <a:endParaRPr sz="1160">
              <a:solidFill>
                <a:schemeClr val="dk1"/>
              </a:solidFill>
            </a:endParaRPr>
          </a:p>
          <a:p>
            <a:pPr indent="-302260" lvl="0" marL="457200" rtl="0" algn="l">
              <a:lnSpc>
                <a:spcPct val="115000"/>
              </a:lnSpc>
              <a:spcBef>
                <a:spcPts val="0"/>
              </a:spcBef>
              <a:spcAft>
                <a:spcPts val="0"/>
              </a:spcAft>
              <a:buClr>
                <a:schemeClr val="dk1"/>
              </a:buClr>
              <a:buSzPts val="1160"/>
              <a:buChar char="●"/>
            </a:pPr>
            <a:r>
              <a:rPr b="1" lang="en" sz="1160">
                <a:solidFill>
                  <a:schemeClr val="dk1"/>
                </a:solidFill>
              </a:rPr>
              <a:t>Reader</a:t>
            </a:r>
            <a:r>
              <a:rPr lang="en" sz="1160">
                <a:solidFill>
                  <a:schemeClr val="dk1"/>
                </a:solidFill>
              </a:rPr>
              <a:t>:</a:t>
            </a:r>
            <a:endParaRPr sz="1160">
              <a:solidFill>
                <a:schemeClr val="dk1"/>
              </a:solidFill>
            </a:endParaRPr>
          </a:p>
          <a:p>
            <a:pPr indent="-302260" lvl="1" marL="914400" rtl="0" algn="l">
              <a:lnSpc>
                <a:spcPct val="115000"/>
              </a:lnSpc>
              <a:spcBef>
                <a:spcPts val="0"/>
              </a:spcBef>
              <a:spcAft>
                <a:spcPts val="0"/>
              </a:spcAft>
              <a:buClr>
                <a:schemeClr val="dk1"/>
              </a:buClr>
              <a:buSzPts val="1160"/>
              <a:buChar char="○"/>
            </a:pPr>
            <a:r>
              <a:rPr lang="en" sz="1160">
                <a:solidFill>
                  <a:schemeClr val="dk1"/>
                </a:solidFill>
              </a:rPr>
              <a:t>Extracts answers from retriever's provided documents.</a:t>
            </a:r>
            <a:endParaRPr sz="1160">
              <a:solidFill>
                <a:schemeClr val="dk1"/>
              </a:solidFill>
            </a:endParaRPr>
          </a:p>
          <a:p>
            <a:pPr indent="-302260" lvl="1" marL="914400" rtl="0" algn="l">
              <a:lnSpc>
                <a:spcPct val="115000"/>
              </a:lnSpc>
              <a:spcBef>
                <a:spcPts val="0"/>
              </a:spcBef>
              <a:spcAft>
                <a:spcPts val="0"/>
              </a:spcAft>
              <a:buClr>
                <a:schemeClr val="dk1"/>
              </a:buClr>
              <a:buSzPts val="1160"/>
              <a:buChar char="○"/>
            </a:pPr>
            <a:r>
              <a:rPr lang="en" sz="1160">
                <a:solidFill>
                  <a:schemeClr val="dk1"/>
                </a:solidFill>
              </a:rPr>
              <a:t>Typically a reading comprehension model.</a:t>
            </a:r>
            <a:endParaRPr sz="1160">
              <a:solidFill>
                <a:schemeClr val="dk1"/>
              </a:solidFill>
            </a:endParaRPr>
          </a:p>
          <a:p>
            <a:pPr indent="-302260" lvl="1" marL="914400" rtl="0" algn="l">
              <a:lnSpc>
                <a:spcPct val="115000"/>
              </a:lnSpc>
              <a:spcBef>
                <a:spcPts val="0"/>
              </a:spcBef>
              <a:spcAft>
                <a:spcPts val="0"/>
              </a:spcAft>
              <a:buClr>
                <a:schemeClr val="dk1"/>
              </a:buClr>
              <a:buSzPts val="1160"/>
              <a:buChar char="○"/>
            </a:pPr>
            <a:r>
              <a:rPr lang="en" sz="1160">
                <a:solidFill>
                  <a:schemeClr val="dk1"/>
                </a:solidFill>
                <a:highlight>
                  <a:schemeClr val="lt2"/>
                </a:highlight>
              </a:rPr>
              <a:t>Predicts start and end positions of answer span</a:t>
            </a:r>
            <a:r>
              <a:rPr lang="en" sz="1160">
                <a:solidFill>
                  <a:schemeClr val="dk1"/>
                </a:solidFill>
              </a:rPr>
              <a:t>.</a:t>
            </a:r>
            <a:endParaRPr sz="1160">
              <a:solidFill>
                <a:schemeClr val="dk1"/>
              </a:solidFill>
            </a:endParaRPr>
          </a:p>
          <a:p>
            <a:pPr indent="0" lvl="0" marL="0" rtl="0" algn="l">
              <a:lnSpc>
                <a:spcPct val="115000"/>
              </a:lnSpc>
              <a:spcBef>
                <a:spcPts val="0"/>
              </a:spcBef>
              <a:spcAft>
                <a:spcPts val="0"/>
              </a:spcAft>
              <a:buNone/>
            </a:pPr>
            <a:r>
              <a:t/>
            </a:r>
            <a:endParaRPr sz="1160">
              <a:solidFill>
                <a:schemeClr val="dk1"/>
              </a:solidFill>
            </a:endParaRPr>
          </a:p>
        </p:txBody>
      </p:sp>
      <p:sp>
        <p:nvSpPr>
          <p:cNvPr id="1803" name="Google Shape;1803;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07" name="Shape 1807"/>
        <p:cNvGrpSpPr/>
        <p:nvPr/>
      </p:nvGrpSpPr>
      <p:grpSpPr>
        <a:xfrm>
          <a:off x="0" y="0"/>
          <a:ext cx="0" cy="0"/>
          <a:chOff x="0" y="0"/>
          <a:chExt cx="0" cy="0"/>
        </a:xfrm>
      </p:grpSpPr>
      <p:sp>
        <p:nvSpPr>
          <p:cNvPr id="1808" name="Google Shape;1808;p54"/>
          <p:cNvSpPr txBox="1"/>
          <p:nvPr>
            <p:ph type="title"/>
          </p:nvPr>
        </p:nvSpPr>
        <p:spPr>
          <a:xfrm>
            <a:off x="575100" y="445025"/>
            <a:ext cx="797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55"/>
              <a:t>Retriever-Reader Architecture: The Structure</a:t>
            </a:r>
            <a:endParaRPr sz="2555"/>
          </a:p>
          <a:p>
            <a:pPr indent="0" lvl="0" marL="0" rtl="0" algn="l">
              <a:spcBef>
                <a:spcPts val="0"/>
              </a:spcBef>
              <a:spcAft>
                <a:spcPts val="0"/>
              </a:spcAft>
              <a:buNone/>
            </a:pPr>
            <a:r>
              <a:t/>
            </a:r>
            <a:endParaRPr/>
          </a:p>
        </p:txBody>
      </p:sp>
      <p:pic>
        <p:nvPicPr>
          <p:cNvPr id="1809" name="Google Shape;1809;p54"/>
          <p:cNvPicPr preferRelativeResize="0"/>
          <p:nvPr/>
        </p:nvPicPr>
        <p:blipFill>
          <a:blip r:embed="rId3">
            <a:alphaModFix/>
          </a:blip>
          <a:stretch>
            <a:fillRect/>
          </a:stretch>
        </p:blipFill>
        <p:spPr>
          <a:xfrm>
            <a:off x="594350" y="1267388"/>
            <a:ext cx="7955280" cy="2608712"/>
          </a:xfrm>
          <a:prstGeom prst="rect">
            <a:avLst/>
          </a:prstGeom>
          <a:noFill/>
          <a:ln>
            <a:noFill/>
          </a:ln>
        </p:spPr>
      </p:pic>
      <p:sp>
        <p:nvSpPr>
          <p:cNvPr id="1810" name="Google Shape;1810;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14" name="Shape 1814"/>
        <p:cNvGrpSpPr/>
        <p:nvPr/>
      </p:nvGrpSpPr>
      <p:grpSpPr>
        <a:xfrm>
          <a:off x="0" y="0"/>
          <a:ext cx="0" cy="0"/>
          <a:chOff x="0" y="0"/>
          <a:chExt cx="0" cy="0"/>
        </a:xfrm>
      </p:grpSpPr>
      <p:sp>
        <p:nvSpPr>
          <p:cNvPr id="1815" name="Google Shape;1815;p5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a:t>
            </a:r>
            <a:r>
              <a:rPr lang="en"/>
              <a:t> Library</a:t>
            </a:r>
            <a:endParaRPr/>
          </a:p>
          <a:p>
            <a:pPr indent="0" lvl="0" marL="0" rtl="0" algn="l">
              <a:spcBef>
                <a:spcPts val="0"/>
              </a:spcBef>
              <a:spcAft>
                <a:spcPts val="0"/>
              </a:spcAft>
              <a:buNone/>
            </a:pPr>
            <a:r>
              <a:t/>
            </a:r>
            <a:endParaRPr/>
          </a:p>
        </p:txBody>
      </p:sp>
      <p:sp>
        <p:nvSpPr>
          <p:cNvPr id="1816" name="Google Shape;1816;p55"/>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32500" lnSpcReduction="10000"/>
          </a:bodyPr>
          <a:lstStyle/>
          <a:p>
            <a:pPr indent="-323168" lvl="0" marL="457200" rtl="0" algn="l">
              <a:lnSpc>
                <a:spcPct val="115000"/>
              </a:lnSpc>
              <a:spcBef>
                <a:spcPts val="0"/>
              </a:spcBef>
              <a:spcAft>
                <a:spcPts val="0"/>
              </a:spcAft>
              <a:buClr>
                <a:schemeClr val="dk1"/>
              </a:buClr>
              <a:buSzPct val="100000"/>
              <a:buChar char="●"/>
            </a:pPr>
            <a:r>
              <a:rPr lang="en" sz="4582">
                <a:solidFill>
                  <a:schemeClr val="dk1"/>
                </a:solidFill>
              </a:rPr>
              <a:t>U</a:t>
            </a:r>
            <a:r>
              <a:rPr lang="en" sz="3782">
                <a:solidFill>
                  <a:schemeClr val="dk1"/>
                </a:solidFill>
              </a:rPr>
              <a:t>tilizing </a:t>
            </a:r>
            <a:r>
              <a:rPr b="1" lang="en" sz="3782">
                <a:solidFill>
                  <a:schemeClr val="dk1"/>
                </a:solidFill>
                <a:highlight>
                  <a:schemeClr val="lt2"/>
                </a:highlight>
              </a:rPr>
              <a:t>Haystack</a:t>
            </a:r>
            <a:r>
              <a:rPr lang="en" sz="3782">
                <a:solidFill>
                  <a:schemeClr val="dk1"/>
                </a:solidFill>
              </a:rPr>
              <a:t> for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Haystack is a library developed by deepset, a German NLP company.</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Offers an </a:t>
            </a:r>
            <a:r>
              <a:rPr lang="en" sz="3782">
                <a:solidFill>
                  <a:schemeClr val="dk1"/>
                </a:solidFill>
                <a:highlight>
                  <a:schemeClr val="accent2"/>
                </a:highlight>
              </a:rPr>
              <a:t>efficient way to build QA systems</a:t>
            </a:r>
            <a:r>
              <a:rPr lang="en" sz="3782">
                <a:solidFill>
                  <a:schemeClr val="dk1"/>
                </a:solidFill>
              </a:rPr>
              <a:t> based on the retriever-reader architecture (in this case).</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highlight>
                  <a:schemeClr val="accent2"/>
                </a:highlight>
              </a:rPr>
              <a:t>Simplifies complexities </a:t>
            </a:r>
            <a:r>
              <a:rPr lang="en" sz="3782">
                <a:solidFill>
                  <a:schemeClr val="dk1"/>
                </a:solidFill>
              </a:rPr>
              <a:t>and integrates seamlessly with Transformers.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Components of the Haystack Framework:</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b="1" lang="en" sz="3782">
                <a:solidFill>
                  <a:schemeClr val="dk1"/>
                </a:solidFill>
                <a:highlight>
                  <a:schemeClr val="lt2"/>
                </a:highlight>
              </a:rPr>
              <a:t>Document Store</a:t>
            </a:r>
            <a:r>
              <a:rPr lang="en" sz="3782">
                <a:solidFill>
                  <a:schemeClr val="dk1"/>
                </a:solidFill>
              </a:rPr>
              <a:t>: A database storing documents and metadata for retriever queries.</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rPr>
              <a:t>Efficiently </a:t>
            </a:r>
            <a:r>
              <a:rPr lang="en" sz="3782">
                <a:solidFill>
                  <a:schemeClr val="dk1"/>
                </a:solidFill>
                <a:highlight>
                  <a:schemeClr val="accent2"/>
                </a:highlight>
              </a:rPr>
              <a:t>manages documents</a:t>
            </a:r>
            <a:r>
              <a:rPr lang="en" sz="3782">
                <a:solidFill>
                  <a:schemeClr val="dk1"/>
                </a:solidFill>
              </a:rPr>
              <a:t> and metadata.</a:t>
            </a:r>
            <a:endParaRPr sz="3782">
              <a:solidFill>
                <a:schemeClr val="dk1"/>
              </a:solidFill>
            </a:endParaRPr>
          </a:p>
          <a:p>
            <a:pPr indent="-306658" lvl="2" marL="1371600" rtl="0" algn="l">
              <a:spcBef>
                <a:spcPts val="0"/>
              </a:spcBef>
              <a:spcAft>
                <a:spcPts val="0"/>
              </a:spcAft>
              <a:buClr>
                <a:schemeClr val="dk1"/>
              </a:buClr>
              <a:buSzPct val="100000"/>
              <a:buFont typeface="Poppins"/>
              <a:buChar char="■"/>
            </a:pPr>
            <a:r>
              <a:rPr lang="en" sz="3782">
                <a:solidFill>
                  <a:schemeClr val="dk1"/>
                </a:solidFill>
                <a:highlight>
                  <a:schemeClr val="accent2"/>
                </a:highlight>
              </a:rPr>
              <a:t>Provides documents to the Retriever</a:t>
            </a:r>
            <a:r>
              <a:rPr lang="en" sz="3782">
                <a:solidFill>
                  <a:schemeClr val="dk1"/>
                </a:solidFill>
              </a:rPr>
              <a:t> during queries.</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b="1" lang="en" sz="3782">
                <a:solidFill>
                  <a:schemeClr val="dk1"/>
                </a:solidFill>
                <a:highlight>
                  <a:schemeClr val="lt2"/>
                </a:highlight>
              </a:rPr>
              <a:t>Pipeline</a:t>
            </a:r>
            <a:r>
              <a:rPr lang="en" sz="3782">
                <a:solidFill>
                  <a:schemeClr val="dk1"/>
                </a:solidFill>
              </a:rPr>
              <a:t>: Central component </a:t>
            </a:r>
            <a:r>
              <a:rPr lang="en" sz="3782">
                <a:solidFill>
                  <a:schemeClr val="dk1"/>
                </a:solidFill>
                <a:highlight>
                  <a:schemeClr val="accent2"/>
                </a:highlight>
              </a:rPr>
              <a:t>combining all aspects of the QA system</a:t>
            </a:r>
            <a:r>
              <a:rPr lang="en" sz="3782">
                <a:solidFill>
                  <a:schemeClr val="dk1"/>
                </a:solidFill>
              </a:rPr>
              <a:t>.	</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Handles custom query flows and combinations of retrievers.</a:t>
            </a:r>
            <a:endParaRPr sz="3782">
              <a:solidFill>
                <a:schemeClr val="dk1"/>
              </a:solidFill>
            </a:endParaRPr>
          </a:p>
          <a:p>
            <a:pPr indent="-306658" lvl="2" marL="1371600" rtl="0" algn="l">
              <a:lnSpc>
                <a:spcPct val="115000"/>
              </a:lnSpc>
              <a:spcBef>
                <a:spcPts val="0"/>
              </a:spcBef>
              <a:spcAft>
                <a:spcPts val="0"/>
              </a:spcAft>
              <a:buClr>
                <a:schemeClr val="dk1"/>
              </a:buClr>
              <a:buSzPct val="100000"/>
              <a:buChar char="■"/>
            </a:pPr>
            <a:r>
              <a:rPr lang="en" sz="3782">
                <a:solidFill>
                  <a:schemeClr val="dk1"/>
                </a:solidFill>
              </a:rPr>
              <a:t>Enables flexible and complex QA configurations.</a:t>
            </a:r>
            <a:endParaRPr sz="3782">
              <a:solidFill>
                <a:schemeClr val="dk1"/>
              </a:solidFill>
            </a:endParaRPr>
          </a:p>
          <a:p>
            <a:pPr indent="-306658" lvl="0" marL="457200" rtl="0" algn="l">
              <a:lnSpc>
                <a:spcPct val="115000"/>
              </a:lnSpc>
              <a:spcBef>
                <a:spcPts val="0"/>
              </a:spcBef>
              <a:spcAft>
                <a:spcPts val="0"/>
              </a:spcAft>
              <a:buClr>
                <a:schemeClr val="dk1"/>
              </a:buClr>
              <a:buSzPct val="100000"/>
              <a:buChar char="●"/>
            </a:pPr>
            <a:r>
              <a:rPr lang="en" sz="3782">
                <a:solidFill>
                  <a:schemeClr val="dk1"/>
                </a:solidFill>
              </a:rPr>
              <a:t>Haystack's Role in QA System Development:</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Facilitates end-to-end QA pipeline creation.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Streamlines processes from document storage to answer provision.</a:t>
            </a:r>
            <a:endParaRPr sz="3782">
              <a:solidFill>
                <a:schemeClr val="dk1"/>
              </a:solidFill>
            </a:endParaRPr>
          </a:p>
          <a:p>
            <a:pPr indent="-306658" lvl="1" marL="914400" rtl="0" algn="l">
              <a:lnSpc>
                <a:spcPct val="115000"/>
              </a:lnSpc>
              <a:spcBef>
                <a:spcPts val="0"/>
              </a:spcBef>
              <a:spcAft>
                <a:spcPts val="0"/>
              </a:spcAft>
              <a:buClr>
                <a:schemeClr val="dk1"/>
              </a:buClr>
              <a:buSzPct val="100000"/>
              <a:buChar char="○"/>
            </a:pPr>
            <a:r>
              <a:rPr lang="en" sz="3782">
                <a:solidFill>
                  <a:schemeClr val="dk1"/>
                </a:solidFill>
              </a:rPr>
              <a:t>Empowers developers to build sophisticated QA systems with ease.</a:t>
            </a:r>
            <a:endParaRPr/>
          </a:p>
        </p:txBody>
      </p:sp>
      <p:sp>
        <p:nvSpPr>
          <p:cNvPr id="1817" name="Google Shape;181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8" name="Google Shape;1818;p55"/>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https://haystack.deepset.ai/</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6">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22" name="Shape 1822"/>
        <p:cNvGrpSpPr/>
        <p:nvPr/>
      </p:nvGrpSpPr>
      <p:grpSpPr>
        <a:xfrm>
          <a:off x="0" y="0"/>
          <a:ext cx="0" cy="0"/>
          <a:chOff x="0" y="0"/>
          <a:chExt cx="0" cy="0"/>
        </a:xfrm>
      </p:grpSpPr>
      <p:sp>
        <p:nvSpPr>
          <p:cNvPr id="1823" name="Google Shape;1823;p5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a:t>
            </a:r>
            <a:r>
              <a:rPr lang="en"/>
              <a:t>: </a:t>
            </a:r>
            <a:r>
              <a:rPr lang="en"/>
              <a:t>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24" name="Google Shape;1824;p56"/>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47500" lnSpcReduction="20000"/>
          </a:bodyPr>
          <a:lstStyle/>
          <a:p>
            <a:pPr indent="-342685" lvl="0" marL="457200" rtl="0" algn="l">
              <a:lnSpc>
                <a:spcPct val="115000"/>
              </a:lnSpc>
              <a:spcBef>
                <a:spcPts val="0"/>
              </a:spcBef>
              <a:spcAft>
                <a:spcPts val="0"/>
              </a:spcAft>
              <a:buClr>
                <a:schemeClr val="dk1"/>
              </a:buClr>
              <a:buSzPct val="100000"/>
              <a:buChar char="●"/>
            </a:pPr>
            <a:r>
              <a:rPr b="1" lang="en" sz="3782">
                <a:solidFill>
                  <a:schemeClr val="dk1"/>
                </a:solidFill>
                <a:highlight>
                  <a:schemeClr val="lt2"/>
                </a:highlight>
              </a:rPr>
              <a:t>Document Stores</a:t>
            </a:r>
            <a:r>
              <a:rPr lang="en" sz="3782">
                <a:solidFill>
                  <a:schemeClr val="dk1"/>
                </a:solidFill>
              </a:rPr>
              <a:t> in Haystack:</a:t>
            </a:r>
            <a:endParaRPr sz="3782">
              <a:solidFill>
                <a:schemeClr val="dk1"/>
              </a:solidFill>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rPr>
              <a:t>Diverse options, each matched with specific retrievers.</a:t>
            </a:r>
            <a:endParaRPr sz="3782">
              <a:solidFill>
                <a:schemeClr val="dk1"/>
              </a:solidFill>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rPr>
              <a:t>Choice aligned with our project's focus on both sparse and dense retrievers.</a:t>
            </a:r>
            <a:endParaRPr sz="3782">
              <a:solidFill>
                <a:schemeClr val="dk1"/>
              </a:solidFill>
            </a:endParaRPr>
          </a:p>
          <a:p>
            <a:pPr indent="-342685" lvl="0" marL="457200" rtl="0" algn="l">
              <a:lnSpc>
                <a:spcPct val="115000"/>
              </a:lnSpc>
              <a:spcBef>
                <a:spcPts val="0"/>
              </a:spcBef>
              <a:spcAft>
                <a:spcPts val="0"/>
              </a:spcAft>
              <a:buClr>
                <a:schemeClr val="dk1"/>
              </a:buClr>
              <a:buSzPct val="100000"/>
              <a:buChar char="●"/>
            </a:pPr>
            <a:r>
              <a:rPr b="1" lang="en" sz="3782">
                <a:solidFill>
                  <a:schemeClr val="dk1"/>
                </a:solidFill>
                <a:highlight>
                  <a:schemeClr val="lt2"/>
                </a:highlight>
              </a:rPr>
              <a:t>ElasticsearchDocumentStore</a:t>
            </a:r>
            <a:r>
              <a:rPr lang="en" sz="3782">
                <a:solidFill>
                  <a:schemeClr val="dk1"/>
                </a:solidFill>
              </a:rPr>
              <a:t> Selection:</a:t>
            </a:r>
            <a:endParaRPr sz="3782">
              <a:solidFill>
                <a:schemeClr val="dk1"/>
              </a:solidFill>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rPr>
              <a:t>Chosen for compatibility </a:t>
            </a:r>
            <a:r>
              <a:rPr lang="en" sz="3782">
                <a:solidFill>
                  <a:schemeClr val="dk1"/>
                </a:solidFill>
                <a:highlight>
                  <a:schemeClr val="accent2"/>
                </a:highlight>
              </a:rPr>
              <a:t>with both retriever types.</a:t>
            </a:r>
            <a:endParaRPr sz="3782">
              <a:solidFill>
                <a:schemeClr val="dk1"/>
              </a:solidFill>
              <a:highlight>
                <a:schemeClr val="accent2"/>
              </a:highlight>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rPr>
              <a:t>Based on Elasticsearch, a versatile search engine.</a:t>
            </a:r>
            <a:endParaRPr sz="3782">
              <a:solidFill>
                <a:schemeClr val="dk1"/>
              </a:solidFill>
            </a:endParaRPr>
          </a:p>
          <a:p>
            <a:pPr indent="-342685" lvl="0" marL="457200" rtl="0" algn="l">
              <a:lnSpc>
                <a:spcPct val="115000"/>
              </a:lnSpc>
              <a:spcBef>
                <a:spcPts val="0"/>
              </a:spcBef>
              <a:spcAft>
                <a:spcPts val="0"/>
              </a:spcAft>
              <a:buClr>
                <a:schemeClr val="dk1"/>
              </a:buClr>
              <a:buSzPct val="100000"/>
              <a:buChar char="●"/>
            </a:pPr>
            <a:r>
              <a:rPr lang="en" sz="3782">
                <a:solidFill>
                  <a:schemeClr val="dk1"/>
                </a:solidFill>
              </a:rPr>
              <a:t>Elasticsearch's Strengths:</a:t>
            </a:r>
            <a:endParaRPr sz="3782">
              <a:solidFill>
                <a:schemeClr val="dk1"/>
              </a:solidFill>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highlight>
                  <a:schemeClr val="accent2"/>
                </a:highlight>
              </a:rPr>
              <a:t>Handles various data types</a:t>
            </a:r>
            <a:r>
              <a:rPr lang="en" sz="3782">
                <a:solidFill>
                  <a:schemeClr val="dk1"/>
                </a:solidFill>
              </a:rPr>
              <a:t>, including text, numbers, geospatial info, and more.</a:t>
            </a:r>
            <a:endParaRPr sz="3782">
              <a:solidFill>
                <a:schemeClr val="dk1"/>
              </a:solidFill>
            </a:endParaRPr>
          </a:p>
          <a:p>
            <a:pPr indent="-342685" lvl="1" marL="914400" rtl="0" algn="l">
              <a:lnSpc>
                <a:spcPct val="115000"/>
              </a:lnSpc>
              <a:spcBef>
                <a:spcPts val="0"/>
              </a:spcBef>
              <a:spcAft>
                <a:spcPts val="0"/>
              </a:spcAft>
              <a:buClr>
                <a:schemeClr val="dk1"/>
              </a:buClr>
              <a:buSzPct val="100000"/>
              <a:buChar char="○"/>
            </a:pPr>
            <a:r>
              <a:rPr lang="en" sz="3782">
                <a:solidFill>
                  <a:schemeClr val="dk1"/>
                </a:solidFill>
              </a:rPr>
              <a:t>Efficiently manages large data volumes with rapid full-text search capabilities.</a:t>
            </a:r>
            <a:endParaRPr/>
          </a:p>
          <a:p>
            <a:pPr indent="0" lvl="0" marL="0" rtl="0" algn="l">
              <a:spcBef>
                <a:spcPts val="0"/>
              </a:spcBef>
              <a:spcAft>
                <a:spcPts val="0"/>
              </a:spcAft>
              <a:buNone/>
            </a:pPr>
            <a:r>
              <a:t/>
            </a:r>
            <a:endParaRPr/>
          </a:p>
        </p:txBody>
      </p:sp>
      <p:sp>
        <p:nvSpPr>
          <p:cNvPr id="1825" name="Google Shape;1825;p5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https://www.elastic.co/elasticsearch/</a:t>
            </a:r>
            <a:endParaRPr>
              <a:latin typeface="Poppins"/>
              <a:ea typeface="Poppins"/>
              <a:cs typeface="Poppins"/>
              <a:sym typeface="Poppins"/>
            </a:endParaRPr>
          </a:p>
        </p:txBody>
      </p:sp>
      <p:sp>
        <p:nvSpPr>
          <p:cNvPr id="1826" name="Google Shape;182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0" name="Shape 1830"/>
        <p:cNvGrpSpPr/>
        <p:nvPr/>
      </p:nvGrpSpPr>
      <p:grpSpPr>
        <a:xfrm>
          <a:off x="0" y="0"/>
          <a:ext cx="0" cy="0"/>
          <a:chOff x="0" y="0"/>
          <a:chExt cx="0" cy="0"/>
        </a:xfrm>
      </p:grpSpPr>
      <p:sp>
        <p:nvSpPr>
          <p:cNvPr id="1831" name="Google Shape;1831;p5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32" name="Google Shape;1832;p57"/>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40000"/>
          </a:bodyPr>
          <a:lstStyle/>
          <a:p>
            <a:pPr indent="-324671" lvl="0" marL="457200" rtl="0" algn="l">
              <a:spcBef>
                <a:spcPts val="0"/>
              </a:spcBef>
              <a:spcAft>
                <a:spcPts val="0"/>
              </a:spcAft>
              <a:buClr>
                <a:schemeClr val="dk1"/>
              </a:buClr>
              <a:buSzPct val="100000"/>
              <a:buChar char="●"/>
            </a:pPr>
            <a:r>
              <a:rPr lang="en" sz="3782">
                <a:solidFill>
                  <a:schemeClr val="dk1"/>
                </a:solidFill>
              </a:rPr>
              <a:t>Functionality of ElasticsearchDocumentStore:</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rPr>
              <a:t>Automatically creates two indices on Elasticsearch.</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highlight>
                  <a:schemeClr val="accent2"/>
                </a:highlight>
              </a:rPr>
              <a:t>"document" index for storing documents like SubjQA reviews</a:t>
            </a:r>
            <a:r>
              <a:rPr lang="en" sz="3782">
                <a:solidFill>
                  <a:schemeClr val="dk1"/>
                </a:solidFill>
              </a:rPr>
              <a:t>.</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highlight>
                  <a:schemeClr val="accent2"/>
                </a:highlight>
              </a:rPr>
              <a:t>"label" index for storing annotated answer spans</a:t>
            </a:r>
            <a:r>
              <a:rPr lang="en" sz="3782">
                <a:solidFill>
                  <a:schemeClr val="dk1"/>
                </a:solidFill>
              </a:rPr>
              <a:t>.</a:t>
            </a:r>
            <a:endParaRPr sz="3782">
              <a:solidFill>
                <a:schemeClr val="dk1"/>
              </a:solidFill>
            </a:endParaRPr>
          </a:p>
          <a:p>
            <a:pPr indent="-324671" lvl="0" marL="457200" rtl="0" algn="l">
              <a:spcBef>
                <a:spcPts val="0"/>
              </a:spcBef>
              <a:spcAft>
                <a:spcPts val="0"/>
              </a:spcAft>
              <a:buClr>
                <a:schemeClr val="dk1"/>
              </a:buClr>
              <a:buSzPct val="100000"/>
              <a:buChar char="●"/>
            </a:pPr>
            <a:r>
              <a:rPr lang="en" sz="3782">
                <a:solidFill>
                  <a:schemeClr val="dk1"/>
                </a:solidFill>
              </a:rPr>
              <a:t>Utilization of Document Store:</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rPr>
              <a:t>"document" index populated with SubjQA reviews for retrieval.</a:t>
            </a:r>
            <a:endParaRPr sz="3782">
              <a:solidFill>
                <a:schemeClr val="dk1"/>
              </a:solidFill>
            </a:endParaRPr>
          </a:p>
          <a:p>
            <a:pPr indent="-324671" lvl="0" marL="457200" rtl="0" algn="l">
              <a:spcBef>
                <a:spcPts val="0"/>
              </a:spcBef>
              <a:spcAft>
                <a:spcPts val="0"/>
              </a:spcAft>
              <a:buClr>
                <a:schemeClr val="dk1"/>
              </a:buClr>
              <a:buSzPct val="100000"/>
              <a:buChar char="●"/>
            </a:pPr>
            <a:r>
              <a:rPr lang="en" sz="3782">
                <a:solidFill>
                  <a:schemeClr val="dk1"/>
                </a:solidFill>
              </a:rPr>
              <a:t>Leveraging Fields for Filtering:</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rPr>
              <a:t>ElasticsearchDocumentStore provides filter-applying fields.</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highlight>
                  <a:schemeClr val="accent2"/>
                </a:highlight>
              </a:rPr>
              <a:t>Inclusion of "title" and "id" (question id) columns from SubjQA dataset</a:t>
            </a:r>
            <a:r>
              <a:rPr lang="en" sz="3782">
                <a:solidFill>
                  <a:schemeClr val="dk1"/>
                </a:solidFill>
              </a:rPr>
              <a:t>.</a:t>
            </a:r>
            <a:endParaRPr sz="3782">
              <a:solidFill>
                <a:schemeClr val="dk1"/>
              </a:solidFill>
            </a:endParaRPr>
          </a:p>
          <a:p>
            <a:pPr indent="-324671" lvl="1" marL="914400" rtl="0" algn="l">
              <a:spcBef>
                <a:spcPts val="0"/>
              </a:spcBef>
              <a:spcAft>
                <a:spcPts val="0"/>
              </a:spcAft>
              <a:buClr>
                <a:schemeClr val="dk1"/>
              </a:buClr>
              <a:buSzPct val="100000"/>
              <a:buChar char="○"/>
            </a:pPr>
            <a:r>
              <a:rPr lang="en" sz="3782">
                <a:solidFill>
                  <a:schemeClr val="dk1"/>
                </a:solidFill>
              </a:rPr>
              <a:t>Facilitates document filtering based on product and question IDs</a:t>
            </a:r>
            <a:endParaRPr/>
          </a:p>
        </p:txBody>
      </p:sp>
      <p:sp>
        <p:nvSpPr>
          <p:cNvPr id="1833" name="Google Shape;1833;p5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https://www.elastic.co/elasticsearch/</a:t>
            </a:r>
            <a:endParaRPr>
              <a:latin typeface="Poppins"/>
              <a:ea typeface="Poppins"/>
              <a:cs typeface="Poppins"/>
              <a:sym typeface="Poppins"/>
            </a:endParaRPr>
          </a:p>
        </p:txBody>
      </p:sp>
      <p:sp>
        <p:nvSpPr>
          <p:cNvPr id="1834" name="Google Shape;183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38" name="Shape 1838"/>
        <p:cNvGrpSpPr/>
        <p:nvPr/>
      </p:nvGrpSpPr>
      <p:grpSpPr>
        <a:xfrm>
          <a:off x="0" y="0"/>
          <a:ext cx="0" cy="0"/>
          <a:chOff x="0" y="0"/>
          <a:chExt cx="0" cy="0"/>
        </a:xfrm>
      </p:grpSpPr>
      <p:sp>
        <p:nvSpPr>
          <p:cNvPr id="1839" name="Google Shape;1839;p5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Document Store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1840" name="Google Shape;1840;p58"/>
          <p:cNvGraphicFramePr/>
          <p:nvPr/>
        </p:nvGraphicFramePr>
        <p:xfrm>
          <a:off x="575100" y="1017713"/>
          <a:ext cx="3000000" cy="3000000"/>
        </p:xfrm>
        <a:graphic>
          <a:graphicData uri="http://schemas.openxmlformats.org/drawingml/2006/table">
            <a:tbl>
              <a:tblPr>
                <a:solidFill>
                  <a:srgbClr val="FFFFFF"/>
                </a:solidFill>
                <a:tableStyleId>{22BBC9D1-17DB-44F1-B7D0-7CED97956F3C}</a:tableStyleId>
              </a:tblPr>
              <a:tblGrid>
                <a:gridCol w="798175"/>
                <a:gridCol w="798175"/>
                <a:gridCol w="798175"/>
                <a:gridCol w="798175"/>
                <a:gridCol w="798175"/>
                <a:gridCol w="798175"/>
                <a:gridCol w="798175"/>
                <a:gridCol w="798175"/>
                <a:gridCol w="798175"/>
                <a:gridCol w="798175"/>
              </a:tblGrid>
              <a:tr h="443950">
                <a:tc>
                  <a:txBody>
                    <a:bodyPr/>
                    <a:lstStyle/>
                    <a:p>
                      <a:pPr indent="0" lvl="0" marL="0" rtl="0" algn="ctr">
                        <a:lnSpc>
                          <a:spcPct val="115000"/>
                        </a:lnSpc>
                        <a:spcBef>
                          <a:spcPts val="0"/>
                        </a:spcBef>
                        <a:spcAft>
                          <a:spcPts val="0"/>
                        </a:spcAft>
                        <a:buNone/>
                      </a:pPr>
                      <a:r>
                        <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InMemory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lt2"/>
                          </a:solidFill>
                        </a:rPr>
                        <a:t>Elasticsearch</a:t>
                      </a:r>
                      <a:endParaRPr b="1" sz="850">
                        <a:solidFill>
                          <a:schemeClr val="lt2"/>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OpenSearch</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SQL</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Milvus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Weaviate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Pinecone</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Qdrant</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50">
                          <a:solidFill>
                            <a:schemeClr val="dk1"/>
                          </a:solidFill>
                        </a:rPr>
                        <a:t>FAISS</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7050">
                <a:tc>
                  <a:txBody>
                    <a:bodyPr/>
                    <a:lstStyle/>
                    <a:p>
                      <a:pPr indent="0" lvl="0" marL="0" rtl="0" algn="l">
                        <a:lnSpc>
                          <a:spcPct val="115000"/>
                        </a:lnSpc>
                        <a:spcBef>
                          <a:spcPts val="0"/>
                        </a:spcBef>
                        <a:spcAft>
                          <a:spcPts val="0"/>
                        </a:spcAft>
                        <a:buNone/>
                      </a:pPr>
                      <a:r>
                        <a:rPr lang="en" sz="850">
                          <a:solidFill>
                            <a:schemeClr val="dk1"/>
                          </a:solidFill>
                        </a:rPr>
                        <a:t>BM25</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7050">
                <a:tc>
                  <a:txBody>
                    <a:bodyPr/>
                    <a:lstStyle/>
                    <a:p>
                      <a:pPr indent="0" lvl="0" marL="0" rtl="0" algn="l">
                        <a:lnSpc>
                          <a:spcPct val="115000"/>
                        </a:lnSpc>
                        <a:spcBef>
                          <a:spcPts val="0"/>
                        </a:spcBef>
                        <a:spcAft>
                          <a:spcPts val="0"/>
                        </a:spcAft>
                        <a:buNone/>
                      </a:pPr>
                      <a:r>
                        <a:rPr lang="en" sz="850">
                          <a:solidFill>
                            <a:schemeClr val="dk1"/>
                          </a:solidFill>
                        </a:rPr>
                        <a:t>TF-IDF</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03575">
                <a:tc>
                  <a:txBody>
                    <a:bodyPr/>
                    <a:lstStyle/>
                    <a:p>
                      <a:pPr indent="0" lvl="0" marL="0" rtl="0" algn="l">
                        <a:lnSpc>
                          <a:spcPct val="115000"/>
                        </a:lnSpc>
                        <a:spcBef>
                          <a:spcPts val="0"/>
                        </a:spcBef>
                        <a:spcAft>
                          <a:spcPts val="0"/>
                        </a:spcAft>
                        <a:buNone/>
                      </a:pPr>
                      <a:r>
                        <a:rPr lang="en" sz="750">
                          <a:solidFill>
                            <a:schemeClr val="dk1"/>
                          </a:solidFill>
                        </a:rPr>
                        <a:t>Embedding</a:t>
                      </a:r>
                      <a:endParaRPr sz="7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7050">
                <a:tc>
                  <a:txBody>
                    <a:bodyPr/>
                    <a:lstStyle/>
                    <a:p>
                      <a:pPr indent="0" lvl="0" marL="0" rtl="0" algn="l">
                        <a:lnSpc>
                          <a:spcPct val="115000"/>
                        </a:lnSpc>
                        <a:spcBef>
                          <a:spcPts val="0"/>
                        </a:spcBef>
                        <a:spcAft>
                          <a:spcPts val="0"/>
                        </a:spcAft>
                        <a:buNone/>
                      </a:pPr>
                      <a:r>
                        <a:rPr lang="en" sz="850">
                          <a:solidFill>
                            <a:schemeClr val="dk1"/>
                          </a:solidFill>
                        </a:rPr>
                        <a:t>Multihop</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7050">
                <a:tc>
                  <a:txBody>
                    <a:bodyPr/>
                    <a:lstStyle/>
                    <a:p>
                      <a:pPr indent="0" lvl="0" marL="0" rtl="0" algn="l">
                        <a:lnSpc>
                          <a:spcPct val="115000"/>
                        </a:lnSpc>
                        <a:spcBef>
                          <a:spcPts val="0"/>
                        </a:spcBef>
                        <a:spcAft>
                          <a:spcPts val="0"/>
                        </a:spcAft>
                        <a:buNone/>
                      </a:pPr>
                      <a:r>
                        <a:rPr lang="en" sz="850">
                          <a:solidFill>
                            <a:schemeClr val="dk1"/>
                          </a:solidFill>
                        </a:rPr>
                        <a:t>DPR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N</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57050">
                <a:tc>
                  <a:txBody>
                    <a:bodyPr/>
                    <a:lstStyle/>
                    <a:p>
                      <a:pPr indent="0" lvl="0" marL="0" rtl="0" algn="l">
                        <a:lnSpc>
                          <a:spcPct val="115000"/>
                        </a:lnSpc>
                        <a:spcBef>
                          <a:spcPts val="0"/>
                        </a:spcBef>
                        <a:spcAft>
                          <a:spcPts val="0"/>
                        </a:spcAft>
                        <a:buNone/>
                      </a:pPr>
                      <a:r>
                        <a:rPr lang="en" sz="850">
                          <a:solidFill>
                            <a:schemeClr val="dk1"/>
                          </a:solidFill>
                        </a:rPr>
                        <a:t>Filter</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443950">
                <a:tc>
                  <a:txBody>
                    <a:bodyPr/>
                    <a:lstStyle/>
                    <a:p>
                      <a:pPr indent="0" lvl="0" marL="0" rtl="0" algn="l">
                        <a:lnSpc>
                          <a:spcPct val="115000"/>
                        </a:lnSpc>
                        <a:spcBef>
                          <a:spcPts val="0"/>
                        </a:spcBef>
                        <a:spcAft>
                          <a:spcPts val="0"/>
                        </a:spcAft>
                        <a:buNone/>
                      </a:pPr>
                      <a:r>
                        <a:rPr lang="en" sz="850">
                          <a:solidFill>
                            <a:schemeClr val="dk1"/>
                          </a:solidFill>
                        </a:rPr>
                        <a:t>MultiModal</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63225">
                <a:tc>
                  <a:txBody>
                    <a:bodyPr/>
                    <a:lstStyle/>
                    <a:p>
                      <a:pPr indent="0" lvl="0" marL="0" rtl="0" algn="l">
                        <a:lnSpc>
                          <a:spcPct val="115000"/>
                        </a:lnSpc>
                        <a:spcBef>
                          <a:spcPts val="0"/>
                        </a:spcBef>
                        <a:spcAft>
                          <a:spcPts val="0"/>
                        </a:spcAft>
                        <a:buNone/>
                      </a:pPr>
                      <a:r>
                        <a:rPr lang="en" sz="650">
                          <a:solidFill>
                            <a:schemeClr val="dk1"/>
                          </a:solidFill>
                        </a:rPr>
                        <a:t>WebRetriever</a:t>
                      </a:r>
                      <a:endParaRPr sz="6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850">
                          <a:solidFill>
                            <a:schemeClr val="dk1"/>
                          </a:solidFill>
                        </a:rPr>
                        <a:t>Y</a:t>
                      </a:r>
                      <a:endParaRPr b="1"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50">
                          <a:solidFill>
                            <a:schemeClr val="dk1"/>
                          </a:solidFill>
                        </a:rPr>
                        <a:t>Y</a:t>
                      </a:r>
                      <a:endParaRPr sz="850">
                        <a:solidFill>
                          <a:schemeClr val="dk1"/>
                        </a:solidFill>
                      </a:endParaRPr>
                    </a:p>
                  </a:txBody>
                  <a:tcPr marT="57150" marB="57150" marR="123825" marL="1238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841" name="Google Shape;1841;p58"/>
          <p:cNvSpPr txBox="1"/>
          <p:nvPr/>
        </p:nvSpPr>
        <p:spPr>
          <a:xfrm>
            <a:off x="575100" y="4457700"/>
            <a:ext cx="7993800" cy="3387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latin typeface="Poppins"/>
                <a:ea typeface="Poppins"/>
                <a:cs typeface="Poppins"/>
                <a:sym typeface="Poppins"/>
              </a:rPr>
              <a:t>Info: </a:t>
            </a:r>
            <a:r>
              <a:rPr lang="en" sz="1200" u="sng">
                <a:solidFill>
                  <a:schemeClr val="hlink"/>
                </a:solidFill>
                <a:latin typeface="Poppins"/>
                <a:ea typeface="Poppins"/>
                <a:cs typeface="Poppins"/>
                <a:sym typeface="Poppins"/>
                <a:hlinkClick r:id="rId3"/>
              </a:rPr>
              <a:t>https://docs.haystack.deepset.ai/docs/retriever</a:t>
            </a:r>
            <a:endParaRPr sz="1200">
              <a:latin typeface="Poppins"/>
              <a:ea typeface="Poppins"/>
              <a:cs typeface="Poppins"/>
              <a:sym typeface="Poppins"/>
            </a:endParaRPr>
          </a:p>
        </p:txBody>
      </p:sp>
      <p:sp>
        <p:nvSpPr>
          <p:cNvPr id="1842" name="Google Shape;184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46" name="Shape 1846"/>
        <p:cNvGrpSpPr/>
        <p:nvPr/>
      </p:nvGrpSpPr>
      <p:grpSpPr>
        <a:xfrm>
          <a:off x="0" y="0"/>
          <a:ext cx="0" cy="0"/>
          <a:chOff x="0" y="0"/>
          <a:chExt cx="0" cy="0"/>
        </a:xfrm>
      </p:grpSpPr>
      <p:sp>
        <p:nvSpPr>
          <p:cNvPr id="1847" name="Google Shape;1847;p5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Retriever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8" name="Google Shape;1848;p59"/>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40000"/>
          </a:bodyPr>
          <a:lstStyle/>
          <a:p>
            <a:pPr indent="-314511" lvl="0" marL="457200" rtl="0" algn="l">
              <a:lnSpc>
                <a:spcPct val="115000"/>
              </a:lnSpc>
              <a:spcBef>
                <a:spcPts val="0"/>
              </a:spcBef>
              <a:spcAft>
                <a:spcPts val="0"/>
              </a:spcAft>
              <a:buClr>
                <a:schemeClr val="dk1"/>
              </a:buClr>
              <a:buSzPct val="100000"/>
              <a:buChar char="●"/>
            </a:pPr>
            <a:r>
              <a:rPr lang="en" sz="3382">
                <a:solidFill>
                  <a:schemeClr val="dk1"/>
                </a:solidFill>
              </a:rPr>
              <a:t>Utilizing Sparse Retriever with </a:t>
            </a:r>
            <a:r>
              <a:rPr b="1" lang="en" sz="3382">
                <a:solidFill>
                  <a:schemeClr val="dk1"/>
                </a:solidFill>
                <a:highlight>
                  <a:schemeClr val="lt2"/>
                </a:highlight>
              </a:rPr>
              <a:t>BM25</a:t>
            </a:r>
            <a:r>
              <a:rPr lang="en" sz="3382">
                <a:solidFill>
                  <a:schemeClr val="dk1"/>
                </a:solidFill>
              </a:rPr>
              <a:t>:</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BM25 (Best Match 25) algorithm selected for our review-based QA system.</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BM25 enhances classic TF-IDF (Term Frequency-Inverse Document Frequency).</a:t>
            </a:r>
            <a:endParaRPr sz="3382">
              <a:solidFill>
                <a:schemeClr val="dk1"/>
              </a:solidFill>
            </a:endParaRPr>
          </a:p>
          <a:p>
            <a:pPr indent="-314511" lvl="0" marL="457200" rtl="0" algn="l">
              <a:lnSpc>
                <a:spcPct val="115000"/>
              </a:lnSpc>
              <a:spcBef>
                <a:spcPts val="0"/>
              </a:spcBef>
              <a:spcAft>
                <a:spcPts val="0"/>
              </a:spcAft>
              <a:buClr>
                <a:schemeClr val="dk1"/>
              </a:buClr>
              <a:buSzPct val="100000"/>
              <a:buChar char="●"/>
            </a:pPr>
            <a:r>
              <a:rPr lang="en" sz="3382">
                <a:solidFill>
                  <a:schemeClr val="dk1"/>
                </a:solidFill>
              </a:rPr>
              <a:t>BM25's Sparse Vector Approach:</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Represents question and context as sparse vectors.</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Efficiently enables searches on Elasticsearch.</a:t>
            </a:r>
            <a:endParaRPr sz="3382">
              <a:solidFill>
                <a:schemeClr val="dk1"/>
              </a:solidFill>
            </a:endParaRPr>
          </a:p>
          <a:p>
            <a:pPr indent="-314511" lvl="0" marL="457200" rtl="0" algn="l">
              <a:lnSpc>
                <a:spcPct val="115000"/>
              </a:lnSpc>
              <a:spcBef>
                <a:spcPts val="0"/>
              </a:spcBef>
              <a:spcAft>
                <a:spcPts val="0"/>
              </a:spcAft>
              <a:buClr>
                <a:schemeClr val="dk1"/>
              </a:buClr>
              <a:buSzPct val="100000"/>
              <a:buChar char="●"/>
            </a:pPr>
            <a:r>
              <a:rPr lang="en" sz="3382">
                <a:solidFill>
                  <a:schemeClr val="dk1"/>
                </a:solidFill>
              </a:rPr>
              <a:t>The BM25 Scoring Mechanism:</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Measures relevance of matched text to search query.</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Improves over TF-IDF by normalizing document length and saturating TF values..</a:t>
            </a:r>
            <a:endParaRPr sz="3382">
              <a:solidFill>
                <a:schemeClr val="dk1"/>
              </a:solidFill>
            </a:endParaRPr>
          </a:p>
          <a:p>
            <a:pPr indent="-314511" lvl="0" marL="457200" rtl="0" algn="l">
              <a:lnSpc>
                <a:spcPct val="115000"/>
              </a:lnSpc>
              <a:spcBef>
                <a:spcPts val="0"/>
              </a:spcBef>
              <a:spcAft>
                <a:spcPts val="0"/>
              </a:spcAft>
              <a:buClr>
                <a:schemeClr val="dk1"/>
              </a:buClr>
              <a:buSzPct val="100000"/>
              <a:buChar char="●"/>
            </a:pPr>
            <a:r>
              <a:rPr lang="en" sz="3382">
                <a:solidFill>
                  <a:schemeClr val="dk1"/>
                </a:solidFill>
              </a:rPr>
              <a:t>Targeted Retrieval with "Title" Column:</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Crucial to focus on reviews for specific products.</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rPr>
              <a:t>Use the "title" column containing ASIN (Amazon Standard Identification Number).</a:t>
            </a:r>
            <a:endParaRPr sz="3382">
              <a:solidFill>
                <a:schemeClr val="dk1"/>
              </a:solidFill>
            </a:endParaRPr>
          </a:p>
          <a:p>
            <a:pPr indent="-314511" lvl="1" marL="914400" rtl="0" algn="l">
              <a:lnSpc>
                <a:spcPct val="115000"/>
              </a:lnSpc>
              <a:spcBef>
                <a:spcPts val="0"/>
              </a:spcBef>
              <a:spcAft>
                <a:spcPts val="0"/>
              </a:spcAft>
              <a:buClr>
                <a:schemeClr val="dk1"/>
              </a:buClr>
              <a:buSzPct val="100000"/>
              <a:buChar char="○"/>
            </a:pPr>
            <a:r>
              <a:rPr lang="en" sz="3382">
                <a:solidFill>
                  <a:schemeClr val="dk1"/>
                </a:solidFill>
                <a:highlight>
                  <a:schemeClr val="accent2"/>
                </a:highlight>
              </a:rPr>
              <a:t>Ensures retriever sources reviews pertinent to the queried product</a:t>
            </a:r>
            <a:r>
              <a:rPr lang="en" sz="3382">
                <a:solidFill>
                  <a:schemeClr val="dk1"/>
                </a:solidFill>
              </a:rPr>
              <a:t>.</a:t>
            </a:r>
            <a:endParaRPr/>
          </a:p>
        </p:txBody>
      </p:sp>
      <p:sp>
        <p:nvSpPr>
          <p:cNvPr id="1849" name="Google Shape;184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53" name="Shape 1853"/>
        <p:cNvGrpSpPr/>
        <p:nvPr/>
      </p:nvGrpSpPr>
      <p:grpSpPr>
        <a:xfrm>
          <a:off x="0" y="0"/>
          <a:ext cx="0" cy="0"/>
          <a:chOff x="0" y="0"/>
          <a:chExt cx="0" cy="0"/>
        </a:xfrm>
      </p:grpSpPr>
      <p:sp>
        <p:nvSpPr>
          <p:cNvPr id="1854" name="Google Shape;1854;p6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Retriever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55" name="Google Shape;1855;p60"/>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b="1" lang="en" sz="1000">
                <a:solidFill>
                  <a:schemeClr val="dk1"/>
                </a:solidFill>
                <a:latin typeface="Poppins"/>
                <a:ea typeface="Poppins"/>
                <a:cs typeface="Poppins"/>
                <a:sym typeface="Poppins"/>
              </a:rPr>
              <a:t>Item_id </a:t>
            </a:r>
            <a:r>
              <a:rPr lang="en" sz="1000">
                <a:solidFill>
                  <a:schemeClr val="dk1"/>
                </a:solidFill>
                <a:latin typeface="Poppins"/>
                <a:ea typeface="Poppins"/>
                <a:cs typeface="Poppins"/>
                <a:sym typeface="Poppins"/>
              </a:rPr>
              <a:t>(title): "</a:t>
            </a:r>
            <a:r>
              <a:rPr b="1" lang="en" sz="1000">
                <a:solidFill>
                  <a:schemeClr val="dk1"/>
                </a:solidFill>
                <a:highlight>
                  <a:schemeClr val="lt2"/>
                </a:highlight>
                <a:latin typeface="Poppins"/>
                <a:ea typeface="Poppins"/>
                <a:cs typeface="Poppins"/>
                <a:sym typeface="Poppins"/>
              </a:rPr>
              <a:t>630575067X</a:t>
            </a:r>
            <a:r>
              <a:rPr lang="en" sz="1000">
                <a:solidFill>
                  <a:schemeClr val="dk1"/>
                </a:solidFill>
                <a:latin typeface="Poppins"/>
                <a:ea typeface="Poppins"/>
                <a:cs typeface="Poppins"/>
                <a:sym typeface="Poppins"/>
              </a:rPr>
              <a:t>" (Star Wars Episode I, The Phantom Menace VHS)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b="1" sz="1000">
              <a:solidFill>
                <a:schemeClr val="lt2"/>
              </a:solidFill>
              <a:latin typeface="Poppins"/>
              <a:ea typeface="Poppins"/>
              <a:cs typeface="Poppins"/>
              <a:sym typeface="Poppins"/>
            </a:endParaRPr>
          </a:p>
          <a:p>
            <a:pPr indent="0" lvl="0" marL="0" rtl="0" algn="l">
              <a:lnSpc>
                <a:spcPct val="150000"/>
              </a:lnSpc>
              <a:spcBef>
                <a:spcPts val="0"/>
              </a:spcBef>
              <a:spcAft>
                <a:spcPts val="0"/>
              </a:spcAft>
              <a:buNone/>
            </a:pPr>
            <a:r>
              <a:rPr b="1" lang="en" sz="1000">
                <a:solidFill>
                  <a:schemeClr val="accent1"/>
                </a:solidFill>
                <a:latin typeface="Poppins"/>
                <a:ea typeface="Poppins"/>
                <a:cs typeface="Poppins"/>
                <a:sym typeface="Poppins"/>
              </a:rPr>
              <a:t>Query</a:t>
            </a:r>
            <a:r>
              <a:rPr lang="en" sz="1000">
                <a:solidFill>
                  <a:schemeClr val="dk1"/>
                </a:solidFill>
                <a:latin typeface="Poppins"/>
                <a:ea typeface="Poppins"/>
                <a:cs typeface="Poppins"/>
                <a:sym typeface="Poppins"/>
              </a:rPr>
              <a:t>: "Who is </a:t>
            </a:r>
            <a:r>
              <a:rPr b="1" lang="en" sz="1000">
                <a:solidFill>
                  <a:schemeClr val="dk1"/>
                </a:solidFill>
                <a:highlight>
                  <a:schemeClr val="accent2"/>
                </a:highlight>
                <a:latin typeface="Poppins"/>
                <a:ea typeface="Poppins"/>
                <a:cs typeface="Poppins"/>
                <a:sym typeface="Poppins"/>
              </a:rPr>
              <a:t>Anakin Skywalker</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t/>
            </a:r>
            <a:endParaRPr sz="1000">
              <a:solidFill>
                <a:schemeClr val="dk1"/>
              </a:solidFill>
              <a:latin typeface="Poppins"/>
              <a:ea typeface="Poppins"/>
              <a:cs typeface="Poppins"/>
              <a:sym typeface="Poppins"/>
            </a:endParaRPr>
          </a:p>
          <a:p>
            <a:pPr indent="0" lvl="0" marL="0" rtl="0" algn="l">
              <a:lnSpc>
                <a:spcPct val="150000"/>
              </a:lnSpc>
              <a:spcBef>
                <a:spcPts val="0"/>
              </a:spcBef>
              <a:spcAft>
                <a:spcPts val="0"/>
              </a:spcAft>
              <a:buNone/>
            </a:pPr>
            <a:r>
              <a:rPr i="1" lang="en" sz="1000">
                <a:latin typeface="Poppins"/>
                <a:ea typeface="Poppins"/>
                <a:cs typeface="Poppins"/>
                <a:sym typeface="Poppins"/>
              </a:rPr>
              <a:t>{"</a:t>
            </a:r>
            <a:r>
              <a:rPr b="1" i="1" lang="en" sz="1000">
                <a:latin typeface="Poppins"/>
                <a:ea typeface="Poppins"/>
                <a:cs typeface="Poppins"/>
                <a:sym typeface="Poppins"/>
              </a:rPr>
              <a:t>content</a:t>
            </a:r>
            <a:r>
              <a:rPr i="1" lang="en" sz="1000">
                <a:latin typeface="Poppins"/>
                <a:ea typeface="Poppins"/>
                <a:cs typeface="Poppins"/>
                <a:sym typeface="Poppins"/>
              </a:rPr>
              <a:t>": "I recently received my copy of the Phantom Menace DVD and am quite pleased with it.  I must say that the sound quality of the DVD is really quite amazing.  The sound and picture quality and special effects alone are worth the price of the DVD.Despite the strengths of the special effects, I must say that the script and the acting are extremely weak at times during the movie.  For example, little 5-year-old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hits on the Princess at many times during the movie.  Those scenes are extremely unrealistic.  I just find it really hard to believe that little brat would flirt that much with the adult princess.Also,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 simply cannot act.  That boy basically reads his lines without much emotion.  I think that the little kid from the 6th Sense would have played a much better </a:t>
            </a:r>
            <a:r>
              <a:rPr b="1" i="1" lang="en" sz="1000">
                <a:highlight>
                  <a:schemeClr val="accent2"/>
                </a:highlight>
                <a:latin typeface="Poppins"/>
                <a:ea typeface="Poppins"/>
                <a:cs typeface="Poppins"/>
                <a:sym typeface="Poppins"/>
              </a:rPr>
              <a:t>Anakin Skywalker</a:t>
            </a:r>
            <a:r>
              <a:rPr i="1" lang="en" sz="1000">
                <a:latin typeface="Poppins"/>
                <a:ea typeface="Poppins"/>
                <a:cs typeface="Poppins"/>
                <a:sym typeface="Poppins"/>
              </a:rPr>
              <a:t>.What genius decided that it would be a good idea to have JarJar Binks in almost every scene?  I do understand that JarJar is supposed to provide comic relief.  However, JarJar is not funny at all he's just really annoying.And what's the deal with the Jedi blood test?  Why could they do this at the time of the first episode, but not at any time during episodes 4-6?  Was the technology simply lost?  It doesn't make any sense to me.However, despite the script and acting weaknesses, the film is still much better than most of the movies churned out by Hollywood today.", "content_type": "text", </a:t>
            </a:r>
            <a:r>
              <a:rPr i="1" lang="en" sz="1000">
                <a:latin typeface="Poppins"/>
                <a:ea typeface="Poppins"/>
                <a:cs typeface="Poppins"/>
                <a:sym typeface="Poppins"/>
              </a:rPr>
              <a:t>"</a:t>
            </a:r>
            <a:r>
              <a:rPr b="1" i="1" lang="en" sz="1000">
                <a:latin typeface="Poppins"/>
                <a:ea typeface="Poppins"/>
                <a:cs typeface="Poppins"/>
                <a:sym typeface="Poppins"/>
              </a:rPr>
              <a:t>score</a:t>
            </a:r>
            <a:r>
              <a:rPr i="1" lang="en" sz="1000">
                <a:latin typeface="Poppins"/>
                <a:ea typeface="Poppins"/>
                <a:cs typeface="Poppins"/>
                <a:sym typeface="Poppins"/>
              </a:rPr>
              <a:t>": 0.8190174837486695</a:t>
            </a:r>
            <a:r>
              <a:rPr i="1" lang="en" sz="1000">
                <a:latin typeface="Poppins"/>
                <a:ea typeface="Poppins"/>
                <a:cs typeface="Poppins"/>
                <a:sym typeface="Poppins"/>
              </a:rPr>
              <a:t>, "meta": {"</a:t>
            </a:r>
            <a:r>
              <a:rPr b="1" i="1" lang="en" sz="1000">
                <a:latin typeface="Poppins"/>
                <a:ea typeface="Poppins"/>
                <a:cs typeface="Poppins"/>
                <a:sym typeface="Poppins"/>
              </a:rPr>
              <a:t>item_id</a:t>
            </a:r>
            <a:r>
              <a:rPr i="1" lang="en" sz="1000">
                <a:latin typeface="Poppins"/>
                <a:ea typeface="Poppins"/>
                <a:cs typeface="Poppins"/>
                <a:sym typeface="Poppins"/>
              </a:rPr>
              <a:t>": "</a:t>
            </a:r>
            <a:r>
              <a:rPr b="1" i="1" lang="en" sz="1000">
                <a:highlight>
                  <a:schemeClr val="lt2"/>
                </a:highlight>
                <a:latin typeface="Poppins"/>
                <a:ea typeface="Poppins"/>
                <a:cs typeface="Poppins"/>
                <a:sym typeface="Poppins"/>
              </a:rPr>
              <a:t>630575067X</a:t>
            </a:r>
            <a:r>
              <a:rPr i="1" lang="en" sz="1000">
                <a:latin typeface="Poppins"/>
                <a:ea typeface="Poppins"/>
                <a:cs typeface="Poppins"/>
                <a:sym typeface="Poppins"/>
              </a:rPr>
              <a:t>", "question_id": "fd98baf7a7c7493345a8b7a829a1cc31", "split": "train"}, "id_hash_keys": ["content"], "embedding": null, "id": "0a73d8520d625b481c751a872ba78863"}</a:t>
            </a:r>
            <a:endParaRPr i="1" sz="1000">
              <a:latin typeface="Poppins"/>
              <a:ea typeface="Poppins"/>
              <a:cs typeface="Poppins"/>
              <a:sym typeface="Poppins"/>
            </a:endParaRPr>
          </a:p>
        </p:txBody>
      </p:sp>
      <p:sp>
        <p:nvSpPr>
          <p:cNvPr id="1856" name="Google Shape;1856;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88" name="Shape 1488"/>
        <p:cNvGrpSpPr/>
        <p:nvPr/>
      </p:nvGrpSpPr>
      <p:grpSpPr>
        <a:xfrm>
          <a:off x="0" y="0"/>
          <a:ext cx="0" cy="0"/>
          <a:chOff x="0" y="0"/>
          <a:chExt cx="0" cy="0"/>
        </a:xfrm>
      </p:grpSpPr>
      <p:sp>
        <p:nvSpPr>
          <p:cNvPr id="1489" name="Google Shape;1489;p3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90" name="Google Shape;1490;p34"/>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77500" lnSpcReduction="20000"/>
          </a:bodyPr>
          <a:lstStyle/>
          <a:p>
            <a:pPr indent="0" lvl="0" marL="457200" rtl="0" algn="l">
              <a:lnSpc>
                <a:spcPct val="150000"/>
              </a:lnSpc>
              <a:spcBef>
                <a:spcPts val="0"/>
              </a:spcBef>
              <a:spcAft>
                <a:spcPts val="0"/>
              </a:spcAft>
              <a:buNone/>
            </a:pPr>
            <a:r>
              <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Key Aspects Explored</a:t>
            </a:r>
            <a:r>
              <a:rPr lang="en">
                <a:latin typeface="Poppins"/>
                <a:ea typeface="Poppins"/>
                <a:cs typeface="Poppins"/>
                <a:sym typeface="Poppins"/>
              </a:rPr>
              <a:t>: SubjQA Dataset, Span Classification and Sliding Window Technique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Constructing a Question-Answering Pipeline Using the Retriever-Reader Architecture</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Document Store Selection</a:t>
            </a:r>
            <a:r>
              <a:rPr lang="en">
                <a:latin typeface="Poppins"/>
                <a:ea typeface="Poppins"/>
                <a:cs typeface="Poppins"/>
                <a:sym typeface="Poppins"/>
              </a:rPr>
              <a:t>: Leveraging Elasticsearch for Efficient Data Storage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Sparse Retrieval</a:t>
            </a:r>
            <a:r>
              <a:rPr lang="en">
                <a:latin typeface="Poppins"/>
                <a:ea typeface="Poppins"/>
                <a:cs typeface="Poppins"/>
                <a:sym typeface="Poppins"/>
              </a:rPr>
              <a:t>: Utilizing BM25 for Effective Document Retrieval</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Component</a:t>
            </a:r>
            <a:r>
              <a:rPr lang="en">
                <a:latin typeface="Poppins"/>
                <a:ea typeface="Poppins"/>
                <a:cs typeface="Poppins"/>
                <a:sym typeface="Poppins"/>
              </a:rPr>
              <a:t>: Enhancing Answer Extraction with DistilRoBERTa-base</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Assessment and Enhancement of the QA Pipeline</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Retriever Evaluation</a:t>
            </a:r>
            <a:r>
              <a:rPr lang="en">
                <a:latin typeface="Poppins"/>
                <a:ea typeface="Poppins"/>
                <a:cs typeface="Poppins"/>
                <a:sym typeface="Poppins"/>
              </a:rPr>
              <a:t>: Comparative Analysis of DPR and BM25 with Recall Measure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Reader Enhancement</a:t>
            </a:r>
            <a:r>
              <a:rPr lang="en">
                <a:latin typeface="Poppins"/>
                <a:ea typeface="Poppins"/>
                <a:cs typeface="Poppins"/>
                <a:sym typeface="Poppins"/>
              </a:rPr>
              <a:t>: Comparing Fine-Tune and Domain Adaptation Models with EM and F1-Score</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Overall QA Pipeline Evaluation</a:t>
            </a:r>
            <a:r>
              <a:rPr lang="en">
                <a:latin typeface="Poppins"/>
                <a:ea typeface="Poppins"/>
                <a:cs typeface="Poppins"/>
                <a:sym typeface="Poppins"/>
              </a:rPr>
              <a:t>: Measuring Performance Impact of Retriever on Reader</a:t>
            </a:r>
            <a:endParaRPr>
              <a:latin typeface="Poppins"/>
              <a:ea typeface="Poppins"/>
              <a:cs typeface="Poppins"/>
              <a:sym typeface="Poppins"/>
            </a:endParaRPr>
          </a:p>
          <a:p>
            <a:pPr indent="-297497" lvl="0" marL="457200" rtl="0" algn="l">
              <a:lnSpc>
                <a:spcPct val="150000"/>
              </a:lnSpc>
              <a:spcBef>
                <a:spcPts val="0"/>
              </a:spcBef>
              <a:spcAft>
                <a:spcPts val="0"/>
              </a:spcAft>
              <a:buClr>
                <a:schemeClr val="dk2"/>
              </a:buClr>
              <a:buSzPct val="100000"/>
              <a:buFont typeface="Poppins"/>
              <a:buAutoNum type="arabicPeriod"/>
            </a:pPr>
            <a:r>
              <a:rPr b="1" lang="en">
                <a:solidFill>
                  <a:schemeClr val="dk2"/>
                </a:solidFill>
                <a:latin typeface="Poppins"/>
                <a:ea typeface="Poppins"/>
                <a:cs typeface="Poppins"/>
                <a:sym typeface="Poppins"/>
              </a:rPr>
              <a:t>Advancing with Generative QA: Retrieval-Augmented Generation (RAG)</a:t>
            </a:r>
            <a:endParaRPr b="1">
              <a:solidFill>
                <a:schemeClr val="dk2"/>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RAG Overview:</a:t>
            </a:r>
            <a:r>
              <a:rPr lang="en">
                <a:latin typeface="Poppins"/>
                <a:ea typeface="Poppins"/>
                <a:cs typeface="Poppins"/>
                <a:sym typeface="Poppins"/>
              </a:rPr>
              <a:t> Introducing Retrieval-Augmented Generation as an Abstractive QA Approach</a:t>
            </a:r>
            <a:endParaRPr>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Challenges of RAG: </a:t>
            </a:r>
            <a:r>
              <a:rPr lang="en">
                <a:solidFill>
                  <a:schemeClr val="dk1"/>
                </a:solidFill>
                <a:latin typeface="Poppins"/>
                <a:ea typeface="Poppins"/>
                <a:cs typeface="Poppins"/>
                <a:sym typeface="Poppins"/>
              </a:rPr>
              <a:t>Limitations and Considerations </a:t>
            </a:r>
            <a:endParaRPr>
              <a:solidFill>
                <a:schemeClr val="dk1"/>
              </a:solidFill>
              <a:latin typeface="Poppins"/>
              <a:ea typeface="Poppins"/>
              <a:cs typeface="Poppins"/>
              <a:sym typeface="Poppins"/>
            </a:endParaRPr>
          </a:p>
          <a:p>
            <a:pPr indent="-297497" lvl="1" marL="914400" rtl="0" algn="l">
              <a:lnSpc>
                <a:spcPct val="150000"/>
              </a:lnSpc>
              <a:spcBef>
                <a:spcPts val="0"/>
              </a:spcBef>
              <a:spcAft>
                <a:spcPts val="0"/>
              </a:spcAft>
              <a:buSzPct val="100000"/>
              <a:buFont typeface="Poppins"/>
              <a:buAutoNum type="alphaLcPeriod"/>
            </a:pPr>
            <a:r>
              <a:rPr lang="en">
                <a:solidFill>
                  <a:schemeClr val="lt2"/>
                </a:solidFill>
                <a:latin typeface="Poppins"/>
                <a:ea typeface="Poppins"/>
                <a:cs typeface="Poppins"/>
                <a:sym typeface="Poppins"/>
              </a:rPr>
              <a:t>Solution: </a:t>
            </a:r>
            <a:r>
              <a:rPr lang="en">
                <a:solidFill>
                  <a:schemeClr val="dk1"/>
                </a:solidFill>
                <a:latin typeface="Poppins"/>
                <a:ea typeface="Poppins"/>
                <a:cs typeface="Poppins"/>
                <a:sym typeface="Poppins"/>
              </a:rPr>
              <a:t>The PromptNode Approach with T5 and BM25</a:t>
            </a:r>
            <a:endParaRPr>
              <a:solidFill>
                <a:schemeClr val="dk1"/>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491" name="Google Shape;149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0">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0" name="Shape 1860"/>
        <p:cNvGrpSpPr/>
        <p:nvPr/>
      </p:nvGrpSpPr>
      <p:grpSpPr>
        <a:xfrm>
          <a:off x="0" y="0"/>
          <a:ext cx="0" cy="0"/>
          <a:chOff x="0" y="0"/>
          <a:chExt cx="0" cy="0"/>
        </a:xfrm>
      </p:grpSpPr>
      <p:sp>
        <p:nvSpPr>
          <p:cNvPr id="1861" name="Google Shape;1861;p6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Haystack Library: the Reader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2" name="Google Shape;1862;p61"/>
          <p:cNvSpPr txBox="1"/>
          <p:nvPr>
            <p:ph idx="1" type="body"/>
          </p:nvPr>
        </p:nvSpPr>
        <p:spPr>
          <a:xfrm>
            <a:off x="575100" y="1017725"/>
            <a:ext cx="7993800" cy="3431400"/>
          </a:xfrm>
          <a:prstGeom prst="rect">
            <a:avLst/>
          </a:prstGeom>
        </p:spPr>
        <p:txBody>
          <a:bodyPr anchorCtr="0" anchor="t" bIns="91425" lIns="91425" spcFirstLastPara="1" rIns="91425" wrap="square" tIns="91425">
            <a:normAutofit fontScale="25000" lnSpcReduction="20000"/>
          </a:bodyPr>
          <a:lstStyle/>
          <a:p>
            <a:pPr indent="-282294" lvl="0" marL="457200" rtl="0" algn="l">
              <a:lnSpc>
                <a:spcPct val="150000"/>
              </a:lnSpc>
              <a:spcBef>
                <a:spcPts val="0"/>
              </a:spcBef>
              <a:spcAft>
                <a:spcPts val="0"/>
              </a:spcAft>
              <a:buClr>
                <a:schemeClr val="dk1"/>
              </a:buClr>
              <a:buSzPct val="100000"/>
              <a:buChar char="●"/>
            </a:pPr>
            <a:r>
              <a:rPr lang="en" sz="3382">
                <a:solidFill>
                  <a:schemeClr val="dk1"/>
                </a:solidFill>
              </a:rPr>
              <a:t>Utilizing Reader Component for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Employing the read</a:t>
            </a:r>
            <a:r>
              <a:rPr lang="en" sz="3382">
                <a:solidFill>
                  <a:schemeClr val="dk1"/>
                </a:solidFill>
              </a:rPr>
              <a:t>er to extract answers from retrieved documents.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Utilizing </a:t>
            </a:r>
            <a:r>
              <a:rPr b="1" lang="en" sz="3382">
                <a:solidFill>
                  <a:schemeClr val="dk1"/>
                </a:solidFill>
                <a:highlight>
                  <a:schemeClr val="lt2"/>
                </a:highlight>
              </a:rPr>
              <a:t>FARMReader</a:t>
            </a:r>
            <a:r>
              <a:rPr b="1" lang="en" sz="3382">
                <a:solidFill>
                  <a:schemeClr val="dk1"/>
                </a:solidFill>
              </a:rPr>
              <a:t> </a:t>
            </a:r>
            <a:r>
              <a:rPr lang="en" sz="3382">
                <a:solidFill>
                  <a:schemeClr val="dk1"/>
                </a:solidFill>
              </a:rPr>
              <a:t>based on deepset's FARM framework.</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Compatibility with t</a:t>
            </a:r>
            <a:r>
              <a:rPr lang="en" sz="3382">
                <a:solidFill>
                  <a:schemeClr val="dk1"/>
                </a:solidFill>
              </a:rPr>
              <a:t>ransformer-based models and Transformers-trained models.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Simplified Model Loading:</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can load models directly from Hugging Face Hub.</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Streamlines the setup process and model integration.</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Sliding Window Mechanism:</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behavior controlled by "max_seq_length" and "doc_stride" parameters.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Similar parameters were seen for the tokenizer.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Efficiently handles long contexts by breaking them into overlapping windows.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b="1" lang="en" sz="3382">
                <a:solidFill>
                  <a:schemeClr val="dk1"/>
                </a:solidFill>
                <a:highlight>
                  <a:schemeClr val="lt2"/>
                </a:highlight>
              </a:rPr>
              <a:t>DistilRoBERTa-base </a:t>
            </a:r>
            <a:r>
              <a:rPr lang="en" sz="3382">
                <a:solidFill>
                  <a:schemeClr val="dk1"/>
                </a:solidFill>
              </a:rPr>
              <a:t>with FARMReader:</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Using DistilRoBERTa-base model trained on SQuAD 2.0.</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highlight>
                  <a:schemeClr val="accent2"/>
                </a:highlight>
              </a:rPr>
              <a:t>"max_seq_length" set to 384</a:t>
            </a:r>
            <a:r>
              <a:rPr lang="en" sz="3382">
                <a:solidFill>
                  <a:schemeClr val="dk1"/>
                </a:solidFill>
              </a:rPr>
              <a:t> for processing context windows.</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Sliding window mechanism divides context into overlapping segments.</a:t>
            </a:r>
            <a:endParaRPr sz="3382">
              <a:solidFill>
                <a:schemeClr val="dk1"/>
              </a:solidFill>
            </a:endParaRPr>
          </a:p>
          <a:p>
            <a:pPr indent="-282294" lvl="0" marL="457200" rtl="0" algn="l">
              <a:lnSpc>
                <a:spcPct val="150000"/>
              </a:lnSpc>
              <a:spcBef>
                <a:spcPts val="0"/>
              </a:spcBef>
              <a:spcAft>
                <a:spcPts val="0"/>
              </a:spcAft>
              <a:buClr>
                <a:schemeClr val="dk1"/>
              </a:buClr>
              <a:buSzPct val="100000"/>
              <a:buChar char="●"/>
            </a:pPr>
            <a:r>
              <a:rPr lang="en" sz="3382">
                <a:solidFill>
                  <a:schemeClr val="dk1"/>
                </a:solidFill>
              </a:rPr>
              <a:t>Accurate Answer Extraction: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FARMReader processes windows to extract relevant information.</a:t>
            </a:r>
            <a:endParaRPr sz="3382">
              <a:solidFill>
                <a:schemeClr val="dk1"/>
              </a:solidFill>
            </a:endParaRPr>
          </a:p>
          <a:p>
            <a:pPr indent="-282294" lvl="1" marL="914400" rtl="0" algn="l">
              <a:lnSpc>
                <a:spcPct val="150000"/>
              </a:lnSpc>
              <a:spcBef>
                <a:spcPts val="0"/>
              </a:spcBef>
              <a:spcAft>
                <a:spcPts val="0"/>
              </a:spcAft>
              <a:buClr>
                <a:schemeClr val="dk1"/>
              </a:buClr>
              <a:buSzPct val="100000"/>
              <a:buChar char="○"/>
            </a:pPr>
            <a:r>
              <a:rPr lang="en" sz="3382">
                <a:solidFill>
                  <a:schemeClr val="dk1"/>
                </a:solidFill>
              </a:rPr>
              <a:t>Combines results from each segment to provide precise answers.</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115000"/>
              </a:lnSpc>
              <a:spcBef>
                <a:spcPts val="0"/>
              </a:spcBef>
              <a:spcAft>
                <a:spcPts val="0"/>
              </a:spcAft>
              <a:buNone/>
            </a:pPr>
            <a:r>
              <a:t/>
            </a:r>
            <a:endParaRPr sz="3382">
              <a:solidFill>
                <a:schemeClr val="dk1"/>
              </a:solidFill>
            </a:endParaRPr>
          </a:p>
          <a:p>
            <a:pPr indent="0" lvl="0" marL="0" rtl="0" algn="l">
              <a:lnSpc>
                <a:spcPct val="95000"/>
              </a:lnSpc>
              <a:spcBef>
                <a:spcPts val="0"/>
              </a:spcBef>
              <a:spcAft>
                <a:spcPts val="0"/>
              </a:spcAft>
              <a:buNone/>
            </a:pPr>
            <a:r>
              <a:t/>
            </a:r>
            <a:endParaRPr sz="3382">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3" name="Google Shape;1863;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4" name="Google Shape;1864;p61"/>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https://farm.deepset.ai/</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2" st="2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2">
                                            <p:txEl>
                                              <p:pRg end="23" st="2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68" name="Shape 1868"/>
        <p:cNvGrpSpPr/>
        <p:nvPr/>
      </p:nvGrpSpPr>
      <p:grpSpPr>
        <a:xfrm>
          <a:off x="0" y="0"/>
          <a:ext cx="0" cy="0"/>
          <a:chOff x="0" y="0"/>
          <a:chExt cx="0" cy="0"/>
        </a:xfrm>
      </p:grpSpPr>
      <p:sp>
        <p:nvSpPr>
          <p:cNvPr id="1869" name="Google Shape;1869;p6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66"/>
              <a:t>Haystack Library: the Pipeline</a:t>
            </a:r>
            <a:endParaRPr sz="2666"/>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0" name="Google Shape;1870;p62"/>
          <p:cNvSpPr txBox="1"/>
          <p:nvPr>
            <p:ph idx="1" type="body"/>
          </p:nvPr>
        </p:nvSpPr>
        <p:spPr>
          <a:xfrm>
            <a:off x="575100" y="1017725"/>
            <a:ext cx="3996900" cy="34314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0"/>
              </a:spcBef>
              <a:spcAft>
                <a:spcPts val="0"/>
              </a:spcAft>
              <a:buSzPct val="100000"/>
              <a:buChar char="●"/>
            </a:pPr>
            <a:r>
              <a:rPr b="1" lang="en">
                <a:highlight>
                  <a:schemeClr val="lt2"/>
                </a:highlight>
              </a:rPr>
              <a:t>Pipeline</a:t>
            </a:r>
            <a:r>
              <a:rPr b="1" lang="en"/>
              <a:t> </a:t>
            </a:r>
            <a:r>
              <a:rPr lang="en"/>
              <a:t>Abstraction in Haystack:</a:t>
            </a:r>
            <a:endParaRPr/>
          </a:p>
          <a:p>
            <a:pPr indent="-287655" lvl="1" marL="914400" rtl="0" algn="l">
              <a:spcBef>
                <a:spcPts val="0"/>
              </a:spcBef>
              <a:spcAft>
                <a:spcPts val="0"/>
              </a:spcAft>
              <a:buSzPct val="85714"/>
              <a:buChar char="○"/>
            </a:pPr>
            <a:r>
              <a:rPr lang="en"/>
              <a:t>Allows creation of “flexible graphs” combining retrievers, readers, and more.</a:t>
            </a:r>
            <a:endParaRPr/>
          </a:p>
          <a:p>
            <a:pPr indent="-287655" lvl="1" marL="914400" rtl="0" algn="l">
              <a:spcBef>
                <a:spcPts val="0"/>
              </a:spcBef>
              <a:spcAft>
                <a:spcPts val="0"/>
              </a:spcAft>
              <a:buSzPct val="85714"/>
              <a:buChar char="○"/>
            </a:pPr>
            <a:r>
              <a:rPr lang="en"/>
              <a:t>Customizable for specific use cases.</a:t>
            </a:r>
            <a:endParaRPr/>
          </a:p>
          <a:p>
            <a:pPr indent="-287655" lvl="1" marL="914400" rtl="0" algn="l">
              <a:spcBef>
                <a:spcPts val="0"/>
              </a:spcBef>
              <a:spcAft>
                <a:spcPts val="0"/>
              </a:spcAft>
              <a:buSzPct val="85714"/>
              <a:buChar char="○"/>
            </a:pPr>
            <a:r>
              <a:rPr lang="en"/>
              <a:t>Predefined pipelines tailored for QA systems.</a:t>
            </a:r>
            <a:endParaRPr/>
          </a:p>
          <a:p>
            <a:pPr indent="-287655" lvl="0" marL="457200" rtl="0" algn="l">
              <a:spcBef>
                <a:spcPts val="0"/>
              </a:spcBef>
              <a:spcAft>
                <a:spcPts val="0"/>
              </a:spcAft>
              <a:buSzPct val="100000"/>
              <a:buChar char="●"/>
            </a:pPr>
            <a:r>
              <a:rPr b="1" lang="en"/>
              <a:t>ExtractiveQAPipeline </a:t>
            </a:r>
            <a:r>
              <a:rPr lang="en"/>
              <a:t>for Answer Extraction:</a:t>
            </a:r>
            <a:endParaRPr/>
          </a:p>
          <a:p>
            <a:pPr indent="-287655" lvl="1" marL="914400" rtl="0" algn="l">
              <a:spcBef>
                <a:spcPts val="0"/>
              </a:spcBef>
              <a:spcAft>
                <a:spcPts val="0"/>
              </a:spcAft>
              <a:buSzPct val="85714"/>
              <a:buChar char="○"/>
            </a:pPr>
            <a:r>
              <a:rPr lang="en"/>
              <a:t>Utilizing ExtractiveQAPipeline for answer extraction.</a:t>
            </a:r>
            <a:endParaRPr/>
          </a:p>
          <a:p>
            <a:pPr indent="-287655" lvl="1" marL="914400" rtl="0" algn="l">
              <a:spcBef>
                <a:spcPts val="0"/>
              </a:spcBef>
              <a:spcAft>
                <a:spcPts val="0"/>
              </a:spcAft>
              <a:buSzPct val="85714"/>
              <a:buChar char="○"/>
            </a:pPr>
            <a:r>
              <a:rPr lang="en">
                <a:highlight>
                  <a:schemeClr val="accent2"/>
                </a:highlight>
              </a:rPr>
              <a:t>Requires a retriever-reader pair as input arguments</a:t>
            </a:r>
            <a:r>
              <a:rPr lang="en"/>
              <a:t>.</a:t>
            </a:r>
            <a:endParaRPr/>
          </a:p>
          <a:p>
            <a:pPr indent="-287655" lvl="0" marL="457200" rtl="0" algn="l">
              <a:spcBef>
                <a:spcPts val="0"/>
              </a:spcBef>
              <a:spcAft>
                <a:spcPts val="0"/>
              </a:spcAft>
              <a:buSzPct val="100000"/>
              <a:buChar char="●"/>
            </a:pPr>
            <a:r>
              <a:rPr lang="en"/>
              <a:t>Simple Configuration for Answer Extraction:</a:t>
            </a:r>
            <a:endParaRPr/>
          </a:p>
          <a:p>
            <a:pPr indent="-287655" lvl="1" marL="914400" rtl="0" algn="l">
              <a:spcBef>
                <a:spcPts val="0"/>
              </a:spcBef>
              <a:spcAft>
                <a:spcPts val="0"/>
              </a:spcAft>
              <a:buSzPct val="85714"/>
              <a:buChar char="○"/>
            </a:pPr>
            <a:r>
              <a:rPr lang="en"/>
              <a:t>Input query, number of documents to retrieve and number of answers to extract</a:t>
            </a:r>
            <a:endParaRPr/>
          </a:p>
          <a:p>
            <a:pPr indent="-287655" lvl="0" marL="457200" rtl="0" algn="l">
              <a:spcBef>
                <a:spcPts val="0"/>
              </a:spcBef>
              <a:spcAft>
                <a:spcPts val="0"/>
              </a:spcAft>
              <a:buSzPct val="100000"/>
              <a:buChar char="●"/>
            </a:pPr>
            <a:r>
              <a:rPr lang="en"/>
              <a:t>Applying Filters for Precision:</a:t>
            </a:r>
            <a:endParaRPr/>
          </a:p>
          <a:p>
            <a:pPr indent="-287655" lvl="1" marL="914400" rtl="0" algn="l">
              <a:spcBef>
                <a:spcPts val="0"/>
              </a:spcBef>
              <a:spcAft>
                <a:spcPts val="0"/>
              </a:spcAft>
              <a:buSzPct val="85714"/>
              <a:buChar char="○"/>
            </a:pPr>
            <a:r>
              <a:rPr lang="en"/>
              <a:t>Utilizing the "filters" argument to restrict queries to a specific item ID.</a:t>
            </a:r>
            <a:endParaRPr/>
          </a:p>
          <a:p>
            <a:pPr indent="-287655" lvl="1" marL="914400" rtl="0" algn="l">
              <a:spcBef>
                <a:spcPts val="0"/>
              </a:spcBef>
              <a:spcAft>
                <a:spcPts val="0"/>
              </a:spcAft>
              <a:buSzPct val="85714"/>
              <a:buChar char="○"/>
            </a:pPr>
            <a:r>
              <a:rPr lang="en"/>
              <a:t>Similar to the item ID filter used in the retriever.</a:t>
            </a:r>
            <a:endParaRPr/>
          </a:p>
          <a:p>
            <a:pPr indent="0" lvl="0" marL="0" rtl="0" algn="l">
              <a:spcBef>
                <a:spcPts val="0"/>
              </a:spcBef>
              <a:spcAft>
                <a:spcPts val="0"/>
              </a:spcAft>
              <a:buNone/>
            </a:pPr>
            <a:r>
              <a:t/>
            </a:r>
            <a:endParaRPr/>
          </a:p>
        </p:txBody>
      </p:sp>
      <p:sp>
        <p:nvSpPr>
          <p:cNvPr id="1871" name="Google Shape;1871;p62"/>
          <p:cNvSpPr txBox="1"/>
          <p:nvPr/>
        </p:nvSpPr>
        <p:spPr>
          <a:xfrm>
            <a:off x="4572000" y="1017725"/>
            <a:ext cx="3996900" cy="3431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050">
                <a:solidFill>
                  <a:schemeClr val="dk1"/>
                </a:solidFill>
                <a:latin typeface="Poppins"/>
                <a:ea typeface="Poppins"/>
                <a:cs typeface="Poppins"/>
                <a:sym typeface="Poppins"/>
              </a:rPr>
              <a:t>Example:</a:t>
            </a:r>
            <a:endParaRPr b="1" sz="1050">
              <a:solidFill>
                <a:schemeClr val="dk1"/>
              </a:solidFill>
              <a:latin typeface="Poppins"/>
              <a:ea typeface="Poppins"/>
              <a:cs typeface="Poppins"/>
              <a:sym typeface="Poppins"/>
            </a:endParaRPr>
          </a:p>
          <a:p>
            <a:pPr indent="0" lvl="0" marL="0" rtl="0" algn="l">
              <a:spcBef>
                <a:spcPts val="0"/>
              </a:spcBef>
              <a:spcAft>
                <a:spcPts val="0"/>
              </a:spcAft>
              <a:buNone/>
            </a:pPr>
            <a:r>
              <a:t/>
            </a:r>
            <a:endParaRPr b="1" sz="1050">
              <a:solidFill>
                <a:schemeClr val="lt2"/>
              </a:solidFill>
              <a:latin typeface="Poppins"/>
              <a:ea typeface="Poppins"/>
              <a:cs typeface="Poppins"/>
              <a:sym typeface="Poppins"/>
            </a:endParaRPr>
          </a:p>
          <a:p>
            <a:pPr indent="0" lvl="0" marL="0" rtl="0" algn="l">
              <a:spcBef>
                <a:spcPts val="0"/>
              </a:spcBef>
              <a:spcAft>
                <a:spcPts val="0"/>
              </a:spcAft>
              <a:buNone/>
            </a:pPr>
            <a:r>
              <a:rPr b="1" lang="en" sz="1050">
                <a:solidFill>
                  <a:schemeClr val="lt2"/>
                </a:solidFill>
                <a:latin typeface="Poppins"/>
                <a:ea typeface="Poppins"/>
                <a:cs typeface="Poppins"/>
                <a:sym typeface="Poppins"/>
              </a:rPr>
              <a:t>Question</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“Who is Anakin Skywalker?”</a:t>
            </a:r>
            <a:endParaRPr i="1"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1:</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“little 5-year-old”</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...acting are extremely weak at times during the movie.  For example, little 5-year-old Anakin Skywalker hits on the Princess at many times during the mo...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2:</a:t>
            </a:r>
            <a:r>
              <a:rPr lang="en" sz="1050">
                <a:solidFill>
                  <a:schemeClr val="dk1"/>
                </a:solidFill>
                <a:latin typeface="Poppins"/>
                <a:ea typeface="Poppins"/>
                <a:cs typeface="Poppins"/>
                <a:sym typeface="Poppins"/>
              </a:rPr>
              <a:t> </a:t>
            </a:r>
            <a:r>
              <a:rPr i="1" lang="en" sz="1050">
                <a:solidFill>
                  <a:schemeClr val="dk1"/>
                </a:solidFill>
                <a:latin typeface="Poppins"/>
                <a:ea typeface="Poppins"/>
                <a:cs typeface="Poppins"/>
                <a:sym typeface="Poppins"/>
              </a:rPr>
              <a:t>“Darth Vader”</a:t>
            </a:r>
            <a:r>
              <a:rPr lang="en" sz="1050">
                <a:solidFill>
                  <a:schemeClr val="dk1"/>
                </a:solidFill>
                <a:latin typeface="Poppins"/>
                <a:ea typeface="Poppins"/>
                <a:cs typeface="Poppins"/>
                <a:sym typeface="Poppins"/>
              </a:rPr>
              <a:t>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...nto motion. We see the young Anakin Skywalker, who's fate is the evil Darth Vader, but who will eventually bring balance to the Force.Surely these thi...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rPr b="1" lang="en" sz="1050">
                <a:solidFill>
                  <a:schemeClr val="dk2"/>
                </a:solidFill>
                <a:latin typeface="Poppins"/>
                <a:ea typeface="Poppins"/>
                <a:cs typeface="Poppins"/>
                <a:sym typeface="Poppins"/>
              </a:rPr>
              <a:t>Answer 3: </a:t>
            </a:r>
            <a:endParaRPr b="1" sz="1050">
              <a:solidFill>
                <a:schemeClr val="dk2"/>
              </a:solidFill>
              <a:latin typeface="Poppins"/>
              <a:ea typeface="Poppins"/>
              <a:cs typeface="Poppins"/>
              <a:sym typeface="Poppins"/>
            </a:endParaRPr>
          </a:p>
          <a:p>
            <a:pPr indent="0" lvl="0" marL="0" rtl="0" algn="l">
              <a:spcBef>
                <a:spcPts val="0"/>
              </a:spcBef>
              <a:spcAft>
                <a:spcPts val="0"/>
              </a:spcAft>
              <a:buNone/>
            </a:pPr>
            <a:r>
              <a:rPr lang="en" sz="1050">
                <a:solidFill>
                  <a:schemeClr val="dk1"/>
                </a:solidFill>
                <a:latin typeface="Poppins"/>
                <a:ea typeface="Poppins"/>
                <a:cs typeface="Poppins"/>
                <a:sym typeface="Poppins"/>
              </a:rPr>
              <a:t>Review snippet: ...None...</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sz="1050">
              <a:solidFill>
                <a:schemeClr val="dk1"/>
              </a:solidFill>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872" name="Google Shape;187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73" name="Google Shape;1873;p62"/>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https://docs.haystack.deepset.ai/docs/pipelines</a:t>
            </a:r>
            <a:r>
              <a:rPr lang="en">
                <a:latin typeface="Poppins"/>
                <a:ea typeface="Poppins"/>
                <a:cs typeface="Poppins"/>
                <a:sym typeface="Poppins"/>
              </a:rPr>
              <a:t> &amp; </a:t>
            </a:r>
            <a:r>
              <a:rPr lang="en" u="sng">
                <a:solidFill>
                  <a:schemeClr val="hlink"/>
                </a:solidFill>
                <a:latin typeface="Poppins"/>
                <a:ea typeface="Poppins"/>
                <a:cs typeface="Poppins"/>
                <a:sym typeface="Poppins"/>
                <a:hlinkClick r:id="rId4"/>
              </a:rPr>
              <a:t>https://docs.haystack.deepset.ai/docs/ready_made_pipelines</a:t>
            </a:r>
            <a:endParaRPr>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7" name="Shape 1877"/>
        <p:cNvGrpSpPr/>
        <p:nvPr/>
      </p:nvGrpSpPr>
      <p:grpSpPr>
        <a:xfrm>
          <a:off x="0" y="0"/>
          <a:ext cx="0" cy="0"/>
          <a:chOff x="0" y="0"/>
          <a:chExt cx="0" cy="0"/>
        </a:xfrm>
      </p:grpSpPr>
      <p:sp>
        <p:nvSpPr>
          <p:cNvPr id="1878" name="Google Shape;1878;p63"/>
          <p:cNvSpPr txBox="1"/>
          <p:nvPr>
            <p:ph type="title"/>
          </p:nvPr>
        </p:nvSpPr>
        <p:spPr>
          <a:xfrm>
            <a:off x="720000" y="2079325"/>
            <a:ext cx="5598000" cy="841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SzPct val="34137"/>
              <a:buNone/>
            </a:pPr>
            <a:r>
              <a:rPr lang="en" sz="2900"/>
              <a:t>Assessment and Enhancement of the QA Pipeline</a:t>
            </a:r>
            <a:endParaRPr sz="4800"/>
          </a:p>
        </p:txBody>
      </p:sp>
      <p:sp>
        <p:nvSpPr>
          <p:cNvPr id="1879" name="Google Shape;1879;p63"/>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Retriever-Reader Enhancement for Improved QA Performance</a:t>
            </a:r>
            <a:endParaRPr/>
          </a:p>
        </p:txBody>
      </p:sp>
      <p:grpSp>
        <p:nvGrpSpPr>
          <p:cNvPr id="1880" name="Google Shape;1880;p63"/>
          <p:cNvGrpSpPr/>
          <p:nvPr/>
        </p:nvGrpSpPr>
        <p:grpSpPr>
          <a:xfrm>
            <a:off x="796100" y="3019701"/>
            <a:ext cx="4558967" cy="134100"/>
            <a:chOff x="796100" y="3019701"/>
            <a:chExt cx="4558967" cy="134100"/>
          </a:xfrm>
        </p:grpSpPr>
        <p:sp>
          <p:nvSpPr>
            <p:cNvPr id="1881" name="Google Shape;1881;p6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82" name="Google Shape;1882;p6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883" name="Google Shape;1883;p6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4" name="Google Shape;1884;p63"/>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03</a:t>
            </a:r>
            <a:endParaRPr/>
          </a:p>
        </p:txBody>
      </p:sp>
      <p:grpSp>
        <p:nvGrpSpPr>
          <p:cNvPr id="1885" name="Google Shape;1885;p63"/>
          <p:cNvGrpSpPr/>
          <p:nvPr/>
        </p:nvGrpSpPr>
        <p:grpSpPr>
          <a:xfrm>
            <a:off x="6487513" y="-1301175"/>
            <a:ext cx="4268216" cy="6666030"/>
            <a:chOff x="6128138" y="-1301175"/>
            <a:chExt cx="4268216" cy="6666030"/>
          </a:xfrm>
        </p:grpSpPr>
        <p:sp>
          <p:nvSpPr>
            <p:cNvPr id="1886" name="Google Shape;1886;p63"/>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3"/>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3"/>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3"/>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3"/>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1" name="Google Shape;1891;p63"/>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892" name="Google Shape;1892;p63"/>
            <p:cNvGrpSpPr/>
            <p:nvPr/>
          </p:nvGrpSpPr>
          <p:grpSpPr>
            <a:xfrm rot="5400000">
              <a:off x="7873341" y="4254316"/>
              <a:ext cx="708100" cy="708500"/>
              <a:chOff x="3678700" y="407275"/>
              <a:chExt cx="708100" cy="708500"/>
            </a:xfrm>
          </p:grpSpPr>
          <p:sp>
            <p:nvSpPr>
              <p:cNvPr id="1893" name="Google Shape;1893;p6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0" name="Google Shape;1900;p63"/>
            <p:cNvGrpSpPr/>
            <p:nvPr/>
          </p:nvGrpSpPr>
          <p:grpSpPr>
            <a:xfrm rot="5400000">
              <a:off x="8639847" y="3354200"/>
              <a:ext cx="457787" cy="458045"/>
              <a:chOff x="3678700" y="407275"/>
              <a:chExt cx="708100" cy="708500"/>
            </a:xfrm>
          </p:grpSpPr>
          <p:sp>
            <p:nvSpPr>
              <p:cNvPr id="1901" name="Google Shape;1901;p6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8" name="Google Shape;1908;p63"/>
            <p:cNvGrpSpPr/>
            <p:nvPr/>
          </p:nvGrpSpPr>
          <p:grpSpPr>
            <a:xfrm>
              <a:off x="7787267" y="539497"/>
              <a:ext cx="208184" cy="208184"/>
              <a:chOff x="8356813" y="1074288"/>
              <a:chExt cx="351900" cy="351900"/>
            </a:xfrm>
          </p:grpSpPr>
          <p:sp>
            <p:nvSpPr>
              <p:cNvPr id="1909" name="Google Shape;1909;p6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63"/>
            <p:cNvGrpSpPr/>
            <p:nvPr/>
          </p:nvGrpSpPr>
          <p:grpSpPr>
            <a:xfrm>
              <a:off x="7194842" y="2467660"/>
              <a:ext cx="208184" cy="208184"/>
              <a:chOff x="8356813" y="1074288"/>
              <a:chExt cx="351900" cy="351900"/>
            </a:xfrm>
          </p:grpSpPr>
          <p:sp>
            <p:nvSpPr>
              <p:cNvPr id="1912" name="Google Shape;1912;p6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4" name="Google Shape;1914;p63"/>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5" name="Google Shape;191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19" name="Shape 1919"/>
        <p:cNvGrpSpPr/>
        <p:nvPr/>
      </p:nvGrpSpPr>
      <p:grpSpPr>
        <a:xfrm>
          <a:off x="0" y="0"/>
          <a:ext cx="0" cy="0"/>
          <a:chOff x="0" y="0"/>
          <a:chExt cx="0" cy="0"/>
        </a:xfrm>
      </p:grpSpPr>
      <p:sp>
        <p:nvSpPr>
          <p:cNvPr id="1920" name="Google Shape;1920;p6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Procedures</a:t>
            </a:r>
            <a:endParaRPr/>
          </a:p>
        </p:txBody>
      </p:sp>
      <p:sp>
        <p:nvSpPr>
          <p:cNvPr id="1921" name="Google Shape;1921;p64"/>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a:t>Importance of Performance Evaluation:</a:t>
            </a:r>
            <a:endParaRPr/>
          </a:p>
          <a:p>
            <a:pPr indent="-299085" lvl="1" marL="914400" rtl="0" algn="l">
              <a:spcBef>
                <a:spcPts val="0"/>
              </a:spcBef>
              <a:spcAft>
                <a:spcPts val="0"/>
              </a:spcAft>
              <a:buSzPct val="85714"/>
              <a:buChar char="○"/>
            </a:pPr>
            <a:r>
              <a:rPr lang="en"/>
              <a:t>Recognizing varying degrees of relevance in extracted answers.</a:t>
            </a:r>
            <a:endParaRPr/>
          </a:p>
          <a:p>
            <a:pPr indent="-299085" lvl="1" marL="914400" rtl="0" algn="l">
              <a:spcBef>
                <a:spcPts val="0"/>
              </a:spcBef>
              <a:spcAft>
                <a:spcPts val="0"/>
              </a:spcAft>
              <a:buSzPct val="85714"/>
              <a:buChar char="○"/>
            </a:pPr>
            <a:r>
              <a:rPr lang="en"/>
              <a:t>Need to enhance system's performance by quantifying retriever and reader capabilities.</a:t>
            </a:r>
            <a:endParaRPr/>
          </a:p>
          <a:p>
            <a:pPr indent="-299085" lvl="0" marL="457200" rtl="0" algn="l">
              <a:spcBef>
                <a:spcPts val="0"/>
              </a:spcBef>
              <a:spcAft>
                <a:spcPts val="0"/>
              </a:spcAft>
              <a:buSzPct val="100000"/>
              <a:buChar char="●"/>
            </a:pPr>
            <a:r>
              <a:rPr lang="en"/>
              <a:t>Balance Between Reader and Retriever:</a:t>
            </a:r>
            <a:endParaRPr/>
          </a:p>
          <a:p>
            <a:pPr indent="-299085" lvl="1" marL="914400" rtl="0" algn="l">
              <a:spcBef>
                <a:spcPts val="0"/>
              </a:spcBef>
              <a:spcAft>
                <a:spcPts val="0"/>
              </a:spcAft>
              <a:buSzPct val="85714"/>
              <a:buChar char="○"/>
            </a:pPr>
            <a:r>
              <a:rPr lang="en"/>
              <a:t>Reader's performance relies on retriever's accuracy in document retrieval.</a:t>
            </a:r>
            <a:endParaRPr/>
          </a:p>
          <a:p>
            <a:pPr indent="-299085" lvl="1" marL="914400" rtl="0" algn="l">
              <a:spcBef>
                <a:spcPts val="0"/>
              </a:spcBef>
              <a:spcAft>
                <a:spcPts val="0"/>
              </a:spcAft>
              <a:buSzPct val="85714"/>
              <a:buChar char="○"/>
            </a:pPr>
            <a:r>
              <a:rPr lang="en">
                <a:highlight>
                  <a:schemeClr val="accent2"/>
                </a:highlight>
              </a:rPr>
              <a:t>Retriever establishes upper limit for overall QA system performance</a:t>
            </a:r>
            <a:r>
              <a:rPr lang="en"/>
              <a:t>.</a:t>
            </a:r>
            <a:endParaRPr/>
          </a:p>
          <a:p>
            <a:pPr indent="-299085" lvl="0" marL="457200" rtl="0" algn="l">
              <a:spcBef>
                <a:spcPts val="0"/>
              </a:spcBef>
              <a:spcAft>
                <a:spcPts val="0"/>
              </a:spcAft>
              <a:buSzPct val="100000"/>
              <a:buChar char="●"/>
            </a:pPr>
            <a:r>
              <a:rPr lang="en"/>
              <a:t>Focus on Retriever's Proficiency:</a:t>
            </a:r>
            <a:endParaRPr/>
          </a:p>
          <a:p>
            <a:pPr indent="-299085" lvl="1" marL="914400" rtl="0" algn="l">
              <a:spcBef>
                <a:spcPts val="0"/>
              </a:spcBef>
              <a:spcAft>
                <a:spcPts val="0"/>
              </a:spcAft>
              <a:buSzPct val="85714"/>
              <a:buChar char="○"/>
            </a:pPr>
            <a:r>
              <a:rPr lang="en"/>
              <a:t>Retriever's role in effective document retrieval is paramount.</a:t>
            </a:r>
            <a:endParaRPr/>
          </a:p>
          <a:p>
            <a:pPr indent="-299085" lvl="1" marL="914400" rtl="0" algn="l">
              <a:spcBef>
                <a:spcPts val="0"/>
              </a:spcBef>
              <a:spcAft>
                <a:spcPts val="0"/>
              </a:spcAft>
              <a:buSzPct val="85714"/>
              <a:buChar char="○"/>
            </a:pPr>
            <a:r>
              <a:rPr lang="en"/>
              <a:t>Ensuring retriever's accuracy is vital for successful QA outcomes.</a:t>
            </a:r>
            <a:endParaRPr/>
          </a:p>
          <a:p>
            <a:pPr indent="-299085" lvl="0" marL="457200" rtl="0" algn="l">
              <a:spcBef>
                <a:spcPts val="0"/>
              </a:spcBef>
              <a:spcAft>
                <a:spcPts val="0"/>
              </a:spcAft>
              <a:buSzPct val="100000"/>
              <a:buChar char="●"/>
            </a:pPr>
            <a:r>
              <a:rPr lang="en"/>
              <a:t>Introduction of Evaluation Metrics:</a:t>
            </a:r>
            <a:endParaRPr/>
          </a:p>
          <a:p>
            <a:pPr indent="-299085" lvl="1" marL="914400" rtl="0" algn="l">
              <a:spcBef>
                <a:spcPts val="0"/>
              </a:spcBef>
              <a:spcAft>
                <a:spcPts val="0"/>
              </a:spcAft>
              <a:buSzPct val="85714"/>
              <a:buChar char="○"/>
            </a:pPr>
            <a:r>
              <a:rPr lang="en"/>
              <a:t>Introducing standard evaluation metrics to assess retriever's performance.</a:t>
            </a:r>
            <a:endParaRPr/>
          </a:p>
          <a:p>
            <a:pPr indent="-299085" lvl="1" marL="914400" rtl="0" algn="l">
              <a:spcBef>
                <a:spcPts val="0"/>
              </a:spcBef>
              <a:spcAft>
                <a:spcPts val="0"/>
              </a:spcAft>
              <a:buSzPct val="85714"/>
              <a:buChar char="○"/>
            </a:pPr>
            <a:r>
              <a:rPr lang="en">
                <a:highlight>
                  <a:schemeClr val="accent2"/>
                </a:highlight>
              </a:rPr>
              <a:t>Facilitates comparison between sparse and dense representations</a:t>
            </a:r>
            <a:r>
              <a:rPr lang="en"/>
              <a:t>.</a:t>
            </a:r>
            <a:endParaRPr/>
          </a:p>
          <a:p>
            <a:pPr indent="-299085" lvl="0" marL="457200" rtl="0" algn="l">
              <a:spcBef>
                <a:spcPts val="0"/>
              </a:spcBef>
              <a:spcAft>
                <a:spcPts val="0"/>
              </a:spcAft>
              <a:buSzPct val="100000"/>
              <a:buChar char="●"/>
            </a:pPr>
            <a:r>
              <a:rPr lang="en"/>
              <a:t>Implicati</a:t>
            </a:r>
            <a:r>
              <a:rPr lang="en"/>
              <a:t>o</a:t>
            </a:r>
            <a:r>
              <a:rPr lang="en"/>
              <a:t>n for System Enhancement:</a:t>
            </a:r>
            <a:endParaRPr/>
          </a:p>
          <a:p>
            <a:pPr indent="-299085" lvl="1" marL="914400" rtl="0" algn="l">
              <a:spcBef>
                <a:spcPts val="0"/>
              </a:spcBef>
              <a:spcAft>
                <a:spcPts val="0"/>
              </a:spcAft>
              <a:buSzPct val="85714"/>
              <a:buChar char="○"/>
            </a:pPr>
            <a:r>
              <a:rPr lang="en"/>
              <a:t>Evaluation metrics serve as foundation for improving system's components.</a:t>
            </a:r>
            <a:endParaRPr/>
          </a:p>
          <a:p>
            <a:pPr indent="-299085" lvl="1" marL="914400" rtl="0" algn="l">
              <a:spcBef>
                <a:spcPts val="0"/>
              </a:spcBef>
              <a:spcAft>
                <a:spcPts val="0"/>
              </a:spcAft>
              <a:buSzPct val="85714"/>
              <a:buChar char="○"/>
            </a:pPr>
            <a:r>
              <a:rPr lang="en"/>
              <a:t>Offers insights into optimizing retriever-reader dynamics for better outcomes.</a:t>
            </a:r>
            <a:endParaRPr/>
          </a:p>
          <a:p>
            <a:pPr indent="0" lvl="0" marL="0" rtl="0" algn="l">
              <a:spcBef>
                <a:spcPts val="0"/>
              </a:spcBef>
              <a:spcAft>
                <a:spcPts val="0"/>
              </a:spcAft>
              <a:buNone/>
            </a:pPr>
            <a:r>
              <a:t/>
            </a:r>
            <a:endParaRPr/>
          </a:p>
        </p:txBody>
      </p:sp>
      <p:sp>
        <p:nvSpPr>
          <p:cNvPr id="1922" name="Google Shape;192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1">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26" name="Shape 1926"/>
        <p:cNvGrpSpPr/>
        <p:nvPr/>
      </p:nvGrpSpPr>
      <p:grpSpPr>
        <a:xfrm>
          <a:off x="0" y="0"/>
          <a:ext cx="0" cy="0"/>
          <a:chOff x="0" y="0"/>
          <a:chExt cx="0" cy="0"/>
        </a:xfrm>
      </p:grpSpPr>
      <p:sp>
        <p:nvSpPr>
          <p:cNvPr id="1927" name="Google Shape;1927;p6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Assessing the Retrieval Component</a:t>
            </a:r>
            <a:endParaRPr/>
          </a:p>
        </p:txBody>
      </p:sp>
      <p:sp>
        <p:nvSpPr>
          <p:cNvPr id="1928" name="Google Shape;1928;p65"/>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0"/>
              </a:spcBef>
              <a:spcAft>
                <a:spcPts val="0"/>
              </a:spcAft>
              <a:buSzPct val="100000"/>
              <a:buChar char="●"/>
            </a:pPr>
            <a:r>
              <a:rPr lang="en"/>
              <a:t>Evaluating Retriever Performance:</a:t>
            </a:r>
            <a:endParaRPr/>
          </a:p>
          <a:p>
            <a:pPr indent="-287655" lvl="1" marL="914400" rtl="0" algn="l">
              <a:spcBef>
                <a:spcPts val="0"/>
              </a:spcBef>
              <a:spcAft>
                <a:spcPts val="0"/>
              </a:spcAft>
              <a:buSzPct val="85714"/>
              <a:buChar char="○"/>
            </a:pPr>
            <a:r>
              <a:rPr b="1" lang="en">
                <a:highlight>
                  <a:schemeClr val="lt2"/>
                </a:highlight>
              </a:rPr>
              <a:t>Recall </a:t>
            </a:r>
            <a:r>
              <a:rPr lang="en">
                <a:highlight>
                  <a:schemeClr val="lt2"/>
                </a:highlight>
              </a:rPr>
              <a:t>metric</a:t>
            </a:r>
            <a:r>
              <a:rPr lang="en"/>
              <a:t> commonly used for retriever performance evaluation.</a:t>
            </a:r>
            <a:endParaRPr/>
          </a:p>
          <a:p>
            <a:pPr indent="-287655" lvl="1" marL="914400" rtl="0" algn="l">
              <a:spcBef>
                <a:spcPts val="0"/>
              </a:spcBef>
              <a:spcAft>
                <a:spcPts val="0"/>
              </a:spcAft>
              <a:buSzPct val="85714"/>
              <a:buChar char="○"/>
            </a:pPr>
            <a:r>
              <a:rPr lang="en"/>
              <a:t>Recall measures the proportion of relevant documents retrieved.</a:t>
            </a:r>
            <a:endParaRPr/>
          </a:p>
          <a:p>
            <a:pPr indent="-287655" lvl="1" marL="914400" rtl="0" algn="l">
              <a:spcBef>
                <a:spcPts val="0"/>
              </a:spcBef>
              <a:spcAft>
                <a:spcPts val="0"/>
              </a:spcAft>
              <a:buSzPct val="85714"/>
              <a:buChar char="○"/>
            </a:pPr>
            <a:r>
              <a:rPr lang="en"/>
              <a:t>"Relevant" signifies answer presence within text passage.</a:t>
            </a:r>
            <a:endParaRPr/>
          </a:p>
          <a:p>
            <a:pPr indent="-287655" lvl="1" marL="914400" rtl="0" algn="l">
              <a:spcBef>
                <a:spcPts val="0"/>
              </a:spcBef>
              <a:spcAft>
                <a:spcPts val="0"/>
              </a:spcAft>
              <a:buSzPct val="85714"/>
              <a:buChar char="○"/>
            </a:pPr>
            <a:r>
              <a:rPr lang="en"/>
              <a:t>Compute recall by counting answer appearances in </a:t>
            </a:r>
            <a:r>
              <a:rPr lang="en">
                <a:highlight>
                  <a:schemeClr val="accent2"/>
                </a:highlight>
              </a:rPr>
              <a:t>top k retriever documents</a:t>
            </a:r>
            <a:r>
              <a:rPr lang="en"/>
              <a:t>.</a:t>
            </a:r>
            <a:endParaRPr/>
          </a:p>
          <a:p>
            <a:pPr indent="-287655" lvl="0" marL="457200" rtl="0" algn="l">
              <a:spcBef>
                <a:spcPts val="0"/>
              </a:spcBef>
              <a:spcAft>
                <a:spcPts val="0"/>
              </a:spcAft>
              <a:buSzPct val="100000"/>
              <a:buChar char="●"/>
            </a:pPr>
            <a:r>
              <a:rPr lang="en"/>
              <a:t>Haystack's DocumentSearchPipeline:</a:t>
            </a:r>
            <a:endParaRPr/>
          </a:p>
          <a:p>
            <a:pPr indent="-287655" lvl="1" marL="914400" rtl="0" algn="l">
              <a:spcBef>
                <a:spcPts val="0"/>
              </a:spcBef>
              <a:spcAft>
                <a:spcPts val="0"/>
              </a:spcAft>
              <a:buSzPct val="85714"/>
              <a:buChar char="○"/>
            </a:pPr>
            <a:r>
              <a:rPr lang="en"/>
              <a:t>Utilize "</a:t>
            </a:r>
            <a:r>
              <a:rPr b="1" lang="en">
                <a:highlight>
                  <a:schemeClr val="lt2"/>
                </a:highlight>
              </a:rPr>
              <a:t>DocumentSearchPipeline</a:t>
            </a:r>
            <a:r>
              <a:rPr lang="en"/>
              <a:t>" in Haystack for evaluation.</a:t>
            </a:r>
            <a:endParaRPr/>
          </a:p>
          <a:p>
            <a:pPr indent="-287655" lvl="1" marL="914400" rtl="0" algn="l">
              <a:spcBef>
                <a:spcPts val="0"/>
              </a:spcBef>
              <a:spcAft>
                <a:spcPts val="0"/>
              </a:spcAft>
              <a:buSzPct val="85714"/>
              <a:buChar char="○"/>
            </a:pPr>
            <a:r>
              <a:rPr lang="en"/>
              <a:t>Establishes framework for evaluating retriever's effectiveness.</a:t>
            </a:r>
            <a:endParaRPr/>
          </a:p>
          <a:p>
            <a:pPr indent="-287655" lvl="0" marL="457200" rtl="0" algn="l">
              <a:spcBef>
                <a:spcPts val="0"/>
              </a:spcBef>
              <a:spcAft>
                <a:spcPts val="0"/>
              </a:spcAft>
              <a:buSzPct val="100000"/>
              <a:buChar char="●"/>
            </a:pPr>
            <a:r>
              <a:rPr lang="en"/>
              <a:t>Adding Answers to Label Index:</a:t>
            </a:r>
            <a:endParaRPr/>
          </a:p>
          <a:p>
            <a:pPr indent="-287655" lvl="1" marL="914400" rtl="0" algn="l">
              <a:spcBef>
                <a:spcPts val="0"/>
              </a:spcBef>
              <a:spcAft>
                <a:spcPts val="0"/>
              </a:spcAft>
              <a:buSzPct val="85714"/>
              <a:buChar char="○"/>
            </a:pPr>
            <a:r>
              <a:rPr lang="en"/>
              <a:t>Populate dedicated label index in ElasticsearchDocumentStore.</a:t>
            </a:r>
            <a:endParaRPr/>
          </a:p>
          <a:p>
            <a:pPr indent="-287655" lvl="1" marL="914400" rtl="0" algn="l">
              <a:spcBef>
                <a:spcPts val="0"/>
              </a:spcBef>
              <a:spcAft>
                <a:spcPts val="0"/>
              </a:spcAft>
              <a:buSzPct val="85714"/>
              <a:buChar char="○"/>
            </a:pPr>
            <a:r>
              <a:rPr lang="en"/>
              <a:t>Haystack's Label object represents answer spans and metadata.</a:t>
            </a:r>
            <a:endParaRPr/>
          </a:p>
          <a:p>
            <a:pPr indent="-287655" lvl="1" marL="914400" rtl="0" algn="l">
              <a:spcBef>
                <a:spcPts val="0"/>
              </a:spcBef>
              <a:spcAft>
                <a:spcPts val="0"/>
              </a:spcAft>
              <a:buSzPct val="85714"/>
              <a:buChar char="○"/>
            </a:pPr>
            <a:r>
              <a:rPr lang="en"/>
              <a:t>Create Label objects by iterating over test set questions.</a:t>
            </a:r>
            <a:endParaRPr/>
          </a:p>
          <a:p>
            <a:pPr indent="-287655" lvl="1" marL="914400" rtl="0" algn="l">
              <a:spcBef>
                <a:spcPts val="0"/>
              </a:spcBef>
              <a:spcAft>
                <a:spcPts val="0"/>
              </a:spcAft>
              <a:buSzPct val="85714"/>
              <a:buChar char="○"/>
            </a:pPr>
            <a:r>
              <a:rPr lang="en"/>
              <a:t>Extract matching answers and relevant metadata for each question.</a:t>
            </a:r>
            <a:endParaRPr/>
          </a:p>
          <a:p>
            <a:pPr indent="-287655" lvl="0" marL="457200" rtl="0" algn="l">
              <a:spcBef>
                <a:spcPts val="0"/>
              </a:spcBef>
              <a:spcAft>
                <a:spcPts val="0"/>
              </a:spcAft>
              <a:buSzPct val="100000"/>
              <a:buChar char="●"/>
            </a:pPr>
            <a:r>
              <a:rPr lang="en"/>
              <a:t>Enhancing Label Metadata:</a:t>
            </a:r>
            <a:endParaRPr/>
          </a:p>
          <a:p>
            <a:pPr indent="-287655" lvl="1" marL="914400" rtl="0" algn="l">
              <a:spcBef>
                <a:spcPts val="0"/>
              </a:spcBef>
              <a:spcAft>
                <a:spcPts val="0"/>
              </a:spcAft>
              <a:buSzPct val="85714"/>
              <a:buChar char="○"/>
            </a:pPr>
            <a:r>
              <a:rPr lang="en"/>
              <a:t>Each Label contains query-answer pair and associated data.</a:t>
            </a:r>
            <a:endParaRPr/>
          </a:p>
          <a:p>
            <a:pPr indent="-287655" lvl="1" marL="914400" rtl="0" algn="l">
              <a:spcBef>
                <a:spcPts val="0"/>
              </a:spcBef>
              <a:spcAft>
                <a:spcPts val="0"/>
              </a:spcAft>
              <a:buSzPct val="85714"/>
              <a:buChar char="○"/>
            </a:pPr>
            <a:r>
              <a:rPr lang="en"/>
              <a:t>Include product ID in meta field for label filtering.</a:t>
            </a:r>
            <a:endParaRPr/>
          </a:p>
          <a:p>
            <a:pPr indent="-287655" lvl="0" marL="457200" rtl="0" algn="l">
              <a:spcBef>
                <a:spcPts val="0"/>
              </a:spcBef>
              <a:spcAft>
                <a:spcPts val="0"/>
              </a:spcAft>
              <a:buSzPct val="100000"/>
              <a:buChar char="●"/>
            </a:pPr>
            <a:r>
              <a:rPr lang="en"/>
              <a:t>Mapping for Aggregation:</a:t>
            </a:r>
            <a:endParaRPr/>
          </a:p>
          <a:p>
            <a:pPr indent="-287655" lvl="1" marL="914400" rtl="0" algn="l">
              <a:spcBef>
                <a:spcPts val="0"/>
              </a:spcBef>
              <a:spcAft>
                <a:spcPts val="0"/>
              </a:spcAft>
              <a:buSzPct val="85714"/>
              <a:buChar char="○"/>
            </a:pPr>
            <a:r>
              <a:rPr lang="en"/>
              <a:t>Establish mapping between question IDs and answers.</a:t>
            </a:r>
            <a:endParaRPr/>
          </a:p>
          <a:p>
            <a:pPr indent="-287655" lvl="1" marL="914400" rtl="0" algn="l">
              <a:spcBef>
                <a:spcPts val="0"/>
              </a:spcBef>
              <a:spcAft>
                <a:spcPts val="0"/>
              </a:spcAft>
              <a:buSzPct val="85714"/>
              <a:buChar char="○"/>
            </a:pPr>
            <a:r>
              <a:rPr lang="en"/>
              <a:t>Facilitates grouping of answers by related questions.</a:t>
            </a:r>
            <a:endParaRPr/>
          </a:p>
          <a:p>
            <a:pPr indent="-287655" lvl="1" marL="914400" rtl="0" algn="l">
              <a:spcBef>
                <a:spcPts val="0"/>
              </a:spcBef>
              <a:spcAft>
                <a:spcPts val="0"/>
              </a:spcAft>
              <a:buSzPct val="85714"/>
              <a:buChar char="○"/>
            </a:pPr>
            <a:r>
              <a:rPr lang="en"/>
              <a:t>Enables comprehensive and organized evaluation process.</a:t>
            </a:r>
            <a:endParaRPr/>
          </a:p>
          <a:p>
            <a:pPr indent="0" lvl="0" marL="0" rtl="0" algn="l">
              <a:spcBef>
                <a:spcPts val="0"/>
              </a:spcBef>
              <a:spcAft>
                <a:spcPts val="0"/>
              </a:spcAft>
              <a:buNone/>
            </a:pPr>
            <a:r>
              <a:t/>
            </a:r>
            <a:endParaRPr/>
          </a:p>
        </p:txBody>
      </p:sp>
      <p:sp>
        <p:nvSpPr>
          <p:cNvPr id="1929" name="Google Shape;1929;p65"/>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a:t>
            </a:r>
            <a:r>
              <a:rPr lang="en" u="sng">
                <a:solidFill>
                  <a:schemeClr val="hlink"/>
                </a:solidFill>
                <a:latin typeface="Poppins"/>
                <a:ea typeface="Poppins"/>
                <a:cs typeface="Poppins"/>
                <a:sym typeface="Poppins"/>
                <a:hlinkClick r:id="rId4"/>
              </a:rPr>
              <a:t>ttps://haystack.deepset.ai/tutorials/11_pipelines#fetching-and-writing-documents</a:t>
            </a:r>
            <a:endParaRPr>
              <a:latin typeface="Poppins"/>
              <a:ea typeface="Poppins"/>
              <a:cs typeface="Poppins"/>
              <a:sym typeface="Poppins"/>
            </a:endParaRPr>
          </a:p>
        </p:txBody>
      </p:sp>
      <p:sp>
        <p:nvSpPr>
          <p:cNvPr id="1930" name="Google Shape;1930;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8">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34" name="Shape 1934"/>
        <p:cNvGrpSpPr/>
        <p:nvPr/>
      </p:nvGrpSpPr>
      <p:grpSpPr>
        <a:xfrm>
          <a:off x="0" y="0"/>
          <a:ext cx="0" cy="0"/>
          <a:chOff x="0" y="0"/>
          <a:chExt cx="0" cy="0"/>
        </a:xfrm>
      </p:grpSpPr>
      <p:sp>
        <p:nvSpPr>
          <p:cNvPr id="1935" name="Google Shape;1935;p6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Assessing the Retrieval Component</a:t>
            </a:r>
            <a:endParaRPr/>
          </a:p>
        </p:txBody>
      </p:sp>
      <p:sp>
        <p:nvSpPr>
          <p:cNvPr id="1936" name="Google Shape;1936;p6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https://haystack.deepset.ai/tutorials/11_pipelines#fetching-and-writing-documents</a:t>
            </a:r>
            <a:endParaRPr>
              <a:latin typeface="Poppins"/>
              <a:ea typeface="Poppins"/>
              <a:cs typeface="Poppins"/>
              <a:sym typeface="Poppins"/>
            </a:endParaRPr>
          </a:p>
        </p:txBody>
      </p:sp>
      <p:sp>
        <p:nvSpPr>
          <p:cNvPr id="1937" name="Google Shape;1937;p66"/>
          <p:cNvSpPr txBox="1"/>
          <p:nvPr/>
        </p:nvSpPr>
        <p:spPr>
          <a:xfrm>
            <a:off x="575100" y="1017725"/>
            <a:ext cx="7993800" cy="34401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None/>
            </a:pPr>
            <a:r>
              <a:rPr b="1" lang="en">
                <a:latin typeface="Poppins"/>
                <a:ea typeface="Poppins"/>
                <a:cs typeface="Poppins"/>
                <a:sym typeface="Poppins"/>
              </a:rPr>
              <a:t>Label Example:</a:t>
            </a:r>
            <a:endParaRPr b="1">
              <a:latin typeface="Poppins"/>
              <a:ea typeface="Poppins"/>
              <a:cs typeface="Poppins"/>
              <a:sym typeface="Poppins"/>
            </a:endParaRPr>
          </a:p>
          <a:p>
            <a:pPr indent="0" lvl="0" marL="0" rtl="0" algn="l">
              <a:lnSpc>
                <a:spcPct val="115000"/>
              </a:lnSpc>
              <a:spcBef>
                <a:spcPts val="0"/>
              </a:spcBef>
              <a:spcAft>
                <a:spcPts val="0"/>
              </a:spcAft>
              <a:buNone/>
            </a:pPr>
            <a:r>
              <a:t/>
            </a:r>
            <a:endParaRPr b="1">
              <a:latin typeface="Poppins"/>
              <a:ea typeface="Poppins"/>
              <a:cs typeface="Poppins"/>
              <a:sym typeface="Poppins"/>
            </a:endParaRPr>
          </a:p>
          <a:p>
            <a:pPr indent="0" lvl="0" marL="0" rtl="0" algn="l">
              <a:lnSpc>
                <a:spcPct val="115000"/>
              </a:lnSpc>
              <a:spcBef>
                <a:spcPts val="0"/>
              </a:spcBef>
              <a:spcAft>
                <a:spcPts val="0"/>
              </a:spcAft>
              <a:buNone/>
            </a:pPr>
            <a:r>
              <a:rPr lang="en">
                <a:latin typeface="Poppins"/>
                <a:ea typeface="Poppins"/>
                <a:cs typeface="Poppins"/>
                <a:sym typeface="Poppins"/>
              </a:rPr>
              <a:t>&lt;</a:t>
            </a:r>
            <a:r>
              <a:rPr b="1" lang="en">
                <a:latin typeface="Poppins"/>
                <a:ea typeface="Poppins"/>
                <a:cs typeface="Poppins"/>
                <a:sym typeface="Poppins"/>
              </a:rPr>
              <a:t>Label</a:t>
            </a:r>
            <a:r>
              <a:rPr lang="en">
                <a:latin typeface="Poppins"/>
                <a:ea typeface="Poppins"/>
                <a:cs typeface="Poppins"/>
                <a:sym typeface="Poppins"/>
              </a:rPr>
              <a:t>: {'</a:t>
            </a:r>
            <a:r>
              <a:rPr b="1" lang="en">
                <a:latin typeface="Poppins"/>
                <a:ea typeface="Poppins"/>
                <a:cs typeface="Poppins"/>
                <a:sym typeface="Poppins"/>
              </a:rPr>
              <a:t>id</a:t>
            </a:r>
            <a:r>
              <a:rPr lang="en">
                <a:latin typeface="Poppins"/>
                <a:ea typeface="Poppins"/>
                <a:cs typeface="Poppins"/>
                <a:sym typeface="Poppins"/>
              </a:rPr>
              <a:t>': 'ad6d57c9-5e58-4284-843d-9004fe07a4cb', </a:t>
            </a:r>
            <a:r>
              <a:rPr b="1" lang="en">
                <a:latin typeface="Poppins"/>
                <a:ea typeface="Poppins"/>
                <a:cs typeface="Poppins"/>
                <a:sym typeface="Poppins"/>
              </a:rPr>
              <a:t>'query'</a:t>
            </a:r>
            <a:r>
              <a:rPr lang="en">
                <a:latin typeface="Poppins"/>
                <a:ea typeface="Poppins"/>
                <a:cs typeface="Poppins"/>
                <a:sym typeface="Poppins"/>
              </a:rPr>
              <a:t>: 'How is the visuals of the film?', </a:t>
            </a:r>
            <a:r>
              <a:rPr b="1" lang="en">
                <a:latin typeface="Poppins"/>
                <a:ea typeface="Poppins"/>
                <a:cs typeface="Poppins"/>
                <a:sym typeface="Poppins"/>
              </a:rPr>
              <a:t>'document'</a:t>
            </a:r>
            <a:r>
              <a:rPr lang="en">
                <a:latin typeface="Poppins"/>
                <a:ea typeface="Poppins"/>
                <a:cs typeface="Poppins"/>
                <a:sym typeface="Poppins"/>
              </a:rPr>
              <a:t>: {'id': '12c6b2914cfd01209da7c8cc4a35920f', 'content': "My, and I believe nearly everyone's favourite &amp;quot;Star Wars&amp;quot;-movie is Episode V-&amp;quot;The Empire Strikes Back&amp;quot;. Not only because it was visually the most dazzling, it also had far more sense of wonder and magic  than the other Episodes. Never had a &amp;quot;Star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they are also highly imaginative because they  create entire worlds of their own. Individual action-setpieces are among  the most exhilarating of the decade (the pod-race or the final  lightsaber-duel among others) and John William's score is one of the major  assets again.Many complained that Jar Jar Binks is too silly and  childish…;.", 'content_type': 'text', 'meta': {}, 'id_hash_keys': ['content'], 'score': None, 'embedding': None}, 'is_correct_answer': True, 'is_correct_document': True, 'origin': 'gold-label', </a:t>
            </a:r>
            <a:r>
              <a:rPr b="1" lang="en">
                <a:latin typeface="Poppins"/>
                <a:ea typeface="Poppins"/>
                <a:cs typeface="Poppins"/>
                <a:sym typeface="Poppins"/>
              </a:rPr>
              <a:t>'answer'</a:t>
            </a:r>
            <a:r>
              <a:rPr lang="en">
                <a:latin typeface="Poppins"/>
                <a:ea typeface="Poppins"/>
                <a:cs typeface="Poppins"/>
                <a:sym typeface="Poppins"/>
              </a:rPr>
              <a:t>: {'answer': 'Wars&amp;quot;-film a greater  emotional impact.&amp;quot;The Phantom Menace&amp;quot; is definetly not on par  with that film, nor has it the originality of &amp;quot;A New Hope&amp;quot;, but  still I liked this film a lot. I actually found it better than &amp;quot;Return  Of The Jedi&amp;quot;. Even those who dispised the movie must acknowledge that  it has its merits. The special effects are fantastic, and in contrast to  other films with superior FX', 'type': 'extractive', 'score': None, 'context': None, 'offsets_in_document': None, 'offsets_in_context': None, 'document_ids': None, 'meta': {}}, 'pipeline_id': None, 'created_at': '2023-08-03 14:55:39', 'updated_at': None, </a:t>
            </a:r>
            <a:r>
              <a:rPr b="1" lang="en">
                <a:latin typeface="Poppins"/>
                <a:ea typeface="Poppins"/>
                <a:cs typeface="Poppins"/>
                <a:sym typeface="Poppins"/>
              </a:rPr>
              <a:t>'meta'</a:t>
            </a:r>
            <a:r>
              <a:rPr lang="en">
                <a:latin typeface="Poppins"/>
                <a:ea typeface="Poppins"/>
                <a:cs typeface="Poppins"/>
                <a:sym typeface="Poppins"/>
              </a:rPr>
              <a:t>: {'item_id': '630575067X', 'question_id': 'c2fda2a4bb1c00124a9a00f9b1741348'}, 'filters': {'item_id': ['630575067X'], 'split': ['test']}}&gt;</a:t>
            </a:r>
            <a:endParaRPr>
              <a:latin typeface="Poppins"/>
              <a:ea typeface="Poppins"/>
              <a:cs typeface="Poppins"/>
              <a:sym typeface="Poppins"/>
            </a:endParaRPr>
          </a:p>
        </p:txBody>
      </p:sp>
      <p:sp>
        <p:nvSpPr>
          <p:cNvPr id="1938" name="Google Shape;1938;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42" name="Shape 1942"/>
        <p:cNvGrpSpPr/>
        <p:nvPr/>
      </p:nvGrpSpPr>
      <p:grpSpPr>
        <a:xfrm>
          <a:off x="0" y="0"/>
          <a:ext cx="0" cy="0"/>
          <a:chOff x="0" y="0"/>
          <a:chExt cx="0" cy="0"/>
        </a:xfrm>
      </p:grpSpPr>
      <p:sp>
        <p:nvSpPr>
          <p:cNvPr id="1943" name="Google Shape;1943;p6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Assessing the Retrieval Component</a:t>
            </a:r>
            <a:endParaRPr sz="3277"/>
          </a:p>
          <a:p>
            <a:pPr indent="0" lvl="0" marL="0" rtl="0" algn="l">
              <a:spcBef>
                <a:spcPts val="0"/>
              </a:spcBef>
              <a:spcAft>
                <a:spcPts val="0"/>
              </a:spcAft>
              <a:buNone/>
            </a:pPr>
            <a:r>
              <a:t/>
            </a:r>
            <a:endParaRPr/>
          </a:p>
        </p:txBody>
      </p:sp>
      <p:sp>
        <p:nvSpPr>
          <p:cNvPr id="1944" name="Google Shape;1944;p67"/>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10000"/>
          </a:bodyPr>
          <a:lstStyle/>
          <a:p>
            <a:pPr indent="-276225" lvl="0" marL="457200" rtl="0" algn="l">
              <a:spcBef>
                <a:spcPts val="0"/>
              </a:spcBef>
              <a:spcAft>
                <a:spcPts val="0"/>
              </a:spcAft>
              <a:buSzPct val="100000"/>
              <a:buChar char="●"/>
            </a:pPr>
            <a:r>
              <a:rPr lang="en"/>
              <a:t>Retriever Evaluation Process:</a:t>
            </a:r>
            <a:endParaRPr/>
          </a:p>
          <a:p>
            <a:pPr indent="-276225" lvl="1" marL="914400" rtl="0" algn="l">
              <a:spcBef>
                <a:spcPts val="0"/>
              </a:spcBef>
              <a:spcAft>
                <a:spcPts val="0"/>
              </a:spcAft>
              <a:buSzPct val="85714"/>
              <a:buChar char="○"/>
            </a:pPr>
            <a:r>
              <a:rPr lang="en"/>
              <a:t>Evaluate retriever by inputting question-answer pairs into pipeline.</a:t>
            </a:r>
            <a:endParaRPr/>
          </a:p>
          <a:p>
            <a:pPr indent="-276225" lvl="1" marL="914400" rtl="0" algn="l">
              <a:spcBef>
                <a:spcPts val="0"/>
              </a:spcBef>
              <a:spcAft>
                <a:spcPts val="0"/>
              </a:spcAft>
              <a:buSzPct val="85714"/>
              <a:buChar char="○"/>
            </a:pPr>
            <a:r>
              <a:rPr lang="en"/>
              <a:t>Track correct retrievals using the pipeline object (DocumentSearchPipeline).</a:t>
            </a:r>
            <a:endParaRPr/>
          </a:p>
          <a:p>
            <a:pPr indent="-276225" lvl="1" marL="914400" rtl="0" algn="l">
              <a:spcBef>
                <a:spcPts val="0"/>
              </a:spcBef>
              <a:spcAft>
                <a:spcPts val="0"/>
              </a:spcAft>
              <a:buSzPct val="85714"/>
              <a:buChar char="○"/>
            </a:pPr>
            <a:r>
              <a:rPr lang="en">
                <a:highlight>
                  <a:schemeClr val="accent2"/>
                </a:highlight>
              </a:rPr>
              <a:t>Adjustable parameter "k" controls number of retriever documents</a:t>
            </a:r>
            <a:r>
              <a:rPr lang="en"/>
              <a:t>.</a:t>
            </a:r>
            <a:endParaRPr/>
          </a:p>
          <a:p>
            <a:pPr indent="-276225" lvl="0" marL="457200" rtl="0" algn="l">
              <a:spcBef>
                <a:spcPts val="0"/>
              </a:spcBef>
              <a:spcAft>
                <a:spcPts val="0"/>
              </a:spcAft>
              <a:buSzPct val="100000"/>
              <a:buChar char="●"/>
            </a:pPr>
            <a:r>
              <a:rPr lang="en"/>
              <a:t>Impact of "k" on Performance:</a:t>
            </a:r>
            <a:endParaRPr/>
          </a:p>
          <a:p>
            <a:pPr indent="-276225" lvl="1" marL="914400" rtl="0" algn="l">
              <a:spcBef>
                <a:spcPts val="0"/>
              </a:spcBef>
              <a:spcAft>
                <a:spcPts val="0"/>
              </a:spcAft>
              <a:buSzPct val="85714"/>
              <a:buChar char="○"/>
            </a:pPr>
            <a:r>
              <a:rPr lang="en"/>
              <a:t>Increasing "k" enhances recall by retrieving more relevant documents.</a:t>
            </a:r>
            <a:endParaRPr/>
          </a:p>
          <a:p>
            <a:pPr indent="-276225" lvl="1" marL="914400" rtl="0" algn="l">
              <a:spcBef>
                <a:spcPts val="0"/>
              </a:spcBef>
              <a:spcAft>
                <a:spcPts val="0"/>
              </a:spcAft>
              <a:buSzPct val="85714"/>
              <a:buChar char="○"/>
            </a:pPr>
            <a:r>
              <a:rPr lang="en"/>
              <a:t>Trade-off: </a:t>
            </a:r>
            <a:r>
              <a:rPr lang="en">
                <a:highlight>
                  <a:schemeClr val="accent2"/>
                </a:highlight>
              </a:rPr>
              <a:t>More documents to reader may slow down pipeline</a:t>
            </a:r>
            <a:r>
              <a:rPr lang="en"/>
              <a:t>.</a:t>
            </a:r>
            <a:endParaRPr/>
          </a:p>
          <a:p>
            <a:pPr indent="-276225" lvl="0" marL="457200" rtl="0" algn="l">
              <a:spcBef>
                <a:spcPts val="0"/>
              </a:spcBef>
              <a:spcAft>
                <a:spcPts val="0"/>
              </a:spcAft>
              <a:buSzPct val="100000"/>
              <a:buChar char="●"/>
            </a:pPr>
            <a:r>
              <a:rPr lang="en"/>
              <a:t>Optimal "k" Selection:</a:t>
            </a:r>
            <a:endParaRPr/>
          </a:p>
          <a:p>
            <a:pPr indent="-276225" lvl="1" marL="914400" rtl="0" algn="l">
              <a:spcBef>
                <a:spcPts val="0"/>
              </a:spcBef>
              <a:spcAft>
                <a:spcPts val="0"/>
              </a:spcAft>
              <a:buSzPct val="85714"/>
              <a:buChar char="○"/>
            </a:pPr>
            <a:r>
              <a:rPr lang="en"/>
              <a:t>Create function to iterate over various "k" values.</a:t>
            </a:r>
            <a:endParaRPr/>
          </a:p>
          <a:p>
            <a:pPr indent="-276225" lvl="1" marL="914400" rtl="0" algn="l">
              <a:spcBef>
                <a:spcPts val="0"/>
              </a:spcBef>
              <a:spcAft>
                <a:spcPts val="0"/>
              </a:spcAft>
              <a:buSzPct val="85714"/>
              <a:buChar char="○"/>
            </a:pPr>
            <a:r>
              <a:rPr lang="en"/>
              <a:t>Compute recall across entire test set for each "k" value.</a:t>
            </a:r>
            <a:endParaRPr/>
          </a:p>
          <a:p>
            <a:pPr indent="-276225" lvl="1" marL="914400" rtl="0" algn="l">
              <a:spcBef>
                <a:spcPts val="0"/>
              </a:spcBef>
              <a:spcAft>
                <a:spcPts val="0"/>
              </a:spcAft>
              <a:buSzPct val="85714"/>
              <a:buChar char="○"/>
            </a:pPr>
            <a:r>
              <a:rPr lang="en"/>
              <a:t>Analyze recall trend for different "k" values and plot results.</a:t>
            </a:r>
            <a:endParaRPr/>
          </a:p>
          <a:p>
            <a:pPr indent="-276225" lvl="0" marL="457200" rtl="0" algn="l">
              <a:spcBef>
                <a:spcPts val="0"/>
              </a:spcBef>
              <a:spcAft>
                <a:spcPts val="0"/>
              </a:spcAft>
              <a:buSzPct val="100000"/>
              <a:buChar char="●"/>
            </a:pPr>
            <a:r>
              <a:rPr lang="en"/>
              <a:t>Observation and Analysis:</a:t>
            </a:r>
            <a:endParaRPr/>
          </a:p>
          <a:p>
            <a:pPr indent="-276225" lvl="1" marL="914400" rtl="0" algn="l">
              <a:spcBef>
                <a:spcPts val="0"/>
              </a:spcBef>
              <a:spcAft>
                <a:spcPts val="0"/>
              </a:spcAft>
              <a:buSzPct val="85714"/>
              <a:buChar char="○"/>
            </a:pPr>
            <a:r>
              <a:rPr lang="en">
                <a:highlight>
                  <a:schemeClr val="lt2"/>
                </a:highlight>
              </a:rPr>
              <a:t>Plot may exhibit inflection point around "</a:t>
            </a:r>
            <a:r>
              <a:rPr b="1" lang="en">
                <a:highlight>
                  <a:schemeClr val="lt2"/>
                </a:highlight>
              </a:rPr>
              <a:t>k = 3</a:t>
            </a:r>
            <a:r>
              <a:rPr lang="en">
                <a:highlight>
                  <a:schemeClr val="lt2"/>
                </a:highlight>
              </a:rPr>
              <a:t>"</a:t>
            </a:r>
            <a:r>
              <a:rPr lang="en"/>
              <a:t>.</a:t>
            </a:r>
            <a:endParaRPr/>
          </a:p>
          <a:p>
            <a:pPr indent="-276225" lvl="1" marL="914400" rtl="0" algn="l">
              <a:spcBef>
                <a:spcPts val="0"/>
              </a:spcBef>
              <a:spcAft>
                <a:spcPts val="0"/>
              </a:spcAft>
              <a:buSzPct val="85714"/>
              <a:buChar char="○"/>
            </a:pPr>
            <a:r>
              <a:rPr lang="en"/>
              <a:t>Beyond this point, recall gains may diminish.</a:t>
            </a:r>
            <a:endParaRPr/>
          </a:p>
          <a:p>
            <a:pPr indent="-276225" lvl="1" marL="914400" rtl="0" algn="l">
              <a:spcBef>
                <a:spcPts val="0"/>
              </a:spcBef>
              <a:spcAft>
                <a:spcPts val="0"/>
              </a:spcAft>
              <a:buSzPct val="85714"/>
              <a:buChar char="○"/>
            </a:pPr>
            <a:r>
              <a:rPr lang="en">
                <a:highlight>
                  <a:schemeClr val="lt2"/>
                </a:highlight>
              </a:rPr>
              <a:t>Near-perfect recall achieved from "</a:t>
            </a:r>
            <a:r>
              <a:rPr b="1" lang="en">
                <a:highlight>
                  <a:schemeClr val="lt2"/>
                </a:highlight>
              </a:rPr>
              <a:t>k = 5</a:t>
            </a:r>
            <a:r>
              <a:rPr lang="en">
                <a:highlight>
                  <a:schemeClr val="lt2"/>
                </a:highlight>
              </a:rPr>
              <a:t>" onwards</a:t>
            </a:r>
            <a:r>
              <a:rPr lang="en"/>
              <a:t>.</a:t>
            </a:r>
            <a:endParaRPr/>
          </a:p>
        </p:txBody>
      </p:sp>
      <p:pic>
        <p:nvPicPr>
          <p:cNvPr id="1945" name="Google Shape;1945;p67"/>
          <p:cNvPicPr preferRelativeResize="0"/>
          <p:nvPr/>
        </p:nvPicPr>
        <p:blipFill>
          <a:blip r:embed="rId3">
            <a:alphaModFix/>
          </a:blip>
          <a:stretch>
            <a:fillRect/>
          </a:stretch>
        </p:blipFill>
        <p:spPr>
          <a:xfrm>
            <a:off x="4572000" y="1232000"/>
            <a:ext cx="3996900" cy="3011561"/>
          </a:xfrm>
          <a:prstGeom prst="rect">
            <a:avLst/>
          </a:prstGeom>
          <a:noFill/>
          <a:ln>
            <a:noFill/>
          </a:ln>
        </p:spPr>
      </p:pic>
      <p:sp>
        <p:nvSpPr>
          <p:cNvPr id="1946" name="Google Shape;1946;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4">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0" name="Shape 1950"/>
        <p:cNvGrpSpPr/>
        <p:nvPr/>
      </p:nvGrpSpPr>
      <p:grpSpPr>
        <a:xfrm>
          <a:off x="0" y="0"/>
          <a:ext cx="0" cy="0"/>
          <a:chOff x="0" y="0"/>
          <a:chExt cx="0" cy="0"/>
        </a:xfrm>
      </p:grpSpPr>
      <p:sp>
        <p:nvSpPr>
          <p:cNvPr id="1951" name="Google Shape;1951;p6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3870"/>
              <a:buNone/>
            </a:pPr>
            <a:r>
              <a:rPr lang="en" sz="1550"/>
              <a:t>Assessment of the Retriever: Leveraging Dense Passage Retrieval (DPR)</a:t>
            </a:r>
            <a:endParaRPr sz="1550"/>
          </a:p>
          <a:p>
            <a:pPr indent="0" lvl="0" marL="0" rtl="0" algn="l">
              <a:spcBef>
                <a:spcPts val="0"/>
              </a:spcBef>
              <a:spcAft>
                <a:spcPts val="0"/>
              </a:spcAft>
              <a:buSzPct val="36666"/>
              <a:buNone/>
            </a:pPr>
            <a:r>
              <a:t/>
            </a:r>
            <a:endParaRPr sz="2700"/>
          </a:p>
        </p:txBody>
      </p:sp>
      <p:sp>
        <p:nvSpPr>
          <p:cNvPr id="1952" name="Google Shape;1952;p68"/>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92500" lnSpcReduction="20000"/>
          </a:bodyPr>
          <a:lstStyle/>
          <a:p>
            <a:pPr indent="-299085" lvl="0" marL="457200" rtl="0" algn="l">
              <a:spcBef>
                <a:spcPts val="0"/>
              </a:spcBef>
              <a:spcAft>
                <a:spcPts val="0"/>
              </a:spcAft>
              <a:buSzPct val="100000"/>
              <a:buChar char="●"/>
            </a:pPr>
            <a:r>
              <a:rPr lang="en"/>
              <a:t>Introducing Dense Passage Retrieval (DPR):</a:t>
            </a:r>
            <a:endParaRPr/>
          </a:p>
          <a:p>
            <a:pPr indent="-299085" lvl="1" marL="914400" rtl="0" algn="l">
              <a:spcBef>
                <a:spcPts val="0"/>
              </a:spcBef>
              <a:spcAft>
                <a:spcPts val="0"/>
              </a:spcAft>
              <a:buSzPct val="85714"/>
              <a:buChar char="○"/>
            </a:pPr>
            <a:r>
              <a:rPr lang="en"/>
              <a:t>Aims to enhance retrieval with fewer documents for the reader.</a:t>
            </a:r>
            <a:endParaRPr/>
          </a:p>
          <a:p>
            <a:pPr indent="-299085" lvl="1" marL="914400" rtl="0" algn="l">
              <a:spcBef>
                <a:spcPts val="0"/>
              </a:spcBef>
              <a:spcAft>
                <a:spcPts val="0"/>
              </a:spcAft>
              <a:buSzPct val="85714"/>
              <a:buChar char="○"/>
            </a:pPr>
            <a:r>
              <a:rPr lang="en"/>
              <a:t>Addresses limitations of sparse retrievers like BM25.</a:t>
            </a:r>
            <a:endParaRPr/>
          </a:p>
          <a:p>
            <a:pPr indent="-299085" lvl="1" marL="914400" rtl="0" algn="l">
              <a:spcBef>
                <a:spcPts val="0"/>
              </a:spcBef>
              <a:spcAft>
                <a:spcPts val="0"/>
              </a:spcAft>
              <a:buSzPct val="85714"/>
              <a:buChar char="○"/>
            </a:pPr>
            <a:r>
              <a:rPr lang="en"/>
              <a:t>Improves efficiency and accuracy of document retrieval.</a:t>
            </a:r>
            <a:endParaRPr/>
          </a:p>
          <a:p>
            <a:pPr indent="-299085" lvl="0" marL="457200" rtl="0" algn="l">
              <a:spcBef>
                <a:spcPts val="0"/>
              </a:spcBef>
              <a:spcAft>
                <a:spcPts val="0"/>
              </a:spcAft>
              <a:buSzPct val="100000"/>
              <a:buChar char="●"/>
            </a:pPr>
            <a:r>
              <a:rPr lang="en"/>
              <a:t>Benefits of Dense Embeddings:</a:t>
            </a:r>
            <a:endParaRPr/>
          </a:p>
          <a:p>
            <a:pPr indent="-299085" lvl="1" marL="914400" rtl="0" algn="l">
              <a:spcBef>
                <a:spcPts val="0"/>
              </a:spcBef>
              <a:spcAft>
                <a:spcPts val="0"/>
              </a:spcAft>
              <a:buSzPct val="85714"/>
              <a:buChar char="○"/>
            </a:pPr>
            <a:r>
              <a:rPr lang="en"/>
              <a:t>Utilizes </a:t>
            </a:r>
            <a:r>
              <a:rPr b="1" lang="en">
                <a:highlight>
                  <a:schemeClr val="lt2"/>
                </a:highlight>
              </a:rPr>
              <a:t>dense embeddings</a:t>
            </a:r>
            <a:r>
              <a:rPr lang="en"/>
              <a:t> for question and document.</a:t>
            </a:r>
            <a:endParaRPr/>
          </a:p>
          <a:p>
            <a:pPr indent="-299085" lvl="1" marL="914400" rtl="0" algn="l">
              <a:spcBef>
                <a:spcPts val="0"/>
              </a:spcBef>
              <a:spcAft>
                <a:spcPts val="0"/>
              </a:spcAft>
              <a:buSzPct val="85714"/>
              <a:buChar char="○"/>
            </a:pPr>
            <a:r>
              <a:rPr lang="en"/>
              <a:t>Employs two BERT models as encoders.</a:t>
            </a:r>
            <a:endParaRPr/>
          </a:p>
          <a:p>
            <a:pPr indent="-299085" lvl="1" marL="914400" rtl="0" algn="l">
              <a:spcBef>
                <a:spcPts val="0"/>
              </a:spcBef>
              <a:spcAft>
                <a:spcPts val="0"/>
              </a:spcAft>
              <a:buSzPct val="85714"/>
              <a:buChar char="○"/>
            </a:pPr>
            <a:r>
              <a:rPr lang="en"/>
              <a:t>Maps input text to d-dimensional [CLS] token vector.</a:t>
            </a:r>
            <a:endParaRPr/>
          </a:p>
          <a:p>
            <a:pPr indent="-299085" lvl="1" marL="914400" rtl="0" algn="l">
              <a:spcBef>
                <a:spcPts val="0"/>
              </a:spcBef>
              <a:spcAft>
                <a:spcPts val="0"/>
              </a:spcAft>
              <a:buSzPct val="85714"/>
              <a:buChar char="○"/>
            </a:pPr>
            <a:r>
              <a:rPr lang="en"/>
              <a:t>Facilitates efficient comparison and similarity computation.</a:t>
            </a:r>
            <a:endParaRPr/>
          </a:p>
          <a:p>
            <a:pPr indent="-299085" lvl="0" marL="457200" rtl="0" algn="l">
              <a:spcBef>
                <a:spcPts val="0"/>
              </a:spcBef>
              <a:spcAft>
                <a:spcPts val="0"/>
              </a:spcAft>
              <a:buSzPct val="100000"/>
              <a:buChar char="●"/>
            </a:pPr>
            <a:r>
              <a:rPr lang="en"/>
              <a:t>Advantages Over Sparse Retrievers:</a:t>
            </a:r>
            <a:endParaRPr/>
          </a:p>
          <a:p>
            <a:pPr indent="-299085" lvl="1" marL="914400" rtl="0" algn="l">
              <a:spcBef>
                <a:spcPts val="0"/>
              </a:spcBef>
              <a:spcAft>
                <a:spcPts val="0"/>
              </a:spcAft>
              <a:buSzPct val="85714"/>
              <a:buChar char="○"/>
            </a:pPr>
            <a:r>
              <a:rPr lang="en"/>
              <a:t>Sparse retrievers struggle with non-matching query terms.</a:t>
            </a:r>
            <a:endParaRPr/>
          </a:p>
          <a:p>
            <a:pPr indent="-299085" lvl="1" marL="914400" rtl="0" algn="l">
              <a:spcBef>
                <a:spcPts val="0"/>
              </a:spcBef>
              <a:spcAft>
                <a:spcPts val="0"/>
              </a:spcAft>
              <a:buSzPct val="85714"/>
              <a:buChar char="○"/>
            </a:pPr>
            <a:r>
              <a:rPr lang="en"/>
              <a:t>DPR's dense embeddings enable effective retrieval.</a:t>
            </a:r>
            <a:endParaRPr/>
          </a:p>
          <a:p>
            <a:pPr indent="-299085" lvl="1" marL="914400" rtl="0" algn="l">
              <a:spcBef>
                <a:spcPts val="0"/>
              </a:spcBef>
              <a:spcAft>
                <a:spcPts val="0"/>
              </a:spcAft>
              <a:buSzPct val="85714"/>
              <a:buChar char="○"/>
            </a:pPr>
            <a:r>
              <a:rPr lang="en"/>
              <a:t>Especially useful when sparse retriever's documents are insufficient.</a:t>
            </a:r>
            <a:endParaRPr/>
          </a:p>
          <a:p>
            <a:pPr indent="-299085" lvl="0" marL="457200" rtl="0" algn="l">
              <a:spcBef>
                <a:spcPts val="0"/>
              </a:spcBef>
              <a:spcAft>
                <a:spcPts val="0"/>
              </a:spcAft>
              <a:buSzPct val="100000"/>
              <a:buChar char="●"/>
            </a:pPr>
            <a:r>
              <a:rPr lang="en"/>
              <a:t>Role of DPR in QA Pipeline:</a:t>
            </a:r>
            <a:endParaRPr/>
          </a:p>
          <a:p>
            <a:pPr indent="-299085" lvl="1" marL="914400" rtl="0" algn="l">
              <a:spcBef>
                <a:spcPts val="0"/>
              </a:spcBef>
              <a:spcAft>
                <a:spcPts val="0"/>
              </a:spcAft>
              <a:buSzPct val="85714"/>
              <a:buChar char="○"/>
            </a:pPr>
            <a:r>
              <a:rPr lang="en"/>
              <a:t>Enhances QA pipeline's document retrieval process.</a:t>
            </a:r>
            <a:endParaRPr/>
          </a:p>
          <a:p>
            <a:pPr indent="-299085" lvl="1" marL="914400" rtl="0" algn="l">
              <a:spcBef>
                <a:spcPts val="0"/>
              </a:spcBef>
              <a:spcAft>
                <a:spcPts val="0"/>
              </a:spcAft>
              <a:buSzPct val="85714"/>
              <a:buChar char="○"/>
            </a:pPr>
            <a:r>
              <a:rPr lang="en"/>
              <a:t>Increases efficiency by passing fewer documents to reader.</a:t>
            </a:r>
            <a:endParaRPr/>
          </a:p>
          <a:p>
            <a:pPr indent="-299085" lvl="1" marL="914400" rtl="0" algn="l">
              <a:spcBef>
                <a:spcPts val="0"/>
              </a:spcBef>
              <a:spcAft>
                <a:spcPts val="0"/>
              </a:spcAft>
              <a:buSzPct val="85714"/>
              <a:buChar char="○"/>
            </a:pPr>
            <a:r>
              <a:rPr lang="en"/>
              <a:t>Expands retrieval capabilities in scenarios with diverse query terms.</a:t>
            </a:r>
            <a:endParaRPr/>
          </a:p>
        </p:txBody>
      </p:sp>
      <p:sp>
        <p:nvSpPr>
          <p:cNvPr id="1953" name="Google Shape;1953;p68"/>
          <p:cNvSpPr txBox="1"/>
          <p:nvPr/>
        </p:nvSpPr>
        <p:spPr>
          <a:xfrm>
            <a:off x="575100" y="4457825"/>
            <a:ext cx="7993800" cy="342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sz="1180" u="sng">
                <a:solidFill>
                  <a:schemeClr val="hlink"/>
                </a:solidFill>
                <a:latin typeface="Poppins"/>
                <a:ea typeface="Poppins"/>
                <a:cs typeface="Poppins"/>
                <a:sym typeface="Poppins"/>
                <a:hlinkClick r:id="rId3"/>
              </a:rPr>
              <a:t>V. Karpukhin et al., “Dense Passage Retrieval for Open-Domain Question Answering”, (2020).</a:t>
            </a:r>
            <a:endParaRPr sz="1180">
              <a:latin typeface="Poppins"/>
              <a:ea typeface="Poppins"/>
              <a:cs typeface="Poppins"/>
              <a:sym typeface="Poppins"/>
            </a:endParaRPr>
          </a:p>
        </p:txBody>
      </p:sp>
      <p:sp>
        <p:nvSpPr>
          <p:cNvPr id="1954" name="Google Shape;1954;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8" name="Shape 1958"/>
        <p:cNvGrpSpPr/>
        <p:nvPr/>
      </p:nvGrpSpPr>
      <p:grpSpPr>
        <a:xfrm>
          <a:off x="0" y="0"/>
          <a:ext cx="0" cy="0"/>
          <a:chOff x="0" y="0"/>
          <a:chExt cx="0" cy="0"/>
        </a:xfrm>
      </p:grpSpPr>
      <p:sp>
        <p:nvSpPr>
          <p:cNvPr id="1959" name="Google Shape;1959;p6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3870"/>
              <a:buNone/>
            </a:pPr>
            <a:r>
              <a:rPr lang="en" sz="1550"/>
              <a:t>Assessment of the Retriever: Leveraging Dense Passage Retrieval (DPR)</a:t>
            </a:r>
            <a:endParaRPr sz="1550"/>
          </a:p>
          <a:p>
            <a:pPr indent="0" lvl="0" marL="0" rtl="0" algn="l">
              <a:spcBef>
                <a:spcPts val="0"/>
              </a:spcBef>
              <a:spcAft>
                <a:spcPts val="0"/>
              </a:spcAft>
              <a:buSzPct val="36666"/>
              <a:buNone/>
            </a:pPr>
            <a:r>
              <a:t/>
            </a:r>
            <a:endParaRPr sz="2700"/>
          </a:p>
        </p:txBody>
      </p:sp>
      <p:sp>
        <p:nvSpPr>
          <p:cNvPr id="1960" name="Google Shape;1960;p69"/>
          <p:cNvSpPr txBox="1"/>
          <p:nvPr/>
        </p:nvSpPr>
        <p:spPr>
          <a:xfrm>
            <a:off x="575100" y="4457825"/>
            <a:ext cx="7993800" cy="342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sz="1180" u="sng">
                <a:solidFill>
                  <a:schemeClr val="hlink"/>
                </a:solidFill>
                <a:latin typeface="Poppins"/>
                <a:ea typeface="Poppins"/>
                <a:cs typeface="Poppins"/>
                <a:sym typeface="Poppins"/>
                <a:hlinkClick r:id="rId3"/>
              </a:rPr>
              <a:t>V. Karpukhin et al., “Dense Passage Retrieval for Open-Domain Question Answering”, (2020).</a:t>
            </a:r>
            <a:endParaRPr sz="1180">
              <a:latin typeface="Poppins"/>
              <a:ea typeface="Poppins"/>
              <a:cs typeface="Poppins"/>
              <a:sym typeface="Poppins"/>
            </a:endParaRPr>
          </a:p>
        </p:txBody>
      </p:sp>
      <p:sp>
        <p:nvSpPr>
          <p:cNvPr id="1961" name="Google Shape;1961;p69"/>
          <p:cNvSpPr txBox="1"/>
          <p:nvPr/>
        </p:nvSpPr>
        <p:spPr>
          <a:xfrm>
            <a:off x="575100" y="1017725"/>
            <a:ext cx="7993800" cy="3440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Poppins"/>
                <a:ea typeface="Poppins"/>
                <a:cs typeface="Poppins"/>
                <a:sym typeface="Poppins"/>
              </a:rPr>
              <a:t>Consider the question: </a:t>
            </a:r>
            <a:r>
              <a:rPr lang="en">
                <a:solidFill>
                  <a:schemeClr val="lt2"/>
                </a:solidFill>
                <a:latin typeface="Poppins"/>
                <a:ea typeface="Poppins"/>
                <a:cs typeface="Poppins"/>
                <a:sym typeface="Poppins"/>
              </a:rPr>
              <a:t>"Who is the bad guy in Lord of the Rings?"</a:t>
            </a:r>
            <a:r>
              <a:rPr lang="en">
                <a:latin typeface="Poppins"/>
                <a:ea typeface="Poppins"/>
                <a:cs typeface="Poppins"/>
                <a:sym typeface="Poppins"/>
              </a:rPr>
              <a:t> which can be answered from the context: </a:t>
            </a:r>
            <a:r>
              <a:rPr lang="en">
                <a:solidFill>
                  <a:schemeClr val="dk2"/>
                </a:solidFill>
                <a:latin typeface="Poppins"/>
                <a:ea typeface="Poppins"/>
                <a:cs typeface="Poppins"/>
                <a:sym typeface="Poppins"/>
              </a:rPr>
              <a:t>"Sala Baker is best known for portraying the villain Sauron in the Lord of the Rings trilogy."</a:t>
            </a:r>
            <a:r>
              <a:rPr lang="en">
                <a:latin typeface="Poppins"/>
                <a:ea typeface="Poppins"/>
                <a:cs typeface="Poppins"/>
                <a:sym typeface="Poppins"/>
              </a:rPr>
              <a:t> </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a:p>
            <a:pPr indent="0" lvl="0" marL="0" rtl="0" algn="l">
              <a:spcBef>
                <a:spcPts val="0"/>
              </a:spcBef>
              <a:spcAft>
                <a:spcPts val="0"/>
              </a:spcAft>
              <a:buNone/>
            </a:pPr>
            <a:r>
              <a:rPr lang="en">
                <a:latin typeface="Poppins"/>
                <a:ea typeface="Poppins"/>
                <a:cs typeface="Poppins"/>
                <a:sym typeface="Poppins"/>
              </a:rPr>
              <a:t>A term-based retrieval system would face challenges in retrieving such a context due to the mismatch between the terms "bad guy" and "villain." In contrast, a dense retrieval system excels by capturing the semantic meaning behind words. It can recognize the association between "bad guy" and "villain," allowing it to accurately match the query with the relevant context. As a result, the dense retrieval system can fetch the correct context that provides the answer.</a:t>
            </a:r>
            <a:endParaRPr>
              <a:latin typeface="Poppins"/>
              <a:ea typeface="Poppins"/>
              <a:cs typeface="Poppins"/>
              <a:sym typeface="Poppins"/>
            </a:endParaRPr>
          </a:p>
          <a:p>
            <a:pPr indent="0" lvl="0" marL="0" rtl="0" algn="l">
              <a:spcBef>
                <a:spcPts val="0"/>
              </a:spcBef>
              <a:spcAft>
                <a:spcPts val="0"/>
              </a:spcAft>
              <a:buNone/>
            </a:pPr>
            <a:r>
              <a:t/>
            </a:r>
            <a:endParaRPr>
              <a:latin typeface="Poppins"/>
              <a:ea typeface="Poppins"/>
              <a:cs typeface="Poppins"/>
              <a:sym typeface="Poppins"/>
            </a:endParaRPr>
          </a:p>
        </p:txBody>
      </p:sp>
      <p:sp>
        <p:nvSpPr>
          <p:cNvPr id="1962" name="Google Shape;1962;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66" name="Shape 1966"/>
        <p:cNvGrpSpPr/>
        <p:nvPr/>
      </p:nvGrpSpPr>
      <p:grpSpPr>
        <a:xfrm>
          <a:off x="0" y="0"/>
          <a:ext cx="0" cy="0"/>
          <a:chOff x="0" y="0"/>
          <a:chExt cx="0" cy="0"/>
        </a:xfrm>
      </p:grpSpPr>
      <p:sp>
        <p:nvSpPr>
          <p:cNvPr id="1967" name="Google Shape;1967;p7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3870"/>
              <a:buFont typeface="Arial"/>
              <a:buNone/>
            </a:pPr>
            <a:r>
              <a:rPr lang="en" sz="1550"/>
              <a:t>Assessment of the Retriever: Leveraging Dense Passage Retrieval (DPR)</a:t>
            </a:r>
            <a:endParaRPr/>
          </a:p>
        </p:txBody>
      </p:sp>
      <p:sp>
        <p:nvSpPr>
          <p:cNvPr id="1968" name="Google Shape;1968;p70"/>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20000"/>
          </a:bodyPr>
          <a:lstStyle/>
          <a:p>
            <a:pPr indent="-276225" lvl="0" marL="457200" rtl="0" algn="l">
              <a:lnSpc>
                <a:spcPct val="115000"/>
              </a:lnSpc>
              <a:spcBef>
                <a:spcPts val="0"/>
              </a:spcBef>
              <a:spcAft>
                <a:spcPts val="0"/>
              </a:spcAft>
              <a:buSzPct val="100000"/>
              <a:buChar char="●"/>
            </a:pPr>
            <a:r>
              <a:rPr lang="en"/>
              <a:t>Leveraging Fine-Tuned Encoders:</a:t>
            </a:r>
            <a:endParaRPr/>
          </a:p>
          <a:p>
            <a:pPr indent="-276225" lvl="1" marL="914400" rtl="0" algn="l">
              <a:lnSpc>
                <a:spcPct val="115000"/>
              </a:lnSpc>
              <a:spcBef>
                <a:spcPts val="0"/>
              </a:spcBef>
              <a:spcAft>
                <a:spcPts val="0"/>
              </a:spcAft>
              <a:buSzPct val="85714"/>
              <a:buChar char="○"/>
            </a:pPr>
            <a:r>
              <a:rPr lang="en"/>
              <a:t>Encoders fine-tuned on </a:t>
            </a:r>
            <a:r>
              <a:rPr lang="en" u="sng">
                <a:solidFill>
                  <a:schemeClr val="hlink"/>
                </a:solidFill>
                <a:hlinkClick r:id="rId3"/>
              </a:rPr>
              <a:t>NQ corpus</a:t>
            </a:r>
            <a:r>
              <a:rPr lang="en"/>
              <a:t>.</a:t>
            </a:r>
            <a:endParaRPr/>
          </a:p>
          <a:p>
            <a:pPr indent="-276225" lvl="1" marL="914400" rtl="0" algn="l">
              <a:lnSpc>
                <a:spcPct val="115000"/>
              </a:lnSpc>
              <a:spcBef>
                <a:spcPts val="0"/>
              </a:spcBef>
              <a:spcAft>
                <a:spcPts val="0"/>
              </a:spcAft>
              <a:buSzPct val="85714"/>
              <a:buChar char="○"/>
            </a:pPr>
            <a:r>
              <a:rPr lang="en"/>
              <a:t>Aim to capture higher similarity for relevant question-passage pairs.</a:t>
            </a:r>
            <a:endParaRPr/>
          </a:p>
          <a:p>
            <a:pPr indent="-276225" lvl="1" marL="914400" rtl="0" algn="l">
              <a:lnSpc>
                <a:spcPct val="115000"/>
              </a:lnSpc>
              <a:spcBef>
                <a:spcPts val="0"/>
              </a:spcBef>
              <a:spcAft>
                <a:spcPts val="0"/>
              </a:spcAft>
              <a:buSzPct val="85714"/>
              <a:buChar char="○"/>
            </a:pPr>
            <a:r>
              <a:rPr lang="en"/>
              <a:t>Enhances the retrieval process.</a:t>
            </a:r>
            <a:endParaRPr/>
          </a:p>
          <a:p>
            <a:pPr indent="-276225" lvl="0" marL="457200" rtl="0" algn="l">
              <a:lnSpc>
                <a:spcPct val="115000"/>
              </a:lnSpc>
              <a:spcBef>
                <a:spcPts val="0"/>
              </a:spcBef>
              <a:spcAft>
                <a:spcPts val="0"/>
              </a:spcAft>
              <a:buSzPct val="100000"/>
              <a:buChar char="●"/>
            </a:pPr>
            <a:r>
              <a:rPr lang="en"/>
              <a:t>Updating Embedding Representation:</a:t>
            </a:r>
            <a:endParaRPr/>
          </a:p>
          <a:p>
            <a:pPr indent="-276225" lvl="1" marL="914400" rtl="0" algn="l">
              <a:lnSpc>
                <a:spcPct val="115000"/>
              </a:lnSpc>
              <a:spcBef>
                <a:spcPts val="0"/>
              </a:spcBef>
              <a:spcAft>
                <a:spcPts val="0"/>
              </a:spcAft>
              <a:buSzPct val="85714"/>
              <a:buChar char="○"/>
            </a:pPr>
            <a:r>
              <a:rPr lang="en"/>
              <a:t>Iterate through indexed documents in Elasticsearch.</a:t>
            </a:r>
            <a:endParaRPr/>
          </a:p>
          <a:p>
            <a:pPr indent="-276225" lvl="1" marL="914400" rtl="0" algn="l">
              <a:lnSpc>
                <a:spcPct val="115000"/>
              </a:lnSpc>
              <a:spcBef>
                <a:spcPts val="0"/>
              </a:spcBef>
              <a:spcAft>
                <a:spcPts val="0"/>
              </a:spcAft>
              <a:buSzPct val="85714"/>
              <a:buChar char="○"/>
            </a:pPr>
            <a:r>
              <a:rPr lang="en"/>
              <a:t>Apply encoders to update embedding representations.</a:t>
            </a:r>
            <a:endParaRPr/>
          </a:p>
          <a:p>
            <a:pPr indent="-276225" lvl="1" marL="914400" rtl="0" algn="l">
              <a:lnSpc>
                <a:spcPct val="115000"/>
              </a:lnSpc>
              <a:spcBef>
                <a:spcPts val="0"/>
              </a:spcBef>
              <a:spcAft>
                <a:spcPts val="0"/>
              </a:spcAft>
              <a:buSzPct val="85714"/>
              <a:buChar char="○"/>
            </a:pPr>
            <a:r>
              <a:rPr lang="en"/>
              <a:t>Prepare documents for efficient retrieval.</a:t>
            </a:r>
            <a:endParaRPr/>
          </a:p>
          <a:p>
            <a:pPr indent="-276225" lvl="0" marL="457200" rtl="0" algn="l">
              <a:lnSpc>
                <a:spcPct val="115000"/>
              </a:lnSpc>
              <a:spcBef>
                <a:spcPts val="0"/>
              </a:spcBef>
              <a:spcAft>
                <a:spcPts val="0"/>
              </a:spcAft>
              <a:buSzPct val="100000"/>
              <a:buChar char="●"/>
            </a:pPr>
            <a:r>
              <a:rPr lang="en"/>
              <a:t>Evaluation of Dense Retriever:</a:t>
            </a:r>
            <a:endParaRPr/>
          </a:p>
          <a:p>
            <a:pPr indent="-276225" lvl="1" marL="914400" rtl="0" algn="l">
              <a:lnSpc>
                <a:spcPct val="115000"/>
              </a:lnSpc>
              <a:spcBef>
                <a:spcPts val="0"/>
              </a:spcBef>
              <a:spcAft>
                <a:spcPts val="0"/>
              </a:spcAft>
              <a:buSzPct val="85714"/>
              <a:buChar char="○"/>
            </a:pPr>
            <a:r>
              <a:rPr lang="en"/>
              <a:t>Assess dense retriever using top-k recall comparison.</a:t>
            </a:r>
            <a:endParaRPr/>
          </a:p>
          <a:p>
            <a:pPr indent="-276225" lvl="1" marL="914400" rtl="0" algn="l">
              <a:lnSpc>
                <a:spcPct val="115000"/>
              </a:lnSpc>
              <a:spcBef>
                <a:spcPts val="0"/>
              </a:spcBef>
              <a:spcAft>
                <a:spcPts val="0"/>
              </a:spcAft>
              <a:buSzPct val="85714"/>
              <a:buChar char="○"/>
            </a:pPr>
            <a:r>
              <a:rPr lang="en"/>
              <a:t>Similar evaluation approach to BM25.</a:t>
            </a:r>
            <a:endParaRPr/>
          </a:p>
          <a:p>
            <a:pPr indent="-276225" lvl="1" marL="914400" rtl="0" algn="l">
              <a:lnSpc>
                <a:spcPct val="115000"/>
              </a:lnSpc>
              <a:spcBef>
                <a:spcPts val="0"/>
              </a:spcBef>
              <a:spcAft>
                <a:spcPts val="0"/>
              </a:spcAft>
              <a:buSzPct val="85714"/>
              <a:buChar char="○"/>
            </a:pPr>
            <a:r>
              <a:rPr lang="en"/>
              <a:t>Measure recall improvement over different k values.</a:t>
            </a:r>
            <a:endParaRPr/>
          </a:p>
          <a:p>
            <a:pPr indent="-276225" lvl="0" marL="457200" rtl="0" algn="l">
              <a:lnSpc>
                <a:spcPct val="115000"/>
              </a:lnSpc>
              <a:spcBef>
                <a:spcPts val="0"/>
              </a:spcBef>
              <a:spcAft>
                <a:spcPts val="0"/>
              </a:spcAft>
              <a:buSzPct val="100000"/>
              <a:buChar char="●"/>
            </a:pPr>
            <a:r>
              <a:rPr lang="en"/>
              <a:t>Recall Comparison: DPR vs. BM25:</a:t>
            </a:r>
            <a:endParaRPr/>
          </a:p>
          <a:p>
            <a:pPr indent="-276225" lvl="1" marL="914400" rtl="0" algn="l">
              <a:lnSpc>
                <a:spcPct val="115000"/>
              </a:lnSpc>
              <a:spcBef>
                <a:spcPts val="0"/>
              </a:spcBef>
              <a:spcAft>
                <a:spcPts val="0"/>
              </a:spcAft>
              <a:buSzPct val="85714"/>
              <a:buChar char="○"/>
            </a:pPr>
            <a:r>
              <a:rPr lang="en"/>
              <a:t>Evaluate whether DPR improves recall.</a:t>
            </a:r>
            <a:endParaRPr/>
          </a:p>
          <a:p>
            <a:pPr indent="-276225" lvl="1" marL="914400" rtl="0" algn="l">
              <a:lnSpc>
                <a:spcPct val="115000"/>
              </a:lnSpc>
              <a:spcBef>
                <a:spcPts val="0"/>
              </a:spcBef>
              <a:spcAft>
                <a:spcPts val="0"/>
              </a:spcAft>
              <a:buSzPct val="85714"/>
              <a:buChar char="○"/>
            </a:pPr>
            <a:r>
              <a:rPr lang="en"/>
              <a:t>Observe if dense embeddings enhance retrieval.</a:t>
            </a:r>
            <a:endParaRPr/>
          </a:p>
          <a:p>
            <a:pPr indent="-276225" lvl="1" marL="914400" rtl="0" algn="l">
              <a:lnSpc>
                <a:spcPct val="115000"/>
              </a:lnSpc>
              <a:spcBef>
                <a:spcPts val="0"/>
              </a:spcBef>
              <a:spcAft>
                <a:spcPts val="0"/>
              </a:spcAft>
              <a:buSzPct val="85714"/>
              <a:buChar char="○"/>
            </a:pPr>
            <a:r>
              <a:rPr lang="en"/>
              <a:t>It appears that the Dense Passage Retrieval (DPR) approach </a:t>
            </a:r>
            <a:r>
              <a:rPr lang="en">
                <a:highlight>
                  <a:schemeClr val="lt2"/>
                </a:highlight>
              </a:rPr>
              <a:t>does not yield improved results in this context</a:t>
            </a:r>
            <a:r>
              <a:rPr lang="en"/>
              <a:t>.</a:t>
            </a:r>
            <a:endParaRPr/>
          </a:p>
          <a:p>
            <a:pPr indent="-276225" lvl="0" marL="457200" rtl="0" algn="l">
              <a:lnSpc>
                <a:spcPct val="115000"/>
              </a:lnSpc>
              <a:spcBef>
                <a:spcPts val="0"/>
              </a:spcBef>
              <a:spcAft>
                <a:spcPts val="0"/>
              </a:spcAft>
              <a:buSzPct val="100000"/>
              <a:buChar char="●"/>
            </a:pPr>
            <a:r>
              <a:rPr lang="en"/>
              <a:t>Potential Performance Enhancements:</a:t>
            </a:r>
            <a:endParaRPr/>
          </a:p>
          <a:p>
            <a:pPr indent="-276225" lvl="1" marL="914400" rtl="0" algn="l">
              <a:lnSpc>
                <a:spcPct val="115000"/>
              </a:lnSpc>
              <a:spcBef>
                <a:spcPts val="0"/>
              </a:spcBef>
              <a:spcAft>
                <a:spcPts val="0"/>
              </a:spcAft>
              <a:buSzPct val="85714"/>
              <a:buChar char="○"/>
            </a:pPr>
            <a:r>
              <a:rPr lang="en"/>
              <a:t>Consider using </a:t>
            </a:r>
            <a:r>
              <a:rPr lang="en" u="sng">
                <a:solidFill>
                  <a:schemeClr val="hlink"/>
                </a:solidFill>
                <a:hlinkClick r:id="rId4"/>
              </a:rPr>
              <a:t>FAISS library</a:t>
            </a:r>
            <a:r>
              <a:rPr lang="en"/>
              <a:t> for faster similarity search.</a:t>
            </a:r>
            <a:endParaRPr/>
          </a:p>
          <a:p>
            <a:pPr indent="-276225" lvl="1" marL="914400" rtl="0" algn="l">
              <a:lnSpc>
                <a:spcPct val="115000"/>
              </a:lnSpc>
              <a:spcBef>
                <a:spcPts val="0"/>
              </a:spcBef>
              <a:spcAft>
                <a:spcPts val="0"/>
              </a:spcAft>
              <a:buSzPct val="85714"/>
              <a:buChar char="○"/>
            </a:pPr>
            <a:r>
              <a:rPr lang="en"/>
              <a:t>Fine-tuning DPR retriever on target domain.</a:t>
            </a:r>
            <a:endParaRPr/>
          </a:p>
          <a:p>
            <a:pPr indent="-276225" lvl="1" marL="914400" rtl="0" algn="l">
              <a:lnSpc>
                <a:spcPct val="115000"/>
              </a:lnSpc>
              <a:spcBef>
                <a:spcPts val="0"/>
              </a:spcBef>
              <a:spcAft>
                <a:spcPts val="0"/>
              </a:spcAft>
              <a:buSzPct val="85714"/>
              <a:buChar char="○"/>
            </a:pPr>
            <a:r>
              <a:rPr lang="en"/>
              <a:t>Aims to optimize the retriever's performance.</a:t>
            </a:r>
            <a:endParaRPr/>
          </a:p>
        </p:txBody>
      </p:sp>
      <p:pic>
        <p:nvPicPr>
          <p:cNvPr id="1969" name="Google Shape;1969;p70"/>
          <p:cNvPicPr preferRelativeResize="0"/>
          <p:nvPr/>
        </p:nvPicPr>
        <p:blipFill>
          <a:blip r:embed="rId5">
            <a:alphaModFix/>
          </a:blip>
          <a:stretch>
            <a:fillRect/>
          </a:stretch>
        </p:blipFill>
        <p:spPr>
          <a:xfrm>
            <a:off x="4707750" y="1334298"/>
            <a:ext cx="3725400" cy="2806975"/>
          </a:xfrm>
          <a:prstGeom prst="rect">
            <a:avLst/>
          </a:prstGeom>
          <a:noFill/>
          <a:ln>
            <a:noFill/>
          </a:ln>
        </p:spPr>
      </p:pic>
      <p:sp>
        <p:nvSpPr>
          <p:cNvPr id="1970" name="Google Shape;197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1" name="Google Shape;1971;p70"/>
          <p:cNvSpPr txBox="1"/>
          <p:nvPr/>
        </p:nvSpPr>
        <p:spPr>
          <a:xfrm>
            <a:off x="575100" y="4457825"/>
            <a:ext cx="7993800" cy="3429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770"/>
              <a:buNone/>
            </a:pPr>
            <a:r>
              <a:rPr lang="en" sz="1180" u="sng">
                <a:solidFill>
                  <a:schemeClr val="hlink"/>
                </a:solidFill>
                <a:latin typeface="Poppins"/>
                <a:ea typeface="Poppins"/>
                <a:cs typeface="Poppins"/>
                <a:sym typeface="Poppins"/>
                <a:hlinkClick r:id="rId6"/>
              </a:rPr>
              <a:t>V. Karpukhin et al., “Dense Passage Retrieval for Open-Domain Question Answering”, (2020).</a:t>
            </a:r>
            <a:endParaRPr sz="1180">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8">
                                            <p:txEl>
                                              <p:pRg end="19" st="1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95" name="Shape 1495"/>
        <p:cNvGrpSpPr/>
        <p:nvPr/>
      </p:nvGrpSpPr>
      <p:grpSpPr>
        <a:xfrm>
          <a:off x="0" y="0"/>
          <a:ext cx="0" cy="0"/>
          <a:chOff x="0" y="0"/>
          <a:chExt cx="0" cy="0"/>
        </a:xfrm>
      </p:grpSpPr>
      <p:sp>
        <p:nvSpPr>
          <p:cNvPr id="1496" name="Google Shape;1496;p35"/>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01</a:t>
            </a:r>
            <a:endParaRPr/>
          </a:p>
        </p:txBody>
      </p:sp>
      <p:sp>
        <p:nvSpPr>
          <p:cNvPr id="1497" name="Google Shape;1497;p35"/>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1300"/>
              <a:t> SubjQA Dataset, Span Classification and Sliding Window Technique</a:t>
            </a:r>
            <a:endParaRPr/>
          </a:p>
        </p:txBody>
      </p:sp>
      <p:grpSp>
        <p:nvGrpSpPr>
          <p:cNvPr id="1498" name="Google Shape;1498;p35"/>
          <p:cNvGrpSpPr/>
          <p:nvPr/>
        </p:nvGrpSpPr>
        <p:grpSpPr>
          <a:xfrm>
            <a:off x="-374387" y="3354325"/>
            <a:ext cx="3922590" cy="2969900"/>
            <a:chOff x="-374387" y="3354325"/>
            <a:chExt cx="3922590" cy="2969900"/>
          </a:xfrm>
        </p:grpSpPr>
        <p:pic>
          <p:nvPicPr>
            <p:cNvPr id="1499" name="Google Shape;1499;p35"/>
            <p:cNvPicPr preferRelativeResize="0"/>
            <p:nvPr/>
          </p:nvPicPr>
          <p:blipFill rotWithShape="1">
            <a:blip r:embed="rId3">
              <a:alphaModFix/>
            </a:blip>
            <a:srcRect b="26177" l="16960" r="7121" t="24718"/>
            <a:stretch/>
          </p:blipFill>
          <p:spPr>
            <a:xfrm>
              <a:off x="-374387" y="3354325"/>
              <a:ext cx="3891276" cy="2969900"/>
            </a:xfrm>
            <a:prstGeom prst="rect">
              <a:avLst/>
            </a:prstGeom>
            <a:noFill/>
            <a:ln>
              <a:noFill/>
            </a:ln>
          </p:spPr>
        </p:pic>
        <p:grpSp>
          <p:nvGrpSpPr>
            <p:cNvPr id="1500" name="Google Shape;1500;p35"/>
            <p:cNvGrpSpPr/>
            <p:nvPr/>
          </p:nvGrpSpPr>
          <p:grpSpPr>
            <a:xfrm>
              <a:off x="1853583" y="4445557"/>
              <a:ext cx="1694620" cy="1360169"/>
              <a:chOff x="7945225" y="4302000"/>
              <a:chExt cx="904666" cy="726121"/>
            </a:xfrm>
          </p:grpSpPr>
          <p:sp>
            <p:nvSpPr>
              <p:cNvPr id="1501" name="Google Shape;1501;p3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4" name="Google Shape;1504;p35"/>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500"/>
              <a:t>Key Aspects Explored</a:t>
            </a:r>
            <a:endParaRPr sz="3500"/>
          </a:p>
        </p:txBody>
      </p:sp>
      <p:grpSp>
        <p:nvGrpSpPr>
          <p:cNvPr id="1505" name="Google Shape;1505;p35"/>
          <p:cNvGrpSpPr/>
          <p:nvPr/>
        </p:nvGrpSpPr>
        <p:grpSpPr>
          <a:xfrm>
            <a:off x="6487513" y="-1301175"/>
            <a:ext cx="4268216" cy="6666030"/>
            <a:chOff x="6128138" y="-1301175"/>
            <a:chExt cx="4268216" cy="6666030"/>
          </a:xfrm>
        </p:grpSpPr>
        <p:sp>
          <p:nvSpPr>
            <p:cNvPr id="1506" name="Google Shape;1506;p35"/>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11" name="Google Shape;1511;p35"/>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1512" name="Google Shape;1512;p35"/>
            <p:cNvGrpSpPr/>
            <p:nvPr/>
          </p:nvGrpSpPr>
          <p:grpSpPr>
            <a:xfrm rot="5400000">
              <a:off x="7873341" y="4254316"/>
              <a:ext cx="708100" cy="708500"/>
              <a:chOff x="3678700" y="407275"/>
              <a:chExt cx="708100" cy="708500"/>
            </a:xfrm>
          </p:grpSpPr>
          <p:sp>
            <p:nvSpPr>
              <p:cNvPr id="1513" name="Google Shape;1513;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35"/>
            <p:cNvGrpSpPr/>
            <p:nvPr/>
          </p:nvGrpSpPr>
          <p:grpSpPr>
            <a:xfrm rot="5400000">
              <a:off x="8639847" y="3354200"/>
              <a:ext cx="457787" cy="458045"/>
              <a:chOff x="3678700" y="407275"/>
              <a:chExt cx="708100" cy="708500"/>
            </a:xfrm>
          </p:grpSpPr>
          <p:sp>
            <p:nvSpPr>
              <p:cNvPr id="1521" name="Google Shape;1521;p35"/>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8" name="Google Shape;1528;p35"/>
            <p:cNvGrpSpPr/>
            <p:nvPr/>
          </p:nvGrpSpPr>
          <p:grpSpPr>
            <a:xfrm>
              <a:off x="7787267" y="539497"/>
              <a:ext cx="208184" cy="208184"/>
              <a:chOff x="8356813" y="1074288"/>
              <a:chExt cx="351900" cy="351900"/>
            </a:xfrm>
          </p:grpSpPr>
          <p:sp>
            <p:nvSpPr>
              <p:cNvPr id="1529" name="Google Shape;1529;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1" name="Google Shape;1531;p35"/>
            <p:cNvGrpSpPr/>
            <p:nvPr/>
          </p:nvGrpSpPr>
          <p:grpSpPr>
            <a:xfrm>
              <a:off x="7194842" y="2467660"/>
              <a:ext cx="208184" cy="208184"/>
              <a:chOff x="8356813" y="1074288"/>
              <a:chExt cx="351900" cy="351900"/>
            </a:xfrm>
          </p:grpSpPr>
          <p:sp>
            <p:nvSpPr>
              <p:cNvPr id="1532" name="Google Shape;1532;p35"/>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4" name="Google Shape;1534;p35"/>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5" name="Google Shape;1535;p35"/>
          <p:cNvGrpSpPr/>
          <p:nvPr/>
        </p:nvGrpSpPr>
        <p:grpSpPr>
          <a:xfrm>
            <a:off x="796100" y="3019701"/>
            <a:ext cx="4558967" cy="134100"/>
            <a:chOff x="796100" y="3019701"/>
            <a:chExt cx="4558967" cy="134100"/>
          </a:xfrm>
        </p:grpSpPr>
        <p:sp>
          <p:nvSpPr>
            <p:cNvPr id="1536" name="Google Shape;1536;p3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7" name="Google Shape;1537;p3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38" name="Google Shape;1538;p3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9" name="Google Shape;153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75" name="Shape 1975"/>
        <p:cNvGrpSpPr/>
        <p:nvPr/>
      </p:nvGrpSpPr>
      <p:grpSpPr>
        <a:xfrm>
          <a:off x="0" y="0"/>
          <a:ext cx="0" cy="0"/>
          <a:chOff x="0" y="0"/>
          <a:chExt cx="0" cy="0"/>
        </a:xfrm>
      </p:grpSpPr>
      <p:sp>
        <p:nvSpPr>
          <p:cNvPr id="1976" name="Google Shape;1976;p71"/>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Reader Evaluation Metrics: Assessing Performance</a:t>
            </a:r>
            <a:endParaRPr sz="2050"/>
          </a:p>
          <a:p>
            <a:pPr indent="0" lvl="0" marL="0" rtl="0" algn="l">
              <a:spcBef>
                <a:spcPts val="0"/>
              </a:spcBef>
              <a:spcAft>
                <a:spcPts val="0"/>
              </a:spcAft>
              <a:buSzPct val="36666"/>
              <a:buNone/>
            </a:pPr>
            <a:r>
              <a:t/>
            </a:r>
            <a:endParaRPr sz="2700"/>
          </a:p>
        </p:txBody>
      </p:sp>
      <p:sp>
        <p:nvSpPr>
          <p:cNvPr id="1977" name="Google Shape;1977;p71"/>
          <p:cNvSpPr txBox="1"/>
          <p:nvPr>
            <p:ph idx="1" type="body"/>
          </p:nvPr>
        </p:nvSpPr>
        <p:spPr>
          <a:xfrm>
            <a:off x="575100" y="1017725"/>
            <a:ext cx="7993800" cy="34401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SzPts val="1200"/>
              <a:buChar char="●"/>
            </a:pPr>
            <a:r>
              <a:rPr lang="en"/>
              <a:t>Key Metrics for Reader Evaluation:</a:t>
            </a:r>
            <a:endParaRPr/>
          </a:p>
          <a:p>
            <a:pPr indent="-304800" lvl="1" marL="914400" rtl="0" algn="l">
              <a:lnSpc>
                <a:spcPct val="115000"/>
              </a:lnSpc>
              <a:spcBef>
                <a:spcPts val="0"/>
              </a:spcBef>
              <a:spcAft>
                <a:spcPts val="0"/>
              </a:spcAft>
              <a:buSzPts val="1200"/>
              <a:buChar char="○"/>
            </a:pPr>
            <a:r>
              <a:rPr b="1" lang="en">
                <a:highlight>
                  <a:schemeClr val="lt2"/>
                </a:highlight>
              </a:rPr>
              <a:t>Exact Match (EM)</a:t>
            </a:r>
            <a:r>
              <a:rPr lang="en"/>
              <a:t>: Binary metric for perfect match of predicted and actual answers.</a:t>
            </a:r>
            <a:endParaRPr/>
          </a:p>
          <a:p>
            <a:pPr indent="-304800" lvl="1" marL="914400" rtl="0" algn="l">
              <a:lnSpc>
                <a:spcPct val="115000"/>
              </a:lnSpc>
              <a:spcBef>
                <a:spcPts val="0"/>
              </a:spcBef>
              <a:spcAft>
                <a:spcPts val="0"/>
              </a:spcAft>
              <a:buSzPts val="1200"/>
              <a:buChar char="○"/>
            </a:pPr>
            <a:r>
              <a:rPr b="1" lang="en">
                <a:highlight>
                  <a:schemeClr val="lt2"/>
                </a:highlight>
              </a:rPr>
              <a:t>F1-score</a:t>
            </a:r>
            <a:r>
              <a:rPr lang="en"/>
              <a:t>: Harmonic mean of precision and recall, balances false positives and negatives.</a:t>
            </a:r>
            <a:endParaRPr/>
          </a:p>
          <a:p>
            <a:pPr indent="-304800" lvl="1" marL="914400" rtl="0" algn="l">
              <a:lnSpc>
                <a:spcPct val="115000"/>
              </a:lnSpc>
              <a:spcBef>
                <a:spcPts val="0"/>
              </a:spcBef>
              <a:spcAft>
                <a:spcPts val="0"/>
              </a:spcAft>
              <a:buSzPts val="1200"/>
              <a:buChar char="○"/>
            </a:pPr>
            <a:r>
              <a:rPr lang="en"/>
              <a:t>EM is stricter than F1-score, which considers incorrect answers.</a:t>
            </a:r>
            <a:endParaRPr/>
          </a:p>
          <a:p>
            <a:pPr indent="-304800" lvl="1" marL="914400" rtl="0" algn="l">
              <a:lnSpc>
                <a:spcPct val="115000"/>
              </a:lnSpc>
              <a:spcBef>
                <a:spcPts val="0"/>
              </a:spcBef>
              <a:spcAft>
                <a:spcPts val="0"/>
              </a:spcAft>
              <a:buSzPts val="1200"/>
              <a:buChar char="○"/>
            </a:pPr>
            <a:r>
              <a:rPr lang="en"/>
              <a:t>Both metrics are crucial for comprehensive assessment.</a:t>
            </a:r>
            <a:endParaRPr/>
          </a:p>
          <a:p>
            <a:pPr indent="-304800" lvl="0" marL="457200" rtl="0" algn="l">
              <a:lnSpc>
                <a:spcPct val="115000"/>
              </a:lnSpc>
              <a:spcBef>
                <a:spcPts val="0"/>
              </a:spcBef>
              <a:spcAft>
                <a:spcPts val="0"/>
              </a:spcAft>
              <a:buSzPts val="1200"/>
              <a:buChar char="●"/>
            </a:pPr>
            <a:r>
              <a:rPr lang="en"/>
              <a:t>Practical Considerations:</a:t>
            </a:r>
            <a:endParaRPr/>
          </a:p>
          <a:p>
            <a:pPr indent="-304800" lvl="1" marL="914400" rtl="0" algn="l">
              <a:lnSpc>
                <a:spcPct val="115000"/>
              </a:lnSpc>
              <a:spcBef>
                <a:spcPts val="0"/>
              </a:spcBef>
              <a:spcAft>
                <a:spcPts val="0"/>
              </a:spcAft>
              <a:buSzPts val="1200"/>
              <a:buChar char="○"/>
            </a:pPr>
            <a:r>
              <a:rPr lang="en"/>
              <a:t>EM and F1-score calculated for each question-answer pair.</a:t>
            </a:r>
            <a:endParaRPr/>
          </a:p>
          <a:p>
            <a:pPr indent="-304800" lvl="1" marL="914400" rtl="0" algn="l">
              <a:lnSpc>
                <a:spcPct val="115000"/>
              </a:lnSpc>
              <a:spcBef>
                <a:spcPts val="0"/>
              </a:spcBef>
              <a:spcAft>
                <a:spcPts val="0"/>
              </a:spcAft>
              <a:buSzPts val="1200"/>
              <a:buChar char="○"/>
            </a:pPr>
            <a:r>
              <a:rPr lang="en"/>
              <a:t>Best score chosen from possible answers.</a:t>
            </a:r>
            <a:endParaRPr/>
          </a:p>
          <a:p>
            <a:pPr indent="-304800" lvl="1" marL="914400" rtl="0" algn="l">
              <a:lnSpc>
                <a:spcPct val="115000"/>
              </a:lnSpc>
              <a:spcBef>
                <a:spcPts val="0"/>
              </a:spcBef>
              <a:spcAft>
                <a:spcPts val="0"/>
              </a:spcAft>
              <a:buSzPts val="1200"/>
              <a:buChar char="○"/>
            </a:pPr>
            <a:r>
              <a:rPr lang="en"/>
              <a:t>Overall EM and F1 scores obtained by averaging individual scores.</a:t>
            </a:r>
            <a:endParaRPr/>
          </a:p>
          <a:p>
            <a:pPr indent="-304800" lvl="0" marL="457200" rtl="0" algn="l">
              <a:lnSpc>
                <a:spcPct val="115000"/>
              </a:lnSpc>
              <a:spcBef>
                <a:spcPts val="0"/>
              </a:spcBef>
              <a:spcAft>
                <a:spcPts val="0"/>
              </a:spcAft>
              <a:buSzPts val="1200"/>
              <a:buChar char="●"/>
            </a:pPr>
            <a:r>
              <a:rPr lang="en"/>
              <a:t>Evaluation in Haystack:</a:t>
            </a:r>
            <a:endParaRPr/>
          </a:p>
          <a:p>
            <a:pPr indent="-304800" lvl="1" marL="914400" rtl="0" algn="l">
              <a:lnSpc>
                <a:spcPct val="115000"/>
              </a:lnSpc>
              <a:spcBef>
                <a:spcPts val="0"/>
              </a:spcBef>
              <a:spcAft>
                <a:spcPts val="0"/>
              </a:spcAft>
              <a:buSzPts val="1200"/>
              <a:buChar char="○"/>
            </a:pPr>
            <a:r>
              <a:rPr lang="en"/>
              <a:t>Reader evaluation performed through dedicated pipeline.</a:t>
            </a:r>
            <a:endParaRPr/>
          </a:p>
          <a:p>
            <a:pPr indent="-304800" lvl="1" marL="914400" rtl="0" algn="l">
              <a:lnSpc>
                <a:spcPct val="115000"/>
              </a:lnSpc>
              <a:spcBef>
                <a:spcPts val="0"/>
              </a:spcBef>
              <a:spcAft>
                <a:spcPts val="0"/>
              </a:spcAft>
              <a:buSzPts val="1200"/>
              <a:buChar char="○"/>
            </a:pPr>
            <a:r>
              <a:rPr lang="en"/>
              <a:t>Single node in the pipeline: the reader itself.</a:t>
            </a:r>
            <a:endParaRPr/>
          </a:p>
        </p:txBody>
      </p:sp>
      <p:sp>
        <p:nvSpPr>
          <p:cNvPr id="1978" name="Google Shape;1978;p71"/>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u="sng">
                <a:solidFill>
                  <a:schemeClr val="hlink"/>
                </a:solidFill>
                <a:latin typeface="Poppins"/>
                <a:ea typeface="Poppins"/>
                <a:cs typeface="Poppins"/>
                <a:sym typeface="Poppins"/>
                <a:hlinkClick r:id="rId3"/>
              </a:rPr>
              <a:t>https://docs.haystack.deepset.ai/docs/evaluation#metrics-question-answering</a:t>
            </a:r>
            <a:endParaRPr>
              <a:latin typeface="Poppins"/>
              <a:ea typeface="Poppins"/>
              <a:cs typeface="Poppins"/>
              <a:sym typeface="Poppins"/>
            </a:endParaRPr>
          </a:p>
        </p:txBody>
      </p:sp>
      <p:sp>
        <p:nvSpPr>
          <p:cNvPr id="1979" name="Google Shape;1979;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83" name="Shape 1983"/>
        <p:cNvGrpSpPr/>
        <p:nvPr/>
      </p:nvGrpSpPr>
      <p:grpSpPr>
        <a:xfrm>
          <a:off x="0" y="0"/>
          <a:ext cx="0" cy="0"/>
          <a:chOff x="0" y="0"/>
          <a:chExt cx="0" cy="0"/>
        </a:xfrm>
      </p:grpSpPr>
      <p:sp>
        <p:nvSpPr>
          <p:cNvPr id="1984" name="Google Shape;1984;p72"/>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4164"/>
              <a:buNone/>
            </a:pPr>
            <a:r>
              <a:rPr lang="en" sz="1645"/>
              <a:t>Evaluating Reader Performance: Leveraging Pre-Trained Models</a:t>
            </a:r>
            <a:endParaRPr sz="1645"/>
          </a:p>
          <a:p>
            <a:pPr indent="0" lvl="0" marL="0" rtl="0" algn="l">
              <a:spcBef>
                <a:spcPts val="0"/>
              </a:spcBef>
              <a:spcAft>
                <a:spcPts val="0"/>
              </a:spcAft>
              <a:buSzPct val="36666"/>
              <a:buNone/>
            </a:pPr>
            <a:r>
              <a:t/>
            </a:r>
            <a:endParaRPr sz="2430"/>
          </a:p>
        </p:txBody>
      </p:sp>
      <p:sp>
        <p:nvSpPr>
          <p:cNvPr id="1985" name="Google Shape;1985;p72"/>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77500" lnSpcReduction="10000"/>
          </a:bodyPr>
          <a:lstStyle/>
          <a:p>
            <a:pPr indent="-287655" lvl="0" marL="457200" rtl="0" algn="l">
              <a:lnSpc>
                <a:spcPct val="115000"/>
              </a:lnSpc>
              <a:spcBef>
                <a:spcPts val="0"/>
              </a:spcBef>
              <a:spcAft>
                <a:spcPts val="0"/>
              </a:spcAft>
              <a:buSzPct val="100000"/>
              <a:buChar char="●"/>
            </a:pPr>
            <a:r>
              <a:rPr lang="en"/>
              <a:t>Model Performance Comparison:</a:t>
            </a:r>
            <a:endParaRPr/>
          </a:p>
          <a:p>
            <a:pPr indent="-287655" lvl="1" marL="914400" rtl="0" algn="l">
              <a:lnSpc>
                <a:spcPct val="115000"/>
              </a:lnSpc>
              <a:spcBef>
                <a:spcPts val="0"/>
              </a:spcBef>
              <a:spcAft>
                <a:spcPts val="0"/>
              </a:spcAft>
              <a:buSzPct val="85714"/>
              <a:buChar char="○"/>
            </a:pPr>
            <a:r>
              <a:rPr lang="en"/>
              <a:t>"roberta-base-squad2-distilled" model achieves (</a:t>
            </a:r>
            <a:r>
              <a:rPr lang="en"/>
              <a:t>on SubjQA dataset)</a:t>
            </a:r>
            <a:r>
              <a:rPr lang="en"/>
              <a:t>:</a:t>
            </a:r>
            <a:endParaRPr/>
          </a:p>
          <a:p>
            <a:pPr indent="-287655" lvl="2" marL="1371600" rtl="0" algn="l">
              <a:lnSpc>
                <a:spcPct val="115000"/>
              </a:lnSpc>
              <a:spcBef>
                <a:spcPts val="0"/>
              </a:spcBef>
              <a:spcAft>
                <a:spcPts val="0"/>
              </a:spcAft>
              <a:buSzPct val="85714"/>
              <a:buChar char="■"/>
            </a:pPr>
            <a:r>
              <a:rPr lang="en">
                <a:highlight>
                  <a:schemeClr val="lt2"/>
                </a:highlight>
              </a:rPr>
              <a:t>EM: 56.78</a:t>
            </a:r>
            <a:r>
              <a:rPr lang="en"/>
              <a:t> </a:t>
            </a:r>
            <a:endParaRPr/>
          </a:p>
          <a:p>
            <a:pPr indent="-287655" lvl="2" marL="1371600" rtl="0" algn="l">
              <a:lnSpc>
                <a:spcPct val="115000"/>
              </a:lnSpc>
              <a:spcBef>
                <a:spcPts val="0"/>
              </a:spcBef>
              <a:spcAft>
                <a:spcPts val="0"/>
              </a:spcAft>
              <a:buSzPct val="85714"/>
              <a:buChar char="■"/>
            </a:pPr>
            <a:r>
              <a:rPr lang="en">
                <a:highlight>
                  <a:schemeClr val="lt2"/>
                </a:highlight>
              </a:rPr>
              <a:t>F1-score: 61.24</a:t>
            </a:r>
            <a:r>
              <a:rPr lang="en"/>
              <a:t>.</a:t>
            </a:r>
            <a:endParaRPr/>
          </a:p>
          <a:p>
            <a:pPr indent="-287655" lvl="1" marL="914400" rtl="0" algn="l">
              <a:lnSpc>
                <a:spcPct val="115000"/>
              </a:lnSpc>
              <a:spcBef>
                <a:spcPts val="0"/>
              </a:spcBef>
              <a:spcAft>
                <a:spcPts val="0"/>
              </a:spcAft>
              <a:buSzPct val="85714"/>
              <a:buChar char="○"/>
            </a:pPr>
            <a:r>
              <a:rPr lang="en"/>
              <a:t>Notably lower than its performance on SQuAD 2.0:</a:t>
            </a:r>
            <a:endParaRPr/>
          </a:p>
          <a:p>
            <a:pPr indent="-287655" lvl="2" marL="1371600" rtl="0" algn="l">
              <a:lnSpc>
                <a:spcPct val="115000"/>
              </a:lnSpc>
              <a:spcBef>
                <a:spcPts val="0"/>
              </a:spcBef>
              <a:spcAft>
                <a:spcPts val="0"/>
              </a:spcAft>
              <a:buSzPct val="85714"/>
              <a:buChar char="■"/>
            </a:pPr>
            <a:r>
              <a:rPr lang="en"/>
              <a:t>EM: 79.8</a:t>
            </a:r>
            <a:endParaRPr/>
          </a:p>
          <a:p>
            <a:pPr indent="-287655" lvl="2" marL="1371600" rtl="0" algn="l">
              <a:lnSpc>
                <a:spcPct val="115000"/>
              </a:lnSpc>
              <a:spcBef>
                <a:spcPts val="0"/>
              </a:spcBef>
              <a:spcAft>
                <a:spcPts val="0"/>
              </a:spcAft>
              <a:buSzPct val="85714"/>
              <a:buChar char="■"/>
            </a:pPr>
            <a:r>
              <a:rPr lang="en"/>
              <a:t>F1-score: 83.92.</a:t>
            </a:r>
            <a:endParaRPr/>
          </a:p>
          <a:p>
            <a:pPr indent="-287655" lvl="0" marL="457200" rtl="0" algn="l">
              <a:lnSpc>
                <a:spcPct val="115000"/>
              </a:lnSpc>
              <a:spcBef>
                <a:spcPts val="0"/>
              </a:spcBef>
              <a:spcAft>
                <a:spcPts val="0"/>
              </a:spcAft>
              <a:buSzPct val="100000"/>
              <a:buChar char="●"/>
            </a:pPr>
            <a:r>
              <a:rPr lang="en"/>
              <a:t>Factors Contributing to Performance Gap:</a:t>
            </a:r>
            <a:endParaRPr/>
          </a:p>
          <a:p>
            <a:pPr indent="-287655" lvl="1" marL="914400" rtl="0" algn="l">
              <a:lnSpc>
                <a:spcPct val="115000"/>
              </a:lnSpc>
              <a:spcBef>
                <a:spcPts val="0"/>
              </a:spcBef>
              <a:spcAft>
                <a:spcPts val="0"/>
              </a:spcAft>
              <a:buSzPct val="85714"/>
              <a:buChar char="○"/>
            </a:pPr>
            <a:r>
              <a:rPr lang="en">
                <a:highlight>
                  <a:schemeClr val="accent2"/>
                </a:highlight>
              </a:rPr>
              <a:t>Distinct characteristics of customer reviews in SubjQA</a:t>
            </a:r>
            <a:r>
              <a:rPr lang="en"/>
              <a:t>:</a:t>
            </a:r>
            <a:endParaRPr/>
          </a:p>
          <a:p>
            <a:pPr indent="-287655" lvl="2" marL="1371600" rtl="0" algn="l">
              <a:lnSpc>
                <a:spcPct val="115000"/>
              </a:lnSpc>
              <a:spcBef>
                <a:spcPts val="0"/>
              </a:spcBef>
              <a:spcAft>
                <a:spcPts val="0"/>
              </a:spcAft>
              <a:buSzPct val="85714"/>
              <a:buChar char="■"/>
            </a:pPr>
            <a:r>
              <a:rPr lang="en"/>
              <a:t>Informal language.</a:t>
            </a:r>
            <a:endParaRPr/>
          </a:p>
          <a:p>
            <a:pPr indent="-287655" lvl="2" marL="1371600" rtl="0" algn="l">
              <a:lnSpc>
                <a:spcPct val="115000"/>
              </a:lnSpc>
              <a:spcBef>
                <a:spcPts val="0"/>
              </a:spcBef>
              <a:spcAft>
                <a:spcPts val="0"/>
              </a:spcAft>
              <a:buSzPct val="85714"/>
              <a:buChar char="■"/>
            </a:pPr>
            <a:r>
              <a:rPr lang="en"/>
              <a:t>Differs from structured Wikipedia articles.</a:t>
            </a:r>
            <a:endParaRPr/>
          </a:p>
          <a:p>
            <a:pPr indent="-287655" lvl="1" marL="914400" rtl="0" algn="l">
              <a:lnSpc>
                <a:spcPct val="115000"/>
              </a:lnSpc>
              <a:spcBef>
                <a:spcPts val="0"/>
              </a:spcBef>
              <a:spcAft>
                <a:spcPts val="0"/>
              </a:spcAft>
              <a:buSzPct val="85714"/>
              <a:buChar char="○"/>
            </a:pPr>
            <a:r>
              <a:rPr lang="en">
                <a:highlight>
                  <a:schemeClr val="accent2"/>
                </a:highlight>
              </a:rPr>
              <a:t>Subjectivity within SubjQA dataset</a:t>
            </a:r>
            <a:r>
              <a:rPr lang="en"/>
              <a:t>:</a:t>
            </a:r>
            <a:endParaRPr/>
          </a:p>
          <a:p>
            <a:pPr indent="-287655" lvl="2" marL="1371600" rtl="0" algn="l">
              <a:lnSpc>
                <a:spcPct val="115000"/>
              </a:lnSpc>
              <a:spcBef>
                <a:spcPts val="0"/>
              </a:spcBef>
              <a:spcAft>
                <a:spcPts val="0"/>
              </a:spcAft>
              <a:buSzPct val="85714"/>
              <a:buChar char="■"/>
            </a:pPr>
            <a:r>
              <a:rPr lang="en"/>
              <a:t>Both questions and answers are subjective.</a:t>
            </a:r>
            <a:endParaRPr/>
          </a:p>
          <a:p>
            <a:pPr indent="-287655" lvl="2" marL="1371600" rtl="0" algn="l">
              <a:lnSpc>
                <a:spcPct val="115000"/>
              </a:lnSpc>
              <a:spcBef>
                <a:spcPts val="0"/>
              </a:spcBef>
              <a:spcAft>
                <a:spcPts val="0"/>
              </a:spcAft>
              <a:buSzPct val="85714"/>
              <a:buChar char="■"/>
            </a:pPr>
            <a:r>
              <a:rPr lang="en"/>
              <a:t>Deviates from factual information.</a:t>
            </a:r>
            <a:endParaRPr/>
          </a:p>
        </p:txBody>
      </p:sp>
      <p:pic>
        <p:nvPicPr>
          <p:cNvPr id="1986" name="Google Shape;1986;p72"/>
          <p:cNvPicPr preferRelativeResize="0"/>
          <p:nvPr/>
        </p:nvPicPr>
        <p:blipFill>
          <a:blip r:embed="rId3">
            <a:alphaModFix/>
          </a:blip>
          <a:stretch>
            <a:fillRect/>
          </a:stretch>
        </p:blipFill>
        <p:spPr>
          <a:xfrm>
            <a:off x="4605950" y="1306851"/>
            <a:ext cx="3929000" cy="2861850"/>
          </a:xfrm>
          <a:prstGeom prst="rect">
            <a:avLst/>
          </a:prstGeom>
          <a:noFill/>
          <a:ln>
            <a:noFill/>
          </a:ln>
        </p:spPr>
      </p:pic>
      <p:sp>
        <p:nvSpPr>
          <p:cNvPr id="1987" name="Google Shape;1987;p72"/>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Poppins"/>
                <a:ea typeface="Poppins"/>
                <a:cs typeface="Poppins"/>
                <a:sym typeface="Poppins"/>
              </a:rPr>
              <a:t>Info: </a:t>
            </a:r>
            <a:r>
              <a:rPr lang="en" sz="1200" u="sng">
                <a:solidFill>
                  <a:schemeClr val="dk1"/>
                </a:solidFill>
                <a:latin typeface="Poppins"/>
                <a:ea typeface="Poppins"/>
                <a:cs typeface="Poppins"/>
                <a:sym typeface="Poppins"/>
                <a:hlinkClick r:id="rId4">
                  <a:extLst>
                    <a:ext uri="{A12FA001-AC4F-418D-AE19-62706E023703}">
                      <ahyp:hlinkClr val="tx"/>
                    </a:ext>
                  </a:extLst>
                </a:hlinkClick>
              </a:rPr>
              <a:t>https://huggingface.co/deepset/roberta-base-squad2-distilled</a:t>
            </a:r>
            <a:endParaRPr>
              <a:latin typeface="Poppins"/>
              <a:ea typeface="Poppins"/>
              <a:cs typeface="Poppins"/>
              <a:sym typeface="Poppins"/>
            </a:endParaRPr>
          </a:p>
        </p:txBody>
      </p:sp>
      <p:sp>
        <p:nvSpPr>
          <p:cNvPr id="1988" name="Google Shape;1988;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92" name="Shape 1992"/>
        <p:cNvGrpSpPr/>
        <p:nvPr/>
      </p:nvGrpSpPr>
      <p:grpSpPr>
        <a:xfrm>
          <a:off x="0" y="0"/>
          <a:ext cx="0" cy="0"/>
          <a:chOff x="0" y="0"/>
          <a:chExt cx="0" cy="0"/>
        </a:xfrm>
      </p:grpSpPr>
      <p:sp>
        <p:nvSpPr>
          <p:cNvPr id="1993" name="Google Shape;1993;p73"/>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8292"/>
              <a:buNone/>
            </a:pPr>
            <a:r>
              <a:rPr lang="en" sz="2050"/>
              <a:t>Assessing the Reader: Domain Adaptation Evaluation</a:t>
            </a:r>
            <a:endParaRPr sz="2050"/>
          </a:p>
          <a:p>
            <a:pPr indent="0" lvl="0" marL="0" rtl="0" algn="l">
              <a:spcBef>
                <a:spcPts val="0"/>
              </a:spcBef>
              <a:spcAft>
                <a:spcPts val="0"/>
              </a:spcAft>
              <a:buSzPct val="36666"/>
              <a:buNone/>
            </a:pPr>
            <a:r>
              <a:t/>
            </a:r>
            <a:endParaRPr sz="2700"/>
          </a:p>
        </p:txBody>
      </p:sp>
      <p:sp>
        <p:nvSpPr>
          <p:cNvPr id="1994" name="Google Shape;1994;p73"/>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62500" lnSpcReduction="10000"/>
          </a:bodyPr>
          <a:lstStyle/>
          <a:p>
            <a:pPr indent="-276225" lvl="0" marL="457200" rtl="0" algn="l">
              <a:lnSpc>
                <a:spcPct val="115000"/>
              </a:lnSpc>
              <a:spcBef>
                <a:spcPts val="0"/>
              </a:spcBef>
              <a:spcAft>
                <a:spcPts val="0"/>
              </a:spcAft>
              <a:buSzPct val="100000"/>
              <a:buChar char="●"/>
            </a:pPr>
            <a:r>
              <a:rPr lang="en"/>
              <a:t>Enhancing Model Performance via Fine-Tuning:</a:t>
            </a:r>
            <a:endParaRPr/>
          </a:p>
          <a:p>
            <a:pPr indent="-276225" lvl="1" marL="914400" rtl="0" algn="l">
              <a:lnSpc>
                <a:spcPct val="115000"/>
              </a:lnSpc>
              <a:spcBef>
                <a:spcPts val="0"/>
              </a:spcBef>
              <a:spcAft>
                <a:spcPts val="0"/>
              </a:spcAft>
              <a:buSzPct val="85714"/>
              <a:buChar char="○"/>
            </a:pPr>
            <a:r>
              <a:rPr lang="en"/>
              <a:t>SubjQA model performance lagged behind SQuAD despite generalization capabilities.</a:t>
            </a:r>
            <a:endParaRPr/>
          </a:p>
          <a:p>
            <a:pPr indent="-276225" lvl="1" marL="914400" rtl="0" algn="l">
              <a:lnSpc>
                <a:spcPct val="115000"/>
              </a:lnSpc>
              <a:spcBef>
                <a:spcPts val="0"/>
              </a:spcBef>
              <a:spcAft>
                <a:spcPts val="0"/>
              </a:spcAft>
              <a:buSzPct val="85714"/>
              <a:buChar char="○"/>
            </a:pPr>
            <a:r>
              <a:rPr lang="en"/>
              <a:t>Common observation: Transformer models tend to overfit SQuAD.</a:t>
            </a:r>
            <a:endParaRPr/>
          </a:p>
          <a:p>
            <a:pPr indent="-276225" lvl="1" marL="914400" rtl="0" algn="l">
              <a:lnSpc>
                <a:spcPct val="115000"/>
              </a:lnSpc>
              <a:spcBef>
                <a:spcPts val="0"/>
              </a:spcBef>
              <a:spcAft>
                <a:spcPts val="0"/>
              </a:spcAft>
              <a:buSzPct val="85714"/>
              <a:buChar char="○"/>
            </a:pPr>
            <a:r>
              <a:rPr lang="en"/>
              <a:t>Highlighted by Yogatama et al. (2019): Need to address domain-specific challenges.</a:t>
            </a:r>
            <a:endParaRPr/>
          </a:p>
          <a:p>
            <a:pPr indent="-276225" lvl="0" marL="457200" rtl="0" algn="l">
              <a:lnSpc>
                <a:spcPct val="115000"/>
              </a:lnSpc>
              <a:spcBef>
                <a:spcPts val="0"/>
              </a:spcBef>
              <a:spcAft>
                <a:spcPts val="0"/>
              </a:spcAft>
              <a:buSzPct val="100000"/>
              <a:buChar char="●"/>
            </a:pPr>
            <a:r>
              <a:rPr lang="en"/>
              <a:t>The Direct Approach: Domain Adaptation through Fine-Tuning</a:t>
            </a:r>
            <a:endParaRPr/>
          </a:p>
          <a:p>
            <a:pPr indent="-276225" lvl="1" marL="914400" rtl="0" algn="l">
              <a:lnSpc>
                <a:spcPct val="115000"/>
              </a:lnSpc>
              <a:spcBef>
                <a:spcPts val="0"/>
              </a:spcBef>
              <a:spcAft>
                <a:spcPts val="0"/>
              </a:spcAft>
              <a:buSzPct val="85714"/>
              <a:buChar char="○"/>
            </a:pPr>
            <a:r>
              <a:rPr lang="en"/>
              <a:t>Solution: </a:t>
            </a:r>
            <a:r>
              <a:rPr lang="en">
                <a:highlight>
                  <a:schemeClr val="lt2"/>
                </a:highlight>
              </a:rPr>
              <a:t>Further fine-tuning DistilRoBERTa-base on SubjQA training dataset</a:t>
            </a:r>
            <a:r>
              <a:rPr lang="en"/>
              <a:t>.</a:t>
            </a:r>
            <a:endParaRPr/>
          </a:p>
          <a:p>
            <a:pPr indent="-276225" lvl="1" marL="914400" rtl="0" algn="l">
              <a:lnSpc>
                <a:spcPct val="115000"/>
              </a:lnSpc>
              <a:spcBef>
                <a:spcPts val="0"/>
              </a:spcBef>
              <a:spcAft>
                <a:spcPts val="0"/>
              </a:spcAft>
              <a:buSzPct val="85714"/>
              <a:buChar char="○"/>
            </a:pPr>
            <a:r>
              <a:rPr lang="en"/>
              <a:t>Domain adaptation crucial for improving reader's performance on SubjQA.</a:t>
            </a:r>
            <a:endParaRPr/>
          </a:p>
          <a:p>
            <a:pPr indent="-276225" lvl="1" marL="914400" rtl="0" algn="l">
              <a:lnSpc>
                <a:spcPct val="115000"/>
              </a:lnSpc>
              <a:spcBef>
                <a:spcPts val="0"/>
              </a:spcBef>
              <a:spcAft>
                <a:spcPts val="0"/>
              </a:spcAft>
              <a:buSzPct val="85714"/>
              <a:buChar char="○"/>
            </a:pPr>
            <a:r>
              <a:rPr lang="en"/>
              <a:t>Info </a:t>
            </a:r>
            <a:r>
              <a:rPr lang="en" u="sng">
                <a:solidFill>
                  <a:schemeClr val="hlink"/>
                </a:solidFill>
                <a:hlinkClick r:id="rId3"/>
              </a:rPr>
              <a:t>here</a:t>
            </a:r>
            <a:endParaRPr/>
          </a:p>
          <a:p>
            <a:pPr indent="-276225" lvl="0" marL="457200" rtl="0" algn="l">
              <a:lnSpc>
                <a:spcPct val="115000"/>
              </a:lnSpc>
              <a:spcBef>
                <a:spcPts val="0"/>
              </a:spcBef>
              <a:spcAft>
                <a:spcPts val="0"/>
              </a:spcAft>
              <a:buSzPct val="100000"/>
              <a:buChar char="●"/>
            </a:pPr>
            <a:r>
              <a:rPr lang="en"/>
              <a:t>Remarkable Performance Enhancement:</a:t>
            </a:r>
            <a:endParaRPr/>
          </a:p>
          <a:p>
            <a:pPr indent="-276225" lvl="1" marL="914400" rtl="0" algn="l">
              <a:lnSpc>
                <a:spcPct val="115000"/>
              </a:lnSpc>
              <a:spcBef>
                <a:spcPts val="0"/>
              </a:spcBef>
              <a:spcAft>
                <a:spcPts val="0"/>
              </a:spcAft>
              <a:buSzPct val="85714"/>
              <a:buChar char="○"/>
            </a:pPr>
            <a:r>
              <a:rPr lang="en"/>
              <a:t>Initial scores on SubjQA:</a:t>
            </a:r>
            <a:endParaRPr/>
          </a:p>
          <a:p>
            <a:pPr indent="-276225" lvl="2" marL="1371600" rtl="0" algn="l">
              <a:lnSpc>
                <a:spcPct val="115000"/>
              </a:lnSpc>
              <a:spcBef>
                <a:spcPts val="0"/>
              </a:spcBef>
              <a:spcAft>
                <a:spcPts val="0"/>
              </a:spcAft>
              <a:buSzPct val="85714"/>
              <a:buChar char="■"/>
            </a:pPr>
            <a:r>
              <a:rPr lang="en"/>
              <a:t>EM: 56.78 </a:t>
            </a:r>
            <a:endParaRPr/>
          </a:p>
          <a:p>
            <a:pPr indent="-276225" lvl="2" marL="1371600" rtl="0" algn="l">
              <a:lnSpc>
                <a:spcPct val="115000"/>
              </a:lnSpc>
              <a:spcBef>
                <a:spcPts val="0"/>
              </a:spcBef>
              <a:spcAft>
                <a:spcPts val="0"/>
              </a:spcAft>
              <a:buSzPct val="85714"/>
              <a:buChar char="■"/>
            </a:pPr>
            <a:r>
              <a:rPr lang="en"/>
              <a:t>F1: 61.24 </a:t>
            </a:r>
            <a:endParaRPr/>
          </a:p>
          <a:p>
            <a:pPr indent="-276225" lvl="1" marL="914400" rtl="0" algn="l">
              <a:lnSpc>
                <a:spcPct val="115000"/>
              </a:lnSpc>
              <a:spcBef>
                <a:spcPts val="0"/>
              </a:spcBef>
              <a:spcAft>
                <a:spcPts val="0"/>
              </a:spcAft>
              <a:buSzPct val="85714"/>
              <a:buChar char="○"/>
            </a:pPr>
            <a:r>
              <a:rPr lang="en"/>
              <a:t>After domain adaptation::</a:t>
            </a:r>
            <a:endParaRPr/>
          </a:p>
          <a:p>
            <a:pPr indent="-276225" lvl="2" marL="1371600" rtl="0" algn="l">
              <a:lnSpc>
                <a:spcPct val="115000"/>
              </a:lnSpc>
              <a:spcBef>
                <a:spcPts val="0"/>
              </a:spcBef>
              <a:spcAft>
                <a:spcPts val="0"/>
              </a:spcAft>
              <a:buSzPct val="85714"/>
              <a:buChar char="■"/>
            </a:pPr>
            <a:r>
              <a:rPr b="1" lang="en">
                <a:highlight>
                  <a:schemeClr val="lt2"/>
                </a:highlight>
              </a:rPr>
              <a:t>EM</a:t>
            </a:r>
            <a:r>
              <a:rPr lang="en">
                <a:highlight>
                  <a:schemeClr val="lt2"/>
                </a:highlight>
              </a:rPr>
              <a:t>: </a:t>
            </a:r>
            <a:r>
              <a:rPr b="1" lang="en">
                <a:highlight>
                  <a:schemeClr val="lt2"/>
                </a:highlight>
              </a:rPr>
              <a:t>72.53</a:t>
            </a:r>
            <a:r>
              <a:rPr lang="en"/>
              <a:t> </a:t>
            </a:r>
            <a:endParaRPr/>
          </a:p>
          <a:p>
            <a:pPr indent="-276225" lvl="2" marL="1371600" rtl="0" algn="l">
              <a:lnSpc>
                <a:spcPct val="115000"/>
              </a:lnSpc>
              <a:spcBef>
                <a:spcPts val="0"/>
              </a:spcBef>
              <a:spcAft>
                <a:spcPts val="0"/>
              </a:spcAft>
              <a:buSzPct val="85714"/>
              <a:buChar char="■"/>
            </a:pPr>
            <a:r>
              <a:rPr b="1" lang="en">
                <a:highlight>
                  <a:schemeClr val="lt2"/>
                </a:highlight>
              </a:rPr>
              <a:t>F1</a:t>
            </a:r>
            <a:r>
              <a:rPr lang="en">
                <a:highlight>
                  <a:schemeClr val="lt2"/>
                </a:highlight>
              </a:rPr>
              <a:t>: </a:t>
            </a:r>
            <a:r>
              <a:rPr b="1" lang="en">
                <a:highlight>
                  <a:schemeClr val="lt2"/>
                </a:highlight>
              </a:rPr>
              <a:t>72.71</a:t>
            </a:r>
            <a:r>
              <a:rPr lang="en"/>
              <a:t> </a:t>
            </a:r>
            <a:endParaRPr/>
          </a:p>
          <a:p>
            <a:pPr indent="-276225" lvl="1" marL="914400" rtl="0" algn="l">
              <a:lnSpc>
                <a:spcPct val="115000"/>
              </a:lnSpc>
              <a:spcBef>
                <a:spcPts val="0"/>
              </a:spcBef>
              <a:spcAft>
                <a:spcPts val="0"/>
              </a:spcAft>
              <a:buSzPct val="85714"/>
              <a:buChar char="○"/>
            </a:pPr>
            <a:r>
              <a:rPr lang="en"/>
              <a:t>Impressive percentage performance gain:</a:t>
            </a:r>
            <a:endParaRPr/>
          </a:p>
          <a:p>
            <a:pPr indent="-276225" lvl="2" marL="1371600" rtl="0" algn="l">
              <a:lnSpc>
                <a:spcPct val="115000"/>
              </a:lnSpc>
              <a:spcBef>
                <a:spcPts val="0"/>
              </a:spcBef>
              <a:spcAft>
                <a:spcPts val="0"/>
              </a:spcAft>
              <a:buSzPct val="85714"/>
              <a:buChar char="■"/>
            </a:pPr>
            <a:r>
              <a:rPr b="1" lang="en">
                <a:highlight>
                  <a:schemeClr val="accent2"/>
                </a:highlight>
              </a:rPr>
              <a:t>EM</a:t>
            </a:r>
            <a:r>
              <a:rPr lang="en">
                <a:highlight>
                  <a:schemeClr val="accent2"/>
                </a:highlight>
              </a:rPr>
              <a:t>: </a:t>
            </a:r>
            <a:r>
              <a:rPr b="1" lang="en">
                <a:highlight>
                  <a:schemeClr val="accent2"/>
                </a:highlight>
              </a:rPr>
              <a:t>~27.75%</a:t>
            </a:r>
            <a:r>
              <a:rPr b="1" lang="en"/>
              <a:t> </a:t>
            </a:r>
            <a:endParaRPr b="1"/>
          </a:p>
          <a:p>
            <a:pPr indent="-276225" lvl="2" marL="1371600" rtl="0" algn="l">
              <a:lnSpc>
                <a:spcPct val="115000"/>
              </a:lnSpc>
              <a:spcBef>
                <a:spcPts val="0"/>
              </a:spcBef>
              <a:spcAft>
                <a:spcPts val="0"/>
              </a:spcAft>
              <a:buSzPct val="85714"/>
              <a:buChar char="■"/>
            </a:pPr>
            <a:r>
              <a:rPr b="1" lang="en">
                <a:highlight>
                  <a:schemeClr val="accent2"/>
                </a:highlight>
              </a:rPr>
              <a:t>F1</a:t>
            </a:r>
            <a:r>
              <a:rPr lang="en">
                <a:highlight>
                  <a:schemeClr val="accent2"/>
                </a:highlight>
              </a:rPr>
              <a:t>: </a:t>
            </a:r>
            <a:r>
              <a:rPr b="1" lang="en">
                <a:highlight>
                  <a:schemeClr val="accent2"/>
                </a:highlight>
              </a:rPr>
              <a:t>~18.71%.</a:t>
            </a:r>
            <a:r>
              <a:rPr b="1" lang="en"/>
              <a:t> </a:t>
            </a:r>
            <a:endParaRPr b="1"/>
          </a:p>
        </p:txBody>
      </p:sp>
      <p:pic>
        <p:nvPicPr>
          <p:cNvPr id="1995" name="Google Shape;1995;p73"/>
          <p:cNvPicPr preferRelativeResize="0"/>
          <p:nvPr/>
        </p:nvPicPr>
        <p:blipFill>
          <a:blip r:embed="rId4">
            <a:alphaModFix/>
          </a:blip>
          <a:stretch>
            <a:fillRect/>
          </a:stretch>
        </p:blipFill>
        <p:spPr>
          <a:xfrm>
            <a:off x="4644450" y="1334892"/>
            <a:ext cx="3852000" cy="2805771"/>
          </a:xfrm>
          <a:prstGeom prst="rect">
            <a:avLst/>
          </a:prstGeom>
          <a:noFill/>
          <a:ln>
            <a:noFill/>
          </a:ln>
        </p:spPr>
      </p:pic>
      <p:sp>
        <p:nvSpPr>
          <p:cNvPr id="1996" name="Google Shape;1996;p73"/>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en" sz="1200" u="sng">
                <a:solidFill>
                  <a:schemeClr val="dk1"/>
                </a:solidFill>
                <a:latin typeface="Poppins"/>
                <a:ea typeface="Poppins"/>
                <a:cs typeface="Poppins"/>
                <a:sym typeface="Poppins"/>
                <a:hlinkClick r:id="rId5">
                  <a:extLst>
                    <a:ext uri="{A12FA001-AC4F-418D-AE19-62706E023703}">
                      <ahyp:hlinkClr val="tx"/>
                    </a:ext>
                  </a:extLst>
                </a:hlinkClick>
              </a:rPr>
              <a:t>Yogatama et al. in "Learning and Evaluating General Linguistic Intelligence" (2019)</a:t>
            </a:r>
            <a:endParaRPr>
              <a:latin typeface="Poppins"/>
              <a:ea typeface="Poppins"/>
              <a:cs typeface="Poppins"/>
              <a:sym typeface="Poppins"/>
            </a:endParaRPr>
          </a:p>
        </p:txBody>
      </p:sp>
      <p:sp>
        <p:nvSpPr>
          <p:cNvPr id="1997" name="Google Shape;199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4">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01" name="Shape 2001"/>
        <p:cNvGrpSpPr/>
        <p:nvPr/>
      </p:nvGrpSpPr>
      <p:grpSpPr>
        <a:xfrm>
          <a:off x="0" y="0"/>
          <a:ext cx="0" cy="0"/>
          <a:chOff x="0" y="0"/>
          <a:chExt cx="0" cy="0"/>
        </a:xfrm>
      </p:grpSpPr>
      <p:sp>
        <p:nvSpPr>
          <p:cNvPr id="2002" name="Google Shape;2002;p74"/>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50"/>
              <a:t>Comprehensive Evaluation of the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ct val="48292"/>
              <a:buNone/>
            </a:pPr>
            <a:r>
              <a:t/>
            </a:r>
            <a:endParaRPr sz="2050"/>
          </a:p>
          <a:p>
            <a:pPr indent="0" lvl="0" marL="0" rtl="0" algn="l">
              <a:spcBef>
                <a:spcPts val="0"/>
              </a:spcBef>
              <a:spcAft>
                <a:spcPts val="0"/>
              </a:spcAft>
              <a:buSzPct val="36666"/>
              <a:buNone/>
            </a:pPr>
            <a:r>
              <a:t/>
            </a:r>
            <a:endParaRPr sz="2700"/>
          </a:p>
        </p:txBody>
      </p:sp>
      <p:sp>
        <p:nvSpPr>
          <p:cNvPr id="2003" name="Google Shape;2003;p74"/>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85000" lnSpcReduction="20000"/>
          </a:bodyPr>
          <a:lstStyle/>
          <a:p>
            <a:pPr indent="-293370" lvl="0" marL="457200" rtl="0" algn="l">
              <a:lnSpc>
                <a:spcPct val="115000"/>
              </a:lnSpc>
              <a:spcBef>
                <a:spcPts val="0"/>
              </a:spcBef>
              <a:spcAft>
                <a:spcPts val="0"/>
              </a:spcAft>
              <a:buSzPct val="100000"/>
              <a:buChar char="●"/>
            </a:pPr>
            <a:r>
              <a:rPr lang="en"/>
              <a:t>Evaluating the Entire QA Pipeline:</a:t>
            </a:r>
            <a:endParaRPr/>
          </a:p>
          <a:p>
            <a:pPr indent="-293369" lvl="1" marL="914400" rtl="0" algn="l">
              <a:lnSpc>
                <a:spcPct val="115000"/>
              </a:lnSpc>
              <a:spcBef>
                <a:spcPts val="0"/>
              </a:spcBef>
              <a:spcAft>
                <a:spcPts val="0"/>
              </a:spcAft>
              <a:buSzPct val="85714"/>
              <a:buChar char="○"/>
            </a:pPr>
            <a:r>
              <a:rPr lang="en"/>
              <a:t>Integrating retriever and reader components for holistic assessment.</a:t>
            </a:r>
            <a:endParaRPr/>
          </a:p>
          <a:p>
            <a:pPr indent="-293369" lvl="1" marL="914400" rtl="0" algn="l">
              <a:lnSpc>
                <a:spcPct val="115000"/>
              </a:lnSpc>
              <a:spcBef>
                <a:spcPts val="0"/>
              </a:spcBef>
              <a:spcAft>
                <a:spcPts val="0"/>
              </a:spcAft>
              <a:buSzPct val="85714"/>
              <a:buChar char="○"/>
            </a:pPr>
            <a:r>
              <a:rPr lang="en"/>
              <a:t>Retriever pipeline augmented with nodes for reader and evaluation.</a:t>
            </a:r>
            <a:endParaRPr/>
          </a:p>
          <a:p>
            <a:pPr indent="-293369" lvl="1" marL="914400" rtl="0" algn="l">
              <a:lnSpc>
                <a:spcPct val="115000"/>
              </a:lnSpc>
              <a:spcBef>
                <a:spcPts val="0"/>
              </a:spcBef>
              <a:spcAft>
                <a:spcPts val="0"/>
              </a:spcAft>
              <a:buSzPct val="85714"/>
              <a:buChar char="○"/>
            </a:pPr>
            <a:r>
              <a:rPr b="1" lang="en">
                <a:highlight>
                  <a:schemeClr val="lt2"/>
                </a:highlight>
              </a:rPr>
              <a:t>Maintaining k = 5</a:t>
            </a:r>
            <a:r>
              <a:rPr b="1" lang="en"/>
              <a:t> </a:t>
            </a:r>
            <a:r>
              <a:rPr lang="en"/>
              <a:t>for comprehensive reader assessment.</a:t>
            </a:r>
            <a:endParaRPr/>
          </a:p>
          <a:p>
            <a:pPr indent="-293369" lvl="1" marL="914400" rtl="0" algn="l">
              <a:lnSpc>
                <a:spcPct val="115000"/>
              </a:lnSpc>
              <a:spcBef>
                <a:spcPts val="0"/>
              </a:spcBef>
              <a:spcAft>
                <a:spcPts val="0"/>
              </a:spcAft>
              <a:buSzPct val="85714"/>
              <a:buChar char="○"/>
            </a:pPr>
            <a:r>
              <a:rPr lang="en"/>
              <a:t>Examining reader's performance on multiple contexts per query.</a:t>
            </a:r>
            <a:endParaRPr/>
          </a:p>
          <a:p>
            <a:pPr indent="-293370" lvl="0" marL="457200" rtl="0" algn="l">
              <a:lnSpc>
                <a:spcPct val="115000"/>
              </a:lnSpc>
              <a:spcBef>
                <a:spcPts val="0"/>
              </a:spcBef>
              <a:spcAft>
                <a:spcPts val="0"/>
              </a:spcAft>
              <a:buSzPct val="100000"/>
              <a:buChar char="●"/>
            </a:pPr>
            <a:r>
              <a:rPr lang="en"/>
              <a:t>Assessing Retriever-Reader Impact:</a:t>
            </a:r>
            <a:endParaRPr/>
          </a:p>
          <a:p>
            <a:pPr indent="-293369" lvl="1" marL="914400" rtl="0" algn="l">
              <a:lnSpc>
                <a:spcPct val="115000"/>
              </a:lnSpc>
              <a:spcBef>
                <a:spcPts val="0"/>
              </a:spcBef>
              <a:spcAft>
                <a:spcPts val="0"/>
              </a:spcAft>
              <a:buSzPct val="85714"/>
              <a:buChar char="○"/>
            </a:pPr>
            <a:r>
              <a:rPr lang="en"/>
              <a:t>Top 1 Exact Match (EM) and F1 scores compared.</a:t>
            </a:r>
            <a:endParaRPr/>
          </a:p>
          <a:p>
            <a:pPr indent="-293369" lvl="1" marL="914400" rtl="0" algn="l">
              <a:lnSpc>
                <a:spcPct val="115000"/>
              </a:lnSpc>
              <a:spcBef>
                <a:spcPts val="0"/>
              </a:spcBef>
              <a:spcAft>
                <a:spcPts val="0"/>
              </a:spcAft>
              <a:buSzPct val="85714"/>
              <a:buChar char="○"/>
            </a:pPr>
            <a:r>
              <a:rPr lang="en"/>
              <a:t>Evaluating model's capability to predict answers in retrieved documents.</a:t>
            </a:r>
            <a:endParaRPr/>
          </a:p>
          <a:p>
            <a:pPr indent="-293369" lvl="1" marL="914400" rtl="0" algn="l">
              <a:lnSpc>
                <a:spcPct val="115000"/>
              </a:lnSpc>
              <a:spcBef>
                <a:spcPts val="0"/>
              </a:spcBef>
              <a:spcAft>
                <a:spcPts val="0"/>
              </a:spcAft>
              <a:buSzPct val="85714"/>
              <a:buChar char="○"/>
            </a:pPr>
            <a:r>
              <a:rPr lang="en"/>
              <a:t>Insight into retriever's contribution to overall system performance.</a:t>
            </a:r>
            <a:endParaRPr/>
          </a:p>
          <a:p>
            <a:pPr indent="-293369" lvl="1" marL="914400" rtl="0" algn="l">
              <a:lnSpc>
                <a:spcPct val="115000"/>
              </a:lnSpc>
              <a:spcBef>
                <a:spcPts val="0"/>
              </a:spcBef>
              <a:spcAft>
                <a:spcPts val="0"/>
              </a:spcAft>
              <a:buSzPct val="85714"/>
              <a:buChar char="○"/>
            </a:pPr>
            <a:r>
              <a:rPr lang="en"/>
              <a:t>Plot reveals </a:t>
            </a:r>
            <a:r>
              <a:rPr b="1" lang="en">
                <a:highlight>
                  <a:schemeClr val="lt2"/>
                </a:highlight>
              </a:rPr>
              <a:t>minimal degradation</a:t>
            </a:r>
            <a:r>
              <a:rPr b="1" lang="en"/>
              <a:t> </a:t>
            </a:r>
            <a:r>
              <a:rPr lang="en"/>
              <a:t>compared to SQuAD-style evaluation.</a:t>
            </a:r>
            <a:endParaRPr/>
          </a:p>
        </p:txBody>
      </p:sp>
      <p:pic>
        <p:nvPicPr>
          <p:cNvPr id="2004" name="Google Shape;2004;p74"/>
          <p:cNvPicPr preferRelativeResize="0"/>
          <p:nvPr/>
        </p:nvPicPr>
        <p:blipFill>
          <a:blip r:embed="rId3">
            <a:alphaModFix/>
          </a:blip>
          <a:stretch>
            <a:fillRect/>
          </a:stretch>
        </p:blipFill>
        <p:spPr>
          <a:xfrm>
            <a:off x="4644450" y="1334880"/>
            <a:ext cx="3852000" cy="2805771"/>
          </a:xfrm>
          <a:prstGeom prst="rect">
            <a:avLst/>
          </a:prstGeom>
          <a:noFill/>
          <a:ln>
            <a:noFill/>
          </a:ln>
        </p:spPr>
      </p:pic>
      <p:sp>
        <p:nvSpPr>
          <p:cNvPr id="2005" name="Google Shape;2005;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09" name="Shape 2009"/>
        <p:cNvGrpSpPr/>
        <p:nvPr/>
      </p:nvGrpSpPr>
      <p:grpSpPr>
        <a:xfrm>
          <a:off x="0" y="0"/>
          <a:ext cx="0" cy="0"/>
          <a:chOff x="0" y="0"/>
          <a:chExt cx="0" cy="0"/>
        </a:xfrm>
      </p:grpSpPr>
      <p:sp>
        <p:nvSpPr>
          <p:cNvPr id="2010" name="Google Shape;2010;p75"/>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50"/>
              <a:t>Comprehensive Evaluation of the QA Pipeline</a:t>
            </a:r>
            <a:endParaRPr sz="2050"/>
          </a:p>
          <a:p>
            <a:pPr indent="0" lvl="0" marL="0" rtl="0" algn="l">
              <a:spcBef>
                <a:spcPts val="0"/>
              </a:spcBef>
              <a:spcAft>
                <a:spcPts val="0"/>
              </a:spcAft>
              <a:buNone/>
            </a:pPr>
            <a:r>
              <a:t/>
            </a:r>
            <a:endParaRPr sz="2050"/>
          </a:p>
          <a:p>
            <a:pPr indent="0" lvl="0" marL="0" rtl="0" algn="l">
              <a:spcBef>
                <a:spcPts val="0"/>
              </a:spcBef>
              <a:spcAft>
                <a:spcPts val="0"/>
              </a:spcAft>
              <a:buSzPct val="48292"/>
              <a:buNone/>
            </a:pPr>
            <a:r>
              <a:t/>
            </a:r>
            <a:endParaRPr sz="2050"/>
          </a:p>
          <a:p>
            <a:pPr indent="0" lvl="0" marL="0" rtl="0" algn="l">
              <a:spcBef>
                <a:spcPts val="0"/>
              </a:spcBef>
              <a:spcAft>
                <a:spcPts val="0"/>
              </a:spcAft>
              <a:buSzPct val="36666"/>
              <a:buNone/>
            </a:pPr>
            <a:r>
              <a:t/>
            </a:r>
            <a:endParaRPr sz="2700"/>
          </a:p>
        </p:txBody>
      </p:sp>
      <p:sp>
        <p:nvSpPr>
          <p:cNvPr id="2011" name="Google Shape;2011;p75"/>
          <p:cNvSpPr txBox="1"/>
          <p:nvPr>
            <p:ph idx="1" type="body"/>
          </p:nvPr>
        </p:nvSpPr>
        <p:spPr>
          <a:xfrm>
            <a:off x="575100" y="1017725"/>
            <a:ext cx="3996900" cy="3440100"/>
          </a:xfrm>
          <a:prstGeom prst="rect">
            <a:avLst/>
          </a:prstGeom>
        </p:spPr>
        <p:txBody>
          <a:bodyPr anchorCtr="0" anchor="t" bIns="91425" lIns="91425" spcFirstLastPara="1" rIns="91425" wrap="square" tIns="91425">
            <a:normAutofit fontScale="77500" lnSpcReduction="10000"/>
          </a:bodyPr>
          <a:lstStyle/>
          <a:p>
            <a:pPr indent="-287655" lvl="0" marL="457200" rtl="0" algn="l">
              <a:spcBef>
                <a:spcPts val="0"/>
              </a:spcBef>
              <a:spcAft>
                <a:spcPts val="0"/>
              </a:spcAft>
              <a:buSzPct val="100000"/>
              <a:buChar char="●"/>
            </a:pPr>
            <a:r>
              <a:rPr lang="en"/>
              <a:t>Slight Shift in Performance:</a:t>
            </a:r>
            <a:endParaRPr/>
          </a:p>
          <a:p>
            <a:pPr indent="-287655" lvl="1" marL="914400" rtl="0" algn="l">
              <a:spcBef>
                <a:spcPts val="0"/>
              </a:spcBef>
              <a:spcAft>
                <a:spcPts val="0"/>
              </a:spcAft>
              <a:buSzPct val="85714"/>
              <a:buChar char="○"/>
            </a:pPr>
            <a:r>
              <a:rPr lang="en"/>
              <a:t>EM and F1 scores undergo a subtle shift.</a:t>
            </a:r>
            <a:endParaRPr/>
          </a:p>
          <a:p>
            <a:pPr indent="-287655" lvl="1" marL="914400" rtl="0" algn="l">
              <a:spcBef>
                <a:spcPts val="0"/>
              </a:spcBef>
              <a:spcAft>
                <a:spcPts val="0"/>
              </a:spcAft>
              <a:buSzPct val="85714"/>
              <a:buChar char="○"/>
            </a:pPr>
            <a:r>
              <a:rPr lang="en"/>
              <a:t>Transition from </a:t>
            </a:r>
            <a:r>
              <a:rPr b="1" lang="en">
                <a:highlight>
                  <a:schemeClr val="lt2"/>
                </a:highlight>
              </a:rPr>
              <a:t>72.53 and 72.71 to 71.43 and 71.92</a:t>
            </a:r>
            <a:r>
              <a:rPr lang="en"/>
              <a:t>, respectively.</a:t>
            </a:r>
            <a:endParaRPr/>
          </a:p>
          <a:p>
            <a:pPr indent="-287655" lvl="1" marL="914400" rtl="0" algn="l">
              <a:spcBef>
                <a:spcPts val="0"/>
              </a:spcBef>
              <a:spcAft>
                <a:spcPts val="0"/>
              </a:spcAft>
              <a:buSzPct val="85714"/>
              <a:buChar char="○"/>
            </a:pPr>
            <a:r>
              <a:rPr lang="en"/>
              <a:t>Negligible percentage performance gain: </a:t>
            </a:r>
            <a:r>
              <a:rPr lang="en">
                <a:highlight>
                  <a:schemeClr val="accent2"/>
                </a:highlight>
              </a:rPr>
              <a:t>-1.52% for EM and -1.12% for F1.</a:t>
            </a:r>
            <a:endParaRPr>
              <a:highlight>
                <a:schemeClr val="accent2"/>
              </a:highlight>
            </a:endParaRPr>
          </a:p>
          <a:p>
            <a:pPr indent="-287655" lvl="0" marL="457200" rtl="0" algn="l">
              <a:spcBef>
                <a:spcPts val="0"/>
              </a:spcBef>
              <a:spcAft>
                <a:spcPts val="0"/>
              </a:spcAft>
              <a:buSzPct val="100000"/>
              <a:buChar char="●"/>
            </a:pPr>
            <a:r>
              <a:rPr lang="en"/>
              <a:t>Underlining the Negligible Reduction:</a:t>
            </a:r>
            <a:endParaRPr/>
          </a:p>
          <a:p>
            <a:pPr indent="-287655" lvl="1" marL="914400" rtl="0" algn="l">
              <a:spcBef>
                <a:spcPts val="0"/>
              </a:spcBef>
              <a:spcAft>
                <a:spcPts val="0"/>
              </a:spcAft>
              <a:buSzPct val="85714"/>
              <a:buChar char="○"/>
            </a:pPr>
            <a:r>
              <a:rPr lang="en"/>
              <a:t>Notable shift in scores with minimal impact.</a:t>
            </a:r>
            <a:endParaRPr/>
          </a:p>
          <a:p>
            <a:pPr indent="-287655" lvl="1" marL="914400" rtl="0" algn="l">
              <a:spcBef>
                <a:spcPts val="0"/>
              </a:spcBef>
              <a:spcAft>
                <a:spcPts val="0"/>
              </a:spcAft>
              <a:buSzPct val="85714"/>
              <a:buChar char="○"/>
            </a:pPr>
            <a:r>
              <a:rPr lang="en"/>
              <a:t>K=5 choice in retriever limits documents passed to reader.</a:t>
            </a:r>
            <a:endParaRPr/>
          </a:p>
          <a:p>
            <a:pPr indent="-287655" lvl="1" marL="914400" rtl="0" algn="l">
              <a:spcBef>
                <a:spcPts val="0"/>
              </a:spcBef>
              <a:spcAft>
                <a:spcPts val="0"/>
              </a:spcAft>
              <a:buSzPct val="85714"/>
              <a:buChar char="○"/>
            </a:pPr>
            <a:r>
              <a:rPr lang="en"/>
              <a:t>Maintains streamlined pipeline efficiency.</a:t>
            </a:r>
            <a:endParaRPr/>
          </a:p>
          <a:p>
            <a:pPr indent="-287655" lvl="1" marL="914400" rtl="0" algn="l">
              <a:spcBef>
                <a:spcPts val="0"/>
              </a:spcBef>
              <a:spcAft>
                <a:spcPts val="0"/>
              </a:spcAft>
              <a:buSzPct val="85714"/>
              <a:buChar char="○"/>
            </a:pPr>
            <a:r>
              <a:rPr lang="en"/>
              <a:t>Negligible reduction attributed to controlled document quantity.</a:t>
            </a:r>
            <a:endParaRPr/>
          </a:p>
          <a:p>
            <a:pPr indent="-287655" lvl="0" marL="457200" rtl="0" algn="l">
              <a:spcBef>
                <a:spcPts val="0"/>
              </a:spcBef>
              <a:spcAft>
                <a:spcPts val="0"/>
              </a:spcAft>
              <a:buSzPct val="100000"/>
              <a:buChar char="●"/>
            </a:pPr>
            <a:r>
              <a:rPr lang="en"/>
              <a:t>Potential Mitigation:</a:t>
            </a:r>
            <a:endParaRPr/>
          </a:p>
          <a:p>
            <a:pPr indent="-287655" lvl="1" marL="914400" rtl="0" algn="l">
              <a:spcBef>
                <a:spcPts val="0"/>
              </a:spcBef>
              <a:spcAft>
                <a:spcPts val="0"/>
              </a:spcAft>
              <a:buSzPct val="85714"/>
              <a:buChar char="○"/>
            </a:pPr>
            <a:r>
              <a:rPr lang="en"/>
              <a:t>Consider expanding scope of reader predictions.</a:t>
            </a:r>
            <a:endParaRPr/>
          </a:p>
          <a:p>
            <a:pPr indent="-287655" lvl="1" marL="914400" rtl="0" algn="l">
              <a:spcBef>
                <a:spcPts val="0"/>
              </a:spcBef>
              <a:spcAft>
                <a:spcPts val="0"/>
              </a:spcAft>
              <a:buSzPct val="85714"/>
              <a:buChar char="○"/>
            </a:pPr>
            <a:r>
              <a:rPr lang="en"/>
              <a:t>Allowing broader range of answer predictions.</a:t>
            </a:r>
            <a:endParaRPr/>
          </a:p>
        </p:txBody>
      </p:sp>
      <p:pic>
        <p:nvPicPr>
          <p:cNvPr id="2012" name="Google Shape;2012;p75"/>
          <p:cNvPicPr preferRelativeResize="0"/>
          <p:nvPr/>
        </p:nvPicPr>
        <p:blipFill>
          <a:blip r:embed="rId3">
            <a:alphaModFix/>
          </a:blip>
          <a:stretch>
            <a:fillRect/>
          </a:stretch>
        </p:blipFill>
        <p:spPr>
          <a:xfrm>
            <a:off x="4644450" y="1334880"/>
            <a:ext cx="3852000" cy="2805771"/>
          </a:xfrm>
          <a:prstGeom prst="rect">
            <a:avLst/>
          </a:prstGeom>
          <a:noFill/>
          <a:ln>
            <a:noFill/>
          </a:ln>
        </p:spPr>
      </p:pic>
      <p:sp>
        <p:nvSpPr>
          <p:cNvPr id="2013" name="Google Shape;2013;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17" name="Shape 2017"/>
        <p:cNvGrpSpPr/>
        <p:nvPr/>
      </p:nvGrpSpPr>
      <p:grpSpPr>
        <a:xfrm>
          <a:off x="0" y="0"/>
          <a:ext cx="0" cy="0"/>
          <a:chOff x="0" y="0"/>
          <a:chExt cx="0" cy="0"/>
        </a:xfrm>
      </p:grpSpPr>
      <p:sp>
        <p:nvSpPr>
          <p:cNvPr id="2018" name="Google Shape;2018;p76"/>
          <p:cNvSpPr txBox="1"/>
          <p:nvPr>
            <p:ph type="title"/>
          </p:nvPr>
        </p:nvSpPr>
        <p:spPr>
          <a:xfrm>
            <a:off x="720000" y="2079325"/>
            <a:ext cx="55980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1900"/>
              <a:t>Advancing with Generative QA: Retrieval-Augmented Generation (RAG)</a:t>
            </a:r>
            <a:endParaRPr sz="1900"/>
          </a:p>
        </p:txBody>
      </p:sp>
      <p:sp>
        <p:nvSpPr>
          <p:cNvPr id="2019" name="Google Shape;2019;p76"/>
          <p:cNvSpPr txBox="1"/>
          <p:nvPr>
            <p:ph idx="2" type="title"/>
          </p:nvPr>
        </p:nvSpPr>
        <p:spPr>
          <a:xfrm>
            <a:off x="720000" y="1025725"/>
            <a:ext cx="1702500" cy="99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04</a:t>
            </a:r>
            <a:endParaRPr/>
          </a:p>
        </p:txBody>
      </p:sp>
      <p:sp>
        <p:nvSpPr>
          <p:cNvPr id="2020" name="Google Shape;2020;p76"/>
          <p:cNvSpPr txBox="1"/>
          <p:nvPr>
            <p:ph idx="1" type="subTitle"/>
          </p:nvPr>
        </p:nvSpPr>
        <p:spPr>
          <a:xfrm>
            <a:off x="720000" y="3252375"/>
            <a:ext cx="5598000" cy="45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Unlocking Potential with PromptNode: Harnessing Large Language Models for NLP</a:t>
            </a:r>
            <a:endParaRPr/>
          </a:p>
        </p:txBody>
      </p:sp>
      <p:grpSp>
        <p:nvGrpSpPr>
          <p:cNvPr id="2021" name="Google Shape;2021;p76"/>
          <p:cNvGrpSpPr/>
          <p:nvPr/>
        </p:nvGrpSpPr>
        <p:grpSpPr>
          <a:xfrm>
            <a:off x="796100" y="3019701"/>
            <a:ext cx="4558967" cy="134100"/>
            <a:chOff x="796100" y="3019701"/>
            <a:chExt cx="4558967" cy="134100"/>
          </a:xfrm>
        </p:grpSpPr>
        <p:sp>
          <p:nvSpPr>
            <p:cNvPr id="2022" name="Google Shape;2022;p7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3" name="Google Shape;2023;p7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024" name="Google Shape;2024;p7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5" name="Google Shape;2025;p76"/>
          <p:cNvGrpSpPr/>
          <p:nvPr/>
        </p:nvGrpSpPr>
        <p:grpSpPr>
          <a:xfrm>
            <a:off x="6487513" y="-1301175"/>
            <a:ext cx="4268216" cy="6666030"/>
            <a:chOff x="6128138" y="-1301175"/>
            <a:chExt cx="4268216" cy="6666030"/>
          </a:xfrm>
        </p:grpSpPr>
        <p:sp>
          <p:nvSpPr>
            <p:cNvPr id="2026" name="Google Shape;2026;p76"/>
            <p:cNvSpPr/>
            <p:nvPr/>
          </p:nvSpPr>
          <p:spPr>
            <a:xfrm>
              <a:off x="6368175" y="103161"/>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6"/>
            <p:cNvSpPr/>
            <p:nvPr/>
          </p:nvSpPr>
          <p:spPr>
            <a:xfrm>
              <a:off x="6711143" y="81300"/>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76"/>
            <p:cNvSpPr/>
            <p:nvPr/>
          </p:nvSpPr>
          <p:spPr>
            <a:xfrm>
              <a:off x="7243039" y="2456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6"/>
            <p:cNvSpPr/>
            <p:nvPr/>
          </p:nvSpPr>
          <p:spPr>
            <a:xfrm>
              <a:off x="6875804" y="622450"/>
              <a:ext cx="1860443" cy="4595326"/>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6"/>
            <p:cNvSpPr/>
            <p:nvPr/>
          </p:nvSpPr>
          <p:spPr>
            <a:xfrm>
              <a:off x="6573850" y="621225"/>
              <a:ext cx="1860443" cy="4595326"/>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1" name="Google Shape;2031;p76"/>
            <p:cNvPicPr preferRelativeResize="0"/>
            <p:nvPr/>
          </p:nvPicPr>
          <p:blipFill rotWithShape="1">
            <a:blip r:embed="rId3">
              <a:alphaModFix/>
            </a:blip>
            <a:srcRect b="26177" l="16960" r="7121" t="24718"/>
            <a:stretch/>
          </p:blipFill>
          <p:spPr>
            <a:xfrm>
              <a:off x="6128138" y="-1301175"/>
              <a:ext cx="4198516" cy="3204401"/>
            </a:xfrm>
            <a:prstGeom prst="rect">
              <a:avLst/>
            </a:prstGeom>
            <a:noFill/>
            <a:ln>
              <a:noFill/>
            </a:ln>
          </p:spPr>
        </p:pic>
        <p:grpSp>
          <p:nvGrpSpPr>
            <p:cNvPr id="2032" name="Google Shape;2032;p76"/>
            <p:cNvGrpSpPr/>
            <p:nvPr/>
          </p:nvGrpSpPr>
          <p:grpSpPr>
            <a:xfrm rot="5400000">
              <a:off x="7873341" y="4254316"/>
              <a:ext cx="708100" cy="708500"/>
              <a:chOff x="3678700" y="407275"/>
              <a:chExt cx="708100" cy="708500"/>
            </a:xfrm>
          </p:grpSpPr>
          <p:sp>
            <p:nvSpPr>
              <p:cNvPr id="2033" name="Google Shape;2033;p7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7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7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0" name="Google Shape;2040;p76"/>
            <p:cNvGrpSpPr/>
            <p:nvPr/>
          </p:nvGrpSpPr>
          <p:grpSpPr>
            <a:xfrm rot="5400000">
              <a:off x="8639847" y="3354200"/>
              <a:ext cx="457787" cy="458045"/>
              <a:chOff x="3678700" y="407275"/>
              <a:chExt cx="708100" cy="708500"/>
            </a:xfrm>
          </p:grpSpPr>
          <p:sp>
            <p:nvSpPr>
              <p:cNvPr id="2041" name="Google Shape;2041;p7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7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7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7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7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7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7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8" name="Google Shape;2048;p76"/>
            <p:cNvGrpSpPr/>
            <p:nvPr/>
          </p:nvGrpSpPr>
          <p:grpSpPr>
            <a:xfrm>
              <a:off x="7787267" y="539497"/>
              <a:ext cx="208184" cy="208184"/>
              <a:chOff x="8356813" y="1074288"/>
              <a:chExt cx="351900" cy="351900"/>
            </a:xfrm>
          </p:grpSpPr>
          <p:sp>
            <p:nvSpPr>
              <p:cNvPr id="2049" name="Google Shape;2049;p7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7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1" name="Google Shape;2051;p76"/>
            <p:cNvGrpSpPr/>
            <p:nvPr/>
          </p:nvGrpSpPr>
          <p:grpSpPr>
            <a:xfrm>
              <a:off x="7194842" y="2467660"/>
              <a:ext cx="208184" cy="208184"/>
              <a:chOff x="8356813" y="1074288"/>
              <a:chExt cx="351900" cy="351900"/>
            </a:xfrm>
          </p:grpSpPr>
          <p:sp>
            <p:nvSpPr>
              <p:cNvPr id="2052" name="Google Shape;2052;p7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7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4" name="Google Shape;2054;p76"/>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5" name="Google Shape;2055;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59" name="Shape 2059"/>
        <p:cNvGrpSpPr/>
        <p:nvPr/>
      </p:nvGrpSpPr>
      <p:grpSpPr>
        <a:xfrm>
          <a:off x="0" y="0"/>
          <a:ext cx="0" cy="0"/>
          <a:chOff x="0" y="0"/>
          <a:chExt cx="0" cy="0"/>
        </a:xfrm>
      </p:grpSpPr>
      <p:sp>
        <p:nvSpPr>
          <p:cNvPr id="2060" name="Google Shape;2060;p77"/>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lang="en" sz="1950"/>
              <a:t>Enhancing Retrieval-Reader Architecture with RAG</a:t>
            </a:r>
            <a:endParaRPr sz="1950"/>
          </a:p>
        </p:txBody>
      </p:sp>
      <p:sp>
        <p:nvSpPr>
          <p:cNvPr id="2061" name="Google Shape;2061;p77"/>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55000" lnSpcReduction="20000"/>
          </a:bodyPr>
          <a:lstStyle/>
          <a:p>
            <a:pPr indent="-270510" lvl="0" marL="457200" rtl="0" algn="l">
              <a:lnSpc>
                <a:spcPct val="150000"/>
              </a:lnSpc>
              <a:spcBef>
                <a:spcPts val="0"/>
              </a:spcBef>
              <a:spcAft>
                <a:spcPts val="0"/>
              </a:spcAft>
              <a:buSzPct val="100000"/>
              <a:buChar char="●"/>
            </a:pPr>
            <a:r>
              <a:rPr lang="en"/>
              <a:t>Abstractive or Generative QA:</a:t>
            </a:r>
            <a:endParaRPr/>
          </a:p>
          <a:p>
            <a:pPr indent="-270510" lvl="1" marL="914400" rtl="0" algn="l">
              <a:lnSpc>
                <a:spcPct val="150000"/>
              </a:lnSpc>
              <a:spcBef>
                <a:spcPts val="0"/>
              </a:spcBef>
              <a:spcAft>
                <a:spcPts val="0"/>
              </a:spcAft>
              <a:buSzPct val="85714"/>
              <a:buChar char="○"/>
            </a:pPr>
            <a:r>
              <a:rPr lang="en"/>
              <a:t>Departure from conventional span-based answer extraction.</a:t>
            </a:r>
            <a:endParaRPr/>
          </a:p>
          <a:p>
            <a:pPr indent="-270510" lvl="1" marL="914400" rtl="0" algn="l">
              <a:lnSpc>
                <a:spcPct val="150000"/>
              </a:lnSpc>
              <a:spcBef>
                <a:spcPts val="0"/>
              </a:spcBef>
              <a:spcAft>
                <a:spcPts val="0"/>
              </a:spcAft>
              <a:buSzPct val="85714"/>
              <a:buChar char="○"/>
            </a:pPr>
            <a:r>
              <a:rPr lang="en"/>
              <a:t>Pretrained language models used for answer generation.</a:t>
            </a:r>
            <a:endParaRPr/>
          </a:p>
          <a:p>
            <a:pPr indent="-270510" lvl="1" marL="914400" rtl="0" algn="l">
              <a:lnSpc>
                <a:spcPct val="150000"/>
              </a:lnSpc>
              <a:spcBef>
                <a:spcPts val="0"/>
              </a:spcBef>
              <a:spcAft>
                <a:spcPts val="0"/>
              </a:spcAft>
              <a:buSzPct val="85714"/>
              <a:buChar char="○"/>
            </a:pPr>
            <a:r>
              <a:rPr lang="en"/>
              <a:t>Potential for well-phrased and evidence-synthesized answers.</a:t>
            </a:r>
            <a:endParaRPr/>
          </a:p>
          <a:p>
            <a:pPr indent="-270510" lvl="0" marL="457200" rtl="0" algn="l">
              <a:lnSpc>
                <a:spcPct val="150000"/>
              </a:lnSpc>
              <a:spcBef>
                <a:spcPts val="0"/>
              </a:spcBef>
              <a:spcAft>
                <a:spcPts val="0"/>
              </a:spcAft>
              <a:buSzPct val="100000"/>
              <a:buChar char="●"/>
            </a:pPr>
            <a:r>
              <a:rPr b="1" lang="en">
                <a:highlight>
                  <a:schemeClr val="lt2"/>
                </a:highlight>
              </a:rPr>
              <a:t>Retrieval-Augmented Generation (RAG)</a:t>
            </a:r>
            <a:r>
              <a:rPr lang="en"/>
              <a:t>:</a:t>
            </a:r>
            <a:endParaRPr/>
          </a:p>
          <a:p>
            <a:pPr indent="-270510" lvl="1" marL="914400" rtl="0" algn="l">
              <a:lnSpc>
                <a:spcPct val="150000"/>
              </a:lnSpc>
              <a:spcBef>
                <a:spcPts val="0"/>
              </a:spcBef>
              <a:spcAft>
                <a:spcPts val="0"/>
              </a:spcAft>
              <a:buSzPct val="85714"/>
              <a:buChar char="○"/>
            </a:pPr>
            <a:r>
              <a:rPr lang="en"/>
              <a:t>Modern advancement in QA paradigm.</a:t>
            </a:r>
            <a:endParaRPr/>
          </a:p>
          <a:p>
            <a:pPr indent="-270510" lvl="1" marL="914400" rtl="0" algn="l">
              <a:lnSpc>
                <a:spcPct val="150000"/>
              </a:lnSpc>
              <a:spcBef>
                <a:spcPts val="0"/>
              </a:spcBef>
              <a:spcAft>
                <a:spcPts val="0"/>
              </a:spcAft>
              <a:buSzPct val="85714"/>
              <a:buChar char="○"/>
            </a:pPr>
            <a:r>
              <a:rPr lang="en"/>
              <a:t>Enhances classic retriever-reader architecture.</a:t>
            </a:r>
            <a:endParaRPr/>
          </a:p>
          <a:p>
            <a:pPr indent="-270510" lvl="1" marL="914400" rtl="0" algn="l">
              <a:lnSpc>
                <a:spcPct val="150000"/>
              </a:lnSpc>
              <a:spcBef>
                <a:spcPts val="0"/>
              </a:spcBef>
              <a:spcAft>
                <a:spcPts val="0"/>
              </a:spcAft>
              <a:buSzPct val="85714"/>
              <a:buChar char="○"/>
            </a:pPr>
            <a:r>
              <a:rPr lang="en">
                <a:highlight>
                  <a:schemeClr val="accent2"/>
                </a:highlight>
              </a:rPr>
              <a:t>Reader replaced by generator, DPR employed for retrieval</a:t>
            </a:r>
            <a:r>
              <a:rPr lang="en"/>
              <a:t>.</a:t>
            </a:r>
            <a:endParaRPr/>
          </a:p>
          <a:p>
            <a:pPr indent="-270510" lvl="1" marL="914400" rtl="0" algn="l">
              <a:lnSpc>
                <a:spcPct val="150000"/>
              </a:lnSpc>
              <a:spcBef>
                <a:spcPts val="0"/>
              </a:spcBef>
              <a:spcAft>
                <a:spcPts val="0"/>
              </a:spcAft>
              <a:buSzPct val="85714"/>
              <a:buChar char="○"/>
            </a:pPr>
            <a:r>
              <a:rPr lang="en">
                <a:highlight>
                  <a:schemeClr val="accent2"/>
                </a:highlight>
              </a:rPr>
              <a:t>Generator based on pretrained sequence-to-sequence transformer (e.g., T5, BART)</a:t>
            </a:r>
            <a:r>
              <a:rPr lang="en"/>
              <a:t>.</a:t>
            </a:r>
            <a:endParaRPr/>
          </a:p>
          <a:p>
            <a:pPr indent="-270510" lvl="1" marL="914400" rtl="0" algn="l">
              <a:lnSpc>
                <a:spcPct val="150000"/>
              </a:lnSpc>
              <a:spcBef>
                <a:spcPts val="0"/>
              </a:spcBef>
              <a:spcAft>
                <a:spcPts val="0"/>
              </a:spcAft>
              <a:buSzPct val="85714"/>
              <a:buChar char="○"/>
            </a:pPr>
            <a:r>
              <a:rPr lang="en"/>
              <a:t>Latent vectors from DPR used for response generation.</a:t>
            </a:r>
            <a:endParaRPr/>
          </a:p>
          <a:p>
            <a:pPr indent="-270510" lvl="1" marL="914400" rtl="0" algn="l">
              <a:lnSpc>
                <a:spcPct val="150000"/>
              </a:lnSpc>
              <a:spcBef>
                <a:spcPts val="0"/>
              </a:spcBef>
              <a:spcAft>
                <a:spcPts val="0"/>
              </a:spcAft>
              <a:buSzPct val="85714"/>
              <a:buChar char="○"/>
            </a:pPr>
            <a:r>
              <a:rPr lang="en"/>
              <a:t>Iterative process leveraging query and documents.</a:t>
            </a:r>
            <a:endParaRPr/>
          </a:p>
          <a:p>
            <a:pPr indent="-270510" lvl="1" marL="914400" rtl="0" algn="l">
              <a:lnSpc>
                <a:spcPct val="150000"/>
              </a:lnSpc>
              <a:spcBef>
                <a:spcPts val="0"/>
              </a:spcBef>
              <a:spcAft>
                <a:spcPts val="0"/>
              </a:spcAft>
              <a:buSzPct val="85714"/>
              <a:buChar char="○"/>
            </a:pPr>
            <a:r>
              <a:rPr b="1" lang="en">
                <a:highlight>
                  <a:schemeClr val="lt2"/>
                </a:highlight>
              </a:rPr>
              <a:t>RAGenerator</a:t>
            </a:r>
            <a:r>
              <a:rPr b="1" lang="en"/>
              <a:t> </a:t>
            </a:r>
            <a:r>
              <a:rPr lang="en"/>
              <a:t>in Haystack</a:t>
            </a:r>
            <a:endParaRPr/>
          </a:p>
          <a:p>
            <a:pPr indent="-270510" lvl="0" marL="457200" rtl="0" algn="l">
              <a:lnSpc>
                <a:spcPct val="150000"/>
              </a:lnSpc>
              <a:spcBef>
                <a:spcPts val="0"/>
              </a:spcBef>
              <a:spcAft>
                <a:spcPts val="0"/>
              </a:spcAft>
              <a:buSzPct val="100000"/>
              <a:buChar char="●"/>
            </a:pPr>
            <a:r>
              <a:rPr lang="en"/>
              <a:t>Original RAG Model Variants:</a:t>
            </a:r>
            <a:endParaRPr/>
          </a:p>
          <a:p>
            <a:pPr indent="-270510" lvl="1" marL="914400" rtl="0" algn="l">
              <a:lnSpc>
                <a:spcPct val="150000"/>
              </a:lnSpc>
              <a:spcBef>
                <a:spcPts val="0"/>
              </a:spcBef>
              <a:spcAft>
                <a:spcPts val="0"/>
              </a:spcAft>
              <a:buSzPct val="85714"/>
              <a:buChar char="○"/>
            </a:pPr>
            <a:r>
              <a:rPr lang="en">
                <a:highlight>
                  <a:schemeClr val="accent2"/>
                </a:highlight>
              </a:rPr>
              <a:t>RAG-Sequence</a:t>
            </a:r>
            <a:r>
              <a:rPr lang="en"/>
              <a:t>:</a:t>
            </a:r>
            <a:endParaRPr/>
          </a:p>
          <a:p>
            <a:pPr indent="-270510" lvl="2" marL="1371600" rtl="0" algn="l">
              <a:lnSpc>
                <a:spcPct val="150000"/>
              </a:lnSpc>
              <a:spcBef>
                <a:spcPts val="0"/>
              </a:spcBef>
              <a:spcAft>
                <a:spcPts val="0"/>
              </a:spcAft>
              <a:buSzPct val="85714"/>
              <a:buChar char="■"/>
            </a:pPr>
            <a:r>
              <a:rPr lang="en"/>
              <a:t>Uses same retrieved document for complete answer.</a:t>
            </a:r>
            <a:endParaRPr/>
          </a:p>
          <a:p>
            <a:pPr indent="-270510" lvl="2" marL="1371600" rtl="0" algn="l">
              <a:lnSpc>
                <a:spcPct val="150000"/>
              </a:lnSpc>
              <a:spcBef>
                <a:spcPts val="0"/>
              </a:spcBef>
              <a:spcAft>
                <a:spcPts val="0"/>
              </a:spcAft>
              <a:buSzPct val="85714"/>
              <a:buChar char="■"/>
            </a:pPr>
            <a:r>
              <a:rPr lang="en"/>
              <a:t>Top k documents input to generator.</a:t>
            </a:r>
            <a:endParaRPr/>
          </a:p>
          <a:p>
            <a:pPr indent="-270510" lvl="2" marL="1371600" rtl="0" algn="l">
              <a:lnSpc>
                <a:spcPct val="150000"/>
              </a:lnSpc>
              <a:spcBef>
                <a:spcPts val="0"/>
              </a:spcBef>
              <a:spcAft>
                <a:spcPts val="0"/>
              </a:spcAft>
              <a:buSzPct val="85714"/>
              <a:buChar char="■"/>
            </a:pPr>
            <a:r>
              <a:rPr lang="en"/>
              <a:t>Output sequence generated for each document.</a:t>
            </a:r>
            <a:endParaRPr/>
          </a:p>
          <a:p>
            <a:pPr indent="-270510" lvl="2" marL="1371600" rtl="0" algn="l">
              <a:lnSpc>
                <a:spcPct val="150000"/>
              </a:lnSpc>
              <a:spcBef>
                <a:spcPts val="0"/>
              </a:spcBef>
              <a:spcAft>
                <a:spcPts val="0"/>
              </a:spcAft>
              <a:buSzPct val="85714"/>
              <a:buChar char="■"/>
            </a:pPr>
            <a:r>
              <a:rPr lang="en"/>
              <a:t>Aggregated results for optimal answer.</a:t>
            </a:r>
            <a:endParaRPr/>
          </a:p>
          <a:p>
            <a:pPr indent="-270510" lvl="1" marL="914400" rtl="0" algn="l">
              <a:lnSpc>
                <a:spcPct val="150000"/>
              </a:lnSpc>
              <a:spcBef>
                <a:spcPts val="0"/>
              </a:spcBef>
              <a:spcAft>
                <a:spcPts val="0"/>
              </a:spcAft>
              <a:buSzPct val="85714"/>
              <a:buChar char="○"/>
            </a:pPr>
            <a:r>
              <a:rPr lang="en">
                <a:highlight>
                  <a:schemeClr val="accent2"/>
                </a:highlight>
              </a:rPr>
              <a:t>RAG-Token</a:t>
            </a:r>
            <a:r>
              <a:rPr lang="en"/>
              <a:t>:</a:t>
            </a:r>
            <a:endParaRPr/>
          </a:p>
          <a:p>
            <a:pPr indent="-270510" lvl="2" marL="1371600" rtl="0" algn="l">
              <a:lnSpc>
                <a:spcPct val="150000"/>
              </a:lnSpc>
              <a:spcBef>
                <a:spcPts val="0"/>
              </a:spcBef>
              <a:spcAft>
                <a:spcPts val="0"/>
              </a:spcAft>
              <a:buSzPct val="85714"/>
              <a:buChar char="■"/>
            </a:pPr>
            <a:r>
              <a:rPr lang="en"/>
              <a:t>Different documents generate individual answer tokens.</a:t>
            </a:r>
            <a:endParaRPr/>
          </a:p>
          <a:p>
            <a:pPr indent="-270510" lvl="2" marL="1371600" rtl="0" algn="l">
              <a:lnSpc>
                <a:spcPct val="150000"/>
              </a:lnSpc>
              <a:spcBef>
                <a:spcPts val="0"/>
              </a:spcBef>
              <a:spcAft>
                <a:spcPts val="0"/>
              </a:spcAft>
              <a:buSzPct val="85714"/>
              <a:buChar char="■"/>
            </a:pPr>
            <a:r>
              <a:rPr lang="en"/>
              <a:t>Empowers synthesis of evidence from multiple documents.</a:t>
            </a:r>
            <a:endParaRPr/>
          </a:p>
        </p:txBody>
      </p:sp>
      <p:sp>
        <p:nvSpPr>
          <p:cNvPr id="2062" name="Google Shape;2062;p7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sp>
        <p:nvSpPr>
          <p:cNvPr id="2063" name="Google Shape;206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1">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67" name="Shape 2067"/>
        <p:cNvGrpSpPr/>
        <p:nvPr/>
      </p:nvGrpSpPr>
      <p:grpSpPr>
        <a:xfrm>
          <a:off x="0" y="0"/>
          <a:ext cx="0" cy="0"/>
          <a:chOff x="0" y="0"/>
          <a:chExt cx="0" cy="0"/>
        </a:xfrm>
      </p:grpSpPr>
      <p:sp>
        <p:nvSpPr>
          <p:cNvPr id="2068" name="Google Shape;2068;p7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5692"/>
              <a:buFont typeface="Arial"/>
              <a:buNone/>
            </a:pPr>
            <a:r>
              <a:rPr lang="en" sz="1950"/>
              <a:t>Enhancing Retrieval-Reader Architecture with RAG</a:t>
            </a:r>
            <a:endParaRPr/>
          </a:p>
        </p:txBody>
      </p:sp>
      <p:sp>
        <p:nvSpPr>
          <p:cNvPr id="2069" name="Google Shape;2069;p78"/>
          <p:cNvSpPr txBox="1"/>
          <p:nvPr/>
        </p:nvSpPr>
        <p:spPr>
          <a:xfrm>
            <a:off x="575100" y="4457825"/>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P. Lewis et al., “Retrieval-Augmented Generation for Knowledge-Intensive NLP Tasks”, (2020).</a:t>
            </a:r>
            <a:endParaRPr>
              <a:latin typeface="Poppins"/>
              <a:ea typeface="Poppins"/>
              <a:cs typeface="Poppins"/>
              <a:sym typeface="Poppins"/>
            </a:endParaRPr>
          </a:p>
        </p:txBody>
      </p:sp>
      <p:pic>
        <p:nvPicPr>
          <p:cNvPr id="2070" name="Google Shape;2070;p78"/>
          <p:cNvPicPr preferRelativeResize="0"/>
          <p:nvPr/>
        </p:nvPicPr>
        <p:blipFill>
          <a:blip r:embed="rId4">
            <a:alphaModFix/>
          </a:blip>
          <a:stretch>
            <a:fillRect/>
          </a:stretch>
        </p:blipFill>
        <p:spPr>
          <a:xfrm>
            <a:off x="575100" y="1017726"/>
            <a:ext cx="7993799" cy="3440101"/>
          </a:xfrm>
          <a:prstGeom prst="rect">
            <a:avLst/>
          </a:prstGeom>
          <a:noFill/>
          <a:ln>
            <a:noFill/>
          </a:ln>
        </p:spPr>
      </p:pic>
      <p:sp>
        <p:nvSpPr>
          <p:cNvPr id="2071" name="Google Shape;2071;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75" name="Shape 2075"/>
        <p:cNvGrpSpPr/>
        <p:nvPr/>
      </p:nvGrpSpPr>
      <p:grpSpPr>
        <a:xfrm>
          <a:off x="0" y="0"/>
          <a:ext cx="0" cy="0"/>
          <a:chOff x="0" y="0"/>
          <a:chExt cx="0" cy="0"/>
        </a:xfrm>
      </p:grpSpPr>
      <p:sp>
        <p:nvSpPr>
          <p:cNvPr id="2076" name="Google Shape;2076;p7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3043"/>
              <a:buNone/>
            </a:pPr>
            <a:r>
              <a:rPr lang="en" sz="2300"/>
              <a:t>Challenges in RAG and the </a:t>
            </a:r>
            <a:r>
              <a:rPr lang="en" sz="2300"/>
              <a:t>PromptNode </a:t>
            </a:r>
            <a:r>
              <a:rPr lang="en" sz="2300"/>
              <a:t>Solution</a:t>
            </a:r>
            <a:endParaRPr sz="2300"/>
          </a:p>
        </p:txBody>
      </p:sp>
      <p:sp>
        <p:nvSpPr>
          <p:cNvPr id="2077" name="Google Shape;2077;p79"/>
          <p:cNvSpPr txBox="1"/>
          <p:nvPr>
            <p:ph idx="1" type="body"/>
          </p:nvPr>
        </p:nvSpPr>
        <p:spPr>
          <a:xfrm>
            <a:off x="575100" y="1017725"/>
            <a:ext cx="7993800" cy="34401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0"/>
              </a:spcBef>
              <a:spcAft>
                <a:spcPts val="0"/>
              </a:spcAft>
              <a:buSzPct val="100000"/>
              <a:buChar char="●"/>
            </a:pPr>
            <a:r>
              <a:rPr lang="en">
                <a:highlight>
                  <a:schemeClr val="lt2"/>
                </a:highlight>
              </a:rPr>
              <a:t>Limited Support for Previous Models</a:t>
            </a:r>
            <a:r>
              <a:rPr lang="en"/>
              <a:t>:</a:t>
            </a:r>
            <a:endParaRPr/>
          </a:p>
          <a:p>
            <a:pPr indent="-299085" lvl="1" marL="914400" rtl="0" algn="l">
              <a:lnSpc>
                <a:spcPct val="150000"/>
              </a:lnSpc>
              <a:spcBef>
                <a:spcPts val="0"/>
              </a:spcBef>
              <a:spcAft>
                <a:spcPts val="0"/>
              </a:spcAft>
              <a:buSzPct val="85714"/>
              <a:buChar char="○"/>
            </a:pPr>
            <a:r>
              <a:rPr lang="en"/>
              <a:t>Suboptimal performance observed in these models.</a:t>
            </a:r>
            <a:endParaRPr/>
          </a:p>
          <a:p>
            <a:pPr indent="-299085" lvl="1" marL="914400" rtl="0" algn="l">
              <a:lnSpc>
                <a:spcPct val="150000"/>
              </a:lnSpc>
              <a:spcBef>
                <a:spcPts val="0"/>
              </a:spcBef>
              <a:spcAft>
                <a:spcPts val="0"/>
              </a:spcAft>
              <a:buSzPct val="85714"/>
              <a:buChar char="○"/>
            </a:pPr>
            <a:r>
              <a:rPr lang="en"/>
              <a:t>Outdated and scarce implementations on Hugging Face model repository.</a:t>
            </a:r>
            <a:endParaRPr/>
          </a:p>
          <a:p>
            <a:pPr indent="-299085" lvl="0" marL="457200" rtl="0" algn="l">
              <a:lnSpc>
                <a:spcPct val="150000"/>
              </a:lnSpc>
              <a:spcBef>
                <a:spcPts val="0"/>
              </a:spcBef>
              <a:spcAft>
                <a:spcPts val="0"/>
              </a:spcAft>
              <a:buSzPct val="100000"/>
              <a:buChar char="●"/>
            </a:pPr>
            <a:r>
              <a:rPr lang="en"/>
              <a:t>Tightly Coupled with Dense Passage Retrievers (DPR):</a:t>
            </a:r>
            <a:endParaRPr/>
          </a:p>
          <a:p>
            <a:pPr indent="-299085" lvl="1" marL="914400" rtl="0" algn="l">
              <a:lnSpc>
                <a:spcPct val="150000"/>
              </a:lnSpc>
              <a:spcBef>
                <a:spcPts val="0"/>
              </a:spcBef>
              <a:spcAft>
                <a:spcPts val="0"/>
              </a:spcAft>
              <a:buSzPct val="85714"/>
              <a:buChar char="○"/>
            </a:pPr>
            <a:r>
              <a:rPr lang="en"/>
              <a:t>Dependency on Dense Passage Retrievers (DPR).</a:t>
            </a:r>
            <a:endParaRPr/>
          </a:p>
          <a:p>
            <a:pPr indent="-299085" lvl="1" marL="914400" rtl="0" algn="l">
              <a:lnSpc>
                <a:spcPct val="150000"/>
              </a:lnSpc>
              <a:spcBef>
                <a:spcPts val="0"/>
              </a:spcBef>
              <a:spcAft>
                <a:spcPts val="0"/>
              </a:spcAft>
              <a:buSzPct val="85714"/>
              <a:buChar char="○"/>
            </a:pPr>
            <a:r>
              <a:rPr lang="en"/>
              <a:t>DPR's performance shortcomings, especially out-of-domain, highlighted in studies.</a:t>
            </a:r>
            <a:endParaRPr/>
          </a:p>
          <a:p>
            <a:pPr indent="-299085" lvl="0" marL="457200" rtl="0" algn="l">
              <a:lnSpc>
                <a:spcPct val="150000"/>
              </a:lnSpc>
              <a:spcBef>
                <a:spcPts val="0"/>
              </a:spcBef>
              <a:spcAft>
                <a:spcPts val="0"/>
              </a:spcAft>
              <a:buSzPct val="100000"/>
              <a:buChar char="●"/>
            </a:pPr>
            <a:r>
              <a:rPr lang="en"/>
              <a:t>Emerging Approach: Utilizing </a:t>
            </a:r>
            <a:r>
              <a:rPr b="1" lang="en">
                <a:highlight>
                  <a:schemeClr val="lt2"/>
                </a:highlight>
              </a:rPr>
              <a:t>PromptNode</a:t>
            </a:r>
            <a:r>
              <a:rPr b="1" lang="en"/>
              <a:t> </a:t>
            </a:r>
            <a:r>
              <a:rPr lang="en"/>
              <a:t>in Haystack</a:t>
            </a:r>
            <a:endParaRPr/>
          </a:p>
          <a:p>
            <a:pPr indent="-299085" lvl="1" marL="914400" rtl="0" algn="l">
              <a:lnSpc>
                <a:spcPct val="150000"/>
              </a:lnSpc>
              <a:spcBef>
                <a:spcPts val="0"/>
              </a:spcBef>
              <a:spcAft>
                <a:spcPts val="0"/>
              </a:spcAft>
              <a:buSzPct val="85714"/>
              <a:buChar char="○"/>
            </a:pPr>
            <a:r>
              <a:rPr lang="en"/>
              <a:t>Common practice for Retrieval Augmented Generation.</a:t>
            </a:r>
            <a:endParaRPr/>
          </a:p>
          <a:p>
            <a:pPr indent="-299085" lvl="1" marL="914400" rtl="0" algn="l">
              <a:lnSpc>
                <a:spcPct val="150000"/>
              </a:lnSpc>
              <a:spcBef>
                <a:spcPts val="0"/>
              </a:spcBef>
              <a:spcAft>
                <a:spcPts val="0"/>
              </a:spcAft>
              <a:buSzPct val="85714"/>
              <a:buChar char="○"/>
            </a:pPr>
            <a:r>
              <a:rPr lang="en"/>
              <a:t>PromptNode facilitates integration of various language models.</a:t>
            </a:r>
            <a:endParaRPr/>
          </a:p>
          <a:p>
            <a:pPr indent="-299085" lvl="1" marL="914400" rtl="0" algn="l">
              <a:lnSpc>
                <a:spcPct val="150000"/>
              </a:lnSpc>
              <a:spcBef>
                <a:spcPts val="0"/>
              </a:spcBef>
              <a:spcAft>
                <a:spcPts val="0"/>
              </a:spcAft>
              <a:buSzPct val="85714"/>
              <a:buChar char="○"/>
            </a:pPr>
            <a:r>
              <a:rPr lang="en"/>
              <a:t>Hugging Face text and text2text-generation models employed.</a:t>
            </a:r>
            <a:endParaRPr/>
          </a:p>
          <a:p>
            <a:pPr indent="-299085" lvl="1" marL="914400" rtl="0" algn="l">
              <a:lnSpc>
                <a:spcPct val="150000"/>
              </a:lnSpc>
              <a:spcBef>
                <a:spcPts val="0"/>
              </a:spcBef>
              <a:spcAft>
                <a:spcPts val="0"/>
              </a:spcAft>
              <a:buSzPct val="85714"/>
              <a:buChar char="○"/>
            </a:pPr>
            <a:r>
              <a:rPr lang="en">
                <a:highlight>
                  <a:schemeClr val="accent2"/>
                </a:highlight>
              </a:rPr>
              <a:t>T5 model (</a:t>
            </a:r>
            <a:r>
              <a:rPr lang="en" u="sng">
                <a:solidFill>
                  <a:schemeClr val="hlink"/>
                </a:solidFill>
                <a:highlight>
                  <a:schemeClr val="accent2"/>
                </a:highlight>
                <a:hlinkClick r:id="rId3"/>
              </a:rPr>
              <a:t>google/flan-t5-large</a:t>
            </a:r>
            <a:r>
              <a:rPr lang="en">
                <a:highlight>
                  <a:schemeClr val="accent2"/>
                </a:highlight>
              </a:rPr>
              <a:t>) chosen for generator in this context</a:t>
            </a:r>
            <a:r>
              <a:rPr lang="en"/>
              <a:t>.</a:t>
            </a:r>
            <a:endParaRPr/>
          </a:p>
          <a:p>
            <a:pPr indent="-299085" lvl="1" marL="914400" rtl="0" algn="l">
              <a:lnSpc>
                <a:spcPct val="150000"/>
              </a:lnSpc>
              <a:spcBef>
                <a:spcPts val="0"/>
              </a:spcBef>
              <a:spcAft>
                <a:spcPts val="0"/>
              </a:spcAft>
              <a:buSzPct val="85714"/>
              <a:buChar char="○"/>
            </a:pPr>
            <a:r>
              <a:rPr lang="en"/>
              <a:t>BM25 as Retriever</a:t>
            </a:r>
            <a:endParaRPr/>
          </a:p>
        </p:txBody>
      </p:sp>
      <p:sp>
        <p:nvSpPr>
          <p:cNvPr id="2078" name="Google Shape;2078;p7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SzPct val="60156"/>
              <a:buNone/>
            </a:pPr>
            <a:r>
              <a:rPr lang="en" sz="1280" u="sng">
                <a:solidFill>
                  <a:schemeClr val="hlink"/>
                </a:solidFill>
                <a:latin typeface="Poppins"/>
                <a:ea typeface="Poppins"/>
                <a:cs typeface="Poppins"/>
                <a:sym typeface="Poppins"/>
                <a:hlinkClick r:id="rId4"/>
              </a:rPr>
              <a:t>Thakur, Nandan, et al. "Beir: A heterogenous benchmark for zero-shot evaluation of information retrieval models." (2021)</a:t>
            </a:r>
            <a:endParaRPr sz="1280">
              <a:latin typeface="Poppins"/>
              <a:ea typeface="Poppins"/>
              <a:cs typeface="Poppins"/>
              <a:sym typeface="Poppins"/>
            </a:endParaRPr>
          </a:p>
        </p:txBody>
      </p:sp>
      <p:sp>
        <p:nvSpPr>
          <p:cNvPr id="2079" name="Google Shape;2079;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83" name="Shape 2083"/>
        <p:cNvGrpSpPr/>
        <p:nvPr/>
      </p:nvGrpSpPr>
      <p:grpSpPr>
        <a:xfrm>
          <a:off x="0" y="0"/>
          <a:ext cx="0" cy="0"/>
          <a:chOff x="0" y="0"/>
          <a:chExt cx="0" cy="0"/>
        </a:xfrm>
      </p:grpSpPr>
      <p:sp>
        <p:nvSpPr>
          <p:cNvPr id="2084" name="Google Shape;2084;p8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00"/>
              <a:t>Challenges in RAG and the PromptNode Solution</a:t>
            </a:r>
            <a:endParaRPr/>
          </a:p>
        </p:txBody>
      </p:sp>
      <p:sp>
        <p:nvSpPr>
          <p:cNvPr id="2085" name="Google Shape;2085;p80"/>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50000"/>
              </a:lnSpc>
              <a:spcBef>
                <a:spcPts val="0"/>
              </a:spcBef>
              <a:spcAft>
                <a:spcPts val="0"/>
              </a:spcAft>
              <a:buSzPct val="60156"/>
              <a:buNone/>
            </a:pPr>
            <a:r>
              <a:rPr lang="en" sz="1280">
                <a:latin typeface="Poppins"/>
                <a:ea typeface="Poppins"/>
                <a:cs typeface="Poppins"/>
                <a:sym typeface="Poppins"/>
              </a:rPr>
              <a:t>Info: </a:t>
            </a:r>
            <a:r>
              <a:rPr lang="en" sz="1280" u="sng">
                <a:solidFill>
                  <a:schemeClr val="hlink"/>
                </a:solidFill>
                <a:latin typeface="Poppins"/>
                <a:ea typeface="Poppins"/>
                <a:cs typeface="Poppins"/>
                <a:sym typeface="Poppins"/>
                <a:hlinkClick r:id="rId3"/>
              </a:rPr>
              <a:t>https://docs.haystack.deepset.ai/docs/prompt_node#usage</a:t>
            </a:r>
            <a:endParaRPr sz="1280">
              <a:latin typeface="Poppins"/>
              <a:ea typeface="Poppins"/>
              <a:cs typeface="Poppins"/>
              <a:sym typeface="Poppins"/>
            </a:endParaRPr>
          </a:p>
        </p:txBody>
      </p:sp>
      <p:sp>
        <p:nvSpPr>
          <p:cNvPr id="2086" name="Google Shape;2086;p80"/>
          <p:cNvSpPr txBox="1"/>
          <p:nvPr/>
        </p:nvSpPr>
        <p:spPr>
          <a:xfrm>
            <a:off x="651300" y="1017725"/>
            <a:ext cx="7993800" cy="3440100"/>
          </a:xfrm>
          <a:prstGeom prst="rect">
            <a:avLst/>
          </a:prstGeom>
          <a:noFill/>
          <a:ln>
            <a:noFill/>
          </a:ln>
        </p:spPr>
        <p:txBody>
          <a:bodyPr anchorCtr="0" anchor="t" bIns="91425" lIns="91425" spcFirstLastPara="1" rIns="91425" wrap="square" tIns="91425">
            <a:normAutofit fontScale="85000" lnSpcReduction="20000"/>
          </a:bodyPr>
          <a:lstStyle/>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Challenge of Contextual Relevance: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Example question: "</a:t>
            </a:r>
            <a:r>
              <a:rPr b="1" lang="en">
                <a:solidFill>
                  <a:schemeClr val="lt2"/>
                </a:solidFill>
                <a:latin typeface="Poppins"/>
                <a:ea typeface="Poppins"/>
                <a:cs typeface="Poppins"/>
                <a:sym typeface="Poppins"/>
              </a:rPr>
              <a:t>Who is Anakin Skywalker?</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Response: "</a:t>
            </a:r>
            <a:r>
              <a:rPr b="1" lang="en">
                <a:solidFill>
                  <a:schemeClr val="dk2"/>
                </a:solidFill>
                <a:latin typeface="Poppins"/>
                <a:ea typeface="Poppins"/>
                <a:cs typeface="Poppins"/>
                <a:sym typeface="Poppins"/>
              </a:rPr>
              <a:t>The Phantom Menace is a movie that isn't one that the average person is going to memorize, because it isn't simplistic like episodes 4, 5, and 6.</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The generated answer seems unrelated and off-topic.</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Retrieval-Augmented Generation Challenge: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PromptNode-based approach using T5.</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Responses can be contextually related but not directly relevant to the user's query.</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Challenges include ensuring accurate and on-topic answers.</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highlight>
                  <a:schemeClr val="lt2"/>
                </a:highlight>
                <a:latin typeface="Poppins"/>
                <a:ea typeface="Poppins"/>
                <a:cs typeface="Poppins"/>
                <a:sym typeface="Poppins"/>
              </a:rPr>
              <a:t>Token Size Limitation Issue</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Model "google/flan-t5-large" has a maximum token size of 512.</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Documents from BM25 retriever may get truncated when passed to this model.</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Solutions to Token Size Issue:</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b="1" lang="en">
                <a:highlight>
                  <a:schemeClr val="accent2"/>
                </a:highlight>
                <a:latin typeface="Poppins"/>
                <a:ea typeface="Poppins"/>
                <a:cs typeface="Poppins"/>
                <a:sym typeface="Poppins"/>
              </a:rPr>
              <a:t>Option 1</a:t>
            </a:r>
            <a:r>
              <a:rPr lang="en">
                <a:highlight>
                  <a:schemeClr val="accent2"/>
                </a:highlight>
                <a:latin typeface="Poppins"/>
                <a:ea typeface="Poppins"/>
                <a:cs typeface="Poppins"/>
                <a:sym typeface="Poppins"/>
              </a:rPr>
              <a:t>: Change to a model with a larger window size (e.g., </a:t>
            </a:r>
            <a:r>
              <a:rPr lang="en" u="sng">
                <a:solidFill>
                  <a:schemeClr val="hlink"/>
                </a:solidFill>
                <a:highlight>
                  <a:schemeClr val="accent2"/>
                </a:highlight>
                <a:latin typeface="Poppins"/>
                <a:ea typeface="Poppins"/>
                <a:cs typeface="Poppins"/>
                <a:sym typeface="Poppins"/>
                <a:hlinkClick r:id="rId4"/>
              </a:rPr>
              <a:t>OpenAI models</a:t>
            </a:r>
            <a:r>
              <a:rPr lang="en">
                <a:highlight>
                  <a:schemeClr val="accent2"/>
                </a:highlight>
                <a:latin typeface="Poppins"/>
                <a:ea typeface="Poppins"/>
                <a:cs typeface="Poppins"/>
                <a:sym typeface="Poppins"/>
              </a:rPr>
              <a:t>)</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b="1" lang="en">
                <a:highlight>
                  <a:schemeClr val="accent2"/>
                </a:highlight>
                <a:latin typeface="Poppins"/>
                <a:ea typeface="Poppins"/>
                <a:cs typeface="Poppins"/>
                <a:sym typeface="Poppins"/>
              </a:rPr>
              <a:t>Option 2</a:t>
            </a:r>
            <a:r>
              <a:rPr lang="en">
                <a:highlight>
                  <a:schemeClr val="accent2"/>
                </a:highlight>
                <a:latin typeface="Poppins"/>
                <a:ea typeface="Poppins"/>
                <a:cs typeface="Poppins"/>
                <a:sym typeface="Poppins"/>
              </a:rPr>
              <a:t>: Adjust PromptNode's max_length parameter</a:t>
            </a:r>
            <a:r>
              <a:rPr lang="en">
                <a:latin typeface="Poppins"/>
                <a:ea typeface="Poppins"/>
                <a:cs typeface="Poppins"/>
                <a:sym typeface="Poppins"/>
              </a:rPr>
              <a:t>.</a:t>
            </a:r>
            <a:endParaRPr>
              <a:latin typeface="Poppins"/>
              <a:ea typeface="Poppins"/>
              <a:cs typeface="Poppins"/>
              <a:sym typeface="Poppins"/>
            </a:endParaRPr>
          </a:p>
          <a:p>
            <a:pPr indent="-304165" lvl="0" marL="457200" rtl="0" algn="l">
              <a:lnSpc>
                <a:spcPct val="115000"/>
              </a:lnSpc>
              <a:spcBef>
                <a:spcPts val="0"/>
              </a:spcBef>
              <a:spcAft>
                <a:spcPts val="0"/>
              </a:spcAft>
              <a:buSzPct val="100000"/>
              <a:buFont typeface="Poppins"/>
              <a:buChar char="●"/>
            </a:pPr>
            <a:r>
              <a:rPr lang="en">
                <a:latin typeface="Poppins"/>
                <a:ea typeface="Poppins"/>
                <a:cs typeface="Poppins"/>
                <a:sym typeface="Poppins"/>
              </a:rPr>
              <a:t>Improved Answer with Option 2:</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Question: "</a:t>
            </a:r>
            <a:r>
              <a:rPr b="1" lang="en">
                <a:solidFill>
                  <a:schemeClr val="lt2"/>
                </a:solidFill>
                <a:latin typeface="Poppins"/>
                <a:ea typeface="Poppins"/>
                <a:cs typeface="Poppins"/>
                <a:sym typeface="Poppins"/>
              </a:rPr>
              <a:t>Who is Anakin Skywalker?</a:t>
            </a:r>
            <a:r>
              <a:rPr lang="en">
                <a:latin typeface="Poppins"/>
                <a:ea typeface="Poppins"/>
                <a:cs typeface="Poppins"/>
                <a:sym typeface="Poppins"/>
              </a:rPr>
              <a:t>"</a:t>
            </a:r>
            <a:endParaRPr>
              <a:latin typeface="Poppins"/>
              <a:ea typeface="Poppins"/>
              <a:cs typeface="Poppins"/>
              <a:sym typeface="Poppins"/>
            </a:endParaRPr>
          </a:p>
          <a:p>
            <a:pPr indent="-304165" lvl="1" marL="914400" rtl="0" algn="l">
              <a:lnSpc>
                <a:spcPct val="115000"/>
              </a:lnSpc>
              <a:spcBef>
                <a:spcPts val="0"/>
              </a:spcBef>
              <a:spcAft>
                <a:spcPts val="0"/>
              </a:spcAft>
              <a:buSzPct val="100000"/>
              <a:buFont typeface="Poppins"/>
              <a:buChar char="○"/>
            </a:pPr>
            <a:r>
              <a:rPr lang="en">
                <a:latin typeface="Poppins"/>
                <a:ea typeface="Poppins"/>
                <a:cs typeface="Poppins"/>
                <a:sym typeface="Poppins"/>
              </a:rPr>
              <a:t>Answer: "</a:t>
            </a:r>
            <a:r>
              <a:rPr b="1" lang="en">
                <a:solidFill>
                  <a:schemeClr val="dk2"/>
                </a:solidFill>
                <a:latin typeface="Poppins"/>
                <a:ea typeface="Poppins"/>
                <a:cs typeface="Poppins"/>
                <a:sym typeface="Poppins"/>
              </a:rPr>
              <a:t>The character is a Jedi Knight.</a:t>
            </a:r>
            <a:r>
              <a:rPr lang="en">
                <a:latin typeface="Poppins"/>
                <a:ea typeface="Poppins"/>
                <a:cs typeface="Poppins"/>
                <a:sym typeface="Poppins"/>
              </a:rPr>
              <a:t>"</a:t>
            </a:r>
            <a:endParaRPr>
              <a:latin typeface="Poppins"/>
              <a:ea typeface="Poppins"/>
              <a:cs typeface="Poppins"/>
              <a:sym typeface="Poppins"/>
            </a:endParaRPr>
          </a:p>
        </p:txBody>
      </p:sp>
      <p:sp>
        <p:nvSpPr>
          <p:cNvPr id="2087" name="Google Shape;2087;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43" name="Shape 1543"/>
        <p:cNvGrpSpPr/>
        <p:nvPr/>
      </p:nvGrpSpPr>
      <p:grpSpPr>
        <a:xfrm>
          <a:off x="0" y="0"/>
          <a:ext cx="0" cy="0"/>
          <a:chOff x="0" y="0"/>
          <a:chExt cx="0" cy="0"/>
        </a:xfrm>
      </p:grpSpPr>
      <p:sp>
        <p:nvSpPr>
          <p:cNvPr id="1544" name="Google Shape;1544;p36"/>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sp>
        <p:nvSpPr>
          <p:cNvPr id="1545" name="Google Shape;1545;p36"/>
          <p:cNvSpPr txBox="1"/>
          <p:nvPr>
            <p:ph idx="1" type="subTitle"/>
          </p:nvPr>
        </p:nvSpPr>
        <p:spPr>
          <a:xfrm>
            <a:off x="4571999" y="1017725"/>
            <a:ext cx="3996900" cy="3440100"/>
          </a:xfrm>
          <a:prstGeom prst="rect">
            <a:avLst/>
          </a:prstGeom>
          <a:ln>
            <a:noFill/>
          </a:ln>
        </p:spPr>
        <p:txBody>
          <a:bodyPr anchorCtr="0" anchor="ctr" bIns="91425" lIns="91425" spcFirstLastPara="1" rIns="91425" wrap="square" tIns="91425">
            <a:normAutofit/>
          </a:bodyPr>
          <a:lstStyle/>
          <a:p>
            <a:pPr indent="0" lvl="0" marL="0" rtl="0" algn="l">
              <a:spcBef>
                <a:spcPts val="0"/>
              </a:spcBef>
              <a:spcAft>
                <a:spcPts val="0"/>
              </a:spcAft>
              <a:buNone/>
            </a:pPr>
            <a:r>
              <a:rPr lang="en" sz="1300"/>
              <a:t>E.g. </a:t>
            </a:r>
            <a:r>
              <a:rPr lang="en" sz="1300">
                <a:solidFill>
                  <a:schemeClr val="lt2"/>
                </a:solidFill>
              </a:rPr>
              <a:t>“</a:t>
            </a:r>
            <a:r>
              <a:rPr i="1" lang="en" sz="1300">
                <a:solidFill>
                  <a:schemeClr val="lt2"/>
                </a:solidFill>
              </a:rPr>
              <a:t>What is the best and worst film in the Star Wars saga?</a:t>
            </a:r>
            <a:r>
              <a:rPr lang="en" sz="1300">
                <a:solidFill>
                  <a:schemeClr val="lt2"/>
                </a:solidFill>
              </a:rPr>
              <a:t>”</a:t>
            </a:r>
            <a:endParaRPr sz="1300">
              <a:solidFill>
                <a:schemeClr val="lt2"/>
              </a:solidFill>
            </a:endParaRPr>
          </a:p>
          <a:p>
            <a:pPr indent="-311150" lvl="0" marL="457200" rtl="0" algn="l">
              <a:spcBef>
                <a:spcPts val="0"/>
              </a:spcBef>
              <a:spcAft>
                <a:spcPts val="0"/>
              </a:spcAft>
              <a:buSzPts val="1300"/>
              <a:buChar char="-"/>
            </a:pPr>
            <a:r>
              <a:rPr lang="en" sz="1300"/>
              <a:t>The user's preferences dictate the nature of the query.</a:t>
            </a:r>
            <a:endParaRPr sz="1300"/>
          </a:p>
          <a:p>
            <a:pPr indent="-311150" lvl="0" marL="457200" rtl="0" algn="l">
              <a:spcBef>
                <a:spcPts val="0"/>
              </a:spcBef>
              <a:spcAft>
                <a:spcPts val="0"/>
              </a:spcAft>
              <a:buSzPts val="1300"/>
              <a:buChar char="-"/>
            </a:pPr>
            <a:r>
              <a:rPr lang="en" sz="1300"/>
              <a:t>Crucial elements of the query remain absent from the review, rendering it unsuitable for simple solutions such as keyword searches or paraphrasing of the input question.</a:t>
            </a:r>
            <a:endParaRPr/>
          </a:p>
        </p:txBody>
      </p:sp>
      <p:sp>
        <p:nvSpPr>
          <p:cNvPr id="1546" name="Google Shape;1546;p36"/>
          <p:cNvSpPr txBox="1"/>
          <p:nvPr>
            <p:ph idx="2" type="subTitle"/>
          </p:nvPr>
        </p:nvSpPr>
        <p:spPr>
          <a:xfrm>
            <a:off x="575100" y="1017725"/>
            <a:ext cx="3996900" cy="3440100"/>
          </a:xfrm>
          <a:prstGeom prst="rect">
            <a:avLst/>
          </a:prstGeom>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SubjQA is an English Question-Answering dataset centered around customer reviews.</a:t>
            </a:r>
            <a:endParaRPr/>
          </a:p>
          <a:p>
            <a:pPr indent="-317500" lvl="0" marL="457200" rtl="0" algn="l">
              <a:spcBef>
                <a:spcPts val="0"/>
              </a:spcBef>
              <a:spcAft>
                <a:spcPts val="0"/>
              </a:spcAft>
              <a:buSzPts val="1400"/>
              <a:buChar char="●"/>
            </a:pPr>
            <a:r>
              <a:rPr lang="en"/>
              <a:t>It comprises </a:t>
            </a:r>
            <a:r>
              <a:rPr b="1" lang="en"/>
              <a:t>subjective</a:t>
            </a:r>
            <a:r>
              <a:rPr lang="en"/>
              <a:t> annotations for questions and answer spans.</a:t>
            </a:r>
            <a:endParaRPr/>
          </a:p>
          <a:p>
            <a:pPr indent="-317500" lvl="0" marL="457200" rtl="0" algn="l">
              <a:spcBef>
                <a:spcPts val="0"/>
              </a:spcBef>
              <a:spcAft>
                <a:spcPts val="0"/>
              </a:spcAft>
              <a:buSzPts val="1400"/>
              <a:buChar char="●"/>
            </a:pPr>
            <a:r>
              <a:rPr lang="en"/>
              <a:t>The dataset encompasses 6 distinct domains: TripAdvisor, Restaurants, </a:t>
            </a:r>
            <a:r>
              <a:rPr b="1" lang="en"/>
              <a:t>Movies</a:t>
            </a:r>
            <a:r>
              <a:rPr lang="en"/>
              <a:t>, Books, Electronics, and Grocery.</a:t>
            </a:r>
            <a:endParaRPr/>
          </a:p>
        </p:txBody>
      </p:sp>
      <p:grpSp>
        <p:nvGrpSpPr>
          <p:cNvPr id="1547" name="Google Shape;1547;p36"/>
          <p:cNvGrpSpPr/>
          <p:nvPr/>
        </p:nvGrpSpPr>
        <p:grpSpPr>
          <a:xfrm>
            <a:off x="-123925" y="4132283"/>
            <a:ext cx="4558967" cy="1141122"/>
            <a:chOff x="-123925" y="4132283"/>
            <a:chExt cx="4558967" cy="1141122"/>
          </a:xfrm>
        </p:grpSpPr>
        <p:grpSp>
          <p:nvGrpSpPr>
            <p:cNvPr id="1548" name="Google Shape;1548;p36"/>
            <p:cNvGrpSpPr/>
            <p:nvPr/>
          </p:nvGrpSpPr>
          <p:grpSpPr>
            <a:xfrm>
              <a:off x="-2" y="4132283"/>
              <a:ext cx="2308406" cy="1141122"/>
              <a:chOff x="-2" y="4132283"/>
              <a:chExt cx="2308406" cy="1141122"/>
            </a:xfrm>
          </p:grpSpPr>
          <p:sp>
            <p:nvSpPr>
              <p:cNvPr id="1549" name="Google Shape;1549;p36"/>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6"/>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6"/>
            <p:cNvGrpSpPr/>
            <p:nvPr/>
          </p:nvGrpSpPr>
          <p:grpSpPr>
            <a:xfrm>
              <a:off x="-123925" y="4386226"/>
              <a:ext cx="4558967" cy="134100"/>
              <a:chOff x="796100" y="3019701"/>
              <a:chExt cx="4558967" cy="134100"/>
            </a:xfrm>
          </p:grpSpPr>
          <p:sp>
            <p:nvSpPr>
              <p:cNvPr id="1552" name="Google Shape;1552;p3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3" name="Google Shape;1553;p3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54" name="Google Shape;1554;p3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55" name="Google Shape;1555;p36"/>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
        <p:nvSpPr>
          <p:cNvPr id="1556" name="Google Shape;155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91" name="Shape 2091"/>
        <p:cNvGrpSpPr/>
        <p:nvPr/>
      </p:nvGrpSpPr>
      <p:grpSpPr>
        <a:xfrm>
          <a:off x="0" y="0"/>
          <a:ext cx="0" cy="0"/>
          <a:chOff x="0" y="0"/>
          <a:chExt cx="0" cy="0"/>
        </a:xfrm>
      </p:grpSpPr>
      <p:sp>
        <p:nvSpPr>
          <p:cNvPr id="2092" name="Google Shape;2092;p81"/>
          <p:cNvSpPr txBox="1"/>
          <p:nvPr>
            <p:ph type="title"/>
          </p:nvPr>
        </p:nvSpPr>
        <p:spPr>
          <a:xfrm>
            <a:off x="575100" y="445025"/>
            <a:ext cx="79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00"/>
              <a:t>Directing Focus towards Deprecation within the Haystac Framework</a:t>
            </a:r>
            <a:endParaRPr sz="1600"/>
          </a:p>
        </p:txBody>
      </p:sp>
      <p:sp>
        <p:nvSpPr>
          <p:cNvPr id="2093" name="Google Shape;2093;p81"/>
          <p:cNvSpPr txBox="1"/>
          <p:nvPr>
            <p:ph idx="1" type="body"/>
          </p:nvPr>
        </p:nvSpPr>
        <p:spPr>
          <a:xfrm>
            <a:off x="575100" y="1017725"/>
            <a:ext cx="7993800" cy="3440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In the Haystack framework, it's important to note that there have been significant updates regarding the RAGenerator component. As of version 1.16, RAGenerator has been deprecated, and subsequently, it has been entirely removed from the framework in version 1.18. To adapt to this change and continue exploring generative QA pipelines, the Haystack team recommends referring to their comprehensive tutorial titled </a:t>
            </a:r>
            <a:r>
              <a:rPr lang="en">
                <a:highlight>
                  <a:schemeClr val="lt2"/>
                </a:highlight>
              </a:rPr>
              <a:t>"</a:t>
            </a:r>
            <a:r>
              <a:rPr lang="en" u="sng">
                <a:solidFill>
                  <a:schemeClr val="hlink"/>
                </a:solidFill>
                <a:highlight>
                  <a:schemeClr val="lt2"/>
                </a:highlight>
                <a:hlinkClick r:id="rId3"/>
              </a:rPr>
              <a:t>Creating a Generative QA Pipeline with Retrieval-Augmentation</a:t>
            </a:r>
            <a:r>
              <a:rPr lang="en">
                <a:highlight>
                  <a:schemeClr val="lt2"/>
                </a:highlight>
              </a:rPr>
              <a:t>".</a:t>
            </a:r>
            <a:r>
              <a:rPr lang="en"/>
              <a:t> For more detailed insights into this deprecation and the rationale behind it, we </a:t>
            </a:r>
            <a:r>
              <a:rPr lang="en"/>
              <a:t>can </a:t>
            </a:r>
            <a:r>
              <a:rPr lang="en"/>
              <a:t>refer to the </a:t>
            </a:r>
            <a:r>
              <a:rPr lang="en" u="sng">
                <a:solidFill>
                  <a:schemeClr val="hlink"/>
                </a:solidFill>
                <a:highlight>
                  <a:schemeClr val="accent2"/>
                </a:highlight>
                <a:hlinkClick r:id="rId4"/>
              </a:rPr>
              <a:t>official announcement</a:t>
            </a:r>
            <a:r>
              <a:rPr lang="en" u="sng">
                <a:solidFill>
                  <a:schemeClr val="hlink"/>
                </a:solidFill>
                <a:hlinkClick r:id="rId5"/>
              </a:rPr>
              <a:t> </a:t>
            </a:r>
            <a:r>
              <a:rPr lang="en"/>
              <a:t>made by the Haystack team on their GitHub repository.</a:t>
            </a:r>
            <a:endParaRPr/>
          </a:p>
        </p:txBody>
      </p:sp>
      <p:sp>
        <p:nvSpPr>
          <p:cNvPr id="2094" name="Google Shape;2094;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098" name="Shape 2098"/>
        <p:cNvGrpSpPr/>
        <p:nvPr/>
      </p:nvGrpSpPr>
      <p:grpSpPr>
        <a:xfrm>
          <a:off x="0" y="0"/>
          <a:ext cx="0" cy="0"/>
          <a:chOff x="0" y="0"/>
          <a:chExt cx="0" cy="0"/>
        </a:xfrm>
      </p:grpSpPr>
      <p:sp>
        <p:nvSpPr>
          <p:cNvPr id="2099" name="Google Shape;2099;p82"/>
          <p:cNvSpPr txBox="1"/>
          <p:nvPr>
            <p:ph type="title"/>
          </p:nvPr>
        </p:nvSpPr>
        <p:spPr>
          <a:xfrm>
            <a:off x="575100" y="445025"/>
            <a:ext cx="799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2100" name="Google Shape;2100;p82"/>
          <p:cNvSpPr txBox="1"/>
          <p:nvPr/>
        </p:nvSpPr>
        <p:spPr>
          <a:xfrm>
            <a:off x="575100" y="1017725"/>
            <a:ext cx="7993800" cy="34401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latin typeface="Poppins"/>
              <a:ea typeface="Poppins"/>
              <a:cs typeface="Poppins"/>
              <a:sym typeface="Poppins"/>
            </a:endParaRPr>
          </a:p>
        </p:txBody>
      </p:sp>
      <p:sp>
        <p:nvSpPr>
          <p:cNvPr id="2101" name="Google Shape;2101;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05" name="Shape 2105"/>
        <p:cNvGrpSpPr/>
        <p:nvPr/>
      </p:nvGrpSpPr>
      <p:grpSpPr>
        <a:xfrm>
          <a:off x="0" y="0"/>
          <a:ext cx="0" cy="0"/>
          <a:chOff x="0" y="0"/>
          <a:chExt cx="0" cy="0"/>
        </a:xfrm>
      </p:grpSpPr>
      <p:grpSp>
        <p:nvGrpSpPr>
          <p:cNvPr id="2106" name="Google Shape;2106;p83"/>
          <p:cNvGrpSpPr/>
          <p:nvPr/>
        </p:nvGrpSpPr>
        <p:grpSpPr>
          <a:xfrm>
            <a:off x="-2765817" y="-2958610"/>
            <a:ext cx="8164418" cy="6343459"/>
            <a:chOff x="-2613417" y="-2806210"/>
            <a:chExt cx="8164418" cy="6343459"/>
          </a:xfrm>
        </p:grpSpPr>
        <p:grpSp>
          <p:nvGrpSpPr>
            <p:cNvPr id="2107" name="Google Shape;2107;p83"/>
            <p:cNvGrpSpPr/>
            <p:nvPr/>
          </p:nvGrpSpPr>
          <p:grpSpPr>
            <a:xfrm>
              <a:off x="-2613417" y="-2806210"/>
              <a:ext cx="8164418" cy="6343459"/>
              <a:chOff x="-2613417" y="-2806210"/>
              <a:chExt cx="8164418" cy="6343459"/>
            </a:xfrm>
          </p:grpSpPr>
          <p:grpSp>
            <p:nvGrpSpPr>
              <p:cNvPr id="2108" name="Google Shape;2108;p83"/>
              <p:cNvGrpSpPr/>
              <p:nvPr/>
            </p:nvGrpSpPr>
            <p:grpSpPr>
              <a:xfrm>
                <a:off x="-191059" y="95963"/>
                <a:ext cx="1538562" cy="971589"/>
                <a:chOff x="-191059" y="95963"/>
                <a:chExt cx="1538562" cy="971589"/>
              </a:xfrm>
            </p:grpSpPr>
            <p:grpSp>
              <p:nvGrpSpPr>
                <p:cNvPr id="2109" name="Google Shape;2109;p83"/>
                <p:cNvGrpSpPr/>
                <p:nvPr/>
              </p:nvGrpSpPr>
              <p:grpSpPr>
                <a:xfrm>
                  <a:off x="-191059" y="201619"/>
                  <a:ext cx="904284" cy="865933"/>
                  <a:chOff x="2038491" y="-937756"/>
                  <a:chExt cx="904284" cy="865933"/>
                </a:xfrm>
              </p:grpSpPr>
              <p:grpSp>
                <p:nvGrpSpPr>
                  <p:cNvPr id="2110" name="Google Shape;2110;p83"/>
                  <p:cNvGrpSpPr/>
                  <p:nvPr/>
                </p:nvGrpSpPr>
                <p:grpSpPr>
                  <a:xfrm>
                    <a:off x="2096570" y="-863491"/>
                    <a:ext cx="717621" cy="717392"/>
                    <a:chOff x="1483457" y="3953671"/>
                    <a:chExt cx="717621" cy="717392"/>
                  </a:xfrm>
                </p:grpSpPr>
                <p:sp>
                  <p:nvSpPr>
                    <p:cNvPr id="2111" name="Google Shape;2111;p8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8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8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8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8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8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7" name="Google Shape;2117;p83"/>
                <p:cNvGrpSpPr/>
                <p:nvPr/>
              </p:nvGrpSpPr>
              <p:grpSpPr>
                <a:xfrm>
                  <a:off x="584533" y="95963"/>
                  <a:ext cx="473483" cy="453403"/>
                  <a:chOff x="2038491" y="-937756"/>
                  <a:chExt cx="904284" cy="865933"/>
                </a:xfrm>
              </p:grpSpPr>
              <p:grpSp>
                <p:nvGrpSpPr>
                  <p:cNvPr id="2118" name="Google Shape;2118;p83"/>
                  <p:cNvGrpSpPr/>
                  <p:nvPr/>
                </p:nvGrpSpPr>
                <p:grpSpPr>
                  <a:xfrm>
                    <a:off x="2096570" y="-863491"/>
                    <a:ext cx="717621" cy="717392"/>
                    <a:chOff x="1483457" y="3953671"/>
                    <a:chExt cx="717621" cy="717392"/>
                  </a:xfrm>
                </p:grpSpPr>
                <p:sp>
                  <p:nvSpPr>
                    <p:cNvPr id="2119" name="Google Shape;2119;p8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8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8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8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8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4" name="Google Shape;2124;p8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5" name="Google Shape;2125;p83"/>
                <p:cNvGrpSpPr/>
                <p:nvPr/>
              </p:nvGrpSpPr>
              <p:grpSpPr>
                <a:xfrm>
                  <a:off x="530445" y="481913"/>
                  <a:ext cx="473483" cy="453403"/>
                  <a:chOff x="2038491" y="-937756"/>
                  <a:chExt cx="904284" cy="865933"/>
                </a:xfrm>
              </p:grpSpPr>
              <p:grpSp>
                <p:nvGrpSpPr>
                  <p:cNvPr id="2126" name="Google Shape;2126;p83"/>
                  <p:cNvGrpSpPr/>
                  <p:nvPr/>
                </p:nvGrpSpPr>
                <p:grpSpPr>
                  <a:xfrm>
                    <a:off x="2096570" y="-863491"/>
                    <a:ext cx="717621" cy="717392"/>
                    <a:chOff x="1483457" y="3953671"/>
                    <a:chExt cx="717621" cy="717392"/>
                  </a:xfrm>
                </p:grpSpPr>
                <p:sp>
                  <p:nvSpPr>
                    <p:cNvPr id="2127" name="Google Shape;2127;p8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8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8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8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8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2" name="Google Shape;2132;p8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3" name="Google Shape;2133;p83"/>
                <p:cNvGrpSpPr/>
                <p:nvPr/>
              </p:nvGrpSpPr>
              <p:grpSpPr>
                <a:xfrm>
                  <a:off x="874020" y="312788"/>
                  <a:ext cx="473483" cy="453403"/>
                  <a:chOff x="2038491" y="-937756"/>
                  <a:chExt cx="904284" cy="865933"/>
                </a:xfrm>
              </p:grpSpPr>
              <p:grpSp>
                <p:nvGrpSpPr>
                  <p:cNvPr id="2134" name="Google Shape;2134;p83"/>
                  <p:cNvGrpSpPr/>
                  <p:nvPr/>
                </p:nvGrpSpPr>
                <p:grpSpPr>
                  <a:xfrm>
                    <a:off x="2096570" y="-863491"/>
                    <a:ext cx="717621" cy="717392"/>
                    <a:chOff x="1483457" y="3953671"/>
                    <a:chExt cx="717621" cy="717392"/>
                  </a:xfrm>
                </p:grpSpPr>
                <p:sp>
                  <p:nvSpPr>
                    <p:cNvPr id="2135" name="Google Shape;2135;p8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8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8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8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8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0" name="Google Shape;2140;p83"/>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1" name="Google Shape;2141;p83"/>
              <p:cNvGrpSpPr/>
              <p:nvPr/>
            </p:nvGrpSpPr>
            <p:grpSpPr>
              <a:xfrm rot="-7479050">
                <a:off x="-2051246" y="-1642948"/>
                <a:ext cx="4889863" cy="3931229"/>
                <a:chOff x="7103825" y="-713112"/>
                <a:chExt cx="3785226" cy="3043150"/>
              </a:xfrm>
            </p:grpSpPr>
            <p:sp>
              <p:nvSpPr>
                <p:cNvPr id="2142" name="Google Shape;2142;p83"/>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3" name="Google Shape;2143;p83"/>
                <p:cNvPicPr preferRelativeResize="0"/>
                <p:nvPr/>
              </p:nvPicPr>
              <p:blipFill rotWithShape="1">
                <a:blip r:embed="rId3">
                  <a:alphaModFix/>
                </a:blip>
                <a:srcRect b="17663" l="0" r="0" t="17657"/>
                <a:stretch/>
              </p:blipFill>
              <p:spPr>
                <a:xfrm>
                  <a:off x="7103825" y="-713112"/>
                  <a:ext cx="3785226" cy="2888974"/>
                </a:xfrm>
                <a:prstGeom prst="rect">
                  <a:avLst/>
                </a:prstGeom>
                <a:noFill/>
                <a:ln>
                  <a:noFill/>
                </a:ln>
              </p:spPr>
            </p:pic>
          </p:grpSp>
          <p:grpSp>
            <p:nvGrpSpPr>
              <p:cNvPr id="2144" name="Google Shape;2144;p83"/>
              <p:cNvGrpSpPr/>
              <p:nvPr/>
            </p:nvGrpSpPr>
            <p:grpSpPr>
              <a:xfrm>
                <a:off x="-640220" y="-2653973"/>
                <a:ext cx="6191222" cy="6191222"/>
                <a:chOff x="-640220" y="-2502423"/>
                <a:chExt cx="6191222" cy="6191222"/>
              </a:xfrm>
            </p:grpSpPr>
            <p:sp>
              <p:nvSpPr>
                <p:cNvPr id="2145" name="Google Shape;2145;p83"/>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83"/>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47" name="Google Shape;2147;p83"/>
            <p:cNvGrpSpPr/>
            <p:nvPr/>
          </p:nvGrpSpPr>
          <p:grpSpPr>
            <a:xfrm>
              <a:off x="-12" y="-195650"/>
              <a:ext cx="439200" cy="439100"/>
              <a:chOff x="1101075" y="2142375"/>
              <a:chExt cx="439200" cy="439100"/>
            </a:xfrm>
          </p:grpSpPr>
          <p:sp>
            <p:nvSpPr>
              <p:cNvPr id="2148" name="Google Shape;2148;p8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8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50" name="Google Shape;2150;p83"/>
          <p:cNvGrpSpPr/>
          <p:nvPr/>
        </p:nvGrpSpPr>
        <p:grpSpPr>
          <a:xfrm>
            <a:off x="4605344" y="2412775"/>
            <a:ext cx="5765856" cy="4103650"/>
            <a:chOff x="4452944" y="2184175"/>
            <a:chExt cx="5765856" cy="4103650"/>
          </a:xfrm>
        </p:grpSpPr>
        <p:pic>
          <p:nvPicPr>
            <p:cNvPr id="2151" name="Google Shape;2151;p83"/>
            <p:cNvPicPr preferRelativeResize="0"/>
            <p:nvPr/>
          </p:nvPicPr>
          <p:blipFill rotWithShape="1">
            <a:blip r:embed="rId4">
              <a:alphaModFix/>
            </a:blip>
            <a:srcRect b="26177" l="16960" r="7121" t="24718"/>
            <a:stretch/>
          </p:blipFill>
          <p:spPr>
            <a:xfrm flipH="1" rot="-5400000">
              <a:off x="6600975" y="2670000"/>
              <a:ext cx="4103650" cy="3132000"/>
            </a:xfrm>
            <a:prstGeom prst="rect">
              <a:avLst/>
            </a:prstGeom>
            <a:noFill/>
            <a:ln>
              <a:noFill/>
            </a:ln>
          </p:spPr>
        </p:pic>
        <p:grpSp>
          <p:nvGrpSpPr>
            <p:cNvPr id="2152" name="Google Shape;2152;p83"/>
            <p:cNvGrpSpPr/>
            <p:nvPr/>
          </p:nvGrpSpPr>
          <p:grpSpPr>
            <a:xfrm flipH="1" rot="-5400000">
              <a:off x="8074852" y="4089881"/>
              <a:ext cx="1478405" cy="1186772"/>
              <a:chOff x="7945225" y="4302000"/>
              <a:chExt cx="904666" cy="726121"/>
            </a:xfrm>
          </p:grpSpPr>
          <p:sp>
            <p:nvSpPr>
              <p:cNvPr id="2153" name="Google Shape;2153;p83"/>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83"/>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83"/>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56" name="Google Shape;2156;p83"/>
            <p:cNvSpPr/>
            <p:nvPr/>
          </p:nvSpPr>
          <p:spPr>
            <a:xfrm flipH="1" rot="-5400000">
              <a:off x="5435889" y="14813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7" name="Google Shape;2157;p83"/>
            <p:cNvGrpSpPr/>
            <p:nvPr/>
          </p:nvGrpSpPr>
          <p:grpSpPr>
            <a:xfrm flipH="1" rot="-5400000">
              <a:off x="7140078" y="3883230"/>
              <a:ext cx="134004" cy="134004"/>
              <a:chOff x="8356813" y="1074288"/>
              <a:chExt cx="351900" cy="351900"/>
            </a:xfrm>
          </p:grpSpPr>
          <p:sp>
            <p:nvSpPr>
              <p:cNvPr id="2158" name="Google Shape;2158;p8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8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0" name="Google Shape;2160;p83"/>
            <p:cNvGrpSpPr/>
            <p:nvPr/>
          </p:nvGrpSpPr>
          <p:grpSpPr>
            <a:xfrm flipH="1" rot="-5400000">
              <a:off x="6766253" y="3499155"/>
              <a:ext cx="134004" cy="134004"/>
              <a:chOff x="8356813" y="1074288"/>
              <a:chExt cx="351900" cy="351900"/>
            </a:xfrm>
          </p:grpSpPr>
          <p:sp>
            <p:nvSpPr>
              <p:cNvPr id="2161" name="Google Shape;2161;p8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8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3" name="Google Shape;2163;p83"/>
            <p:cNvSpPr/>
            <p:nvPr/>
          </p:nvSpPr>
          <p:spPr>
            <a:xfrm flipH="1" rot="5400000">
              <a:off x="6561314" y="2368138"/>
              <a:ext cx="1902692" cy="406951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83"/>
            <p:cNvSpPr/>
            <p:nvPr/>
          </p:nvSpPr>
          <p:spPr>
            <a:xfrm flipH="1" rot="5400000">
              <a:off x="6562398" y="2676948"/>
              <a:ext cx="1902692" cy="406951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65" name="Google Shape;2165;p83"/>
            <p:cNvGrpSpPr/>
            <p:nvPr/>
          </p:nvGrpSpPr>
          <p:grpSpPr>
            <a:xfrm flipH="1" rot="-5400000">
              <a:off x="7404606" y="3451356"/>
              <a:ext cx="582050" cy="582425"/>
              <a:chOff x="959750" y="3039275"/>
              <a:chExt cx="582050" cy="582425"/>
            </a:xfrm>
          </p:grpSpPr>
          <p:sp>
            <p:nvSpPr>
              <p:cNvPr id="2166" name="Google Shape;2166;p8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8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8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8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8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8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8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3" name="Google Shape;2173;p83"/>
            <p:cNvGrpSpPr/>
            <p:nvPr/>
          </p:nvGrpSpPr>
          <p:grpSpPr>
            <a:xfrm flipH="1" rot="-5400000">
              <a:off x="7237650" y="4201057"/>
              <a:ext cx="699928" cy="1651024"/>
              <a:chOff x="8337812" y="3492483"/>
              <a:chExt cx="699928" cy="1651024"/>
            </a:xfrm>
          </p:grpSpPr>
          <p:sp>
            <p:nvSpPr>
              <p:cNvPr id="2174" name="Google Shape;2174;p83"/>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83"/>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83"/>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7" name="Google Shape;2177;p83"/>
            <p:cNvSpPr/>
            <p:nvPr/>
          </p:nvSpPr>
          <p:spPr>
            <a:xfrm flipH="1" rot="147769">
              <a:off x="7025973" y="450498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83"/>
            <p:cNvSpPr/>
            <p:nvPr/>
          </p:nvSpPr>
          <p:spPr>
            <a:xfrm flipH="1" rot="147769">
              <a:off x="6785273" y="456993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9" name="Google Shape;2179;p83"/>
            <p:cNvGrpSpPr/>
            <p:nvPr/>
          </p:nvGrpSpPr>
          <p:grpSpPr>
            <a:xfrm flipH="1" rot="-5400000">
              <a:off x="5819578" y="4727817"/>
              <a:ext cx="134004" cy="134004"/>
              <a:chOff x="8356813" y="1074288"/>
              <a:chExt cx="351900" cy="351900"/>
            </a:xfrm>
          </p:grpSpPr>
          <p:sp>
            <p:nvSpPr>
              <p:cNvPr id="2180" name="Google Shape;2180;p8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8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2" name="Google Shape;2182;p83"/>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Edsger Dijkstra</a:t>
            </a:r>
            <a:endParaRPr/>
          </a:p>
        </p:txBody>
      </p:sp>
      <p:sp>
        <p:nvSpPr>
          <p:cNvPr id="2183" name="Google Shape;2183;p83"/>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“Computer science is no more about computers than astronomy is about telescopes”</a:t>
            </a:r>
            <a:endParaRPr i="1"/>
          </a:p>
        </p:txBody>
      </p:sp>
      <p:grpSp>
        <p:nvGrpSpPr>
          <p:cNvPr id="2184" name="Google Shape;2184;p83"/>
          <p:cNvGrpSpPr/>
          <p:nvPr/>
        </p:nvGrpSpPr>
        <p:grpSpPr>
          <a:xfrm flipH="1" rot="-5400000">
            <a:off x="8904403" y="2929792"/>
            <a:ext cx="134004" cy="134004"/>
            <a:chOff x="8356813" y="1074288"/>
            <a:chExt cx="351900" cy="351900"/>
          </a:xfrm>
        </p:grpSpPr>
        <p:sp>
          <p:nvSpPr>
            <p:cNvPr id="2185" name="Google Shape;2185;p83"/>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83"/>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7" name="Google Shape;2187;p83"/>
          <p:cNvGrpSpPr/>
          <p:nvPr/>
        </p:nvGrpSpPr>
        <p:grpSpPr>
          <a:xfrm>
            <a:off x="796100" y="3102438"/>
            <a:ext cx="4558967" cy="134100"/>
            <a:chOff x="796100" y="3019701"/>
            <a:chExt cx="4558967" cy="134100"/>
          </a:xfrm>
        </p:grpSpPr>
        <p:sp>
          <p:nvSpPr>
            <p:cNvPr id="2188" name="Google Shape;2188;p8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9" name="Google Shape;2189;p8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190" name="Google Shape;2190;p8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1" name="Google Shape;219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60" name="Shape 1560"/>
        <p:cNvGrpSpPr/>
        <p:nvPr/>
      </p:nvGrpSpPr>
      <p:grpSpPr>
        <a:xfrm>
          <a:off x="0" y="0"/>
          <a:ext cx="0" cy="0"/>
          <a:chOff x="0" y="0"/>
          <a:chExt cx="0" cy="0"/>
        </a:xfrm>
      </p:grpSpPr>
      <p:sp>
        <p:nvSpPr>
          <p:cNvPr id="1561" name="Google Shape;1561;p37"/>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a:t>
            </a:r>
            <a:endParaRPr/>
          </a:p>
        </p:txBody>
      </p:sp>
      <p:grpSp>
        <p:nvGrpSpPr>
          <p:cNvPr id="1562" name="Google Shape;1562;p37"/>
          <p:cNvGrpSpPr/>
          <p:nvPr/>
        </p:nvGrpSpPr>
        <p:grpSpPr>
          <a:xfrm>
            <a:off x="-123925" y="4132283"/>
            <a:ext cx="4558967" cy="1141122"/>
            <a:chOff x="-123925" y="4132283"/>
            <a:chExt cx="4558967" cy="1141122"/>
          </a:xfrm>
        </p:grpSpPr>
        <p:grpSp>
          <p:nvGrpSpPr>
            <p:cNvPr id="1563" name="Google Shape;1563;p37"/>
            <p:cNvGrpSpPr/>
            <p:nvPr/>
          </p:nvGrpSpPr>
          <p:grpSpPr>
            <a:xfrm>
              <a:off x="-2" y="4132283"/>
              <a:ext cx="2308406" cy="1141122"/>
              <a:chOff x="-2" y="4132283"/>
              <a:chExt cx="2308406" cy="1141122"/>
            </a:xfrm>
          </p:grpSpPr>
          <p:sp>
            <p:nvSpPr>
              <p:cNvPr id="1564" name="Google Shape;1564;p37"/>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7"/>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6" name="Google Shape;1566;p37"/>
            <p:cNvGrpSpPr/>
            <p:nvPr/>
          </p:nvGrpSpPr>
          <p:grpSpPr>
            <a:xfrm>
              <a:off x="-123925" y="4386226"/>
              <a:ext cx="4558967" cy="134100"/>
              <a:chOff x="796100" y="3019701"/>
              <a:chExt cx="4558967" cy="134100"/>
            </a:xfrm>
          </p:grpSpPr>
          <p:sp>
            <p:nvSpPr>
              <p:cNvPr id="1567" name="Google Shape;1567;p3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8" name="Google Shape;1568;p3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69" name="Google Shape;1569;p3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570" name="Google Shape;1570;p37"/>
          <p:cNvPicPr preferRelativeResize="0"/>
          <p:nvPr/>
        </p:nvPicPr>
        <p:blipFill>
          <a:blip r:embed="rId3">
            <a:alphaModFix/>
          </a:blip>
          <a:stretch>
            <a:fillRect/>
          </a:stretch>
        </p:blipFill>
        <p:spPr>
          <a:xfrm>
            <a:off x="4572000" y="1504483"/>
            <a:ext cx="3996900" cy="2210267"/>
          </a:xfrm>
          <a:prstGeom prst="rect">
            <a:avLst/>
          </a:prstGeom>
          <a:noFill/>
          <a:ln>
            <a:noFill/>
          </a:ln>
        </p:spPr>
      </p:pic>
      <p:sp>
        <p:nvSpPr>
          <p:cNvPr id="1571" name="Google Shape;1571;p37"/>
          <p:cNvSpPr/>
          <p:nvPr/>
        </p:nvSpPr>
        <p:spPr>
          <a:xfrm>
            <a:off x="4638600" y="2541250"/>
            <a:ext cx="3863700" cy="234600"/>
          </a:xfrm>
          <a:prstGeom prst="rect">
            <a:avLst/>
          </a:prstGeom>
          <a:no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7"/>
          <p:cNvSpPr txBox="1"/>
          <p:nvPr>
            <p:ph idx="2" type="subTitle"/>
          </p:nvPr>
        </p:nvSpPr>
        <p:spPr>
          <a:xfrm>
            <a:off x="575150" y="1017725"/>
            <a:ext cx="3996900" cy="34401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Char char="●"/>
            </a:pPr>
            <a:r>
              <a:rPr lang="en" sz="1200"/>
              <a:t>SubjQA is unique as it focuses on understanding subjectivity in reviews, unlike previous QA datasets.</a:t>
            </a:r>
            <a:endParaRPr sz="1200"/>
          </a:p>
          <a:p>
            <a:pPr indent="-304800" lvl="0" marL="457200" rtl="0" algn="l">
              <a:spcBef>
                <a:spcPts val="0"/>
              </a:spcBef>
              <a:spcAft>
                <a:spcPts val="0"/>
              </a:spcAft>
              <a:buSzPts val="1200"/>
              <a:buChar char="●"/>
            </a:pPr>
            <a:r>
              <a:rPr lang="en" sz="1200"/>
              <a:t>For our project, we'll specifically build a QA system for the </a:t>
            </a:r>
            <a:r>
              <a:rPr b="1" lang="en" sz="1200"/>
              <a:t>Movies </a:t>
            </a:r>
            <a:r>
              <a:rPr lang="en" sz="1200"/>
              <a:t>domain, aligning with our targeted use case.</a:t>
            </a:r>
            <a:endParaRPr/>
          </a:p>
        </p:txBody>
      </p:sp>
      <p:sp>
        <p:nvSpPr>
          <p:cNvPr id="1573" name="Google Shape;1573;p37"/>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574" name="Google Shape;157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78" name="Shape 1578"/>
        <p:cNvGrpSpPr/>
        <p:nvPr/>
      </p:nvGrpSpPr>
      <p:grpSpPr>
        <a:xfrm>
          <a:off x="0" y="0"/>
          <a:ext cx="0" cy="0"/>
          <a:chOff x="0" y="0"/>
          <a:chExt cx="0" cy="0"/>
        </a:xfrm>
      </p:grpSpPr>
      <p:sp>
        <p:nvSpPr>
          <p:cNvPr id="1579" name="Google Shape;1579;p38"/>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t>
            </a:r>
            <a:endParaRPr/>
          </a:p>
        </p:txBody>
      </p:sp>
      <p:grpSp>
        <p:nvGrpSpPr>
          <p:cNvPr id="1580" name="Google Shape;1580;p38"/>
          <p:cNvGrpSpPr/>
          <p:nvPr/>
        </p:nvGrpSpPr>
        <p:grpSpPr>
          <a:xfrm>
            <a:off x="-123925" y="4132283"/>
            <a:ext cx="4558967" cy="1141122"/>
            <a:chOff x="-123925" y="4132283"/>
            <a:chExt cx="4558967" cy="1141122"/>
          </a:xfrm>
        </p:grpSpPr>
        <p:grpSp>
          <p:nvGrpSpPr>
            <p:cNvPr id="1581" name="Google Shape;1581;p38"/>
            <p:cNvGrpSpPr/>
            <p:nvPr/>
          </p:nvGrpSpPr>
          <p:grpSpPr>
            <a:xfrm>
              <a:off x="-2" y="4132283"/>
              <a:ext cx="2308406" cy="1141122"/>
              <a:chOff x="-2" y="4132283"/>
              <a:chExt cx="2308406" cy="1141122"/>
            </a:xfrm>
          </p:grpSpPr>
          <p:sp>
            <p:nvSpPr>
              <p:cNvPr id="1582" name="Google Shape;1582;p38"/>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8"/>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38"/>
            <p:cNvGrpSpPr/>
            <p:nvPr/>
          </p:nvGrpSpPr>
          <p:grpSpPr>
            <a:xfrm>
              <a:off x="-123925" y="4386226"/>
              <a:ext cx="4558967" cy="134100"/>
              <a:chOff x="796100" y="3019701"/>
              <a:chExt cx="4558967" cy="134100"/>
            </a:xfrm>
          </p:grpSpPr>
          <p:sp>
            <p:nvSpPr>
              <p:cNvPr id="1585" name="Google Shape;1585;p3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6" name="Google Shape;1586;p3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587" name="Google Shape;1587;p3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588" name="Google Shape;1588;p38"/>
          <p:cNvGraphicFramePr/>
          <p:nvPr/>
        </p:nvGraphicFramePr>
        <p:xfrm>
          <a:off x="575088" y="1030413"/>
          <a:ext cx="3000000" cy="3000000"/>
        </p:xfrm>
        <a:graphic>
          <a:graphicData uri="http://schemas.openxmlformats.org/drawingml/2006/table">
            <a:tbl>
              <a:tblPr>
                <a:noFill/>
                <a:tableStyleId>{D6609EF0-B47D-4425-8B8A-07AAE375835E}</a:tableStyleId>
              </a:tblPr>
              <a:tblGrid>
                <a:gridCol w="3996900"/>
                <a:gridCol w="3996900"/>
              </a:tblGrid>
              <a:tr h="550200">
                <a:tc>
                  <a:txBody>
                    <a:bodyPr/>
                    <a:lstStyle/>
                    <a:p>
                      <a:pPr indent="0" lvl="0" marL="0" rtl="0" algn="l">
                        <a:spcBef>
                          <a:spcPts val="0"/>
                        </a:spcBef>
                        <a:spcAft>
                          <a:spcPts val="0"/>
                        </a:spcAft>
                        <a:buNone/>
                      </a:pPr>
                      <a:r>
                        <a:rPr b="1" lang="en"/>
                        <a:t>Column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a:t>Description</a:t>
                      </a:r>
                      <a:endParaRPr b="1"/>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title</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b="1" lang="en" u="sng">
                          <a:solidFill>
                            <a:schemeClr val="hlink"/>
                          </a:solidFill>
                          <a:hlinkClick r:id="rId3"/>
                        </a:rPr>
                        <a:t>ASIN </a:t>
                      </a:r>
                      <a:r>
                        <a:rPr lang="en"/>
                        <a:t>associated with each product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question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676275">
                <a:tc>
                  <a:txBody>
                    <a:bodyPr/>
                    <a:lstStyle/>
                    <a:p>
                      <a:pPr indent="0" lvl="0" marL="0" rtl="0" algn="l">
                        <a:spcBef>
                          <a:spcPts val="0"/>
                        </a:spcBef>
                        <a:spcAft>
                          <a:spcPts val="0"/>
                        </a:spcAft>
                        <a:buNone/>
                      </a:pPr>
                      <a:r>
                        <a:rPr lang="en"/>
                        <a:t>answers.answer_text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span of text in the review labeled by the annotator</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answers.answer_start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start character index of the answer span</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550200">
                <a:tc>
                  <a:txBody>
                    <a:bodyPr/>
                    <a:lstStyle/>
                    <a:p>
                      <a:pPr indent="0" lvl="0" marL="0" rtl="0" algn="l">
                        <a:spcBef>
                          <a:spcPts val="0"/>
                        </a:spcBef>
                        <a:spcAft>
                          <a:spcPts val="0"/>
                        </a:spcAft>
                        <a:buNone/>
                      </a:pPr>
                      <a:r>
                        <a:rPr lang="en"/>
                        <a:t>context</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The customer review</a:t>
                      </a:r>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
        <p:nvSpPr>
          <p:cNvPr id="1589" name="Google Shape;1589;p38"/>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4"/>
              </a:rPr>
              <a:t>J. Bjerva et al., “SubjQA: A Dataset for Subjectivity and Review Comprehension”, (2020).</a:t>
            </a:r>
            <a:endParaRPr>
              <a:latin typeface="Poppins"/>
              <a:ea typeface="Poppins"/>
              <a:cs typeface="Poppins"/>
              <a:sym typeface="Poppins"/>
            </a:endParaRPr>
          </a:p>
        </p:txBody>
      </p:sp>
      <p:sp>
        <p:nvSpPr>
          <p:cNvPr id="1590" name="Google Shape;159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94" name="Shape 1594"/>
        <p:cNvGrpSpPr/>
        <p:nvPr/>
      </p:nvGrpSpPr>
      <p:grpSpPr>
        <a:xfrm>
          <a:off x="0" y="0"/>
          <a:ext cx="0" cy="0"/>
          <a:chOff x="0" y="0"/>
          <a:chExt cx="0" cy="0"/>
        </a:xfrm>
      </p:grpSpPr>
      <p:sp>
        <p:nvSpPr>
          <p:cNvPr id="1595" name="Google Shape;1595;p39"/>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596" name="Google Shape;1596;p39"/>
          <p:cNvGrpSpPr/>
          <p:nvPr/>
        </p:nvGrpSpPr>
        <p:grpSpPr>
          <a:xfrm>
            <a:off x="-123925" y="4132283"/>
            <a:ext cx="4558967" cy="1141122"/>
            <a:chOff x="-123925" y="4132283"/>
            <a:chExt cx="4558967" cy="1141122"/>
          </a:xfrm>
        </p:grpSpPr>
        <p:grpSp>
          <p:nvGrpSpPr>
            <p:cNvPr id="1597" name="Google Shape;1597;p39"/>
            <p:cNvGrpSpPr/>
            <p:nvPr/>
          </p:nvGrpSpPr>
          <p:grpSpPr>
            <a:xfrm>
              <a:off x="-2" y="4132283"/>
              <a:ext cx="2308406" cy="1141122"/>
              <a:chOff x="-2" y="4132283"/>
              <a:chExt cx="2308406" cy="1141122"/>
            </a:xfrm>
          </p:grpSpPr>
          <p:sp>
            <p:nvSpPr>
              <p:cNvPr id="1598" name="Google Shape;1598;p39"/>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9"/>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0" name="Google Shape;1600;p39"/>
            <p:cNvGrpSpPr/>
            <p:nvPr/>
          </p:nvGrpSpPr>
          <p:grpSpPr>
            <a:xfrm>
              <a:off x="-123925" y="4386226"/>
              <a:ext cx="4558967" cy="134100"/>
              <a:chOff x="796100" y="3019701"/>
              <a:chExt cx="4558967" cy="134100"/>
            </a:xfrm>
          </p:grpSpPr>
          <p:sp>
            <p:nvSpPr>
              <p:cNvPr id="1601" name="Google Shape;1601;p3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02" name="Google Shape;1602;p3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03" name="Google Shape;1603;p3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aphicFrame>
        <p:nvGraphicFramePr>
          <p:cNvPr id="1604" name="Google Shape;1604;p39"/>
          <p:cNvGraphicFramePr/>
          <p:nvPr/>
        </p:nvGraphicFramePr>
        <p:xfrm>
          <a:off x="575088" y="1017725"/>
          <a:ext cx="3000000" cy="3000000"/>
        </p:xfrm>
        <a:graphic>
          <a:graphicData uri="http://schemas.openxmlformats.org/drawingml/2006/table">
            <a:tbl>
              <a:tblPr>
                <a:noFill/>
                <a:tableStyleId>{D6609EF0-B47D-4425-8B8A-07AAE375835E}</a:tableStyleId>
              </a:tblPr>
              <a:tblGrid>
                <a:gridCol w="1598750"/>
                <a:gridCol w="1598750"/>
                <a:gridCol w="1598750"/>
                <a:gridCol w="1598750"/>
                <a:gridCol w="1598750"/>
              </a:tblGrid>
              <a:tr h="365125">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title</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question</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answers.text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solidFill>
                            <a:schemeClr val="dk1"/>
                          </a:solidFill>
                          <a:latin typeface="Poppins"/>
                          <a:ea typeface="Poppins"/>
                          <a:cs typeface="Poppins"/>
                          <a:sym typeface="Poppins"/>
                        </a:rPr>
                        <a:t>answers.answer_start</a:t>
                      </a:r>
                      <a:endParaRPr b="1" sz="9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solidFill>
                            <a:schemeClr val="dk1"/>
                          </a:solidFill>
                          <a:latin typeface="Poppins"/>
                          <a:ea typeface="Poppins"/>
                          <a:cs typeface="Poppins"/>
                          <a:sym typeface="Poppins"/>
                        </a:rPr>
                        <a:t>context</a:t>
                      </a:r>
                      <a:endParaRPr b="1"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239950">
                <a:tc>
                  <a:txBody>
                    <a:bodyPr/>
                    <a:lstStyle/>
                    <a:p>
                      <a:pPr indent="0" lvl="0" marL="0" rtl="0" algn="l">
                        <a:lnSpc>
                          <a:spcPct val="115000"/>
                        </a:lnSpc>
                        <a:spcBef>
                          <a:spcPts val="0"/>
                        </a:spcBef>
                        <a:spcAft>
                          <a:spcPts val="0"/>
                        </a:spcAft>
                        <a:buNone/>
                      </a:pPr>
                      <a:r>
                        <a:rPr lang="en" sz="1000" u="sng">
                          <a:solidFill>
                            <a:schemeClr val="hlink"/>
                          </a:solidFill>
                          <a:latin typeface="Poppins"/>
                          <a:ea typeface="Poppins"/>
                          <a:cs typeface="Poppins"/>
                          <a:sym typeface="Poppins"/>
                          <a:hlinkClick r:id="rId3"/>
                        </a:rPr>
                        <a:t>630428845X</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the story?</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This has got to be one of the most boring and tedious movies I have EVER seen, not just out of the Halloween films. …</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1834925">
                <a:tc>
                  <a:txBody>
                    <a:bodyPr/>
                    <a:lstStyle/>
                    <a:p>
                      <a:pPr indent="0" lvl="0" marL="0" rtl="0" algn="l">
                        <a:lnSpc>
                          <a:spcPct val="115000"/>
                        </a:lnSpc>
                        <a:spcBef>
                          <a:spcPts val="0"/>
                        </a:spcBef>
                        <a:spcAft>
                          <a:spcPts val="0"/>
                        </a:spcAft>
                        <a:buNone/>
                      </a:pPr>
                      <a:r>
                        <a:rPr b="1" lang="en" sz="1000" u="sng">
                          <a:solidFill>
                            <a:schemeClr val="lt2"/>
                          </a:solidFill>
                          <a:latin typeface="Poppins"/>
                          <a:ea typeface="Poppins"/>
                          <a:cs typeface="Poppins"/>
                          <a:sym typeface="Poppins"/>
                          <a:hlinkClick r:id="rId4">
                            <a:extLst>
                              <a:ext uri="{A12FA001-AC4F-418D-AE19-62706E023703}">
                                <ahyp:hlinkClr val="tx"/>
                              </a:ext>
                            </a:extLst>
                          </a:hlinkClick>
                        </a:rPr>
                        <a:t>630575067X</a:t>
                      </a:r>
                      <a:endParaRPr b="1" sz="1000">
                        <a:solidFill>
                          <a:schemeClr val="lt2"/>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How is character?</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the digital characters</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a:t>
                      </a:r>
                      <a:r>
                        <a:rPr b="1" lang="en" sz="1000">
                          <a:solidFill>
                            <a:schemeClr val="lt2"/>
                          </a:solidFill>
                          <a:latin typeface="Poppins"/>
                          <a:ea typeface="Poppins"/>
                          <a:cs typeface="Poppins"/>
                          <a:sym typeface="Poppins"/>
                        </a:rPr>
                        <a:t>1071</a:t>
                      </a:r>
                      <a:r>
                        <a:rPr lang="en" sz="1000">
                          <a:solidFill>
                            <a:schemeClr val="dk1"/>
                          </a:solidFill>
                          <a:latin typeface="Poppins"/>
                          <a:ea typeface="Poppins"/>
                          <a:cs typeface="Poppins"/>
                          <a:sym typeface="Poppins"/>
                        </a:rPr>
                        <a:t>]</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latin typeface="Poppins"/>
                          <a:ea typeface="Poppins"/>
                          <a:cs typeface="Poppins"/>
                          <a:sym typeface="Poppins"/>
                        </a:rPr>
                        <a:t>Like most Star Wars fans, I literally counted down the days until this was released. Then, on opening day, I saw it. And all the magic I experienced as a kid was gone…</a:t>
                      </a:r>
                      <a:endParaRPr sz="1000">
                        <a:solidFill>
                          <a:schemeClr val="dk1"/>
                        </a:solidFill>
                        <a:latin typeface="Poppins"/>
                        <a:ea typeface="Poppins"/>
                        <a:cs typeface="Poppins"/>
                        <a:sym typeface="Poppins"/>
                      </a:endParaRPr>
                    </a:p>
                  </a:txBody>
                  <a:tcPr marT="19050" marB="19050" marR="44450" marL="44450">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pic>
        <p:nvPicPr>
          <p:cNvPr id="1605" name="Google Shape;1605;p39"/>
          <p:cNvPicPr preferRelativeResize="0"/>
          <p:nvPr/>
        </p:nvPicPr>
        <p:blipFill>
          <a:blip r:embed="rId5">
            <a:alphaModFix/>
          </a:blip>
          <a:stretch>
            <a:fillRect/>
          </a:stretch>
        </p:blipFill>
        <p:spPr>
          <a:xfrm>
            <a:off x="1002342" y="2991147"/>
            <a:ext cx="641084" cy="1141125"/>
          </a:xfrm>
          <a:prstGeom prst="rect">
            <a:avLst/>
          </a:prstGeom>
          <a:noFill/>
          <a:ln>
            <a:noFill/>
          </a:ln>
        </p:spPr>
      </p:pic>
      <p:sp>
        <p:nvSpPr>
          <p:cNvPr id="1606" name="Google Shape;1606;p39"/>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6"/>
              </a:rPr>
              <a:t>J. Bjerva et al., “SubjQA: A Dataset for Subjectivity and Review Comprehension”, (2020).</a:t>
            </a:r>
            <a:endParaRPr>
              <a:latin typeface="Poppins"/>
              <a:ea typeface="Poppins"/>
              <a:cs typeface="Poppins"/>
              <a:sym typeface="Poppins"/>
            </a:endParaRPr>
          </a:p>
        </p:txBody>
      </p:sp>
      <p:sp>
        <p:nvSpPr>
          <p:cNvPr id="1607" name="Google Shape;160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11" name="Shape 1611"/>
        <p:cNvGrpSpPr/>
        <p:nvPr/>
      </p:nvGrpSpPr>
      <p:grpSpPr>
        <a:xfrm>
          <a:off x="0" y="0"/>
          <a:ext cx="0" cy="0"/>
          <a:chOff x="0" y="0"/>
          <a:chExt cx="0" cy="0"/>
        </a:xfrm>
      </p:grpSpPr>
      <p:sp>
        <p:nvSpPr>
          <p:cNvPr id="1612" name="Google Shape;1612;p40"/>
          <p:cNvSpPr txBox="1"/>
          <p:nvPr>
            <p:ph type="title"/>
          </p:nvPr>
        </p:nvSpPr>
        <p:spPr>
          <a:xfrm>
            <a:off x="575100" y="445025"/>
            <a:ext cx="799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SubjQA Dataset: Analysis</a:t>
            </a:r>
            <a:endParaRPr/>
          </a:p>
        </p:txBody>
      </p:sp>
      <p:grpSp>
        <p:nvGrpSpPr>
          <p:cNvPr id="1613" name="Google Shape;1613;p40"/>
          <p:cNvGrpSpPr/>
          <p:nvPr/>
        </p:nvGrpSpPr>
        <p:grpSpPr>
          <a:xfrm>
            <a:off x="-123925" y="4132283"/>
            <a:ext cx="4558967" cy="1141122"/>
            <a:chOff x="-123925" y="4132283"/>
            <a:chExt cx="4558967" cy="1141122"/>
          </a:xfrm>
        </p:grpSpPr>
        <p:grpSp>
          <p:nvGrpSpPr>
            <p:cNvPr id="1614" name="Google Shape;1614;p40"/>
            <p:cNvGrpSpPr/>
            <p:nvPr/>
          </p:nvGrpSpPr>
          <p:grpSpPr>
            <a:xfrm>
              <a:off x="-2" y="4132283"/>
              <a:ext cx="2308406" cy="1141122"/>
              <a:chOff x="-2" y="4132283"/>
              <a:chExt cx="2308406" cy="1141122"/>
            </a:xfrm>
          </p:grpSpPr>
          <p:sp>
            <p:nvSpPr>
              <p:cNvPr id="1615" name="Google Shape;1615;p40"/>
              <p:cNvSpPr/>
              <p:nvPr/>
            </p:nvSpPr>
            <p:spPr>
              <a:xfrm rot="5400000">
                <a:off x="663005" y="362862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0"/>
              <p:cNvSpPr/>
              <p:nvPr/>
            </p:nvSpPr>
            <p:spPr>
              <a:xfrm rot="5400000">
                <a:off x="663620" y="3469276"/>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7" name="Google Shape;1617;p40"/>
            <p:cNvGrpSpPr/>
            <p:nvPr/>
          </p:nvGrpSpPr>
          <p:grpSpPr>
            <a:xfrm>
              <a:off x="-123925" y="4386226"/>
              <a:ext cx="4558967" cy="134100"/>
              <a:chOff x="796100" y="3019701"/>
              <a:chExt cx="4558967" cy="134100"/>
            </a:xfrm>
          </p:grpSpPr>
          <p:sp>
            <p:nvSpPr>
              <p:cNvPr id="1618" name="Google Shape;1618;p40"/>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9" name="Google Shape;1619;p40"/>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620" name="Google Shape;1620;p40"/>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1" name="Google Shape;1621;p40"/>
          <p:cNvSpPr txBox="1"/>
          <p:nvPr/>
        </p:nvSpPr>
        <p:spPr>
          <a:xfrm>
            <a:off x="4572000" y="1017725"/>
            <a:ext cx="3996900" cy="3440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800">
                <a:latin typeface="Poppins"/>
                <a:ea typeface="Poppins"/>
                <a:cs typeface="Poppins"/>
                <a:sym typeface="Poppins"/>
              </a:rPr>
              <a:t>Example of Context in SubjQA Dataset:</a:t>
            </a:r>
            <a:endParaRPr b="1" sz="800">
              <a:latin typeface="Poppins"/>
              <a:ea typeface="Poppins"/>
              <a:cs typeface="Poppins"/>
              <a:sym typeface="Poppins"/>
            </a:endParaRPr>
          </a:p>
          <a:p>
            <a:pPr indent="0" lvl="0" marL="0" rtl="0" algn="l">
              <a:spcBef>
                <a:spcPts val="0"/>
              </a:spcBef>
              <a:spcAft>
                <a:spcPts val="0"/>
              </a:spcAft>
              <a:buNone/>
            </a:pPr>
            <a:r>
              <a:t/>
            </a:r>
            <a:endParaRPr sz="800">
              <a:latin typeface="Poppins"/>
              <a:ea typeface="Poppins"/>
              <a:cs typeface="Poppins"/>
              <a:sym typeface="Poppins"/>
            </a:endParaRPr>
          </a:p>
          <a:p>
            <a:pPr indent="0" lvl="0" marL="0" rtl="0" algn="l">
              <a:lnSpc>
                <a:spcPct val="115000"/>
              </a:lnSpc>
              <a:spcBef>
                <a:spcPts val="0"/>
              </a:spcBef>
              <a:spcAft>
                <a:spcPts val="0"/>
              </a:spcAft>
              <a:buNone/>
            </a:pPr>
            <a:r>
              <a:rPr i="1" lang="en" sz="800">
                <a:latin typeface="Poppins"/>
                <a:ea typeface="Poppins"/>
                <a:cs typeface="Poppins"/>
                <a:sym typeface="Poppins"/>
              </a:rPr>
              <a:t>“Like most Star Wars fans, I literally counted down the days until this was released. Then, on opening day, I saw it. And all the magic I experienced as a kid was gone. Sure it has great visual fx, but my God! The story was horrible! The Trade Federation is blockading the planet of Naboo? Huh?! What the hell does that mean? How many kids are going to understand that? At least in the original trilogy the story was easy to comprehend. An evil empire. A big, bad Death Star that can destroy entire planets. A princess that needs rescuing. It was simple, but it worked. With this new trilogy, George Lucas seemed to think that computer fx was all he needed to make a great movie. The story, obviously was secondary. As was the acting. I swear, there were times I literally cringed when certain dialogue was spoken. Ok, enough of that. It did have a few good things to offer us "old fans", but not enough to give this even a 3 star rating. Here is where I think the film succeeded and where it failed.The good:1) The visual fx. Wow. The film sure looks good. The vehicles, </a:t>
            </a:r>
            <a:r>
              <a:rPr b="1" i="1" lang="en" sz="800">
                <a:solidFill>
                  <a:schemeClr val="dk1"/>
                </a:solidFill>
                <a:highlight>
                  <a:schemeClr val="lt2"/>
                </a:highlight>
                <a:latin typeface="Poppins"/>
                <a:ea typeface="Poppins"/>
                <a:cs typeface="Poppins"/>
                <a:sym typeface="Poppins"/>
              </a:rPr>
              <a:t>the digital characters</a:t>
            </a:r>
            <a:r>
              <a:rPr i="1" lang="en" sz="800">
                <a:latin typeface="Poppins"/>
                <a:ea typeface="Poppins"/>
                <a:cs typeface="Poppins"/>
                <a:sym typeface="Poppins"/>
              </a:rPr>
              <a:t>. It sure makes the fx in the first trilogy look antique.2) The pod race. Holy crap! The was ten times more exciting than the speeder bike race in "Return of the Jedi".3) Darth Maul. Need I say more?4) The lightsaber battles. Finally we get to see what the Jedi (and the Sith) are really capable of.5) The origin of C-3PO. So, Vader/Anakin made him huh? Cool!6) R2-D2. As usual, he pulls everybody's fat out of the fire.Now, the bad:1) The acting. Ugh! Awful. It looks as if everybody learned their lines five minutes before they went in front of the camera. Natalie Portman is especially bad here. Sorry, but it's true. Her acting is horrible.2) Yoda. While it's great to see the old Jedi Master again, he doesn't look like the Yoda we remember. He looks...well, I'm not sure. But does have fat lips. And a strange head.3) The story. As stated earlier, it's too confusing and many times just makes no sense. Why would the Trade Federation blockade Naboo of all planets…”</a:t>
            </a:r>
            <a:endParaRPr i="1" sz="800">
              <a:latin typeface="Poppins"/>
              <a:ea typeface="Poppins"/>
              <a:cs typeface="Poppins"/>
              <a:sym typeface="Poppins"/>
            </a:endParaRPr>
          </a:p>
        </p:txBody>
      </p:sp>
      <p:sp>
        <p:nvSpPr>
          <p:cNvPr id="1622" name="Google Shape;1622;p40"/>
          <p:cNvSpPr txBox="1"/>
          <p:nvPr/>
        </p:nvSpPr>
        <p:spPr>
          <a:xfrm>
            <a:off x="575100" y="1017725"/>
            <a:ext cx="3996900" cy="3440100"/>
          </a:xfrm>
          <a:prstGeom prst="rect">
            <a:avLst/>
          </a:prstGeom>
          <a:noFill/>
          <a:ln>
            <a:noFill/>
          </a:ln>
        </p:spPr>
        <p:txBody>
          <a:bodyPr anchorCtr="0" anchor="ctr" bIns="91425" lIns="91425" spcFirstLastPara="1" rIns="91425" wrap="square" tIns="91425">
            <a:normAutofit/>
          </a:bodyPr>
          <a:lstStyle/>
          <a:p>
            <a:pPr indent="-317500" lvl="0" marL="457200" rtl="0" algn="l">
              <a:spcBef>
                <a:spcPts val="0"/>
              </a:spcBef>
              <a:spcAft>
                <a:spcPts val="0"/>
              </a:spcAft>
              <a:buSzPts val="1400"/>
              <a:buChar char="●"/>
            </a:pPr>
            <a:r>
              <a:rPr lang="en"/>
              <a:t>Observations from the examples:</a:t>
            </a:r>
            <a:endParaRPr/>
          </a:p>
          <a:p>
            <a:pPr indent="-317500" lvl="1" marL="914400" rtl="0" algn="l">
              <a:spcBef>
                <a:spcPts val="0"/>
              </a:spcBef>
              <a:spcAft>
                <a:spcPts val="0"/>
              </a:spcAft>
              <a:buSzPts val="1400"/>
              <a:buChar char="○"/>
            </a:pPr>
            <a:r>
              <a:rPr lang="en"/>
              <a:t>Questions exhibit common grammatical errors, akin to FAQ sections on e-commerce sites.</a:t>
            </a:r>
            <a:endParaRPr/>
          </a:p>
          <a:p>
            <a:pPr indent="-317500" lvl="1" marL="914400" rtl="0" algn="l">
              <a:spcBef>
                <a:spcPts val="0"/>
              </a:spcBef>
              <a:spcAft>
                <a:spcPts val="0"/>
              </a:spcAft>
              <a:buSzPts val="1400"/>
              <a:buChar char="○"/>
            </a:pPr>
            <a:r>
              <a:rPr lang="en"/>
              <a:t>"answers.text" absence signifies "unanswerable" questions, lacking relevant review-based answers.</a:t>
            </a:r>
            <a:endParaRPr/>
          </a:p>
        </p:txBody>
      </p:sp>
      <p:sp>
        <p:nvSpPr>
          <p:cNvPr id="1623" name="Google Shape;1623;p40"/>
          <p:cNvSpPr txBox="1"/>
          <p:nvPr/>
        </p:nvSpPr>
        <p:spPr>
          <a:xfrm>
            <a:off x="575100" y="4457700"/>
            <a:ext cx="7993800" cy="342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latin typeface="Poppins"/>
                <a:ea typeface="Poppins"/>
                <a:cs typeface="Poppins"/>
                <a:sym typeface="Poppins"/>
                <a:hlinkClick r:id="rId3"/>
              </a:rPr>
              <a:t>J. Bjerva et al., “SubjQA: A Dataset for Subjectivity and Review Comprehension”, (2020).</a:t>
            </a:r>
            <a:endParaRPr>
              <a:latin typeface="Poppins"/>
              <a:ea typeface="Poppins"/>
              <a:cs typeface="Poppins"/>
              <a:sym typeface="Poppins"/>
            </a:endParaRPr>
          </a:p>
        </p:txBody>
      </p:sp>
      <p:sp>
        <p:nvSpPr>
          <p:cNvPr id="1624" name="Google Shape;162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