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9" r:id="rId3"/>
    <p:sldId id="261" r:id="rId4"/>
    <p:sldId id="271" r:id="rId5"/>
    <p:sldId id="273" r:id="rId6"/>
    <p:sldId id="274" r:id="rId7"/>
    <p:sldId id="278" r:id="rId8"/>
    <p:sldId id="276" r:id="rId9"/>
    <p:sldId id="280" r:id="rId10"/>
    <p:sldId id="275" r:id="rId11"/>
    <p:sldId id="279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77" r:id="rId22"/>
    <p:sldId id="267" r:id="rId23"/>
    <p:sldId id="272" r:id="rId24"/>
    <p:sldId id="27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71" autoAdjust="0"/>
  </p:normalViewPr>
  <p:slideViewPr>
    <p:cSldViewPr snapToGrid="0" snapToObjects="1">
      <p:cViewPr varScale="1">
        <p:scale>
          <a:sx n="96" d="100"/>
          <a:sy n="96" d="100"/>
        </p:scale>
        <p:origin x="-14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B8AE1-A868-454D-9019-D713EF62A972}" type="datetimeFigureOut">
              <a:rPr lang="en-US" smtClean="0"/>
              <a:t>7/12/12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D07D0-D3A2-0F4E-B035-6235F9BD6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4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7/12/12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7/12/12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7/12/12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7/12/12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7/12/12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7/12/12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7/12/12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7/12/12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7/12/12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7/12/12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7/12/12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7/12/12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7/12/12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7/12/12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7/12/12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7/12/12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eg"/><Relationship Id="rId5" Type="http://schemas.openxmlformats.org/officeDocument/2006/relationships/image" Target="../media/image5.gif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gi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2.imm.dtu.dk/~aam/" TargetMode="External"/><Relationship Id="rId3" Type="http://schemas.openxmlformats.org/officeDocument/2006/relationships/hyperlink" Target="http://www.imagemagick.org/script/index.ph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Detecção</a:t>
            </a:r>
            <a:r>
              <a:rPr lang="en-US" dirty="0" smtClean="0"/>
              <a:t> Facial com </a:t>
            </a:r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Neurais</a:t>
            </a:r>
            <a:r>
              <a:rPr lang="en-US" dirty="0" smtClean="0"/>
              <a:t> LVQ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Projeto</a:t>
            </a:r>
            <a:r>
              <a:rPr lang="en-US" dirty="0" smtClean="0"/>
              <a:t> de </a:t>
            </a:r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Neurais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Andr</a:t>
            </a:r>
            <a:r>
              <a:rPr lang="en-US" dirty="0" smtClean="0"/>
              <a:t>é Costa</a:t>
            </a:r>
            <a:endParaRPr lang="en-US" dirty="0" smtClean="0"/>
          </a:p>
          <a:p>
            <a:r>
              <a:rPr lang="en-US" dirty="0" err="1" smtClean="0"/>
              <a:t>Mário</a:t>
            </a:r>
            <a:r>
              <a:rPr lang="en-US" dirty="0" smtClean="0"/>
              <a:t> </a:t>
            </a:r>
            <a:r>
              <a:rPr lang="en-US" dirty="0" smtClean="0"/>
              <a:t>Barbosa</a:t>
            </a:r>
            <a:endParaRPr lang="en-US" dirty="0" smtClean="0"/>
          </a:p>
        </p:txBody>
      </p:sp>
      <p:pic>
        <p:nvPicPr>
          <p:cNvPr id="4" name="Picture 3" descr="Vestibular-UFPE-2012-Resultado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974"/>
            <a:ext cx="1270046" cy="163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68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Implementação</a:t>
            </a:r>
            <a:r>
              <a:rPr lang="en-US" dirty="0" smtClean="0"/>
              <a:t> </a:t>
            </a:r>
            <a:r>
              <a:rPr lang="en-US" dirty="0" err="1" smtClean="0"/>
              <a:t>Matlab</a:t>
            </a:r>
            <a:endParaRPr lang="en-US" dirty="0"/>
          </a:p>
        </p:txBody>
      </p:sp>
      <p:pic>
        <p:nvPicPr>
          <p:cNvPr id="5" name="Content Placeholder 4" descr="Screen Shot 2012-06-01 at 9.02.19 A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8" r="-14638"/>
          <a:stretch>
            <a:fillRect/>
          </a:stretch>
        </p:blipFill>
        <p:spPr>
          <a:xfrm>
            <a:off x="622771" y="2292869"/>
            <a:ext cx="4290809" cy="442948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Entrada</a:t>
            </a:r>
            <a:r>
              <a:rPr lang="en-US" dirty="0" smtClean="0"/>
              <a:t>: 2160</a:t>
            </a:r>
          </a:p>
          <a:p>
            <a:r>
              <a:rPr lang="en-US" dirty="0" err="1" smtClean="0"/>
              <a:t>Épocas</a:t>
            </a:r>
            <a:r>
              <a:rPr lang="en-US" dirty="0" smtClean="0"/>
              <a:t>: </a:t>
            </a:r>
            <a:r>
              <a:rPr lang="en-US" dirty="0" smtClean="0"/>
              <a:t>300</a:t>
            </a:r>
            <a:endParaRPr lang="en-US" dirty="0" smtClean="0"/>
          </a:p>
          <a:p>
            <a:r>
              <a:rPr lang="en-US" dirty="0" err="1" smtClean="0"/>
              <a:t>Camada</a:t>
            </a:r>
            <a:r>
              <a:rPr lang="en-US" dirty="0" smtClean="0"/>
              <a:t> </a:t>
            </a:r>
            <a:r>
              <a:rPr lang="en-US" dirty="0" err="1" smtClean="0"/>
              <a:t>Escondida</a:t>
            </a:r>
            <a:r>
              <a:rPr lang="en-US" dirty="0" smtClean="0"/>
              <a:t>: 40</a:t>
            </a:r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err="1" smtClean="0"/>
              <a:t>Treinamento</a:t>
            </a:r>
            <a:r>
              <a:rPr lang="en-US" dirty="0" smtClean="0"/>
              <a:t>: 96.03%</a:t>
            </a:r>
          </a:p>
          <a:p>
            <a:pPr lvl="1"/>
            <a:r>
              <a:rPr lang="en-US" dirty="0" smtClean="0"/>
              <a:t>Testes: 83.6%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33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</a:t>
            </a:r>
            <a:r>
              <a:rPr lang="en-US" dirty="0" err="1" smtClean="0"/>
              <a:t>ção</a:t>
            </a:r>
            <a:r>
              <a:rPr lang="en-US" dirty="0" smtClean="0"/>
              <a:t> C</a:t>
            </a:r>
            <a:endParaRPr lang="en-US" dirty="0"/>
          </a:p>
        </p:txBody>
      </p:sp>
      <p:pic>
        <p:nvPicPr>
          <p:cNvPr id="7" name="Content Placeholder 6" descr="Screen Shot 2012-07-12 at 11.28.32 P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73" b="-1873"/>
          <a:stretch>
            <a:fillRect/>
          </a:stretch>
        </p:blipFill>
        <p:spPr>
          <a:xfrm>
            <a:off x="1117600" y="2595563"/>
            <a:ext cx="3565525" cy="3681412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Entrada</a:t>
            </a:r>
            <a:r>
              <a:rPr lang="en-US" dirty="0"/>
              <a:t>: 2160</a:t>
            </a:r>
          </a:p>
          <a:p>
            <a:r>
              <a:rPr lang="en-US" dirty="0" err="1" smtClean="0"/>
              <a:t>Épocas</a:t>
            </a:r>
            <a:r>
              <a:rPr lang="en-US" dirty="0" smtClean="0"/>
              <a:t>: 1000</a:t>
            </a:r>
          </a:p>
          <a:p>
            <a:r>
              <a:rPr lang="en-US" dirty="0" err="1" smtClean="0"/>
              <a:t>Camadas</a:t>
            </a:r>
            <a:r>
              <a:rPr lang="en-US" dirty="0" smtClean="0"/>
              <a:t> </a:t>
            </a:r>
            <a:r>
              <a:rPr lang="en-US" dirty="0" err="1" smtClean="0"/>
              <a:t>Escondidas</a:t>
            </a:r>
            <a:r>
              <a:rPr lang="en-US" dirty="0" smtClean="0"/>
              <a:t>: 30</a:t>
            </a:r>
          </a:p>
          <a:p>
            <a:r>
              <a:rPr lang="en-US" dirty="0" smtClean="0"/>
              <a:t>Taxa de </a:t>
            </a:r>
            <a:r>
              <a:rPr lang="en-US" dirty="0" err="1" smtClean="0"/>
              <a:t>Aprendizagem</a:t>
            </a:r>
            <a:endParaRPr lang="en-US" dirty="0" smtClean="0"/>
          </a:p>
          <a:p>
            <a:pPr lvl="1"/>
            <a:r>
              <a:rPr lang="en-US" dirty="0" err="1" smtClean="0"/>
              <a:t>Ínicio</a:t>
            </a:r>
            <a:r>
              <a:rPr lang="en-US" dirty="0" smtClean="0"/>
              <a:t>: 0.2</a:t>
            </a:r>
          </a:p>
          <a:p>
            <a:pPr lvl="1"/>
            <a:r>
              <a:rPr lang="en-US" dirty="0" smtClean="0"/>
              <a:t>Final: 0.01</a:t>
            </a:r>
          </a:p>
          <a:p>
            <a:r>
              <a:rPr lang="en-US" dirty="0" err="1" smtClean="0"/>
              <a:t>Convergência</a:t>
            </a:r>
            <a:r>
              <a:rPr lang="en-US" dirty="0" smtClean="0"/>
              <a:t>: 0.3</a:t>
            </a:r>
          </a:p>
          <a:p>
            <a:r>
              <a:rPr lang="en-US" dirty="0" smtClean="0"/>
              <a:t>Performance: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95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Treinamento</a:t>
            </a:r>
            <a:r>
              <a:rPr lang="en-US" dirty="0" smtClean="0"/>
              <a:t> do </a:t>
            </a:r>
            <a:r>
              <a:rPr lang="en-US" dirty="0" smtClean="0"/>
              <a:t>LVQ</a:t>
            </a:r>
            <a:endParaRPr lang="en-US" dirty="0"/>
          </a:p>
        </p:txBody>
      </p:sp>
      <p:pic>
        <p:nvPicPr>
          <p:cNvPr id="9" name="Content Placeholder 8" descr="Screen Shot 2012-07-12 at 11.33.2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606" b="-206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08792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Inicialização</a:t>
            </a:r>
            <a:r>
              <a:rPr lang="en-US" dirty="0"/>
              <a:t> do </a:t>
            </a:r>
            <a:r>
              <a:rPr lang="en-US" dirty="0" smtClean="0"/>
              <a:t>LVQ</a:t>
            </a:r>
            <a:endParaRPr lang="en-US" dirty="0"/>
          </a:p>
        </p:txBody>
      </p:sp>
      <p:pic>
        <p:nvPicPr>
          <p:cNvPr id="6" name="Content Placeholder 5" descr="Screen Shot 2012-07-12 at 11.40.0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1" r="-48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82626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Inicialização</a:t>
            </a:r>
            <a:r>
              <a:rPr lang="en-US" dirty="0"/>
              <a:t> do </a:t>
            </a:r>
            <a:r>
              <a:rPr lang="en-US" dirty="0" smtClean="0"/>
              <a:t>LVQ</a:t>
            </a:r>
            <a:endParaRPr lang="en-US" dirty="0"/>
          </a:p>
        </p:txBody>
      </p:sp>
      <p:pic>
        <p:nvPicPr>
          <p:cNvPr id="4" name="Content Placeholder 3" descr="Screen Shot 2012-07-12 at 11.44.3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881" r="-27881"/>
          <a:stretch>
            <a:fillRect/>
          </a:stretch>
        </p:blipFill>
        <p:spPr>
          <a:xfrm>
            <a:off x="1114424" y="2142223"/>
            <a:ext cx="7610476" cy="4476861"/>
          </a:xfrm>
        </p:spPr>
      </p:pic>
    </p:spTree>
    <p:extLst>
      <p:ext uri="{BB962C8B-B14F-4D97-AF65-F5344CB8AC3E}">
        <p14:creationId xmlns:p14="http://schemas.microsoft.com/office/powerpoint/2010/main" val="1578632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Inicializa</a:t>
            </a:r>
            <a:r>
              <a:rPr lang="en-US" dirty="0" err="1" smtClean="0"/>
              <a:t>ção</a:t>
            </a:r>
            <a:r>
              <a:rPr lang="en-US" dirty="0" smtClean="0"/>
              <a:t> do </a:t>
            </a:r>
            <a:r>
              <a:rPr lang="en-US" dirty="0" smtClean="0"/>
              <a:t>LVQ</a:t>
            </a:r>
            <a:endParaRPr lang="en-US" dirty="0"/>
          </a:p>
        </p:txBody>
      </p:sp>
      <p:pic>
        <p:nvPicPr>
          <p:cNvPr id="5" name="Content Placeholder 4" descr="Screen Shot 2012-07-12 at 11.46.1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64" r="-2864"/>
          <a:stretch>
            <a:fillRect/>
          </a:stretch>
        </p:blipFill>
        <p:spPr>
          <a:xfrm>
            <a:off x="1114424" y="2193534"/>
            <a:ext cx="7610476" cy="4374240"/>
          </a:xfrm>
        </p:spPr>
      </p:pic>
    </p:spTree>
    <p:extLst>
      <p:ext uri="{BB962C8B-B14F-4D97-AF65-F5344CB8AC3E}">
        <p14:creationId xmlns:p14="http://schemas.microsoft.com/office/powerpoint/2010/main" val="311323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Treinameto</a:t>
            </a:r>
            <a:r>
              <a:rPr lang="en-US" dirty="0" smtClean="0"/>
              <a:t> do LVQ</a:t>
            </a:r>
            <a:endParaRPr lang="en-US" dirty="0"/>
          </a:p>
        </p:txBody>
      </p:sp>
      <p:pic>
        <p:nvPicPr>
          <p:cNvPr id="4" name="Content Placeholder 3" descr="Screen Shot 2012-07-12 at 11.48.3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91" r="-4391"/>
          <a:stretch>
            <a:fillRect/>
          </a:stretch>
        </p:blipFill>
        <p:spPr>
          <a:xfrm>
            <a:off x="1114424" y="2038256"/>
            <a:ext cx="7610476" cy="4619311"/>
          </a:xfrm>
        </p:spPr>
      </p:pic>
    </p:spTree>
    <p:extLst>
      <p:ext uri="{BB962C8B-B14F-4D97-AF65-F5344CB8AC3E}">
        <p14:creationId xmlns:p14="http://schemas.microsoft.com/office/powerpoint/2010/main" val="2696381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Treinameto</a:t>
            </a:r>
            <a:r>
              <a:rPr lang="en-US" dirty="0"/>
              <a:t> do LVQ</a:t>
            </a:r>
          </a:p>
        </p:txBody>
      </p:sp>
      <p:pic>
        <p:nvPicPr>
          <p:cNvPr id="4" name="Content Placeholder 3" descr="Screen Shot 2012-07-12 at 11.49.2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50" r="-13850"/>
          <a:stretch>
            <a:fillRect/>
          </a:stretch>
        </p:blipFill>
        <p:spPr>
          <a:xfrm>
            <a:off x="1114424" y="2038256"/>
            <a:ext cx="7610476" cy="4632139"/>
          </a:xfrm>
        </p:spPr>
      </p:pic>
    </p:spTree>
    <p:extLst>
      <p:ext uri="{BB962C8B-B14F-4D97-AF65-F5344CB8AC3E}">
        <p14:creationId xmlns:p14="http://schemas.microsoft.com/office/powerpoint/2010/main" val="3395460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Treinameto</a:t>
            </a:r>
            <a:r>
              <a:rPr lang="en-US" dirty="0"/>
              <a:t> do LVQ</a:t>
            </a:r>
          </a:p>
        </p:txBody>
      </p:sp>
      <p:pic>
        <p:nvPicPr>
          <p:cNvPr id="4" name="Content Placeholder 3" descr="Screen Shot 2012-07-12 at 11.50.1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241" b="-29241"/>
          <a:stretch>
            <a:fillRect/>
          </a:stretch>
        </p:blipFill>
        <p:spPr>
          <a:xfrm>
            <a:off x="1114424" y="2038256"/>
            <a:ext cx="7610476" cy="4580828"/>
          </a:xfrm>
        </p:spPr>
      </p:pic>
    </p:spTree>
    <p:extLst>
      <p:ext uri="{BB962C8B-B14F-4D97-AF65-F5344CB8AC3E}">
        <p14:creationId xmlns:p14="http://schemas.microsoft.com/office/powerpoint/2010/main" val="3503064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Treinameto</a:t>
            </a:r>
            <a:r>
              <a:rPr lang="en-US" dirty="0"/>
              <a:t> do LVQ</a:t>
            </a:r>
          </a:p>
        </p:txBody>
      </p:sp>
      <p:pic>
        <p:nvPicPr>
          <p:cNvPr id="4" name="Content Placeholder 3" descr="Screen Shot 2012-07-12 at 11.51.1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0" b="-440"/>
          <a:stretch>
            <a:fillRect/>
          </a:stretch>
        </p:blipFill>
        <p:spPr>
          <a:xfrm>
            <a:off x="1114424" y="2038256"/>
            <a:ext cx="7610476" cy="4619311"/>
          </a:xfrm>
        </p:spPr>
      </p:pic>
    </p:spTree>
    <p:extLst>
      <p:ext uri="{BB962C8B-B14F-4D97-AF65-F5344CB8AC3E}">
        <p14:creationId xmlns:p14="http://schemas.microsoft.com/office/powerpoint/2010/main" val="317042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</a:t>
            </a:r>
            <a:endParaRPr lang="en-US" dirty="0"/>
          </a:p>
        </p:txBody>
      </p:sp>
      <p:pic>
        <p:nvPicPr>
          <p:cNvPr id="5" name="Content Placeholder 4" descr="wee-adrian1.gi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7" b="8087"/>
          <a:stretch>
            <a:fillRect/>
          </a:stretch>
        </p:blipFill>
        <p:spPr>
          <a:xfrm>
            <a:off x="1117600" y="2595563"/>
            <a:ext cx="1175101" cy="1213078"/>
          </a:xfrm>
        </p:spPr>
      </p:pic>
      <p:pic>
        <p:nvPicPr>
          <p:cNvPr id="4" name="Content Placeholder 3" descr="im2.jp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" r="3110"/>
          <a:stretch>
            <a:fillRect/>
          </a:stretch>
        </p:blipFill>
        <p:spPr>
          <a:xfrm>
            <a:off x="4238625" y="2595563"/>
            <a:ext cx="4675188" cy="3681412"/>
          </a:xfrm>
        </p:spPr>
      </p:pic>
      <p:pic>
        <p:nvPicPr>
          <p:cNvPr id="6" name="Picture 5" descr="if3206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994" y="2595563"/>
            <a:ext cx="1629508" cy="1213078"/>
          </a:xfrm>
          <a:prstGeom prst="rect">
            <a:avLst/>
          </a:prstGeom>
        </p:spPr>
      </p:pic>
      <p:pic>
        <p:nvPicPr>
          <p:cNvPr id="8" name="Picture 7" descr="wee-kirsty18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231" y="3889873"/>
            <a:ext cx="1041400" cy="1193800"/>
          </a:xfrm>
          <a:prstGeom prst="rect">
            <a:avLst/>
          </a:prstGeom>
        </p:spPr>
      </p:pic>
      <p:pic>
        <p:nvPicPr>
          <p:cNvPr id="9" name="Picture 8" descr="if1306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994" y="3978848"/>
            <a:ext cx="1379718" cy="1027123"/>
          </a:xfrm>
          <a:prstGeom prst="rect">
            <a:avLst/>
          </a:prstGeom>
        </p:spPr>
      </p:pic>
      <p:pic>
        <p:nvPicPr>
          <p:cNvPr id="10" name="Picture 9" descr="if2507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31" y="5206454"/>
            <a:ext cx="1257300" cy="935990"/>
          </a:xfrm>
          <a:prstGeom prst="rect">
            <a:avLst/>
          </a:prstGeom>
        </p:spPr>
      </p:pic>
      <p:pic>
        <p:nvPicPr>
          <p:cNvPr id="13" name="Picture 12" descr="wee-andrew!45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759" y="5088446"/>
            <a:ext cx="10414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09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Testes do LVQ</a:t>
            </a:r>
            <a:endParaRPr lang="en-US" dirty="0"/>
          </a:p>
        </p:txBody>
      </p:sp>
      <p:pic>
        <p:nvPicPr>
          <p:cNvPr id="4" name="Content Placeholder 3" descr="Screen Shot 2012-07-12 at 11.51.5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76" r="-9576"/>
          <a:stretch>
            <a:fillRect/>
          </a:stretch>
        </p:blipFill>
        <p:spPr>
          <a:xfrm>
            <a:off x="1114424" y="2038256"/>
            <a:ext cx="7610476" cy="4401241"/>
          </a:xfrm>
        </p:spPr>
      </p:pic>
    </p:spTree>
    <p:extLst>
      <p:ext uri="{BB962C8B-B14F-4D97-AF65-F5344CB8AC3E}">
        <p14:creationId xmlns:p14="http://schemas.microsoft.com/office/powerpoint/2010/main" val="2163541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de </a:t>
            </a:r>
            <a:r>
              <a:rPr lang="en-US" dirty="0" err="1" smtClean="0"/>
              <a:t>Treinamento</a:t>
            </a:r>
            <a:endParaRPr lang="en-US" dirty="0"/>
          </a:p>
        </p:txBody>
      </p:sp>
      <p:pic>
        <p:nvPicPr>
          <p:cNvPr id="13" name="Picture 12" descr="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068" y="2595562"/>
            <a:ext cx="672194" cy="1008291"/>
          </a:xfrm>
          <a:prstGeom prst="rect">
            <a:avLst/>
          </a:prstGeom>
        </p:spPr>
      </p:pic>
      <p:pic>
        <p:nvPicPr>
          <p:cNvPr id="14" name="Picture 13" descr="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564" y="2595563"/>
            <a:ext cx="672193" cy="1008290"/>
          </a:xfrm>
          <a:prstGeom prst="rect">
            <a:avLst/>
          </a:prstGeom>
        </p:spPr>
      </p:pic>
      <p:pic>
        <p:nvPicPr>
          <p:cNvPr id="15" name="Picture 14" descr="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238" y="3673702"/>
            <a:ext cx="704023" cy="1056035"/>
          </a:xfrm>
          <a:prstGeom prst="rect">
            <a:avLst/>
          </a:prstGeom>
        </p:spPr>
      </p:pic>
      <p:pic>
        <p:nvPicPr>
          <p:cNvPr id="16" name="Picture 15" descr="2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72" y="3673703"/>
            <a:ext cx="704023" cy="1056034"/>
          </a:xfrm>
          <a:prstGeom prst="rect">
            <a:avLst/>
          </a:prstGeom>
        </p:spPr>
      </p:pic>
      <p:pic>
        <p:nvPicPr>
          <p:cNvPr id="17" name="Picture 16" descr="27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85" y="3673703"/>
            <a:ext cx="704020" cy="1056034"/>
          </a:xfrm>
          <a:prstGeom prst="rect">
            <a:avLst/>
          </a:prstGeom>
        </p:spPr>
      </p:pic>
      <p:pic>
        <p:nvPicPr>
          <p:cNvPr id="18" name="Picture 17" descr="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73" y="2595563"/>
            <a:ext cx="672193" cy="1008290"/>
          </a:xfrm>
          <a:prstGeom prst="rect">
            <a:avLst/>
          </a:prstGeom>
        </p:spPr>
      </p:pic>
      <p:pic>
        <p:nvPicPr>
          <p:cNvPr id="20" name="Picture 19" descr="47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85" y="4836684"/>
            <a:ext cx="704020" cy="1056030"/>
          </a:xfrm>
          <a:prstGeom prst="rect">
            <a:avLst/>
          </a:prstGeom>
        </p:spPr>
      </p:pic>
      <p:pic>
        <p:nvPicPr>
          <p:cNvPr id="21" name="Picture 20" descr="44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238" y="4843179"/>
            <a:ext cx="704024" cy="1056036"/>
          </a:xfrm>
          <a:prstGeom prst="rect">
            <a:avLst/>
          </a:prstGeom>
        </p:spPr>
      </p:pic>
      <p:pic>
        <p:nvPicPr>
          <p:cNvPr id="22" name="Picture 21" descr="42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72" y="4836683"/>
            <a:ext cx="672194" cy="1008291"/>
          </a:xfrm>
          <a:prstGeom prst="rect">
            <a:avLst/>
          </a:prstGeom>
        </p:spPr>
      </p:pic>
      <p:pic>
        <p:nvPicPr>
          <p:cNvPr id="23" name="Picture 22" descr="5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724" y="2595561"/>
            <a:ext cx="677424" cy="1016137"/>
          </a:xfrm>
          <a:prstGeom prst="rect">
            <a:avLst/>
          </a:prstGeom>
        </p:spPr>
      </p:pic>
      <p:pic>
        <p:nvPicPr>
          <p:cNvPr id="24" name="Picture 23" descr="10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283" y="2595563"/>
            <a:ext cx="672194" cy="1008291"/>
          </a:xfrm>
          <a:prstGeom prst="rect">
            <a:avLst/>
          </a:prstGeom>
        </p:spPr>
      </p:pic>
      <p:pic>
        <p:nvPicPr>
          <p:cNvPr id="25" name="Picture 24" descr="15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432" y="2595563"/>
            <a:ext cx="673945" cy="1010918"/>
          </a:xfrm>
          <a:prstGeom prst="rect">
            <a:avLst/>
          </a:prstGeom>
        </p:spPr>
      </p:pic>
      <p:pic>
        <p:nvPicPr>
          <p:cNvPr id="26" name="Picture 25" descr="14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724" y="3673703"/>
            <a:ext cx="677424" cy="1016136"/>
          </a:xfrm>
          <a:prstGeom prst="rect">
            <a:avLst/>
          </a:prstGeom>
        </p:spPr>
      </p:pic>
      <p:pic>
        <p:nvPicPr>
          <p:cNvPr id="27" name="Picture 26" descr="20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431" y="3673701"/>
            <a:ext cx="677425" cy="1016138"/>
          </a:xfrm>
          <a:prstGeom prst="rect">
            <a:avLst/>
          </a:prstGeom>
        </p:spPr>
      </p:pic>
      <p:pic>
        <p:nvPicPr>
          <p:cNvPr id="28" name="Picture 27" descr="25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282" y="3673701"/>
            <a:ext cx="704023" cy="1056035"/>
          </a:xfrm>
          <a:prstGeom prst="rect">
            <a:avLst/>
          </a:prstGeom>
        </p:spPr>
      </p:pic>
      <p:pic>
        <p:nvPicPr>
          <p:cNvPr id="29" name="Picture 28" descr="22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319" y="4843179"/>
            <a:ext cx="680157" cy="1020236"/>
          </a:xfrm>
          <a:prstGeom prst="rect">
            <a:avLst/>
          </a:prstGeom>
        </p:spPr>
      </p:pic>
      <p:pic>
        <p:nvPicPr>
          <p:cNvPr id="30" name="Picture 29" descr="23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724" y="4869675"/>
            <a:ext cx="686360" cy="1029540"/>
          </a:xfrm>
          <a:prstGeom prst="rect">
            <a:avLst/>
          </a:prstGeom>
        </p:spPr>
      </p:pic>
      <p:pic>
        <p:nvPicPr>
          <p:cNvPr id="31" name="Picture 30" descr="26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432" y="4836682"/>
            <a:ext cx="672194" cy="100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67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Avaliação</a:t>
            </a:r>
            <a:r>
              <a:rPr lang="en-US" dirty="0" smtClean="0"/>
              <a:t> do </a:t>
            </a:r>
            <a:r>
              <a:rPr lang="en-US" dirty="0" err="1" smtClean="0"/>
              <a:t>Algoritmo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Bons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r>
              <a:rPr lang="en-US" dirty="0" smtClean="0"/>
              <a:t> com </a:t>
            </a:r>
            <a:r>
              <a:rPr lang="en-US" dirty="0" err="1" smtClean="0"/>
              <a:t>imagens</a:t>
            </a:r>
            <a:r>
              <a:rPr lang="en-US" dirty="0" smtClean="0"/>
              <a:t> </a:t>
            </a:r>
            <a:r>
              <a:rPr lang="en-US" dirty="0" err="1" smtClean="0"/>
              <a:t>frontais</a:t>
            </a:r>
            <a:endParaRPr lang="en-US" dirty="0" smtClean="0"/>
          </a:p>
          <a:p>
            <a:r>
              <a:rPr lang="en-US" dirty="0" err="1" smtClean="0"/>
              <a:t>Invariante</a:t>
            </a:r>
            <a:r>
              <a:rPr lang="en-US" dirty="0" smtClean="0"/>
              <a:t> a </a:t>
            </a:r>
            <a:r>
              <a:rPr lang="en-US" dirty="0" err="1" smtClean="0"/>
              <a:t>Iluminação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Macintosh HD:Users:Mario:Desktop:Screen Shot 2012-05-31 at 10.26.48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62" y="2351669"/>
            <a:ext cx="4285928" cy="4238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260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Avaliação</a:t>
            </a:r>
            <a:r>
              <a:rPr lang="en-US" dirty="0"/>
              <a:t> do </a:t>
            </a:r>
            <a:r>
              <a:rPr lang="en-US" dirty="0" err="1"/>
              <a:t>Algoritmo</a:t>
            </a:r>
            <a:endParaRPr lang="en-US" dirty="0"/>
          </a:p>
        </p:txBody>
      </p:sp>
      <p:pic>
        <p:nvPicPr>
          <p:cNvPr id="6" name="Content Placeholder 5" descr="Screen Shot 2012-05-31 at 10.27.31 P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772" b="-14772"/>
          <a:stretch>
            <a:fillRect/>
          </a:stretch>
        </p:blipFill>
        <p:spPr>
          <a:xfrm>
            <a:off x="148449" y="2038256"/>
            <a:ext cx="4683125" cy="4835336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Falha</a:t>
            </a:r>
            <a:r>
              <a:rPr lang="en-US" dirty="0" smtClean="0"/>
              <a:t> com </a:t>
            </a:r>
            <a:r>
              <a:rPr lang="en-US" dirty="0" err="1" smtClean="0"/>
              <a:t>multiplas</a:t>
            </a:r>
            <a:r>
              <a:rPr lang="en-US" dirty="0" smtClean="0"/>
              <a:t> poses</a:t>
            </a:r>
          </a:p>
          <a:p>
            <a:r>
              <a:rPr lang="en-US" dirty="0" err="1" smtClean="0"/>
              <a:t>Multiscale</a:t>
            </a:r>
            <a:r>
              <a:rPr lang="en-US" dirty="0" smtClean="0"/>
              <a:t> </a:t>
            </a:r>
            <a:r>
              <a:rPr lang="en-US" dirty="0" err="1" smtClean="0"/>
              <a:t>Piramidal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custoso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583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 err="1"/>
              <a:t>Matlab</a:t>
            </a:r>
            <a:r>
              <a:rPr lang="en-US" dirty="0"/>
              <a:t> Trial Software (http://</a:t>
            </a:r>
            <a:r>
              <a:rPr lang="en-US" dirty="0" err="1"/>
              <a:t>www.mathworks.com</a:t>
            </a:r>
            <a:r>
              <a:rPr lang="en-US" dirty="0"/>
              <a:t>/products/</a:t>
            </a:r>
            <a:r>
              <a:rPr lang="en-US" dirty="0" err="1"/>
              <a:t>matlab</a:t>
            </a:r>
            <a:r>
              <a:rPr lang="en-US" dirty="0"/>
              <a:t>/). </a:t>
            </a:r>
            <a:endParaRPr lang="en-US" dirty="0" smtClean="0"/>
          </a:p>
          <a:p>
            <a:r>
              <a:rPr lang="en-US" dirty="0"/>
              <a:t>Learning Vector Quantization (http://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Learning_Vector_Quantization</a:t>
            </a:r>
            <a:r>
              <a:rPr lang="en-US" dirty="0"/>
              <a:t>)</a:t>
            </a:r>
          </a:p>
          <a:p>
            <a:r>
              <a:rPr lang="en-US" dirty="0" err="1"/>
              <a:t>Neide</a:t>
            </a:r>
            <a:r>
              <a:rPr lang="en-US" dirty="0"/>
              <a:t> </a:t>
            </a:r>
            <a:r>
              <a:rPr lang="en-US" dirty="0" err="1"/>
              <a:t>Pizzolato</a:t>
            </a:r>
            <a:r>
              <a:rPr lang="en-US" dirty="0"/>
              <a:t> Angelo, </a:t>
            </a:r>
            <a:r>
              <a:rPr lang="en-US" i="1" dirty="0" err="1"/>
              <a:t>Aplicação</a:t>
            </a:r>
            <a:r>
              <a:rPr lang="en-US" i="1" dirty="0"/>
              <a:t> de </a:t>
            </a:r>
            <a:r>
              <a:rPr lang="en-US" i="1" dirty="0" err="1"/>
              <a:t>Filtros</a:t>
            </a:r>
            <a:r>
              <a:rPr lang="en-US" i="1" dirty="0"/>
              <a:t> de Gabor no </a:t>
            </a:r>
            <a:r>
              <a:rPr lang="en-US" i="1" dirty="0" err="1"/>
              <a:t>Processo</a:t>
            </a:r>
            <a:r>
              <a:rPr lang="en-US" i="1" dirty="0"/>
              <a:t> de </a:t>
            </a:r>
            <a:r>
              <a:rPr lang="en-US" i="1" dirty="0" err="1"/>
              <a:t>Classificação</a:t>
            </a:r>
            <a:r>
              <a:rPr lang="en-US" i="1" dirty="0"/>
              <a:t> de </a:t>
            </a:r>
            <a:r>
              <a:rPr lang="en-US" i="1" dirty="0" err="1"/>
              <a:t>Imagens</a:t>
            </a:r>
            <a:r>
              <a:rPr lang="en-US" i="1" dirty="0"/>
              <a:t> </a:t>
            </a:r>
            <a:r>
              <a:rPr lang="en-US" i="1" dirty="0" err="1"/>
              <a:t>Digitais</a:t>
            </a:r>
            <a:r>
              <a:rPr lang="en-US" i="1" dirty="0"/>
              <a:t> com Base </a:t>
            </a:r>
            <a:r>
              <a:rPr lang="en-US" i="1" dirty="0" err="1"/>
              <a:t>em</a:t>
            </a:r>
            <a:r>
              <a:rPr lang="en-US" i="1" dirty="0"/>
              <a:t> </a:t>
            </a:r>
            <a:r>
              <a:rPr lang="en-US" i="1" dirty="0" err="1"/>
              <a:t>Atributos</a:t>
            </a:r>
            <a:r>
              <a:rPr lang="en-US" i="1" dirty="0"/>
              <a:t> de </a:t>
            </a:r>
            <a:r>
              <a:rPr lang="en-US" i="1" dirty="0" err="1"/>
              <a:t>Textura</a:t>
            </a:r>
            <a:r>
              <a:rPr lang="en-US" dirty="0"/>
              <a:t>, Porto </a:t>
            </a:r>
            <a:r>
              <a:rPr lang="en-US" dirty="0" err="1"/>
              <a:t>Alegre</a:t>
            </a:r>
            <a:r>
              <a:rPr lang="en-US" dirty="0"/>
              <a:t>, </a:t>
            </a:r>
            <a:r>
              <a:rPr lang="en-US" dirty="0" err="1"/>
              <a:t>Brasil</a:t>
            </a:r>
            <a:endParaRPr lang="en-US" dirty="0"/>
          </a:p>
          <a:p>
            <a:r>
              <a:rPr lang="en-US" dirty="0" err="1"/>
              <a:t>Yasuo</a:t>
            </a:r>
            <a:r>
              <a:rPr lang="en-US" dirty="0"/>
              <a:t> </a:t>
            </a:r>
            <a:r>
              <a:rPr lang="en-US" dirty="0" err="1"/>
              <a:t>Kono</a:t>
            </a:r>
            <a:r>
              <a:rPr lang="en-US" dirty="0"/>
              <a:t>, José </a:t>
            </a:r>
            <a:r>
              <a:rPr lang="en-US" dirty="0" err="1"/>
              <a:t>Demiso</a:t>
            </a:r>
            <a:r>
              <a:rPr lang="en-US" dirty="0"/>
              <a:t> </a:t>
            </a:r>
            <a:r>
              <a:rPr lang="en-US" dirty="0" err="1"/>
              <a:t>Simões</a:t>
            </a:r>
            <a:r>
              <a:rPr lang="en-US" dirty="0"/>
              <a:t>, Rafael Duarte.  </a:t>
            </a:r>
            <a:r>
              <a:rPr lang="en-US" i="1" dirty="0" err="1"/>
              <a:t>Utilização</a:t>
            </a:r>
            <a:r>
              <a:rPr lang="en-US" i="1" dirty="0"/>
              <a:t> de </a:t>
            </a:r>
            <a:r>
              <a:rPr lang="en-US" i="1" dirty="0" err="1"/>
              <a:t>Rede</a:t>
            </a:r>
            <a:r>
              <a:rPr lang="en-US" i="1" dirty="0"/>
              <a:t> </a:t>
            </a:r>
            <a:r>
              <a:rPr lang="en-US" i="1" dirty="0" err="1"/>
              <a:t>Neual</a:t>
            </a:r>
            <a:r>
              <a:rPr lang="en-US" i="1" dirty="0"/>
              <a:t> Para </a:t>
            </a:r>
            <a:r>
              <a:rPr lang="en-US" i="1" dirty="0" err="1"/>
              <a:t>Previsão</a:t>
            </a:r>
            <a:r>
              <a:rPr lang="en-US" i="1" dirty="0"/>
              <a:t> do </a:t>
            </a:r>
            <a:r>
              <a:rPr lang="en-US" i="1" dirty="0" err="1"/>
              <a:t>Nível</a:t>
            </a:r>
            <a:r>
              <a:rPr lang="en-US" i="1" dirty="0"/>
              <a:t> do Rio </a:t>
            </a:r>
            <a:r>
              <a:rPr lang="en-US" i="1" dirty="0" err="1"/>
              <a:t>Paraguai</a:t>
            </a:r>
            <a:r>
              <a:rPr lang="en-US" dirty="0"/>
              <a:t>. São José dos Campos, </a:t>
            </a:r>
            <a:r>
              <a:rPr lang="en-US" dirty="0" err="1"/>
              <a:t>Brasil</a:t>
            </a:r>
            <a:endParaRPr lang="en-US" dirty="0"/>
          </a:p>
          <a:p>
            <a:r>
              <a:rPr lang="en-US" dirty="0"/>
              <a:t>Department of Informatics and Mathematical Modeling. The IMM Face Database (</a:t>
            </a:r>
            <a:r>
              <a:rPr lang="en-US" u="sng" dirty="0">
                <a:hlinkClick r:id="rId2"/>
              </a:rPr>
              <a:t>http://www2.imm.dtu.dk/~aam/</a:t>
            </a:r>
            <a:r>
              <a:rPr lang="en-US" dirty="0" smtClean="0"/>
              <a:t>)</a:t>
            </a:r>
          </a:p>
          <a:p>
            <a:pPr lvl="0"/>
            <a:r>
              <a:rPr lang="en-US" dirty="0"/>
              <a:t>Image </a:t>
            </a:r>
            <a:r>
              <a:rPr lang="en-US" dirty="0" err="1"/>
              <a:t>Magick</a:t>
            </a:r>
            <a:r>
              <a:rPr lang="en-US" dirty="0"/>
              <a:t> (</a:t>
            </a:r>
            <a:r>
              <a:rPr lang="en-US" u="sng" dirty="0">
                <a:hlinkClick r:id="rId3"/>
              </a:rPr>
              <a:t>http://www.imagemagick.org/script/index.php</a:t>
            </a:r>
            <a:r>
              <a:rPr lang="en-US" dirty="0"/>
              <a:t>)</a:t>
            </a:r>
          </a:p>
          <a:p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8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Técnica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e C</a:t>
            </a:r>
            <a:endParaRPr lang="en-US" dirty="0"/>
          </a:p>
          <a:p>
            <a:r>
              <a:rPr lang="en-US" dirty="0" err="1" smtClean="0"/>
              <a:t>Filtro</a:t>
            </a:r>
            <a:r>
              <a:rPr lang="en-US" dirty="0" smtClean="0"/>
              <a:t> Gabor</a:t>
            </a:r>
          </a:p>
          <a:p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Neurais</a:t>
            </a:r>
            <a:r>
              <a:rPr lang="en-US" dirty="0" smtClean="0"/>
              <a:t> LVQ</a:t>
            </a:r>
          </a:p>
          <a:p>
            <a:r>
              <a:rPr lang="en-US" dirty="0" err="1" smtClean="0"/>
              <a:t>Multiscale</a:t>
            </a:r>
            <a:r>
              <a:rPr lang="en-US" dirty="0" smtClean="0"/>
              <a:t> </a:t>
            </a:r>
            <a:r>
              <a:rPr lang="en-US" dirty="0" err="1" smtClean="0"/>
              <a:t>Piramidal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532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Pré</a:t>
            </a:r>
            <a:r>
              <a:rPr lang="en-US" dirty="0" smtClean="0"/>
              <a:t> </a:t>
            </a:r>
            <a:r>
              <a:rPr lang="en-US" dirty="0" err="1" smtClean="0"/>
              <a:t>Processamento</a:t>
            </a:r>
            <a:endParaRPr lang="en-US" dirty="0"/>
          </a:p>
        </p:txBody>
      </p:sp>
      <p:pic>
        <p:nvPicPr>
          <p:cNvPr id="7" name="Content Placeholder 6" descr="File:Gabor_filte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5" r="3395"/>
          <a:stretch>
            <a:fillRect/>
          </a:stretch>
        </p:blipFill>
        <p:spPr>
          <a:xfrm>
            <a:off x="5147534" y="2343375"/>
            <a:ext cx="3566160" cy="3686175"/>
          </a:xfrm>
        </p:spPr>
      </p:pic>
      <p:pic>
        <p:nvPicPr>
          <p:cNvPr id="8" name="Picture 7" descr="8a17593f6f2c212b36ef49771a05f0b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48" y="5468428"/>
            <a:ext cx="4594422" cy="44888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900952" y="2039110"/>
            <a:ext cx="3566160" cy="2546636"/>
          </a:xfrm>
        </p:spPr>
        <p:txBody>
          <a:bodyPr>
            <a:normAutofit/>
          </a:bodyPr>
          <a:lstStyle/>
          <a:p>
            <a:pPr marL="285750" indent="-285750">
              <a:buFont typeface="Courier New"/>
              <a:buChar char="o"/>
            </a:pPr>
            <a:r>
              <a:rPr lang="en-US" dirty="0" err="1" smtClean="0"/>
              <a:t>Filtro</a:t>
            </a:r>
            <a:r>
              <a:rPr lang="en-US" dirty="0" smtClean="0"/>
              <a:t> Linear</a:t>
            </a:r>
          </a:p>
          <a:p>
            <a:pPr marL="285750" indent="-285750">
              <a:buFont typeface="Courier New"/>
              <a:buChar char="o"/>
            </a:pPr>
            <a:r>
              <a:rPr lang="en-US" dirty="0" err="1" smtClean="0"/>
              <a:t>Detecção</a:t>
            </a:r>
            <a:r>
              <a:rPr lang="en-US" dirty="0" smtClean="0"/>
              <a:t> de </a:t>
            </a:r>
            <a:r>
              <a:rPr lang="en-US" dirty="0" err="1" smtClean="0"/>
              <a:t>Bordas</a:t>
            </a:r>
            <a:endParaRPr lang="en-US" dirty="0" smtClean="0"/>
          </a:p>
          <a:p>
            <a:pPr marL="285750" indent="-285750">
              <a:buFont typeface="Courier New"/>
              <a:buChar char="o"/>
            </a:pPr>
            <a:r>
              <a:rPr lang="en-US" dirty="0" err="1" smtClean="0"/>
              <a:t>Excelente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representação</a:t>
            </a:r>
            <a:r>
              <a:rPr lang="en-US" dirty="0" smtClean="0"/>
              <a:t> de </a:t>
            </a:r>
            <a:r>
              <a:rPr lang="en-US" dirty="0" err="1" smtClean="0"/>
              <a:t>Textura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857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Neurais</a:t>
            </a:r>
            <a:r>
              <a:rPr lang="en-US" dirty="0" smtClean="0"/>
              <a:t> LVQ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Learning Vector Quantization</a:t>
            </a:r>
          </a:p>
          <a:p>
            <a:r>
              <a:rPr lang="en-US" dirty="0" err="1" smtClean="0"/>
              <a:t>Kohonen</a:t>
            </a:r>
            <a:endParaRPr lang="en-US" dirty="0" smtClean="0"/>
          </a:p>
          <a:p>
            <a:r>
              <a:rPr lang="en-US" dirty="0" err="1" smtClean="0"/>
              <a:t>Competitiva</a:t>
            </a:r>
            <a:endParaRPr lang="en-US" dirty="0" smtClean="0"/>
          </a:p>
          <a:p>
            <a:r>
              <a:rPr lang="en-US" dirty="0" err="1" smtClean="0"/>
              <a:t>Supervisionado</a:t>
            </a:r>
            <a:endParaRPr lang="en-US" dirty="0" smtClean="0"/>
          </a:p>
        </p:txBody>
      </p:sp>
      <p:pic>
        <p:nvPicPr>
          <p:cNvPr id="5" name="Content Placeholder 4" descr="Screen Shot 2012-06-01 at 8.47.28 A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12" r="-115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75514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/>
              <a:t>Neurais</a:t>
            </a:r>
            <a:r>
              <a:rPr lang="en-US" dirty="0"/>
              <a:t> LVQ</a:t>
            </a:r>
          </a:p>
        </p:txBody>
      </p:sp>
      <p:pic>
        <p:nvPicPr>
          <p:cNvPr id="5" name="Content Placeholder 4" descr="Screen Shot 2012-06-01 at 8.49.54 A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359" b="-23359"/>
          <a:stretch>
            <a:fillRect/>
          </a:stretch>
        </p:blipFill>
        <p:spPr/>
      </p:pic>
      <p:pic>
        <p:nvPicPr>
          <p:cNvPr id="6" name="Content Placeholder 5" descr="Screen Shot 2012-06-01 at 8.50.09 AM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95" b="-37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1235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/>
              <a:t>Neurais</a:t>
            </a:r>
            <a:r>
              <a:rPr lang="en-US" dirty="0"/>
              <a:t> LVQ</a:t>
            </a:r>
          </a:p>
        </p:txBody>
      </p:sp>
      <p:pic>
        <p:nvPicPr>
          <p:cNvPr id="5" name="Content Placeholder 4" descr="Screen Shot 2012-06-01 at 9.35.11 A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08" r="-11108"/>
          <a:stretch>
            <a:fillRect/>
          </a:stretch>
        </p:blipFill>
        <p:spPr>
          <a:xfrm>
            <a:off x="2751138" y="2100263"/>
            <a:ext cx="4357687" cy="4500562"/>
          </a:xfrm>
        </p:spPr>
      </p:pic>
    </p:spTree>
    <p:extLst>
      <p:ext uri="{BB962C8B-B14F-4D97-AF65-F5344CB8AC3E}">
        <p14:creationId xmlns:p14="http://schemas.microsoft.com/office/powerpoint/2010/main" val="3466741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599" y="2595563"/>
            <a:ext cx="7146019" cy="3681412"/>
          </a:xfrm>
        </p:spPr>
        <p:txBody>
          <a:bodyPr/>
          <a:lstStyle/>
          <a:p>
            <a:r>
              <a:rPr lang="en-US" dirty="0" err="1" smtClean="0"/>
              <a:t>Conversão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tons de </a:t>
            </a:r>
            <a:r>
              <a:rPr lang="en-US" dirty="0" err="1" smtClean="0"/>
              <a:t>Cinza</a:t>
            </a:r>
            <a:endParaRPr lang="en-US" dirty="0" smtClean="0"/>
          </a:p>
          <a:p>
            <a:r>
              <a:rPr lang="en-US" dirty="0" err="1" smtClean="0"/>
              <a:t>Redução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27 x 18</a:t>
            </a:r>
          </a:p>
          <a:p>
            <a:r>
              <a:rPr lang="en-US" dirty="0" err="1" smtClean="0"/>
              <a:t>Extração</a:t>
            </a:r>
            <a:r>
              <a:rPr lang="en-US" dirty="0" smtClean="0"/>
              <a:t> das </a:t>
            </a:r>
            <a:r>
              <a:rPr lang="en-US" dirty="0" err="1" smtClean="0"/>
              <a:t>características</a:t>
            </a:r>
            <a:r>
              <a:rPr lang="en-US" dirty="0" smtClean="0"/>
              <a:t> com </a:t>
            </a:r>
            <a:r>
              <a:rPr lang="en-US" dirty="0" err="1" smtClean="0"/>
              <a:t>Filtros</a:t>
            </a:r>
            <a:r>
              <a:rPr lang="en-US" dirty="0" smtClean="0"/>
              <a:t> de Gabor</a:t>
            </a:r>
          </a:p>
          <a:p>
            <a:r>
              <a:rPr lang="en-US" dirty="0" smtClean="0"/>
              <a:t>2160 </a:t>
            </a:r>
            <a:r>
              <a:rPr lang="en-US" dirty="0" err="1" smtClean="0"/>
              <a:t>Características</a:t>
            </a:r>
            <a:endParaRPr lang="en-US" dirty="0" smtClean="0"/>
          </a:p>
          <a:p>
            <a:r>
              <a:rPr lang="en-US" dirty="0" err="1" smtClean="0"/>
              <a:t>Treinamento</a:t>
            </a:r>
            <a:r>
              <a:rPr lang="en-US" dirty="0" smtClean="0"/>
              <a:t> da </a:t>
            </a:r>
            <a:r>
              <a:rPr lang="en-US" dirty="0" err="1" smtClean="0"/>
              <a:t>Rede</a:t>
            </a:r>
            <a:endParaRPr lang="en-US" dirty="0" smtClean="0"/>
          </a:p>
          <a:p>
            <a:r>
              <a:rPr lang="en-US" dirty="0" err="1" smtClean="0"/>
              <a:t>Multiscale</a:t>
            </a:r>
            <a:r>
              <a:rPr lang="en-US" dirty="0" smtClean="0"/>
              <a:t> </a:t>
            </a:r>
            <a:r>
              <a:rPr lang="en-US" dirty="0" err="1" smtClean="0"/>
              <a:t>Piramidal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49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</a:t>
            </a:r>
            <a:r>
              <a:rPr lang="en-US" dirty="0" err="1" smtClean="0"/>
              <a:t>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err="1" smtClean="0"/>
              <a:t>Filtro</a:t>
            </a:r>
            <a:r>
              <a:rPr lang="en-US" dirty="0" smtClean="0"/>
              <a:t> de Gabor</a:t>
            </a:r>
          </a:p>
          <a:p>
            <a:pPr lvl="1"/>
            <a:r>
              <a:rPr lang="en-US" dirty="0" smtClean="0"/>
              <a:t>LVQ</a:t>
            </a:r>
          </a:p>
          <a:p>
            <a:pPr lvl="1"/>
            <a:r>
              <a:rPr lang="en-US" dirty="0" err="1" smtClean="0"/>
              <a:t>Multiscale</a:t>
            </a:r>
            <a:r>
              <a:rPr lang="en-US" dirty="0" smtClean="0"/>
              <a:t> </a:t>
            </a:r>
            <a:r>
              <a:rPr lang="en-US" dirty="0" err="1" smtClean="0"/>
              <a:t>Piramidal</a:t>
            </a:r>
            <a:endParaRPr lang="en-US" dirty="0" smtClean="0"/>
          </a:p>
          <a:p>
            <a:pPr lvl="1"/>
            <a:r>
              <a:rPr lang="en-US" dirty="0" smtClean="0"/>
              <a:t>Base de </a:t>
            </a:r>
            <a:r>
              <a:rPr lang="en-US" dirty="0" err="1"/>
              <a:t>E</a:t>
            </a:r>
            <a:r>
              <a:rPr lang="en-US" dirty="0" err="1" smtClean="0"/>
              <a:t>ntrada</a:t>
            </a:r>
            <a:endParaRPr lang="en-US" dirty="0"/>
          </a:p>
          <a:p>
            <a:pPr lvl="2"/>
            <a:r>
              <a:rPr lang="en-US" dirty="0" err="1" smtClean="0"/>
              <a:t>Treinamento</a:t>
            </a:r>
            <a:endParaRPr lang="en-US" dirty="0" smtClean="0"/>
          </a:p>
          <a:p>
            <a:pPr lvl="2"/>
            <a:r>
              <a:rPr lang="en-US" dirty="0" smtClean="0"/>
              <a:t>Testes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LVQ</a:t>
            </a:r>
          </a:p>
          <a:p>
            <a:pPr lvl="1"/>
            <a:endParaRPr lang="en-US" dirty="0"/>
          </a:p>
          <a:p>
            <a:r>
              <a:rPr lang="en-US" dirty="0" err="1" smtClean="0"/>
              <a:t>Automator</a:t>
            </a:r>
            <a:endParaRPr lang="en-US" dirty="0" smtClean="0"/>
          </a:p>
          <a:p>
            <a:pPr lvl="1"/>
            <a:r>
              <a:rPr lang="en-US" dirty="0" smtClean="0"/>
              <a:t>Scale</a:t>
            </a:r>
          </a:p>
          <a:p>
            <a:pPr lvl="1"/>
            <a:r>
              <a:rPr lang="en-US" dirty="0" smtClean="0"/>
              <a:t>Crop</a:t>
            </a:r>
          </a:p>
          <a:p>
            <a:pPr lvl="1"/>
            <a:r>
              <a:rPr lang="en-US" dirty="0" smtClean="0"/>
              <a:t>Rename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951903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725</TotalTime>
  <Words>319</Words>
  <Application>Microsoft Macintosh PowerPoint</Application>
  <PresentationFormat>On-screen Show (4:3)</PresentationFormat>
  <Paragraphs>85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Perception</vt:lpstr>
      <vt:lpstr>Detecção Facial com Redes Neurais LVQ</vt:lpstr>
      <vt:lpstr>Problema</vt:lpstr>
      <vt:lpstr>Técnica</vt:lpstr>
      <vt:lpstr>Pré Processamento</vt:lpstr>
      <vt:lpstr>Redes Neurais LVQ</vt:lpstr>
      <vt:lpstr>Redes Neurais LVQ</vt:lpstr>
      <vt:lpstr>Redes Neurais LVQ</vt:lpstr>
      <vt:lpstr>Implementação</vt:lpstr>
      <vt:lpstr>Implementação</vt:lpstr>
      <vt:lpstr>Implementação Matlab</vt:lpstr>
      <vt:lpstr>Implementação C</vt:lpstr>
      <vt:lpstr>Treinamento do LVQ</vt:lpstr>
      <vt:lpstr>Inicialização do LVQ</vt:lpstr>
      <vt:lpstr>Inicialização do LVQ</vt:lpstr>
      <vt:lpstr>Inicialização do LVQ</vt:lpstr>
      <vt:lpstr>Treinameto do LVQ</vt:lpstr>
      <vt:lpstr>Treinameto do LVQ</vt:lpstr>
      <vt:lpstr>Treinameto do LVQ</vt:lpstr>
      <vt:lpstr>Treinameto do LVQ</vt:lpstr>
      <vt:lpstr>Testes do LVQ</vt:lpstr>
      <vt:lpstr>Base de Treinamento</vt:lpstr>
      <vt:lpstr>Avaliação do Algoritmo</vt:lpstr>
      <vt:lpstr>Avaliação do Algoritmo</vt:lpstr>
      <vt:lpstr>Referências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Detecção de Cabeças em Imagens Estáticas com Hardware Limitado</dc:title>
  <dc:creator>Mario Barbosa</dc:creator>
  <cp:lastModifiedBy>Mario Barbosa</cp:lastModifiedBy>
  <cp:revision>25</cp:revision>
  <dcterms:created xsi:type="dcterms:W3CDTF">2011-11-28T02:17:18Z</dcterms:created>
  <dcterms:modified xsi:type="dcterms:W3CDTF">2012-07-13T10:43:31Z</dcterms:modified>
</cp:coreProperties>
</file>