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31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277" r:id="rId25"/>
    <p:sldId id="314" r:id="rId26"/>
    <p:sldId id="276" r:id="rId27"/>
    <p:sldId id="316" r:id="rId28"/>
    <p:sldId id="318" r:id="rId29"/>
    <p:sldId id="317" r:id="rId30"/>
    <p:sldId id="280" r:id="rId31"/>
    <p:sldId id="275" r:id="rId32"/>
    <p:sldId id="279" r:id="rId33"/>
    <p:sldId id="267" r:id="rId34"/>
    <p:sldId id="272" r:id="rId35"/>
    <p:sldId id="312" r:id="rId36"/>
    <p:sldId id="31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 snapToGrid="0" snapToObjects="1">
      <p:cViewPr varScale="1">
        <p:scale>
          <a:sx n="115" d="100"/>
          <a:sy n="115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Detecção</a:t>
            </a:r>
            <a:r>
              <a:rPr lang="en-US" sz="2800" dirty="0" smtClean="0"/>
              <a:t> Facial com </a:t>
            </a:r>
            <a:r>
              <a:rPr lang="en-US" sz="2800" dirty="0" err="1" smtClean="0"/>
              <a:t>Redes</a:t>
            </a:r>
            <a:r>
              <a:rPr lang="en-US" sz="2800" dirty="0" smtClean="0"/>
              <a:t> </a:t>
            </a:r>
            <a:r>
              <a:rPr lang="en-US" sz="2800" dirty="0" err="1" smtClean="0"/>
              <a:t>Neurais</a:t>
            </a:r>
            <a:r>
              <a:rPr lang="en-US" sz="2800" dirty="0" smtClean="0"/>
              <a:t> LVQ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André Costa</a:t>
            </a:r>
            <a:br>
              <a:rPr lang="en-US" i="1" dirty="0" smtClean="0"/>
            </a:br>
            <a:r>
              <a:rPr lang="en-US" i="1" dirty="0" err="1" smtClean="0"/>
              <a:t>Mário</a:t>
            </a:r>
            <a:r>
              <a:rPr lang="en-US" i="1" dirty="0" smtClean="0"/>
              <a:t> Barbosa</a:t>
            </a:r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434902" cy="2544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333302" cy="2052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6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401802" cy="4913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8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509602" cy="6220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047900" y="3260279"/>
            <a:ext cx="424321" cy="7738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149500" y="3260279"/>
            <a:ext cx="322721" cy="5158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2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484000"/>
            <a:ext cx="737800" cy="180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511700"/>
            <a:ext cx="572700" cy="152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702619"/>
            <a:ext cx="884502" cy="944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869619"/>
            <a:ext cx="693583" cy="777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3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LVQ</a:t>
            </a:r>
          </a:p>
          <a:p>
            <a:r>
              <a:rPr lang="en-US" dirty="0" err="1" smtClean="0"/>
              <a:t>Metodologia</a:t>
            </a:r>
            <a:endParaRPr lang="en-US" dirty="0" smtClean="0"/>
          </a:p>
          <a:p>
            <a:r>
              <a:rPr lang="en-US" dirty="0" err="1" smtClean="0"/>
              <a:t>Implementação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0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485300" y="4869619"/>
            <a:ext cx="435100" cy="92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586900" y="4882619"/>
            <a:ext cx="333500" cy="79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77760" y="3317192"/>
            <a:ext cx="2844800" cy="2101120"/>
            <a:chOff x="4938713" y="2938381"/>
            <a:chExt cx="4064000" cy="3001600"/>
          </a:xfrm>
        </p:grpSpPr>
        <p:sp>
          <p:nvSpPr>
            <p:cNvPr id="5" name="Oval 4"/>
            <p:cNvSpPr/>
            <p:nvPr/>
          </p:nvSpPr>
          <p:spPr>
            <a:xfrm>
              <a:off x="7004913" y="4469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938713" y="3586081"/>
              <a:ext cx="360000" cy="360000"/>
            </a:xfrm>
            <a:prstGeom prst="ellips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41813" y="2938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24913" y="55799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64913" y="33491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642713" y="47670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01813" y="3761462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48294" y="44070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>
          <a:xfrm>
            <a:off x="633626" y="3317461"/>
            <a:ext cx="2844800" cy="2101120"/>
            <a:chOff x="266313" y="2938381"/>
            <a:chExt cx="4064000" cy="3001600"/>
          </a:xfrm>
        </p:grpSpPr>
        <p:sp>
          <p:nvSpPr>
            <p:cNvPr id="13" name="Oval 12"/>
            <p:cNvSpPr/>
            <p:nvPr/>
          </p:nvSpPr>
          <p:spPr>
            <a:xfrm>
              <a:off x="2332513" y="44693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6313" y="3586081"/>
              <a:ext cx="360000" cy="360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69413" y="29383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52513" y="55799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92513" y="33491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70313" y="47670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94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225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013200" y="4108671"/>
            <a:ext cx="1177513" cy="5747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smtClean="0"/>
              <a:t>Dados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906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+507</a:t>
            </a:r>
            <a:endParaRPr lang="en-US" dirty="0" smtClean="0"/>
          </a:p>
          <a:p>
            <a:pPr lvl="2"/>
            <a:r>
              <a:rPr lang="en-US" dirty="0" smtClean="0"/>
              <a:t>-399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Testes</a:t>
            </a:r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324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+183</a:t>
            </a:r>
            <a:endParaRPr lang="en-US" dirty="0" smtClean="0"/>
          </a:p>
          <a:p>
            <a:pPr lvl="2"/>
            <a:r>
              <a:rPr lang="en-US" dirty="0" smtClean="0"/>
              <a:t>-141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65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err="1" smtClean="0"/>
              <a:t>é-processamento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/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/>
              <a:t>c</a:t>
            </a:r>
            <a:r>
              <a:rPr lang="en-US" dirty="0" err="1" smtClean="0"/>
              <a:t>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smtClean="0"/>
              <a:t>com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err="1" smtClean="0"/>
              <a:t>ltros</a:t>
            </a:r>
            <a:r>
              <a:rPr lang="en-US" dirty="0" smtClean="0"/>
              <a:t> </a:t>
            </a:r>
            <a:r>
              <a:rPr lang="en-US" dirty="0" smtClean="0"/>
              <a:t>de Gabor</a:t>
            </a:r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2160 </a:t>
            </a:r>
            <a:r>
              <a:rPr lang="en-US" dirty="0" err="1" smtClean="0"/>
              <a:t>dimens</a:t>
            </a:r>
            <a:r>
              <a:rPr lang="en-US" dirty="0" err="1" smtClean="0"/>
              <a:t>ões</a:t>
            </a:r>
            <a:endParaRPr lang="en-US" dirty="0" smtClean="0"/>
          </a:p>
          <a:p>
            <a:r>
              <a:rPr lang="en-US" dirty="0" smtClean="0"/>
              <a:t>2 classes (</a:t>
            </a:r>
            <a:r>
              <a:rPr lang="en-US" b="1" dirty="0" smtClean="0"/>
              <a:t>+</a:t>
            </a:r>
            <a:r>
              <a:rPr lang="en-US" dirty="0" smtClean="0"/>
              <a:t> e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30 </a:t>
            </a:r>
            <a:r>
              <a:rPr lang="en-US" dirty="0" err="1" smtClean="0"/>
              <a:t>prot</a:t>
            </a:r>
            <a:r>
              <a:rPr lang="en-US" dirty="0" err="1" smtClean="0"/>
              <a:t>ótipos</a:t>
            </a:r>
            <a:r>
              <a:rPr lang="en-US" dirty="0"/>
              <a:t> </a:t>
            </a:r>
            <a:r>
              <a:rPr lang="en-US" dirty="0" smtClean="0"/>
              <a:t>(16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e 14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Quadrado</a:t>
            </a:r>
            <a:r>
              <a:rPr lang="en-US" dirty="0" smtClean="0"/>
              <a:t> da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51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Taxa de </a:t>
            </a:r>
            <a:r>
              <a:rPr lang="en-US" dirty="0" err="1"/>
              <a:t>aprendizagem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η(1) = </a:t>
            </a:r>
            <a:r>
              <a:rPr lang="en-US" dirty="0"/>
              <a:t>0,2</a:t>
            </a:r>
          </a:p>
          <a:p>
            <a:pPr lvl="1"/>
            <a:r>
              <a:rPr lang="el-GR" dirty="0"/>
              <a:t>η(t + 1) = η(t) - 0,00019</a:t>
            </a:r>
          </a:p>
          <a:p>
            <a:pPr lvl="1"/>
            <a:r>
              <a:rPr lang="el-GR" dirty="0"/>
              <a:t>η(1000)</a:t>
            </a:r>
            <a:r>
              <a:rPr lang="el-GR" baseline="-25000" dirty="0"/>
              <a:t> </a:t>
            </a:r>
            <a:r>
              <a:rPr lang="el-GR" dirty="0"/>
              <a:t>= 0,01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convergência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 smtClean="0"/>
              <a:t>quadrático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(</a:t>
            </a:r>
            <a:r>
              <a:rPr lang="en-US" dirty="0"/>
              <a:t>MSE) entre </a:t>
            </a:r>
            <a:r>
              <a:rPr lang="en-US" dirty="0" err="1"/>
              <a:t>amostras</a:t>
            </a:r>
            <a:r>
              <a:rPr lang="en-US" dirty="0"/>
              <a:t> e o </a:t>
            </a:r>
            <a:r>
              <a:rPr lang="en-US" dirty="0" err="1"/>
              <a:t>protótipo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0,3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épocas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Otimiza</a:t>
            </a:r>
            <a:r>
              <a:rPr lang="en-US" dirty="0" err="1" smtClean="0"/>
              <a:t>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de um </a:t>
            </a:r>
            <a:r>
              <a:rPr lang="en-US" dirty="0" err="1" smtClean="0"/>
              <a:t>pr</a:t>
            </a:r>
            <a:r>
              <a:rPr lang="en-US" dirty="0" err="1" smtClean="0"/>
              <a:t>otótipo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  <a:p>
            <a:pPr lvl="1"/>
            <a:r>
              <a:rPr lang="en-US" dirty="0" err="1" smtClean="0"/>
              <a:t>Proporcional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representem</a:t>
            </a:r>
            <a:r>
              <a:rPr lang="en-US" dirty="0" smtClean="0"/>
              <a:t> subclasses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, </a:t>
            </a:r>
            <a:r>
              <a:rPr lang="en-US" dirty="0" err="1" smtClean="0"/>
              <a:t>reduzindo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endParaRPr lang="en-US" b="1" dirty="0"/>
          </a:p>
          <a:p>
            <a:r>
              <a:rPr lang="en-US" dirty="0" err="1" smtClean="0"/>
              <a:t>Inicialização</a:t>
            </a:r>
            <a:r>
              <a:rPr lang="en-US" dirty="0" smtClean="0"/>
              <a:t> dos </a:t>
            </a:r>
            <a:r>
              <a:rPr lang="en-US" dirty="0" err="1" smtClean="0"/>
              <a:t>protótipos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dimensão</a:t>
            </a:r>
            <a:r>
              <a:rPr lang="en-US" dirty="0" smtClean="0"/>
              <a:t>, </a:t>
            </a:r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e </a:t>
            </a:r>
            <a:r>
              <a:rPr lang="en-US" dirty="0" err="1" smtClean="0"/>
              <a:t>menor</a:t>
            </a:r>
            <a:r>
              <a:rPr lang="en-US" dirty="0" smtClean="0"/>
              <a:t> valor das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Atribui</a:t>
            </a:r>
            <a:r>
              <a:rPr lang="en-US" dirty="0" smtClean="0"/>
              <a:t> o peso </a:t>
            </a:r>
            <a:r>
              <a:rPr lang="en-US" dirty="0" err="1" smtClean="0"/>
              <a:t>aleatoriamente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intervalo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401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</p:spPr>
      </p:pic>
      <p:pic>
        <p:nvPicPr>
          <p:cNvPr id="4" name="Content Placeholder 3" descr="im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110"/>
          <a:stretch>
            <a:fillRect/>
          </a:stretch>
        </p:blipFill>
        <p:spPr>
          <a:xfrm>
            <a:off x="4238625" y="2595563"/>
            <a:ext cx="4675188" cy="3681412"/>
          </a:xfr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8" name="Picture 7" descr="wee-kirsty1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9" name="Picture 8" descr="if1306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10" name="Picture 9" descr="if2507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3" name="Picture 12" descr="wee-andrew!45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7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pPr lvl="1"/>
            <a:r>
              <a:rPr lang="en-US" dirty="0" smtClean="0"/>
              <a:t>Base de </a:t>
            </a:r>
            <a:r>
              <a:rPr lang="en-US" dirty="0" smtClean="0"/>
              <a:t>Dados</a:t>
            </a:r>
            <a:endParaRPr lang="en-US" dirty="0"/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endParaRPr lang="en-US" dirty="0"/>
          </a:p>
          <a:p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300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40</a:t>
            </a:r>
          </a:p>
          <a:p>
            <a:r>
              <a:rPr lang="en-US" dirty="0" smtClean="0"/>
              <a:t>Performance: 83.6%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7" name="Content Placeholder 6" descr="Screen Shot 2012-07-12 at 11.28.32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b="-1873"/>
          <a:stretch>
            <a:fillRect/>
          </a:stretch>
        </p:blipFill>
        <p:spPr>
          <a:xfrm>
            <a:off x="1117600" y="2595563"/>
            <a:ext cx="3565525" cy="368141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Entrada</a:t>
            </a:r>
            <a:r>
              <a:rPr lang="en-US" dirty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1000</a:t>
            </a:r>
          </a:p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Escondidas</a:t>
            </a:r>
            <a:r>
              <a:rPr lang="en-US" dirty="0" smtClean="0"/>
              <a:t>: 30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endParaRPr lang="en-US" dirty="0" smtClean="0"/>
          </a:p>
          <a:p>
            <a:pPr lvl="1"/>
            <a:r>
              <a:rPr lang="en-US" dirty="0" err="1" smtClean="0"/>
              <a:t>Ínicio</a:t>
            </a:r>
            <a:r>
              <a:rPr lang="en-US" dirty="0" smtClean="0"/>
              <a:t>: 0.2</a:t>
            </a:r>
          </a:p>
          <a:p>
            <a:pPr lvl="1"/>
            <a:r>
              <a:rPr lang="en-US" dirty="0" smtClean="0"/>
              <a:t>Final: 0.01</a:t>
            </a:r>
          </a:p>
          <a:p>
            <a:r>
              <a:rPr lang="en-US" dirty="0" err="1" smtClean="0"/>
              <a:t>Convergência</a:t>
            </a:r>
            <a:r>
              <a:rPr lang="en-US" dirty="0" smtClean="0"/>
              <a:t>: 0.3</a:t>
            </a:r>
          </a:p>
          <a:p>
            <a:r>
              <a:rPr lang="en-US" dirty="0" smtClean="0"/>
              <a:t>Performance: 86.11%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95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</a:t>
            </a:r>
            <a:r>
              <a:rPr lang="en-US" dirty="0" err="1" smtClean="0"/>
              <a:t>ú</a:t>
            </a:r>
            <a:r>
              <a:rPr lang="en-US" dirty="0" err="1" smtClean="0"/>
              <a:t>ltiplas</a:t>
            </a:r>
            <a:r>
              <a:rPr lang="en-US" dirty="0" smtClean="0"/>
              <a:t> </a:t>
            </a:r>
            <a:r>
              <a:rPr lang="en-US" dirty="0" smtClean="0"/>
              <a:t>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 smtClean="0"/>
              <a:t>www.mathworks.com</a:t>
            </a:r>
            <a:r>
              <a:rPr lang="en-US" dirty="0"/>
              <a:t>/</a:t>
            </a:r>
            <a:r>
              <a:rPr lang="en-US" dirty="0" smtClean="0"/>
              <a:t>products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 smtClean="0"/>
              <a:t>/)</a:t>
            </a:r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</a:t>
            </a:r>
            <a:r>
              <a:rPr lang="en-US" dirty="0" smtClean="0"/>
              <a:t>Angelo.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smtClean="0"/>
              <a:t>Neural </a:t>
            </a:r>
            <a:r>
              <a:rPr lang="en-US" i="1" dirty="0"/>
              <a:t>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02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Informatics and Mathematical Modeling. The IMM Face Database (http://www2.imm.dtu.dk/~aam/)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</a:t>
            </a:r>
            <a:r>
              <a:rPr lang="en-US" dirty="0" smtClean="0"/>
              <a:t>(http</a:t>
            </a:r>
            <a:r>
              <a:rPr lang="en-US" dirty="0"/>
              <a:t>://www.imagemagick.org/script/index.php)</a:t>
            </a:r>
          </a:p>
          <a:p>
            <a:r>
              <a:rPr lang="en-US" dirty="0"/>
              <a:t>Al-Amin </a:t>
            </a:r>
            <a:r>
              <a:rPr lang="en-US" dirty="0" err="1"/>
              <a:t>Bhuiyan</a:t>
            </a:r>
            <a:r>
              <a:rPr lang="en-US" dirty="0"/>
              <a:t>, </a:t>
            </a:r>
            <a:r>
              <a:rPr lang="en-US" dirty="0" smtClean="0"/>
              <a:t>Chang </a:t>
            </a:r>
            <a:r>
              <a:rPr lang="en-US" dirty="0"/>
              <a:t>Hong </a:t>
            </a:r>
            <a:r>
              <a:rPr lang="en-US" dirty="0" smtClean="0"/>
              <a:t>Liu. On </a:t>
            </a:r>
            <a:r>
              <a:rPr lang="en-US" dirty="0"/>
              <a:t>Face Recognition using Gabor </a:t>
            </a:r>
            <a:r>
              <a:rPr lang="en-US" dirty="0" smtClean="0"/>
              <a:t>Filters, </a:t>
            </a:r>
            <a:r>
              <a:rPr lang="en-US" dirty="0"/>
              <a:t>World Academy of Science, Engineering and </a:t>
            </a:r>
            <a:r>
              <a:rPr lang="en-US" dirty="0" smtClean="0"/>
              <a:t>Technology, v. 28,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r>
              <a:rPr lang="en-US" dirty="0" err="1" smtClean="0"/>
              <a:t>Representação</a:t>
            </a:r>
            <a:r>
              <a:rPr lang="en-US" dirty="0" smtClean="0"/>
              <a:t> similar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córtex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Adequado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texturas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406900"/>
            <a:ext cx="5562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7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Sinal</a:t>
            </a:r>
            <a:r>
              <a:rPr lang="en-US" dirty="0" smtClean="0"/>
              <a:t> sinusoidal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modulado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kernel </a:t>
            </a:r>
            <a:r>
              <a:rPr lang="en-US" dirty="0" err="1" smtClean="0"/>
              <a:t>gaussiana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427879"/>
            <a:ext cx="66294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4208929"/>
            <a:ext cx="21463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0" y="4208929"/>
            <a:ext cx="23368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4475629"/>
            <a:ext cx="3956050" cy="21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4257676" cy="3670767"/>
          </a:xfrm>
        </p:spPr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pPr lvl="1"/>
            <a:r>
              <a:rPr lang="en-US" dirty="0" err="1" smtClean="0"/>
              <a:t>Clusterização</a:t>
            </a:r>
            <a:endParaRPr lang="en-US" dirty="0" smtClean="0"/>
          </a:p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Supervisionada</a:t>
            </a:r>
            <a:endParaRPr lang="en-US" dirty="0" smtClean="0"/>
          </a:p>
          <a:p>
            <a:r>
              <a:rPr lang="en-US" dirty="0" err="1" smtClean="0"/>
              <a:t>Vencedor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endParaRPr lang="en-US" dirty="0"/>
          </a:p>
        </p:txBody>
      </p:sp>
      <p:pic>
        <p:nvPicPr>
          <p:cNvPr id="4" name="Content Placeholder 4" descr="Screen Shot 2012-06-01 at 8.4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>
          <a:xfrm>
            <a:off x="5147534" y="259556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Treinamento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Inicializam</a:t>
            </a:r>
            <a:r>
              <a:rPr lang="en-US" dirty="0" smtClean="0"/>
              <a:t>-se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atingida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Se d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r>
              <a:rPr lang="en-US" dirty="0" err="1" smtClean="0"/>
              <a:t>Δw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l-GR" dirty="0" smtClean="0"/>
              <a:t>η(x - w</a:t>
            </a:r>
            <a:r>
              <a:rPr lang="el-GR" baseline="-25000" dirty="0" smtClean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           </a:t>
            </a:r>
            <a:r>
              <a:rPr lang="el-GR" dirty="0"/>
              <a:t> </a:t>
            </a:r>
            <a:r>
              <a:rPr lang="el-GR" dirty="0" smtClean="0"/>
              <a:t>Se </a:t>
            </a:r>
            <a:r>
              <a:rPr lang="el-GR" dirty="0"/>
              <a:t>d ≠ </a:t>
            </a:r>
            <a:r>
              <a:rPr lang="el-GR" dirty="0" smtClean="0"/>
              <a:t>C</a:t>
            </a:r>
            <a:r>
              <a:rPr lang="el-GR" baseline="-25000" dirty="0" smtClean="0"/>
              <a:t>v</a:t>
            </a:r>
            <a:br>
              <a:rPr lang="el-GR" baseline="-25000" dirty="0" smtClean="0"/>
            </a:br>
            <a:r>
              <a:rPr lang="el-GR" dirty="0" smtClean="0"/>
              <a:t>                        </a:t>
            </a:r>
            <a:r>
              <a:rPr lang="en-US" dirty="0" err="1"/>
              <a:t>Δw</a:t>
            </a:r>
            <a:r>
              <a:rPr lang="en-US" baseline="-25000" dirty="0" err="1"/>
              <a:t>v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l-GR" dirty="0" smtClean="0"/>
              <a:t>η(</a:t>
            </a:r>
            <a:r>
              <a:rPr lang="el-GR" dirty="0"/>
              <a:t>x - w</a:t>
            </a:r>
            <a:r>
              <a:rPr lang="el-GR" baseline="-25000" dirty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Diminui </a:t>
            </a:r>
            <a:r>
              <a:rPr lang="el-GR" dirty="0" smtClean="0"/>
              <a:t>η</a:t>
            </a:r>
          </a:p>
        </p:txBody>
      </p:sp>
    </p:spTree>
    <p:extLst>
      <p:ext uri="{BB962C8B-B14F-4D97-AF65-F5344CB8AC3E}">
        <p14:creationId xmlns:p14="http://schemas.microsoft.com/office/powerpoint/2010/main" val="31527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Atribui</a:t>
            </a:r>
            <a:r>
              <a:rPr lang="en-US" dirty="0" smtClean="0"/>
              <a:t> x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73913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963</TotalTime>
  <Words>589</Words>
  <Application>Microsoft Macintosh PowerPoint</Application>
  <PresentationFormat>On-screen Show (4:3)</PresentationFormat>
  <Paragraphs>127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Perception</vt:lpstr>
      <vt:lpstr>Detecção Facial com Redes Neurais LVQ</vt:lpstr>
      <vt:lpstr>Roteiro</vt:lpstr>
      <vt:lpstr>Problema</vt:lpstr>
      <vt:lpstr>Filtro de Gabor</vt:lpstr>
      <vt:lpstr>Filtro de Gabor</vt:lpstr>
      <vt:lpstr>LVQ</vt:lpstr>
      <vt:lpstr>LVQ – Treinamento</vt:lpstr>
      <vt:lpstr>LVQ – Teste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Base de Dados</vt:lpstr>
      <vt:lpstr>Base de Dados</vt:lpstr>
      <vt:lpstr>Pré-processamento</vt:lpstr>
      <vt:lpstr>LVQ – Modelo</vt:lpstr>
      <vt:lpstr>LVQ – Modelo</vt:lpstr>
      <vt:lpstr>LVQ – Otimizações</vt:lpstr>
      <vt:lpstr>Implementação</vt:lpstr>
      <vt:lpstr>Implementação Matlab</vt:lpstr>
      <vt:lpstr>Implementação C</vt:lpstr>
      <vt:lpstr>Avaliação do Algoritmo</vt:lpstr>
      <vt:lpstr>Avaliação do Algoritmo</vt:lpstr>
      <vt:lpstr>Referências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André Costa</cp:lastModifiedBy>
  <cp:revision>40</cp:revision>
  <dcterms:created xsi:type="dcterms:W3CDTF">2011-11-28T02:17:18Z</dcterms:created>
  <dcterms:modified xsi:type="dcterms:W3CDTF">2012-07-17T14:19:31Z</dcterms:modified>
</cp:coreProperties>
</file>