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0" r:id="rId2"/>
    <p:sldId id="291" r:id="rId3"/>
    <p:sldId id="322" r:id="rId4"/>
    <p:sldId id="293" r:id="rId5"/>
    <p:sldId id="294" r:id="rId6"/>
    <p:sldId id="295" r:id="rId7"/>
    <p:sldId id="296" r:id="rId8"/>
    <p:sldId id="31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20" r:id="rId25"/>
    <p:sldId id="277" r:id="rId26"/>
    <p:sldId id="314" r:id="rId27"/>
    <p:sldId id="276" r:id="rId28"/>
    <p:sldId id="316" r:id="rId29"/>
    <p:sldId id="318" r:id="rId30"/>
    <p:sldId id="317" r:id="rId31"/>
    <p:sldId id="280" r:id="rId32"/>
    <p:sldId id="275" r:id="rId33"/>
    <p:sldId id="321" r:id="rId34"/>
    <p:sldId id="267" r:id="rId35"/>
    <p:sldId id="272" r:id="rId36"/>
    <p:sldId id="312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 snapToGrid="0" snapToObjects="1">
      <p:cViewPr varScale="1">
        <p:scale>
          <a:sx n="115" d="100"/>
          <a:sy n="115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8AE1-A868-454D-9019-D713EF62A972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D07D0-D3A2-0F4E-B035-6235F9BD6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18/07/12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Detecção</a:t>
            </a:r>
            <a:r>
              <a:rPr lang="en-US" sz="2800" dirty="0" smtClean="0"/>
              <a:t> Facial com </a:t>
            </a:r>
            <a:r>
              <a:rPr lang="en-US" sz="2800" dirty="0" err="1" smtClean="0"/>
              <a:t>Redes</a:t>
            </a:r>
            <a:r>
              <a:rPr lang="en-US" sz="2800" dirty="0" smtClean="0"/>
              <a:t> </a:t>
            </a:r>
            <a:r>
              <a:rPr lang="en-US" sz="2800" dirty="0" err="1" smtClean="0"/>
              <a:t>Neurais</a:t>
            </a:r>
            <a:r>
              <a:rPr lang="en-US" sz="2800" dirty="0" smtClean="0"/>
              <a:t> LVQ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André Costa</a:t>
            </a:r>
            <a:br>
              <a:rPr lang="en-US" i="1" dirty="0" smtClean="0"/>
            </a:br>
            <a:r>
              <a:rPr lang="en-US" i="1" dirty="0" err="1" smtClean="0"/>
              <a:t>Mário</a:t>
            </a:r>
            <a:r>
              <a:rPr lang="en-US" i="1" dirty="0" smtClean="0"/>
              <a:t> Barbosa</a:t>
            </a:r>
          </a:p>
        </p:txBody>
      </p:sp>
      <p:pic>
        <p:nvPicPr>
          <p:cNvPr id="4" name="Picture 3" descr="Vestibular-UFPE-2012-Resultad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74"/>
            <a:ext cx="1270046" cy="16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434902" cy="2544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6" idx="6"/>
          </p:cNvCxnSpPr>
          <p:nvPr/>
        </p:nvCxnSpPr>
        <p:spPr>
          <a:xfrm flipH="1" flipV="1">
            <a:off x="2576400" y="3780700"/>
            <a:ext cx="2696200" cy="5726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6" idx="5"/>
          </p:cNvCxnSpPr>
          <p:nvPr/>
        </p:nvCxnSpPr>
        <p:spPr>
          <a:xfrm flipH="1" flipV="1">
            <a:off x="2523679" y="3907979"/>
            <a:ext cx="333302" cy="2052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6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401802" cy="4913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9" idx="5"/>
          </p:cNvCxnSpPr>
          <p:nvPr/>
        </p:nvCxnSpPr>
        <p:spPr>
          <a:xfrm flipH="1" flipV="1">
            <a:off x="4949879" y="3671079"/>
            <a:ext cx="509602" cy="6220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9" idx="3"/>
          </p:cNvCxnSpPr>
          <p:nvPr/>
        </p:nvCxnSpPr>
        <p:spPr>
          <a:xfrm flipV="1">
            <a:off x="3317900" y="3671079"/>
            <a:ext cx="1377421" cy="633021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7900" y="40341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047900" y="3260279"/>
            <a:ext cx="424321" cy="77382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3726779" y="3260279"/>
            <a:ext cx="1732702" cy="1032802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7" idx="3"/>
          </p:cNvCxnSpPr>
          <p:nvPr/>
        </p:nvCxnSpPr>
        <p:spPr>
          <a:xfrm flipV="1">
            <a:off x="3149500" y="3260279"/>
            <a:ext cx="322721" cy="5158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2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400" y="42140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484000"/>
            <a:ext cx="737800" cy="180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  <a:endCxn id="5" idx="6"/>
          </p:cNvCxnSpPr>
          <p:nvPr/>
        </p:nvCxnSpPr>
        <p:spPr>
          <a:xfrm flipH="1">
            <a:off x="4642600" y="4511700"/>
            <a:ext cx="572700" cy="1523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5" idx="2"/>
          </p:cNvCxnSpPr>
          <p:nvPr/>
        </p:nvCxnSpPr>
        <p:spPr>
          <a:xfrm>
            <a:off x="3340419" y="4237000"/>
            <a:ext cx="942181" cy="4270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15300" y="424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702619"/>
            <a:ext cx="884502" cy="944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8" idx="7"/>
          </p:cNvCxnSpPr>
          <p:nvPr/>
        </p:nvCxnSpPr>
        <p:spPr>
          <a:xfrm flipH="1">
            <a:off x="4409879" y="4869619"/>
            <a:ext cx="693583" cy="77770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8" idx="1"/>
          </p:cNvCxnSpPr>
          <p:nvPr/>
        </p:nvCxnSpPr>
        <p:spPr>
          <a:xfrm>
            <a:off x="3340419" y="4237000"/>
            <a:ext cx="814902" cy="1410321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r>
              <a:rPr lang="en-US" dirty="0" smtClean="0"/>
              <a:t>LVQ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r>
              <a:rPr lang="en-US" dirty="0" err="1" smtClean="0"/>
              <a:t>Metodologia</a:t>
            </a:r>
            <a:endParaRPr lang="en-US" dirty="0" smtClean="0"/>
          </a:p>
          <a:p>
            <a:r>
              <a:rPr lang="en-US" dirty="0" err="1" smtClean="0"/>
              <a:t>Implementação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4381" y="4408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485300" y="4869619"/>
            <a:ext cx="435100" cy="92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5"/>
            <a:endCxn id="10" idx="2"/>
          </p:cNvCxnSpPr>
          <p:nvPr/>
        </p:nvCxnSpPr>
        <p:spPr>
          <a:xfrm>
            <a:off x="5586900" y="4882619"/>
            <a:ext cx="333500" cy="790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0" idx="2"/>
          </p:cNvCxnSpPr>
          <p:nvPr/>
        </p:nvCxnSpPr>
        <p:spPr>
          <a:xfrm>
            <a:off x="3340419" y="4237000"/>
            <a:ext cx="2579981" cy="724700"/>
          </a:xfrm>
          <a:prstGeom prst="straightConnector1">
            <a:avLst/>
          </a:prstGeom>
          <a:ln>
            <a:solidFill>
              <a:srgbClr val="4747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5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LVQ – </a:t>
            </a: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3776081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5981" y="44217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77760" y="3317192"/>
            <a:ext cx="2844800" cy="2101120"/>
            <a:chOff x="4938713" y="2938381"/>
            <a:chExt cx="4064000" cy="3001600"/>
          </a:xfrm>
        </p:grpSpPr>
        <p:sp>
          <p:nvSpPr>
            <p:cNvPr id="5" name="Oval 4"/>
            <p:cNvSpPr/>
            <p:nvPr/>
          </p:nvSpPr>
          <p:spPr>
            <a:xfrm>
              <a:off x="7004913" y="4469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938713" y="3586081"/>
              <a:ext cx="360000" cy="360000"/>
            </a:xfrm>
            <a:prstGeom prst="ellips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41813" y="29383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24913" y="55799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64913" y="33491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2713" y="4767081"/>
              <a:ext cx="360000" cy="360000"/>
            </a:xfrm>
            <a:prstGeom prst="ellipse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01813" y="3761462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48294" y="44070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>
          <a:xfrm>
            <a:off x="633626" y="3317461"/>
            <a:ext cx="2844800" cy="2101120"/>
            <a:chOff x="266313" y="2938381"/>
            <a:chExt cx="4064000" cy="3001600"/>
          </a:xfrm>
        </p:grpSpPr>
        <p:sp>
          <p:nvSpPr>
            <p:cNvPr id="13" name="Oval 12"/>
            <p:cNvSpPr/>
            <p:nvPr/>
          </p:nvSpPr>
          <p:spPr>
            <a:xfrm>
              <a:off x="2332513" y="44693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6313" y="3586081"/>
              <a:ext cx="360000" cy="3600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69413" y="2938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52513" y="55799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92513" y="33491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70313" y="4767081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94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22513" y="4068681"/>
              <a:ext cx="540000" cy="54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013200" y="4108671"/>
            <a:ext cx="1177513" cy="5747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geradas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reduzida</a:t>
            </a:r>
            <a:r>
              <a:rPr lang="en-US" dirty="0" smtClean="0"/>
              <a:t> da original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3975652"/>
            <a:ext cx="4057516" cy="2290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41" y="4365796"/>
            <a:ext cx="1575905" cy="1575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46" y="4365796"/>
            <a:ext cx="780288" cy="780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34" y="4358131"/>
            <a:ext cx="390144" cy="390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78" y="4358131"/>
            <a:ext cx="195072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Dados</a:t>
            </a:r>
            <a:endParaRPr lang="en-US" dirty="0"/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8" y="2595562"/>
            <a:ext cx="672194" cy="1008291"/>
          </a:xfrm>
          <a:prstGeom prst="rect">
            <a:avLst/>
          </a:prstGeom>
        </p:spPr>
      </p:pic>
      <p:pic>
        <p:nvPicPr>
          <p:cNvPr id="14" name="Picture 13" descr="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4" y="2595563"/>
            <a:ext cx="672193" cy="1008290"/>
          </a:xfrm>
          <a:prstGeom prst="rect">
            <a:avLst/>
          </a:prstGeom>
        </p:spPr>
      </p:pic>
      <p:pic>
        <p:nvPicPr>
          <p:cNvPr id="15" name="Picture 14" descr="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3673702"/>
            <a:ext cx="704023" cy="1056035"/>
          </a:xfrm>
          <a:prstGeom prst="rect">
            <a:avLst/>
          </a:prstGeom>
        </p:spPr>
      </p:pic>
      <p:pic>
        <p:nvPicPr>
          <p:cNvPr id="16" name="Picture 15" descr="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3673703"/>
            <a:ext cx="704023" cy="1056034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3673703"/>
            <a:ext cx="704020" cy="1056034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3" y="2595563"/>
            <a:ext cx="672193" cy="1008290"/>
          </a:xfrm>
          <a:prstGeom prst="rect">
            <a:avLst/>
          </a:prstGeom>
        </p:spPr>
      </p:pic>
      <p:pic>
        <p:nvPicPr>
          <p:cNvPr id="20" name="Picture 19" descr="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5" y="4836684"/>
            <a:ext cx="704020" cy="1056030"/>
          </a:xfrm>
          <a:prstGeom prst="rect">
            <a:avLst/>
          </a:prstGeom>
        </p:spPr>
      </p:pic>
      <p:pic>
        <p:nvPicPr>
          <p:cNvPr id="21" name="Picture 20" descr="4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8" y="4843179"/>
            <a:ext cx="704024" cy="1056036"/>
          </a:xfrm>
          <a:prstGeom prst="rect">
            <a:avLst/>
          </a:prstGeom>
        </p:spPr>
      </p:pic>
      <p:pic>
        <p:nvPicPr>
          <p:cNvPr id="22" name="Picture 21" descr="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2" y="4836683"/>
            <a:ext cx="672194" cy="1008291"/>
          </a:xfrm>
          <a:prstGeom prst="rect">
            <a:avLst/>
          </a:prstGeom>
        </p:spPr>
      </p:pic>
      <p:pic>
        <p:nvPicPr>
          <p:cNvPr id="23" name="Picture 22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2595561"/>
            <a:ext cx="677424" cy="1016137"/>
          </a:xfrm>
          <a:prstGeom prst="rect">
            <a:avLst/>
          </a:prstGeom>
        </p:spPr>
      </p:pic>
      <p:pic>
        <p:nvPicPr>
          <p:cNvPr id="24" name="Picture 23" descr="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3" y="2595563"/>
            <a:ext cx="672194" cy="1008291"/>
          </a:xfrm>
          <a:prstGeom prst="rect">
            <a:avLst/>
          </a:prstGeom>
        </p:spPr>
      </p:pic>
      <p:pic>
        <p:nvPicPr>
          <p:cNvPr id="25" name="Picture 24" descr="1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2595563"/>
            <a:ext cx="673945" cy="1010918"/>
          </a:xfrm>
          <a:prstGeom prst="rect">
            <a:avLst/>
          </a:prstGeom>
        </p:spPr>
      </p:pic>
      <p:pic>
        <p:nvPicPr>
          <p:cNvPr id="26" name="Picture 25" descr="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3673703"/>
            <a:ext cx="677424" cy="1016136"/>
          </a:xfrm>
          <a:prstGeom prst="rect">
            <a:avLst/>
          </a:prstGeom>
        </p:spPr>
      </p:pic>
      <p:pic>
        <p:nvPicPr>
          <p:cNvPr id="27" name="Picture 26" descr="2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1" y="3673701"/>
            <a:ext cx="677425" cy="1016138"/>
          </a:xfrm>
          <a:prstGeom prst="rect">
            <a:avLst/>
          </a:prstGeom>
        </p:spPr>
      </p:pic>
      <p:pic>
        <p:nvPicPr>
          <p:cNvPr id="28" name="Picture 27" descr="25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82" y="3673701"/>
            <a:ext cx="704023" cy="1056035"/>
          </a:xfrm>
          <a:prstGeom prst="rect">
            <a:avLst/>
          </a:prstGeom>
        </p:spPr>
      </p:pic>
      <p:pic>
        <p:nvPicPr>
          <p:cNvPr id="29" name="Picture 28" descr="2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9" y="4843179"/>
            <a:ext cx="680157" cy="1020236"/>
          </a:xfrm>
          <a:prstGeom prst="rect">
            <a:avLst/>
          </a:prstGeom>
        </p:spPr>
      </p:pic>
      <p:pic>
        <p:nvPicPr>
          <p:cNvPr id="30" name="Picture 29" descr="23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24" y="4869675"/>
            <a:ext cx="686360" cy="1029540"/>
          </a:xfrm>
          <a:prstGeom prst="rect">
            <a:avLst/>
          </a:prstGeom>
        </p:spPr>
      </p:pic>
      <p:pic>
        <p:nvPicPr>
          <p:cNvPr id="31" name="Picture 30" descr="26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32" y="4836682"/>
            <a:ext cx="672194" cy="10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906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+507</a:t>
            </a:r>
          </a:p>
          <a:p>
            <a:pPr lvl="2"/>
            <a:r>
              <a:rPr lang="en-US" dirty="0" smtClean="0"/>
              <a:t>-399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Testes</a:t>
            </a:r>
          </a:p>
          <a:p>
            <a:pPr lvl="1"/>
            <a:r>
              <a:rPr lang="en-US" dirty="0" err="1" smtClean="0"/>
              <a:t>Entradas</a:t>
            </a:r>
            <a:r>
              <a:rPr lang="en-US" dirty="0" smtClean="0"/>
              <a:t>: 324</a:t>
            </a:r>
          </a:p>
          <a:p>
            <a:pPr lvl="1"/>
            <a:r>
              <a:rPr lang="en-US" dirty="0" err="1" smtClean="0"/>
              <a:t>Distribuição</a:t>
            </a:r>
            <a:endParaRPr lang="en-US" dirty="0" smtClean="0"/>
          </a:p>
          <a:p>
            <a:pPr lvl="2"/>
            <a:r>
              <a:rPr lang="en-US" dirty="0" smtClean="0"/>
              <a:t>+183</a:t>
            </a:r>
          </a:p>
          <a:p>
            <a:pPr lvl="2"/>
            <a:r>
              <a:rPr lang="en-US" dirty="0" smtClean="0"/>
              <a:t>-141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Pré-processamento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146019" cy="36814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tons de </a:t>
            </a:r>
            <a:r>
              <a:rPr lang="en-US" dirty="0" err="1"/>
              <a:t>c</a:t>
            </a:r>
            <a:r>
              <a:rPr lang="en-US" dirty="0" err="1" smtClean="0"/>
              <a:t>inza</a:t>
            </a:r>
            <a:endParaRPr lang="en-US" dirty="0" smtClean="0"/>
          </a:p>
          <a:p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27 x 18</a:t>
            </a:r>
          </a:p>
          <a:p>
            <a:r>
              <a:rPr lang="en-US" dirty="0" err="1" smtClean="0"/>
              <a:t>Extração</a:t>
            </a:r>
            <a:r>
              <a:rPr lang="en-US" dirty="0" smtClean="0"/>
              <a:t> das </a:t>
            </a:r>
            <a:r>
              <a:rPr lang="en-US" dirty="0" err="1" smtClean="0"/>
              <a:t>características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escalas</a:t>
            </a:r>
            <a:r>
              <a:rPr lang="en-US" dirty="0" smtClean="0"/>
              <a:t> com 8 </a:t>
            </a:r>
            <a:r>
              <a:rPr lang="en-US" dirty="0" err="1" smtClean="0"/>
              <a:t>orientações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(40 </a:t>
            </a:r>
            <a:r>
              <a:rPr lang="en-US" dirty="0" err="1" smtClean="0"/>
              <a:t>filtros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tamanho</a:t>
            </a:r>
            <a:r>
              <a:rPr lang="en-US" dirty="0" smtClean="0"/>
              <a:t> 32 x 32</a:t>
            </a:r>
          </a:p>
          <a:p>
            <a:pPr lvl="1"/>
            <a:r>
              <a:rPr lang="en-US" dirty="0" err="1" smtClean="0"/>
              <a:t>Aplicação</a:t>
            </a:r>
            <a:r>
              <a:rPr lang="en-US" dirty="0" smtClean="0"/>
              <a:t> dos </a:t>
            </a:r>
            <a:r>
              <a:rPr lang="en-US" dirty="0" err="1" smtClean="0"/>
              <a:t>filtros</a:t>
            </a:r>
            <a:r>
              <a:rPr lang="en-US" dirty="0" smtClean="0"/>
              <a:t> no </a:t>
            </a:r>
            <a:r>
              <a:rPr lang="en-US" dirty="0" err="1" smtClean="0"/>
              <a:t>domínio</a:t>
            </a:r>
            <a:r>
              <a:rPr lang="en-US" dirty="0" smtClean="0"/>
              <a:t> da </a:t>
            </a:r>
            <a:r>
              <a:rPr lang="en-US" dirty="0" err="1" smtClean="0"/>
              <a:t>frequência</a:t>
            </a:r>
            <a:endParaRPr lang="en-US" dirty="0" smtClean="0"/>
          </a:p>
          <a:p>
            <a:pPr lvl="1"/>
            <a:r>
              <a:rPr lang="en-US" dirty="0" err="1" smtClean="0"/>
              <a:t>Normalização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entre -1 e 1</a:t>
            </a:r>
          </a:p>
          <a:p>
            <a:pPr lvl="1"/>
            <a:r>
              <a:rPr lang="en-US" dirty="0" err="1" smtClean="0"/>
              <a:t>Remoção</a:t>
            </a:r>
            <a:r>
              <a:rPr lang="en-US" dirty="0" smtClean="0"/>
              <a:t> das 4 </a:t>
            </a:r>
            <a:r>
              <a:rPr lang="en-US" dirty="0" err="1" smtClean="0"/>
              <a:t>colunas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significantes</a:t>
            </a:r>
            <a:endParaRPr lang="en-US" dirty="0" smtClean="0"/>
          </a:p>
          <a:p>
            <a:r>
              <a:rPr lang="en-US" dirty="0" smtClean="0"/>
              <a:t>2160 </a:t>
            </a:r>
            <a:r>
              <a:rPr lang="en-US" dirty="0" err="1" smtClean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2160 </a:t>
            </a:r>
            <a:r>
              <a:rPr lang="en-US" dirty="0" err="1" smtClean="0"/>
              <a:t>dimensões</a:t>
            </a:r>
            <a:endParaRPr lang="en-US" dirty="0" smtClean="0"/>
          </a:p>
          <a:p>
            <a:r>
              <a:rPr lang="en-US" dirty="0" smtClean="0"/>
              <a:t>2 classes (</a:t>
            </a:r>
            <a:r>
              <a:rPr lang="en-US" b="1" dirty="0" smtClean="0"/>
              <a:t>+</a:t>
            </a:r>
            <a:r>
              <a:rPr lang="en-US" dirty="0" smtClean="0"/>
              <a:t> e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protótipos</a:t>
            </a:r>
            <a:r>
              <a:rPr lang="en-US" dirty="0"/>
              <a:t> </a:t>
            </a:r>
            <a:r>
              <a:rPr lang="en-US" dirty="0" smtClean="0"/>
              <a:t>(16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b="1" dirty="0" smtClean="0"/>
              <a:t>+</a:t>
            </a:r>
            <a:r>
              <a:rPr lang="en-US" dirty="0" smtClean="0"/>
              <a:t> e 14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b="1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Quadrado</a:t>
            </a:r>
            <a:r>
              <a:rPr lang="en-US" dirty="0" smtClean="0"/>
              <a:t> da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51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Taxa de </a:t>
            </a:r>
            <a:r>
              <a:rPr lang="en-US" dirty="0" err="1"/>
              <a:t>aprendizagem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η</a:t>
            </a:r>
            <a:r>
              <a:rPr lang="el-GR" dirty="0" smtClean="0"/>
              <a:t>(0) </a:t>
            </a:r>
            <a:r>
              <a:rPr lang="el-GR" dirty="0"/>
              <a:t>= </a:t>
            </a:r>
            <a:r>
              <a:rPr lang="en-US" dirty="0"/>
              <a:t>0,2</a:t>
            </a:r>
          </a:p>
          <a:p>
            <a:pPr lvl="1"/>
            <a:r>
              <a:rPr lang="el-GR" dirty="0"/>
              <a:t>η(t + 1) = η(t) - 0,00019</a:t>
            </a:r>
          </a:p>
          <a:p>
            <a:pPr lvl="1"/>
            <a:r>
              <a:rPr lang="el-GR" dirty="0"/>
              <a:t>η(1000)</a:t>
            </a:r>
            <a:r>
              <a:rPr lang="el-GR" baseline="-25000" dirty="0"/>
              <a:t> </a:t>
            </a:r>
            <a:r>
              <a:rPr lang="el-GR" dirty="0"/>
              <a:t>= 0,01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convergência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 smtClean="0"/>
              <a:t>quadrático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(</a:t>
            </a:r>
            <a:r>
              <a:rPr lang="en-US" dirty="0"/>
              <a:t>MSE) entre </a:t>
            </a:r>
            <a:r>
              <a:rPr lang="en-US" dirty="0" err="1"/>
              <a:t>amostras</a:t>
            </a:r>
            <a:r>
              <a:rPr lang="en-US" dirty="0"/>
              <a:t> e o </a:t>
            </a:r>
            <a:r>
              <a:rPr lang="en-US" dirty="0" err="1"/>
              <a:t>protótipo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0,3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épocas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7391" y="2595563"/>
            <a:ext cx="4296303" cy="3681412"/>
          </a:xfrm>
        </p:spPr>
        <p:txBody>
          <a:bodyPr/>
          <a:lstStyle/>
          <a:p>
            <a:r>
              <a:rPr lang="en-US" b="1" dirty="0" err="1" smtClean="0"/>
              <a:t>Objetivo</a:t>
            </a:r>
            <a:r>
              <a:rPr lang="en-US" b="1" dirty="0" smtClean="0"/>
              <a:t>: </a:t>
            </a:r>
            <a:r>
              <a:rPr lang="en-US" dirty="0" err="1" smtClean="0"/>
              <a:t>Propor</a:t>
            </a:r>
            <a:r>
              <a:rPr lang="en-US" dirty="0" smtClean="0"/>
              <a:t> um </a:t>
            </a:r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 de</a:t>
            </a:r>
            <a:r>
              <a:rPr lang="en-US" dirty="0"/>
              <a:t> </a:t>
            </a:r>
            <a:r>
              <a:rPr lang="en-US" dirty="0" err="1" smtClean="0"/>
              <a:t>d</a:t>
            </a:r>
            <a:r>
              <a:rPr lang="en-US" dirty="0" err="1" smtClean="0"/>
              <a:t>etec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smtClean="0"/>
              <a:t>facial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 smtClean="0"/>
          </a:p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</a:t>
            </a:r>
            <a:r>
              <a:rPr lang="en-US" dirty="0" err="1" smtClean="0"/>
              <a:t>ção</a:t>
            </a:r>
            <a:endParaRPr lang="en-US" dirty="0"/>
          </a:p>
          <a:p>
            <a:pPr lvl="1"/>
            <a:r>
              <a:rPr lang="en-US" dirty="0" err="1" smtClean="0"/>
              <a:t>Expressões</a:t>
            </a:r>
            <a:endParaRPr lang="en-US" dirty="0"/>
          </a:p>
          <a:p>
            <a:pPr lvl="1"/>
            <a:r>
              <a:rPr lang="en-US" dirty="0" err="1" smtClean="0"/>
              <a:t>Oclusão</a:t>
            </a:r>
            <a:endParaRPr lang="en-US" dirty="0" smtClean="0"/>
          </a:p>
          <a:p>
            <a:pPr lvl="1"/>
            <a:r>
              <a:rPr lang="en-US" dirty="0" err="1" smtClean="0"/>
              <a:t>Inclinação</a:t>
            </a:r>
            <a:endParaRPr lang="en-US" dirty="0" smtClean="0"/>
          </a:p>
          <a:p>
            <a:r>
              <a:rPr lang="en-US" dirty="0" err="1" smtClean="0"/>
              <a:t>Múltiplas</a:t>
            </a:r>
            <a:r>
              <a:rPr lang="en-US" dirty="0" smtClean="0"/>
              <a:t> faces</a:t>
            </a:r>
            <a:endParaRPr lang="en-US" dirty="0"/>
          </a:p>
        </p:txBody>
      </p:sp>
      <p:pic>
        <p:nvPicPr>
          <p:cNvPr id="5" name="Content Placeholder 4" descr="wee-adrian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 b="8087"/>
          <a:stretch>
            <a:fillRect/>
          </a:stretch>
        </p:blipFill>
        <p:spPr>
          <a:xfrm>
            <a:off x="1117600" y="2595563"/>
            <a:ext cx="1175101" cy="1213078"/>
          </a:xfrm>
          <a:prstGeom prst="rect">
            <a:avLst/>
          </a:prstGeom>
        </p:spPr>
      </p:pic>
      <p:pic>
        <p:nvPicPr>
          <p:cNvPr id="6" name="Picture 5" descr="if320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2595563"/>
            <a:ext cx="1629508" cy="1213078"/>
          </a:xfrm>
          <a:prstGeom prst="rect">
            <a:avLst/>
          </a:prstGeom>
        </p:spPr>
      </p:pic>
      <p:pic>
        <p:nvPicPr>
          <p:cNvPr id="7" name="Picture 6" descr="wee-kirsty1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1" y="3889873"/>
            <a:ext cx="1041400" cy="1193800"/>
          </a:xfrm>
          <a:prstGeom prst="rect">
            <a:avLst/>
          </a:prstGeom>
        </p:spPr>
      </p:pic>
      <p:pic>
        <p:nvPicPr>
          <p:cNvPr id="8" name="Picture 7" descr="if1306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94" y="3978848"/>
            <a:ext cx="1379718" cy="1027123"/>
          </a:xfrm>
          <a:prstGeom prst="rect">
            <a:avLst/>
          </a:prstGeom>
        </p:spPr>
      </p:pic>
      <p:pic>
        <p:nvPicPr>
          <p:cNvPr id="9" name="Picture 8" descr="if2507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1" y="5206454"/>
            <a:ext cx="1257300" cy="935990"/>
          </a:xfrm>
          <a:prstGeom prst="rect">
            <a:avLst/>
          </a:prstGeom>
        </p:spPr>
      </p:pic>
      <p:pic>
        <p:nvPicPr>
          <p:cNvPr id="10" name="Picture 9" descr="wee-andrew!45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9" y="5088446"/>
            <a:ext cx="1041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Otimizações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de um </a:t>
            </a:r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/>
          </a:p>
          <a:p>
            <a:pPr lvl="1"/>
            <a:r>
              <a:rPr lang="en-US" dirty="0" err="1" smtClean="0"/>
              <a:t>Proporcional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representem</a:t>
            </a:r>
            <a:r>
              <a:rPr lang="en-US" dirty="0" smtClean="0"/>
              <a:t> subclasses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, </a:t>
            </a:r>
            <a:r>
              <a:rPr lang="en-US" dirty="0" err="1" smtClean="0"/>
              <a:t>reduzindo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endParaRPr lang="en-US" b="1" dirty="0"/>
          </a:p>
          <a:p>
            <a:r>
              <a:rPr lang="en-US" dirty="0" err="1" smtClean="0"/>
              <a:t>Inicialização</a:t>
            </a:r>
            <a:r>
              <a:rPr lang="en-US" dirty="0" smtClean="0"/>
              <a:t> dos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dimensão</a:t>
            </a:r>
            <a:r>
              <a:rPr lang="en-US" dirty="0" smtClean="0"/>
              <a:t>, </a:t>
            </a:r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e </a:t>
            </a:r>
            <a:r>
              <a:rPr lang="en-US" dirty="0" err="1" smtClean="0"/>
              <a:t>menor</a:t>
            </a:r>
            <a:r>
              <a:rPr lang="en-US" dirty="0" smtClean="0"/>
              <a:t> valor das </a:t>
            </a:r>
            <a:r>
              <a:rPr lang="en-US" dirty="0" err="1" smtClean="0"/>
              <a:t>amostras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o peso </a:t>
            </a:r>
            <a:r>
              <a:rPr lang="en-US" dirty="0" err="1" smtClean="0"/>
              <a:t>aleatoriamente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intervalo</a:t>
            </a:r>
            <a:endParaRPr lang="en-US" dirty="0" smtClean="0"/>
          </a:p>
          <a:p>
            <a:pPr lvl="1"/>
            <a:r>
              <a:rPr lang="en-US" b="1" dirty="0" err="1" smtClean="0"/>
              <a:t>Vantagem</a:t>
            </a:r>
            <a:r>
              <a:rPr lang="en-US" b="1" dirty="0" smtClean="0"/>
              <a:t>: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4010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Filtro</a:t>
            </a:r>
            <a:r>
              <a:rPr lang="en-US" dirty="0" smtClean="0"/>
              <a:t> de Gabor</a:t>
            </a:r>
          </a:p>
          <a:p>
            <a:pPr lvl="1"/>
            <a:r>
              <a:rPr lang="en-US" dirty="0" smtClean="0"/>
              <a:t>LVQ</a:t>
            </a:r>
          </a:p>
          <a:p>
            <a:pPr lvl="1"/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endParaRPr lang="en-US" dirty="0" smtClean="0"/>
          </a:p>
          <a:p>
            <a:pPr lvl="1"/>
            <a:r>
              <a:rPr lang="en-US" dirty="0" smtClean="0"/>
              <a:t>Base de Dados</a:t>
            </a:r>
            <a:endParaRPr lang="en-US" dirty="0"/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Magick</a:t>
            </a:r>
            <a:endParaRPr lang="en-US" dirty="0" smtClean="0"/>
          </a:p>
          <a:p>
            <a:pPr lvl="2"/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de tons de </a:t>
            </a:r>
            <a:r>
              <a:rPr lang="en-US" dirty="0" err="1" smtClean="0"/>
              <a:t>cinza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LVQ</a:t>
            </a:r>
          </a:p>
          <a:p>
            <a:pPr lvl="2"/>
            <a:r>
              <a:rPr lang="en-US" dirty="0" err="1" smtClean="0"/>
              <a:t>Treinamento</a:t>
            </a:r>
            <a:endParaRPr lang="en-US" dirty="0" smtClean="0"/>
          </a:p>
          <a:p>
            <a:pPr lvl="2"/>
            <a:r>
              <a:rPr lang="en-US" dirty="0" smtClean="0"/>
              <a:t>Testes</a:t>
            </a:r>
            <a:endParaRPr lang="en-US" dirty="0"/>
          </a:p>
          <a:p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" name="Content Placeholder 4" descr="Screen Shot 2012-06-01 at 9.02.19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8" r="-14638"/>
          <a:stretch>
            <a:fillRect/>
          </a:stretch>
        </p:blipFill>
        <p:spPr>
          <a:xfrm>
            <a:off x="622771" y="2292869"/>
            <a:ext cx="4290809" cy="44294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Entrada</a:t>
            </a:r>
            <a:r>
              <a:rPr lang="en-US" dirty="0" smtClean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300</a:t>
            </a:r>
          </a:p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Escondida</a:t>
            </a:r>
            <a:r>
              <a:rPr lang="en-US" dirty="0" smtClean="0"/>
              <a:t>: 40</a:t>
            </a:r>
          </a:p>
          <a:p>
            <a:r>
              <a:rPr lang="en-US" dirty="0" err="1" smtClean="0"/>
              <a:t>Distribuição</a:t>
            </a:r>
            <a:endParaRPr lang="en-US" dirty="0"/>
          </a:p>
          <a:p>
            <a:pPr lvl="1"/>
            <a:r>
              <a:rPr lang="en-US" dirty="0" err="1" smtClean="0"/>
              <a:t>Positivos</a:t>
            </a:r>
            <a:r>
              <a:rPr lang="en-US" dirty="0" smtClean="0"/>
              <a:t>: 0.6</a:t>
            </a:r>
            <a:endParaRPr lang="en-US" dirty="0"/>
          </a:p>
          <a:p>
            <a:pPr lvl="1"/>
            <a:r>
              <a:rPr lang="en-US" dirty="0" err="1" smtClean="0"/>
              <a:t>Negativos</a:t>
            </a:r>
            <a:r>
              <a:rPr lang="en-US" dirty="0" smtClean="0"/>
              <a:t>: 0.4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r>
              <a:rPr lang="en-US" dirty="0" smtClean="0"/>
              <a:t>: 0.01</a:t>
            </a:r>
          </a:p>
          <a:p>
            <a:r>
              <a:rPr lang="en-US" dirty="0" smtClean="0"/>
              <a:t>Performance: 83,6%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Protótipo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7" name="Content Placeholder 6" descr="Screen Shot 2012-07-12 at 11.28.32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b="-1873"/>
          <a:stretch>
            <a:fillRect/>
          </a:stretch>
        </p:blipFill>
        <p:spPr>
          <a:xfrm>
            <a:off x="1117600" y="2595563"/>
            <a:ext cx="3565525" cy="368141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Entrada</a:t>
            </a:r>
            <a:r>
              <a:rPr lang="en-US" dirty="0"/>
              <a:t>: 2160</a:t>
            </a:r>
          </a:p>
          <a:p>
            <a:r>
              <a:rPr lang="en-US" dirty="0" err="1" smtClean="0"/>
              <a:t>Épocas</a:t>
            </a:r>
            <a:r>
              <a:rPr lang="en-US" dirty="0" smtClean="0"/>
              <a:t>: 1000</a:t>
            </a:r>
          </a:p>
          <a:p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Escondidas</a:t>
            </a:r>
            <a:r>
              <a:rPr lang="en-US" dirty="0" smtClean="0"/>
              <a:t>: 30</a:t>
            </a:r>
          </a:p>
          <a:p>
            <a:r>
              <a:rPr lang="en-US" dirty="0" smtClean="0"/>
              <a:t>Taxa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pPr lvl="1"/>
            <a:r>
              <a:rPr lang="en-US" dirty="0" err="1" smtClean="0"/>
              <a:t>Ínicio</a:t>
            </a:r>
            <a:r>
              <a:rPr lang="en-US" dirty="0" smtClean="0"/>
              <a:t>: 0.2</a:t>
            </a:r>
          </a:p>
          <a:p>
            <a:pPr lvl="1"/>
            <a:r>
              <a:rPr lang="en-US" dirty="0" smtClean="0"/>
              <a:t>Final: 0.01</a:t>
            </a:r>
            <a:endParaRPr lang="en-US" dirty="0"/>
          </a:p>
          <a:p>
            <a:r>
              <a:rPr lang="en-US" dirty="0" err="1" smtClean="0"/>
              <a:t>Convergência</a:t>
            </a:r>
            <a:r>
              <a:rPr lang="en-US" dirty="0" smtClean="0"/>
              <a:t>: 0.3</a:t>
            </a:r>
            <a:endParaRPr lang="en-US" dirty="0"/>
          </a:p>
          <a:p>
            <a:r>
              <a:rPr lang="en-US" dirty="0" smtClean="0"/>
              <a:t>Performance: 86.11%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22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com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frontais</a:t>
            </a:r>
            <a:endParaRPr lang="en-US" dirty="0" smtClean="0"/>
          </a:p>
          <a:p>
            <a:r>
              <a:rPr lang="en-US" dirty="0" err="1" smtClean="0"/>
              <a:t>Invariante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luminação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cintosh HD:Users:Mario:Desktop:Screen Shot 2012-05-31 at 10.26.4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2" y="2351669"/>
            <a:ext cx="4285928" cy="4238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6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endParaRPr lang="en-US" dirty="0"/>
          </a:p>
        </p:txBody>
      </p:sp>
      <p:pic>
        <p:nvPicPr>
          <p:cNvPr id="6" name="Content Placeholder 5" descr="Screen Shot 2012-05-31 at 10.27.3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72" b="-14772"/>
          <a:stretch>
            <a:fillRect/>
          </a:stretch>
        </p:blipFill>
        <p:spPr>
          <a:xfrm>
            <a:off x="148449" y="2038256"/>
            <a:ext cx="4683125" cy="483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Falha</a:t>
            </a:r>
            <a:r>
              <a:rPr lang="en-US" dirty="0" smtClean="0"/>
              <a:t> com </a:t>
            </a:r>
            <a:r>
              <a:rPr lang="en-US" dirty="0" err="1" smtClean="0"/>
              <a:t>múltiplas</a:t>
            </a:r>
            <a:r>
              <a:rPr lang="en-US" dirty="0" smtClean="0"/>
              <a:t> poses</a:t>
            </a:r>
          </a:p>
          <a:p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Piramidal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tamanhos</a:t>
            </a:r>
            <a:endParaRPr lang="en-US" dirty="0" smtClean="0"/>
          </a:p>
          <a:p>
            <a:pPr lvl="1"/>
            <a:r>
              <a:rPr lang="en-US" dirty="0" err="1" smtClean="0"/>
              <a:t>Movimento</a:t>
            </a:r>
            <a:r>
              <a:rPr lang="en-US" dirty="0" smtClean="0"/>
              <a:t> da </a:t>
            </a:r>
            <a:r>
              <a:rPr lang="en-US" dirty="0" err="1" smtClean="0"/>
              <a:t>janela</a:t>
            </a:r>
            <a:r>
              <a:rPr lang="en-US" dirty="0" smtClean="0"/>
              <a:t> de 5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Matlab</a:t>
            </a:r>
            <a:r>
              <a:rPr lang="en-US" dirty="0"/>
              <a:t> Trial Software </a:t>
            </a:r>
            <a:r>
              <a:rPr lang="en-US" dirty="0" smtClean="0"/>
              <a:t>(http</a:t>
            </a:r>
            <a:r>
              <a:rPr lang="en-US" dirty="0"/>
              <a:t>://</a:t>
            </a:r>
            <a:r>
              <a:rPr lang="en-US" dirty="0" err="1" smtClean="0"/>
              <a:t>www.mathworks.com</a:t>
            </a:r>
            <a:r>
              <a:rPr lang="en-US" dirty="0"/>
              <a:t>/</a:t>
            </a:r>
            <a:r>
              <a:rPr lang="en-US" dirty="0" smtClean="0"/>
              <a:t>products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 smtClean="0"/>
              <a:t>/)</a:t>
            </a:r>
          </a:p>
          <a:p>
            <a:r>
              <a:rPr lang="en-US" dirty="0"/>
              <a:t>Learning Vector Quantization (http://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Learning_Vector_Quantization</a:t>
            </a:r>
            <a:r>
              <a:rPr lang="en-US" dirty="0"/>
              <a:t>)</a:t>
            </a:r>
          </a:p>
          <a:p>
            <a:r>
              <a:rPr lang="en-US" dirty="0" err="1"/>
              <a:t>Neide</a:t>
            </a:r>
            <a:r>
              <a:rPr lang="en-US" dirty="0"/>
              <a:t> </a:t>
            </a:r>
            <a:r>
              <a:rPr lang="en-US" dirty="0" err="1"/>
              <a:t>Pizzolato</a:t>
            </a:r>
            <a:r>
              <a:rPr lang="en-US" dirty="0"/>
              <a:t> </a:t>
            </a:r>
            <a:r>
              <a:rPr lang="en-US" dirty="0" smtClean="0"/>
              <a:t>Angelo. </a:t>
            </a:r>
            <a:r>
              <a:rPr lang="en-US" i="1" dirty="0" err="1"/>
              <a:t>Aplicação</a:t>
            </a:r>
            <a:r>
              <a:rPr lang="en-US" i="1" dirty="0"/>
              <a:t> de </a:t>
            </a:r>
            <a:r>
              <a:rPr lang="en-US" i="1" dirty="0" err="1"/>
              <a:t>Filtros</a:t>
            </a:r>
            <a:r>
              <a:rPr lang="en-US" i="1" dirty="0"/>
              <a:t> de Gabor no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Classificação</a:t>
            </a:r>
            <a:r>
              <a:rPr lang="en-US" i="1" dirty="0"/>
              <a:t> de </a:t>
            </a:r>
            <a:r>
              <a:rPr lang="en-US" i="1" dirty="0" err="1"/>
              <a:t>Imagens</a:t>
            </a:r>
            <a:r>
              <a:rPr lang="en-US" i="1" dirty="0"/>
              <a:t> </a:t>
            </a:r>
            <a:r>
              <a:rPr lang="en-US" i="1" dirty="0" err="1"/>
              <a:t>Digitais</a:t>
            </a:r>
            <a:r>
              <a:rPr lang="en-US" i="1" dirty="0"/>
              <a:t> com Base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Atributos</a:t>
            </a:r>
            <a:r>
              <a:rPr lang="en-US" i="1" dirty="0"/>
              <a:t> de </a:t>
            </a:r>
            <a:r>
              <a:rPr lang="en-US" i="1" dirty="0" err="1"/>
              <a:t>Textura</a:t>
            </a:r>
            <a:r>
              <a:rPr lang="en-US" dirty="0"/>
              <a:t>, Porto </a:t>
            </a:r>
            <a:r>
              <a:rPr lang="en-US" dirty="0" err="1"/>
              <a:t>Alegre</a:t>
            </a:r>
            <a:r>
              <a:rPr lang="en-US" dirty="0"/>
              <a:t>, </a:t>
            </a:r>
            <a:r>
              <a:rPr lang="en-US" dirty="0" err="1"/>
              <a:t>Brasil</a:t>
            </a:r>
            <a:endParaRPr lang="en-US" dirty="0"/>
          </a:p>
          <a:p>
            <a:r>
              <a:rPr lang="en-US" dirty="0" err="1"/>
              <a:t>Yasuo</a:t>
            </a:r>
            <a:r>
              <a:rPr lang="en-US" dirty="0"/>
              <a:t> </a:t>
            </a:r>
            <a:r>
              <a:rPr lang="en-US" dirty="0" err="1"/>
              <a:t>Kono</a:t>
            </a:r>
            <a:r>
              <a:rPr lang="en-US" dirty="0"/>
              <a:t>, José </a:t>
            </a:r>
            <a:r>
              <a:rPr lang="en-US" dirty="0" err="1"/>
              <a:t>Demiso</a:t>
            </a:r>
            <a:r>
              <a:rPr lang="en-US" dirty="0"/>
              <a:t> </a:t>
            </a:r>
            <a:r>
              <a:rPr lang="en-US" dirty="0" err="1"/>
              <a:t>Simões</a:t>
            </a:r>
            <a:r>
              <a:rPr lang="en-US" dirty="0"/>
              <a:t>, Rafael Duarte.  </a:t>
            </a:r>
            <a:r>
              <a:rPr lang="en-US" i="1" dirty="0" err="1"/>
              <a:t>Utilização</a:t>
            </a:r>
            <a:r>
              <a:rPr lang="en-US" i="1" dirty="0"/>
              <a:t> de </a:t>
            </a:r>
            <a:r>
              <a:rPr lang="en-US" i="1" dirty="0" err="1"/>
              <a:t>Rede</a:t>
            </a:r>
            <a:r>
              <a:rPr lang="en-US" i="1" dirty="0"/>
              <a:t> </a:t>
            </a:r>
            <a:r>
              <a:rPr lang="en-US" i="1" dirty="0" smtClean="0"/>
              <a:t>Neural </a:t>
            </a:r>
            <a:r>
              <a:rPr lang="en-US" i="1" dirty="0"/>
              <a:t>Para </a:t>
            </a:r>
            <a:r>
              <a:rPr lang="en-US" i="1" dirty="0" err="1"/>
              <a:t>Previsão</a:t>
            </a:r>
            <a:r>
              <a:rPr lang="en-US" i="1" dirty="0"/>
              <a:t> do </a:t>
            </a:r>
            <a:r>
              <a:rPr lang="en-US" i="1" dirty="0" err="1"/>
              <a:t>Nível</a:t>
            </a:r>
            <a:r>
              <a:rPr lang="en-US" i="1" dirty="0"/>
              <a:t> do Rio </a:t>
            </a:r>
            <a:r>
              <a:rPr lang="en-US" i="1" dirty="0" err="1"/>
              <a:t>Paraguai</a:t>
            </a:r>
            <a:r>
              <a:rPr lang="en-US" dirty="0"/>
              <a:t>. São José dos Campos, </a:t>
            </a:r>
            <a:r>
              <a:rPr lang="en-US" dirty="0" err="1"/>
              <a:t>Brasil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of Informatics and Mathematical Modeling. The IMM Face Database (http://www2.imm.dtu.dk/~aam/)</a:t>
            </a:r>
          </a:p>
          <a:p>
            <a:pPr lvl="0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 </a:t>
            </a:r>
            <a:r>
              <a:rPr lang="en-US" dirty="0" smtClean="0"/>
              <a:t>(http</a:t>
            </a:r>
            <a:r>
              <a:rPr lang="en-US" dirty="0"/>
              <a:t>://www.imagemagick.org/script/index.php)</a:t>
            </a:r>
          </a:p>
          <a:p>
            <a:r>
              <a:rPr lang="en-US" dirty="0"/>
              <a:t>Al-Amin </a:t>
            </a:r>
            <a:r>
              <a:rPr lang="en-US" dirty="0" err="1"/>
              <a:t>Bhuiyan</a:t>
            </a:r>
            <a:r>
              <a:rPr lang="en-US" dirty="0"/>
              <a:t>, </a:t>
            </a:r>
            <a:r>
              <a:rPr lang="en-US" dirty="0" smtClean="0"/>
              <a:t>Chang </a:t>
            </a:r>
            <a:r>
              <a:rPr lang="en-US" dirty="0"/>
              <a:t>Hong </a:t>
            </a:r>
            <a:r>
              <a:rPr lang="en-US" dirty="0" smtClean="0"/>
              <a:t>Liu. On </a:t>
            </a:r>
            <a:r>
              <a:rPr lang="en-US" dirty="0"/>
              <a:t>Face Recognition using Gabor </a:t>
            </a:r>
            <a:r>
              <a:rPr lang="en-US" dirty="0" smtClean="0"/>
              <a:t>Filters, </a:t>
            </a:r>
            <a:r>
              <a:rPr lang="en-US" dirty="0"/>
              <a:t>World Academy of Science, Engineering and </a:t>
            </a:r>
            <a:r>
              <a:rPr lang="en-US" dirty="0" smtClean="0"/>
              <a:t>Technology, v. 28,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etecção</a:t>
            </a:r>
            <a:r>
              <a:rPr lang="en-US" dirty="0" smtClean="0"/>
              <a:t> de </a:t>
            </a:r>
            <a:r>
              <a:rPr lang="en-US" dirty="0" err="1" smtClean="0"/>
              <a:t>bordas</a:t>
            </a:r>
            <a:endParaRPr lang="en-US" dirty="0" smtClean="0"/>
          </a:p>
          <a:p>
            <a:r>
              <a:rPr lang="en-US" dirty="0" err="1" smtClean="0"/>
              <a:t>Representação</a:t>
            </a:r>
            <a:r>
              <a:rPr lang="en-US" dirty="0" smtClean="0"/>
              <a:t> similar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córtex</a:t>
            </a:r>
            <a:r>
              <a:rPr lang="en-US" dirty="0" smtClean="0"/>
              <a:t> visual</a:t>
            </a:r>
          </a:p>
          <a:p>
            <a:r>
              <a:rPr lang="en-US" dirty="0" err="1" smtClean="0"/>
              <a:t>Adequado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texturas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406900"/>
            <a:ext cx="5562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</a:t>
            </a:r>
            <a:r>
              <a:rPr lang="en-US" dirty="0" smtClean="0"/>
              <a:t> de Gabor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Sinal</a:t>
            </a:r>
            <a:r>
              <a:rPr lang="en-US" dirty="0" smtClean="0"/>
              <a:t> sinusoidal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modulado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kernel </a:t>
            </a:r>
            <a:r>
              <a:rPr lang="en-US" dirty="0" err="1" smtClean="0"/>
              <a:t>gaussiana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427879"/>
            <a:ext cx="66294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208929"/>
            <a:ext cx="2146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4208929"/>
            <a:ext cx="23368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4475629"/>
            <a:ext cx="3956050" cy="21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4257676" cy="3670767"/>
          </a:xfrm>
        </p:spPr>
        <p:txBody>
          <a:bodyPr/>
          <a:lstStyle/>
          <a:p>
            <a:r>
              <a:rPr lang="en-US" dirty="0" smtClean="0"/>
              <a:t>Learning Vector Quantization</a:t>
            </a:r>
          </a:p>
          <a:p>
            <a:pPr lvl="1"/>
            <a:r>
              <a:rPr lang="en-US" dirty="0" err="1" smtClean="0"/>
              <a:t>Clusterização</a:t>
            </a:r>
            <a:endParaRPr lang="en-US" dirty="0" smtClean="0"/>
          </a:p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Kohonen</a:t>
            </a:r>
            <a:endParaRPr lang="en-US" dirty="0" smtClean="0"/>
          </a:p>
          <a:p>
            <a:r>
              <a:rPr lang="en-US" dirty="0" err="1" smtClean="0"/>
              <a:t>Competitiva</a:t>
            </a:r>
            <a:endParaRPr lang="en-US" dirty="0" smtClean="0"/>
          </a:p>
          <a:p>
            <a:r>
              <a:rPr lang="en-US" dirty="0" err="1" smtClean="0"/>
              <a:t>Supervisionada</a:t>
            </a:r>
            <a:endParaRPr lang="en-US" dirty="0" smtClean="0"/>
          </a:p>
          <a:p>
            <a:r>
              <a:rPr lang="en-US" dirty="0" err="1" smtClean="0"/>
              <a:t>Vencedor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endParaRPr lang="en-US" dirty="0"/>
          </a:p>
        </p:txBody>
      </p:sp>
      <p:pic>
        <p:nvPicPr>
          <p:cNvPr id="4" name="Content Placeholder 4" descr="Screen Shot 2012-06-01 at 8.47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12" r="-11512"/>
          <a:stretch>
            <a:fillRect/>
          </a:stretch>
        </p:blipFill>
        <p:spPr>
          <a:xfrm>
            <a:off x="5147534" y="2595563"/>
            <a:ext cx="356616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Inicializam</a:t>
            </a:r>
            <a:r>
              <a:rPr lang="en-US" dirty="0" smtClean="0"/>
              <a:t>-se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Enquanto</a:t>
            </a:r>
            <a:r>
              <a:rPr lang="en-US" dirty="0" smtClean="0"/>
              <a:t>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atingida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Se d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dirty="0" err="1" smtClean="0"/>
              <a:t>Δw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l-GR" dirty="0" smtClean="0"/>
              <a:t>η(x - w</a:t>
            </a:r>
            <a:r>
              <a:rPr lang="el-GR" baseline="-25000" dirty="0" smtClean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           </a:t>
            </a:r>
            <a:r>
              <a:rPr lang="el-GR" dirty="0"/>
              <a:t> </a:t>
            </a:r>
            <a:r>
              <a:rPr lang="el-GR" dirty="0" smtClean="0"/>
              <a:t>Se </a:t>
            </a:r>
            <a:r>
              <a:rPr lang="el-GR" dirty="0"/>
              <a:t>d ≠ </a:t>
            </a:r>
            <a:r>
              <a:rPr lang="el-GR" dirty="0" smtClean="0"/>
              <a:t>C</a:t>
            </a:r>
            <a:r>
              <a:rPr lang="el-GR" baseline="-25000" dirty="0" smtClean="0"/>
              <a:t>v</a:t>
            </a:r>
            <a:br>
              <a:rPr lang="el-GR" baseline="-25000" dirty="0" smtClean="0"/>
            </a:br>
            <a:r>
              <a:rPr lang="el-GR" dirty="0" smtClean="0"/>
              <a:t>                        </a:t>
            </a:r>
            <a:r>
              <a:rPr lang="en-US" dirty="0" err="1"/>
              <a:t>Δw</a:t>
            </a:r>
            <a:r>
              <a:rPr lang="en-US" baseline="-25000" dirty="0" err="1"/>
              <a:t>v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l-GR" dirty="0" smtClean="0"/>
              <a:t>η(</a:t>
            </a:r>
            <a:r>
              <a:rPr lang="el-GR" dirty="0"/>
              <a:t>x - w</a:t>
            </a:r>
            <a:r>
              <a:rPr lang="el-GR" baseline="-25000" dirty="0"/>
              <a:t>v</a:t>
            </a:r>
            <a:r>
              <a:rPr lang="el-GR" dirty="0" smtClean="0"/>
              <a:t>)</a:t>
            </a:r>
            <a:br>
              <a:rPr lang="el-GR" dirty="0" smtClean="0"/>
            </a:br>
            <a:r>
              <a:rPr lang="el-GR" dirty="0" smtClean="0"/>
              <a:t>      Diminui η</a:t>
            </a:r>
          </a:p>
        </p:txBody>
      </p:sp>
    </p:spTree>
    <p:extLst>
      <p:ext uri="{BB962C8B-B14F-4D97-AF65-F5344CB8AC3E}">
        <p14:creationId xmlns:p14="http://schemas.microsoft.com/office/powerpoint/2010/main" val="31527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br>
              <a:rPr lang="en-US" b="1" dirty="0" smtClean="0"/>
            </a:br>
            <a:r>
              <a:rPr lang="en-US" b="1" dirty="0" smtClean="0"/>
              <a:t>     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= min</a:t>
            </a:r>
            <a:r>
              <a:rPr lang="en-US" baseline="-25000" dirty="0" smtClean="0"/>
              <a:t>i</a:t>
            </a:r>
            <a:r>
              <a:rPr lang="en-US" dirty="0" smtClean="0"/>
              <a:t> ‖x –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‖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Atribui</a:t>
            </a:r>
            <a:r>
              <a:rPr lang="en-US" dirty="0" smtClean="0"/>
              <a:t> x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7391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– </a:t>
            </a: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2600" y="44840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6400" y="360070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9500" y="2953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02600" y="55946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2600" y="3363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0400" y="47817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9500" y="4083300"/>
            <a:ext cx="540000" cy="54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72600" y="4083300"/>
            <a:ext cx="540000" cy="54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1623</TotalTime>
  <Words>702</Words>
  <Application>Microsoft Macintosh PowerPoint</Application>
  <PresentationFormat>On-screen Show (4:3)</PresentationFormat>
  <Paragraphs>153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Perception</vt:lpstr>
      <vt:lpstr>Detecção Facial com Redes Neurais LVQ</vt:lpstr>
      <vt:lpstr>Roteiro</vt:lpstr>
      <vt:lpstr>Problema</vt:lpstr>
      <vt:lpstr>Filtro de Gabor</vt:lpstr>
      <vt:lpstr>Filtro de Gabor</vt:lpstr>
      <vt:lpstr>LVQ</vt:lpstr>
      <vt:lpstr>LVQ – Treinamento</vt:lpstr>
      <vt:lpstr>LVQ – Teste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LVQ – Passo a Passo</vt:lpstr>
      <vt:lpstr>Multiscale Piramidal</vt:lpstr>
      <vt:lpstr>Base de Dados</vt:lpstr>
      <vt:lpstr>Base de Dados</vt:lpstr>
      <vt:lpstr>Pré-processamento</vt:lpstr>
      <vt:lpstr>LVQ – Modelo</vt:lpstr>
      <vt:lpstr>LVQ – Modelo</vt:lpstr>
      <vt:lpstr>LVQ – Otimizações</vt:lpstr>
      <vt:lpstr>Implementação</vt:lpstr>
      <vt:lpstr>Protótipo em Matlab</vt:lpstr>
      <vt:lpstr>Protótipo em C</vt:lpstr>
      <vt:lpstr>Avaliação do Algoritmo</vt:lpstr>
      <vt:lpstr>Avaliação do Algoritmo</vt:lpstr>
      <vt:lpstr>Referências</vt:lpstr>
      <vt:lpstr>Referências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Cabeças em Imagens Estáticas com Hardware Limitado</dc:title>
  <dc:creator>Mario Barbosa</dc:creator>
  <cp:lastModifiedBy>André Costa</cp:lastModifiedBy>
  <cp:revision>64</cp:revision>
  <dcterms:created xsi:type="dcterms:W3CDTF">2011-11-28T02:17:18Z</dcterms:created>
  <dcterms:modified xsi:type="dcterms:W3CDTF">2012-07-18T14:17:03Z</dcterms:modified>
</cp:coreProperties>
</file>