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7" r:id="rId2"/>
    <p:sldId id="259" r:id="rId3"/>
    <p:sldId id="260" r:id="rId4"/>
    <p:sldId id="261" r:id="rId5"/>
    <p:sldId id="268" r:id="rId6"/>
    <p:sldId id="262" r:id="rId7"/>
    <p:sldId id="269" r:id="rId8"/>
    <p:sldId id="267" r:id="rId9"/>
    <p:sldId id="270" r:id="rId10"/>
    <p:sldId id="266" r:id="rId11"/>
    <p:sldId id="271" r:id="rId12"/>
    <p:sldId id="265" r:id="rId13"/>
    <p:sldId id="272" r:id="rId14"/>
    <p:sldId id="264" r:id="rId15"/>
    <p:sldId id="273" r:id="rId16"/>
    <p:sldId id="263" r:id="rId17"/>
    <p:sldId id="274" r:id="rId18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 userDrawn="1">
          <p15:clr>
            <a:srgbClr val="A4A3A4"/>
          </p15:clr>
        </p15:guide>
        <p15:guide id="2" pos="30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4326"/>
    <a:srgbClr val="F6BC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2898" y="84"/>
      </p:cViewPr>
      <p:guideLst>
        <p:guide orient="horz" pos="4032"/>
        <p:guide pos="30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03E35-1ED8-4092-ACC7-B75000E04CF6}" type="datetimeFigureOut">
              <a:rPr lang="pt-BR" smtClean="0"/>
              <a:t>06/06/2025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2F653-3A96-4C50-92D9-82224677F39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4567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2F653-3A96-4C50-92D9-82224677F396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2089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2F653-3A96-4C50-92D9-82224677F396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041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2F653-3A96-4C50-92D9-82224677F396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2172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2F653-3A96-4C50-92D9-82224677F396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4756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2F653-3A96-4C50-92D9-82224677F396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825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2F653-3A96-4C50-92D9-82224677F396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960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2F653-3A96-4C50-92D9-82224677F396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8322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2F653-3A96-4C50-92D9-82224677F396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6101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2F653-3A96-4C50-92D9-82224677F396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6397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2F653-3A96-4C50-92D9-82224677F396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8740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2F653-3A96-4C50-92D9-82224677F396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56043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2F653-3A96-4C50-92D9-82224677F396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6621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2F653-3A96-4C50-92D9-82224677F396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2879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2F653-3A96-4C50-92D9-82224677F396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33294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2F653-3A96-4C50-92D9-82224677F396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9497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2F653-3A96-4C50-92D9-82224677F396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6618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2F653-3A96-4C50-92D9-82224677F396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8184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13C-9EF7-4A48-83B6-AC7FE8ACC11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8763-1C0E-42FE-8702-9A47A2934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9837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13C-9EF7-4A48-83B6-AC7FE8ACC11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8763-1C0E-42FE-8702-9A47A2934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856261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13C-9EF7-4A48-83B6-AC7FE8ACC11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8763-1C0E-42FE-8702-9A47A2934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6050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13C-9EF7-4A48-83B6-AC7FE8ACC11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8763-1C0E-42FE-8702-9A47A2934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4151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/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13C-9EF7-4A48-83B6-AC7FE8ACC11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8763-1C0E-42FE-8702-9A47A2934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775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13C-9EF7-4A48-83B6-AC7FE8ACC11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8763-1C0E-42FE-8702-9A47A2934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793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13C-9EF7-4A48-83B6-AC7FE8ACC11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8763-1C0E-42FE-8702-9A47A2934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8749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13C-9EF7-4A48-83B6-AC7FE8ACC11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8763-1C0E-42FE-8702-9A47A2934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500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13C-9EF7-4A48-83B6-AC7FE8ACC11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8763-1C0E-42FE-8702-9A47A2934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24454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13C-9EF7-4A48-83B6-AC7FE8ACC11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8763-1C0E-42FE-8702-9A47A2934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8734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13C-9EF7-4A48-83B6-AC7FE8ACC11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578763-1C0E-42FE-8702-9A47A2934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06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1913C-9EF7-4A48-83B6-AC7FE8ACC116}" type="datetimeFigureOut">
              <a:rPr lang="pt-BR" smtClean="0"/>
              <a:t>05/06/2025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578763-1C0E-42FE-8702-9A47A29348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060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rgbClr val="C943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10" y="0"/>
            <a:ext cx="8534400" cy="12801600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605588" y="3947157"/>
            <a:ext cx="8390022" cy="78483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pt-BR" sz="4500" b="1" dirty="0" smtClean="0">
                <a:solidFill>
                  <a:schemeClr val="bg1"/>
                </a:solidFill>
                <a:latin typeface="Albertus MT Lt" pitchFamily="2" charset="0"/>
              </a:rPr>
              <a:t>Um </a:t>
            </a:r>
            <a:r>
              <a:rPr lang="pt-BR" sz="4500" b="1" dirty="0">
                <a:solidFill>
                  <a:schemeClr val="bg1"/>
                </a:solidFill>
                <a:latin typeface="Albertus MT Lt" pitchFamily="2" charset="0"/>
              </a:rPr>
              <a:t>guia completo para iniciantes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2707105" y="1880191"/>
            <a:ext cx="418698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9600" b="1" dirty="0" smtClean="0">
                <a:solidFill>
                  <a:schemeClr val="bg1"/>
                </a:solidFill>
                <a:latin typeface="CG Omega" panose="020B0502050508020304" pitchFamily="34" charset="0"/>
              </a:rPr>
              <a:t>JAVA</a:t>
            </a:r>
            <a:endParaRPr lang="pt-BR" sz="9600" dirty="0">
              <a:latin typeface="CG Omega" panose="020B0502050508020304" pitchFamily="34" charset="0"/>
            </a:endParaRPr>
          </a:p>
        </p:txBody>
      </p:sp>
      <p:sp>
        <p:nvSpPr>
          <p:cNvPr id="7" name="Retângulo 6"/>
          <p:cNvSpPr/>
          <p:nvPr/>
        </p:nvSpPr>
        <p:spPr>
          <a:xfrm>
            <a:off x="3916351" y="12280051"/>
            <a:ext cx="1768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</a:rPr>
              <a:t>1ª Edição - 2025 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0449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99674" y="2078869"/>
            <a:ext cx="6713619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 smtClean="0">
                <a:ln>
                  <a:solidFill>
                    <a:srgbClr val="00B0F0"/>
                  </a:solidFill>
                </a:ln>
                <a:noFill/>
              </a:rPr>
              <a:t>05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6039851"/>
            <a:ext cx="960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</a:rPr>
              <a:t>LAÇOS DE REPETIÇÃO (</a:t>
            </a:r>
            <a:r>
              <a:rPr lang="pt-BR" sz="8000" dirty="0">
                <a:solidFill>
                  <a:schemeClr val="bg1"/>
                </a:solidFill>
              </a:rPr>
              <a:t>for, </a:t>
            </a:r>
            <a:r>
              <a:rPr lang="pt-BR" sz="8000" dirty="0" err="1">
                <a:solidFill>
                  <a:schemeClr val="bg1"/>
                </a:solidFill>
              </a:rPr>
              <a:t>while</a:t>
            </a:r>
            <a:r>
              <a:rPr lang="pt-BR" sz="8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1118937" y="8554370"/>
            <a:ext cx="7363326" cy="12975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rgbClr val="00B0F0"/>
              </a:gs>
              <a:gs pos="38000">
                <a:schemeClr val="accent1">
                  <a:lumMod val="45000"/>
                  <a:lumOff val="5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793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76378" y="7003614"/>
            <a:ext cx="724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 real: Listar itens do pedido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76378" y="2007624"/>
            <a:ext cx="573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Repetindo ações com for</a:t>
            </a:r>
            <a:endParaRPr lang="pt-BR" sz="3200" dirty="0" smtClean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76378" y="655510"/>
            <a:ext cx="686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>
                <a:latin typeface="Impact" panose="020B0806030902050204" pitchFamily="34" charset="0"/>
              </a:rPr>
              <a:t>Laços de Repetição (for, while)</a:t>
            </a:r>
            <a:endParaRPr lang="pt-BR" sz="4000" dirty="0" smtClean="0">
              <a:latin typeface="Impact" panose="020B0806030902050204" pitchFamily="3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 rot="16200000">
            <a:off x="1082821" y="519364"/>
            <a:ext cx="1187116" cy="14838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rgbClr val="00B0F0"/>
              </a:gs>
              <a:gs pos="38000">
                <a:schemeClr val="accent1">
                  <a:lumMod val="45000"/>
                  <a:lumOff val="5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676378" y="2990741"/>
            <a:ext cx="7247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Laços de repetição são usados para executar blocos de código várias vezes. Com for e </a:t>
            </a:r>
            <a:r>
              <a:rPr lang="pt-BR" sz="2400" dirty="0" err="1"/>
              <a:t>while</a:t>
            </a:r>
            <a:r>
              <a:rPr lang="pt-BR" sz="2400" dirty="0"/>
              <a:t>, você pode percorrer listas, repetir cálculos ou exibir dados sequencialmente.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088" y="4958743"/>
            <a:ext cx="7363853" cy="1110689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2088" y="7627036"/>
            <a:ext cx="7344800" cy="1629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60870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99674" y="2078869"/>
            <a:ext cx="6713619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 smtClean="0">
                <a:ln>
                  <a:solidFill>
                    <a:srgbClr val="00B0F0"/>
                  </a:solidFill>
                </a:ln>
                <a:noFill/>
              </a:rPr>
              <a:t>06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6039851"/>
            <a:ext cx="960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</a:rPr>
              <a:t>CRIANDO MÉTODOS</a:t>
            </a:r>
            <a:endParaRPr lang="pt-BR" sz="8000" dirty="0">
              <a:solidFill>
                <a:schemeClr val="bg1"/>
              </a:solidFill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1118937" y="7298412"/>
            <a:ext cx="7363326" cy="12975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rgbClr val="00B0F0"/>
              </a:gs>
              <a:gs pos="38000">
                <a:schemeClr val="accent1">
                  <a:lumMod val="45000"/>
                  <a:lumOff val="5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40701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76378" y="7514378"/>
            <a:ext cx="724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 real: Método de desconto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76378" y="2007624"/>
            <a:ext cx="573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Reutilizando código com funções</a:t>
            </a:r>
            <a:endParaRPr lang="pt-BR" sz="3200" dirty="0" smtClean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76378" y="655510"/>
            <a:ext cx="686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Criando Métodos</a:t>
            </a:r>
            <a:endParaRPr lang="pt-BR" sz="4000" dirty="0" smtClean="0">
              <a:latin typeface="Impact" panose="020B0806030902050204" pitchFamily="3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 rot="16200000">
            <a:off x="1082821" y="519364"/>
            <a:ext cx="1187116" cy="14838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rgbClr val="00B0F0"/>
              </a:gs>
              <a:gs pos="38000">
                <a:schemeClr val="accent1">
                  <a:lumMod val="45000"/>
                  <a:lumOff val="5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676378" y="2990741"/>
            <a:ext cx="72470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Métodos são blocos de código que realizam uma tarefa específica. Eles ajudam a organizar o programa, evitam repetição de código e facilitam a manutenção.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574" y="4498380"/>
            <a:ext cx="7382905" cy="234347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1521" y="8353356"/>
            <a:ext cx="7401958" cy="138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67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99674" y="2078869"/>
            <a:ext cx="6713619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 smtClean="0">
                <a:ln>
                  <a:solidFill>
                    <a:srgbClr val="00B0F0"/>
                  </a:solidFill>
                </a:ln>
                <a:noFill/>
              </a:rPr>
              <a:t>07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6039851"/>
            <a:ext cx="9601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</a:rPr>
              <a:t>CLASSES E OBJETOS</a:t>
            </a:r>
            <a:endParaRPr lang="pt-BR" sz="8000" dirty="0">
              <a:solidFill>
                <a:schemeClr val="bg1"/>
              </a:solidFill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1074820" y="7363290"/>
            <a:ext cx="7363326" cy="12975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rgbClr val="00B0F0"/>
              </a:gs>
              <a:gs pos="38000">
                <a:schemeClr val="accent1">
                  <a:lumMod val="45000"/>
                  <a:lumOff val="5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8908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676377" y="2007624"/>
            <a:ext cx="7050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Fundamentos da Orientação a Objetos</a:t>
            </a:r>
            <a:endParaRPr lang="pt-BR" sz="3200" dirty="0" smtClean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76378" y="655510"/>
            <a:ext cx="686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Classes e Objetos</a:t>
            </a:r>
            <a:endParaRPr lang="pt-BR" sz="4000" dirty="0" smtClean="0">
              <a:latin typeface="Impact" panose="020B0806030902050204" pitchFamily="3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 rot="16200000">
            <a:off x="1082821" y="519364"/>
            <a:ext cx="1187116" cy="14838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rgbClr val="00B0F0"/>
              </a:gs>
              <a:gs pos="38000">
                <a:schemeClr val="accent1">
                  <a:lumMod val="45000"/>
                  <a:lumOff val="5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676378" y="2990741"/>
            <a:ext cx="7247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Java é uma linguagem orientada a objetos. Isso significa que organizamos o código em classes (estruturas que definem atributos e comportamentos) e objetos (instâncias dessas classes). Esse modelo facilita o reaproveitamento e a escalabilidade do código.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574" y="5716486"/>
            <a:ext cx="7411484" cy="432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35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99674" y="2078869"/>
            <a:ext cx="6713619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 smtClean="0">
                <a:ln>
                  <a:solidFill>
                    <a:srgbClr val="00B0F0"/>
                  </a:solidFill>
                </a:ln>
                <a:noFill/>
              </a:rPr>
              <a:t>08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6039851"/>
            <a:ext cx="960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</a:rPr>
              <a:t>CONCLUSÃO E PRÓXIMOS PASSOS</a:t>
            </a:r>
            <a:endParaRPr lang="pt-BR" sz="8000" dirty="0">
              <a:solidFill>
                <a:schemeClr val="bg1"/>
              </a:solidFill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1074820" y="8561642"/>
            <a:ext cx="7363326" cy="12975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rgbClr val="00B0F0"/>
              </a:gs>
              <a:gs pos="38000">
                <a:schemeClr val="accent1">
                  <a:lumMod val="45000"/>
                  <a:lumOff val="5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836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676377" y="2007624"/>
            <a:ext cx="7050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O que você aprendeu até aqui</a:t>
            </a:r>
            <a:endParaRPr lang="pt-BR" sz="3200" dirty="0" smtClean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76378" y="655510"/>
            <a:ext cx="686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Conclusão e Próximos Passos</a:t>
            </a:r>
            <a:endParaRPr lang="pt-BR" sz="4000" dirty="0" smtClean="0">
              <a:latin typeface="Impact" panose="020B0806030902050204" pitchFamily="3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 rot="16200000">
            <a:off x="1082821" y="519364"/>
            <a:ext cx="1187116" cy="14838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rgbClr val="00B0F0"/>
              </a:gs>
              <a:gs pos="38000">
                <a:schemeClr val="accent1">
                  <a:lumMod val="45000"/>
                  <a:lumOff val="5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676378" y="2990741"/>
            <a:ext cx="7247020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Você agora entende o básico de Java! Aprendeu como funciona a estrutura de um programa, como manipular dados, tomar decisões, repetir ações, criar métodos reutilizáveis e aplicar conceitos de orientação a objetos</a:t>
            </a:r>
            <a:r>
              <a:rPr lang="pt-BR" sz="2400" dirty="0" smtClean="0"/>
              <a:t>.</a:t>
            </a:r>
          </a:p>
          <a:p>
            <a:endParaRPr lang="pt-BR" sz="2400" dirty="0" smtClean="0"/>
          </a:p>
          <a:p>
            <a:r>
              <a:rPr lang="pt-BR" sz="2400" dirty="0" smtClean="0"/>
              <a:t>Continue </a:t>
            </a:r>
            <a:r>
              <a:rPr lang="pt-BR" sz="2400" dirty="0"/>
              <a:t>praticando e explore temas mais avançados como</a:t>
            </a:r>
            <a:r>
              <a:rPr lang="pt-BR" sz="2400" dirty="0" smtClean="0"/>
              <a:t>: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err="1" smtClean="0"/>
              <a:t>Arrays</a:t>
            </a:r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Listas </a:t>
            </a:r>
            <a:r>
              <a:rPr lang="pt-BR" sz="2400" dirty="0"/>
              <a:t>e </a:t>
            </a:r>
            <a:r>
              <a:rPr lang="pt-BR" sz="2400" dirty="0" err="1"/>
              <a:t>ColeçõesManipulação</a:t>
            </a:r>
            <a:r>
              <a:rPr lang="pt-BR" sz="2400" dirty="0"/>
              <a:t> de </a:t>
            </a:r>
            <a:r>
              <a:rPr lang="pt-BR" sz="2400" dirty="0" smtClean="0"/>
              <a:t>arquivos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Integração </a:t>
            </a:r>
            <a:r>
              <a:rPr lang="pt-BR" sz="2400" dirty="0"/>
              <a:t>com banco de </a:t>
            </a:r>
            <a:r>
              <a:rPr lang="pt-BR" sz="2400" dirty="0" err="1"/>
              <a:t>dadosDesenvolvimento</a:t>
            </a:r>
            <a:r>
              <a:rPr lang="pt-BR" sz="2400" dirty="0"/>
              <a:t> web com Spring </a:t>
            </a:r>
            <a:r>
              <a:rPr lang="pt-BR" sz="2400" dirty="0" smtClean="0"/>
              <a:t>Boot</a:t>
            </a:r>
          </a:p>
          <a:p>
            <a:endParaRPr lang="pt-BR" sz="2400" dirty="0" smtClean="0"/>
          </a:p>
          <a:p>
            <a:r>
              <a:rPr lang="pt-BR" sz="2400" dirty="0" smtClean="0"/>
              <a:t>Dica final</a:t>
            </a:r>
          </a:p>
          <a:p>
            <a:endParaRPr lang="pt-BR" sz="2400" dirty="0" smtClean="0"/>
          </a:p>
          <a:p>
            <a:r>
              <a:rPr lang="pt-BR" sz="2400" dirty="0" smtClean="0"/>
              <a:t>Crie </a:t>
            </a:r>
            <a:r>
              <a:rPr lang="pt-BR" sz="2400" dirty="0"/>
              <a:t>pequenos projetos, como</a:t>
            </a:r>
            <a:r>
              <a:rPr lang="pt-BR" sz="2400" dirty="0" smtClean="0"/>
              <a:t>:</a:t>
            </a:r>
          </a:p>
          <a:p>
            <a:endParaRPr lang="pt-BR" sz="2400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Uma calculadora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Um </a:t>
            </a:r>
            <a:r>
              <a:rPr lang="pt-BR" sz="2400" dirty="0"/>
              <a:t>controle de </a:t>
            </a:r>
            <a:r>
              <a:rPr lang="pt-BR" sz="2400" dirty="0" smtClean="0"/>
              <a:t>tarefas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400" dirty="0" smtClean="0"/>
              <a:t>Um </a:t>
            </a:r>
            <a:r>
              <a:rPr lang="pt-BR" sz="2400" dirty="0"/>
              <a:t>sistema simples de </a:t>
            </a:r>
            <a:r>
              <a:rPr lang="pt-BR" sz="2400" dirty="0" smtClean="0"/>
              <a:t>pedidos</a:t>
            </a:r>
          </a:p>
          <a:p>
            <a:endParaRPr lang="pt-BR" sz="2400" dirty="0" smtClean="0"/>
          </a:p>
          <a:p>
            <a:r>
              <a:rPr lang="pt-BR" sz="2400" dirty="0" smtClean="0"/>
              <a:t>Com </a:t>
            </a:r>
            <a:r>
              <a:rPr lang="pt-BR" sz="2400" dirty="0"/>
              <a:t>o tempo, esses projetos podem se transformar em portfólio para mostrar suas habilidades.</a:t>
            </a:r>
          </a:p>
        </p:txBody>
      </p:sp>
    </p:spTree>
    <p:extLst>
      <p:ext uri="{BB962C8B-B14F-4D97-AF65-F5344CB8AC3E}">
        <p14:creationId xmlns:p14="http://schemas.microsoft.com/office/powerpoint/2010/main" val="3629333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99674" y="2078869"/>
            <a:ext cx="6713619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 smtClean="0">
                <a:ln>
                  <a:solidFill>
                    <a:srgbClr val="00B0F0"/>
                  </a:solidFill>
                </a:ln>
                <a:noFill/>
              </a:rPr>
              <a:t>01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6039851"/>
            <a:ext cx="960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</a:rPr>
              <a:t>O QUE É JAVA E POR QUE APRENDER?</a:t>
            </a:r>
            <a:endParaRPr lang="pt-BR" sz="8000" dirty="0">
              <a:solidFill>
                <a:schemeClr val="bg1"/>
              </a:solidFill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1118937" y="8562351"/>
            <a:ext cx="7363326" cy="12975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rgbClr val="00B0F0"/>
              </a:gs>
              <a:gs pos="38000">
                <a:schemeClr val="accent1">
                  <a:lumMod val="45000"/>
                  <a:lumOff val="5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576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13022" y="2838341"/>
            <a:ext cx="724702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Java é uma linguagem de programação muito usada no mercado, presente em aplicações web, mobile (como </a:t>
            </a:r>
            <a:r>
              <a:rPr lang="pt-BR" sz="2400" dirty="0" err="1"/>
              <a:t>apps</a:t>
            </a:r>
            <a:r>
              <a:rPr lang="pt-BR" sz="2400" dirty="0"/>
              <a:t> </a:t>
            </a:r>
            <a:r>
              <a:rPr lang="pt-BR" sz="2400" dirty="0" err="1"/>
              <a:t>Android</a:t>
            </a:r>
            <a:r>
              <a:rPr lang="pt-BR" sz="2400" dirty="0"/>
              <a:t>) e sistemas corporativos. Ela é conhecida por ser robusta, orientada a objetos e </a:t>
            </a:r>
            <a:r>
              <a:rPr lang="pt-BR" sz="2400" dirty="0" err="1"/>
              <a:t>multiplataforma</a:t>
            </a:r>
            <a:r>
              <a:rPr lang="pt-BR" sz="2400" dirty="0" smtClean="0"/>
              <a:t>.</a:t>
            </a:r>
          </a:p>
          <a:p>
            <a:endParaRPr lang="pt-BR" sz="2400" dirty="0"/>
          </a:p>
          <a:p>
            <a:r>
              <a:rPr lang="pt-BR" sz="2400" dirty="0" smtClean="0"/>
              <a:t>Exemplo </a:t>
            </a:r>
            <a:r>
              <a:rPr lang="pt-BR" sz="2400" dirty="0"/>
              <a:t>real: Cálculo de </a:t>
            </a:r>
            <a:r>
              <a:rPr lang="pt-BR" sz="2400" dirty="0" smtClean="0"/>
              <a:t>pedido</a:t>
            </a:r>
            <a:endParaRPr lang="pt-BR" sz="2400" dirty="0"/>
          </a:p>
          <a:p>
            <a:r>
              <a:rPr lang="pt-BR" sz="2400" dirty="0" smtClean="0"/>
              <a:t>Imagine </a:t>
            </a:r>
            <a:r>
              <a:rPr lang="pt-BR" sz="2400" dirty="0"/>
              <a:t>um sistema de pedidos de comida por aplicativo. O código que calcula o valor total do pedido, com frete e desconto, pode ser feito em Java no </a:t>
            </a:r>
            <a:r>
              <a:rPr lang="pt-BR" sz="2400" dirty="0" err="1"/>
              <a:t>backend</a:t>
            </a:r>
            <a:r>
              <a:rPr lang="pt-BR" sz="2400" dirty="0" smtClean="0"/>
              <a:t>.</a:t>
            </a:r>
          </a:p>
          <a:p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31069" y="2003209"/>
            <a:ext cx="573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Conhecendo a linguagem Java</a:t>
            </a:r>
            <a:endParaRPr lang="pt-BR" sz="3200" dirty="0" smtClean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913022" y="655510"/>
            <a:ext cx="611204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Primeiros Passos com Java</a:t>
            </a:r>
            <a:endParaRPr lang="pt-BR" sz="4000" dirty="0" smtClean="0">
              <a:latin typeface="Impact" panose="020B0806030902050204" pitchFamily="3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 rot="16200000">
            <a:off x="1245269" y="519363"/>
            <a:ext cx="1187116" cy="14838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rgbClr val="00B0F0"/>
              </a:gs>
              <a:gs pos="38000">
                <a:schemeClr val="accent1">
                  <a:lumMod val="45000"/>
                  <a:lumOff val="5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32" y="8294857"/>
            <a:ext cx="7373379" cy="2372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255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99674" y="2078869"/>
            <a:ext cx="6713619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 smtClean="0">
                <a:ln>
                  <a:solidFill>
                    <a:srgbClr val="00B0F0"/>
                  </a:solidFill>
                </a:ln>
                <a:noFill/>
              </a:rPr>
              <a:t>02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6039851"/>
            <a:ext cx="960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</a:rPr>
              <a:t>SEU PRIMEIRO PROGRAMA EM JAVA</a:t>
            </a:r>
            <a:endParaRPr lang="pt-BR" sz="8000" dirty="0">
              <a:solidFill>
                <a:schemeClr val="bg1"/>
              </a:solidFill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1074820" y="8561642"/>
            <a:ext cx="7363326" cy="12975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rgbClr val="00B0F0"/>
              </a:gs>
              <a:gs pos="38000">
                <a:schemeClr val="accent1">
                  <a:lumMod val="45000"/>
                  <a:lumOff val="5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34291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913022" y="7645298"/>
            <a:ext cx="7247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Como executar seu código </a:t>
            </a:r>
            <a:r>
              <a:rPr lang="pt-BR" sz="2400" dirty="0" smtClean="0"/>
              <a:t>Java</a:t>
            </a:r>
          </a:p>
          <a:p>
            <a:endParaRPr lang="pt-BR" sz="2400" dirty="0" smtClean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 smtClean="0"/>
              <a:t>Salve </a:t>
            </a:r>
            <a:r>
              <a:rPr lang="pt-BR" sz="2400" dirty="0"/>
              <a:t>o arquivo como OlaMundo.java</a:t>
            </a:r>
            <a:r>
              <a:rPr lang="pt-BR" sz="2400" dirty="0" smtClean="0"/>
              <a:t>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 smtClean="0"/>
              <a:t>Compile</a:t>
            </a:r>
            <a:r>
              <a:rPr lang="pt-BR" sz="2400" dirty="0"/>
              <a:t>: </a:t>
            </a:r>
            <a:r>
              <a:rPr lang="pt-BR" sz="2400" dirty="0" err="1"/>
              <a:t>javac</a:t>
            </a:r>
            <a:r>
              <a:rPr lang="pt-BR" sz="2400" dirty="0"/>
              <a:t> </a:t>
            </a:r>
            <a:r>
              <a:rPr lang="pt-BR" sz="2400" dirty="0" smtClean="0"/>
              <a:t>OlaMundo.java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sz="2400" dirty="0" smtClean="0"/>
              <a:t>Execute</a:t>
            </a:r>
            <a:r>
              <a:rPr lang="pt-BR" sz="2400" dirty="0"/>
              <a:t>: </a:t>
            </a:r>
            <a:r>
              <a:rPr lang="pt-BR" sz="2400" dirty="0" err="1"/>
              <a:t>java</a:t>
            </a:r>
            <a:r>
              <a:rPr lang="pt-BR" sz="2400" dirty="0"/>
              <a:t> </a:t>
            </a:r>
            <a:r>
              <a:rPr lang="pt-BR" sz="2400" dirty="0" err="1"/>
              <a:t>OlaMundo</a:t>
            </a:r>
            <a:endParaRPr lang="pt-BR" sz="2400" dirty="0"/>
          </a:p>
        </p:txBody>
      </p:sp>
      <p:sp>
        <p:nvSpPr>
          <p:cNvPr id="5" name="CaixaDeTexto 4"/>
          <p:cNvSpPr txBox="1"/>
          <p:nvPr/>
        </p:nvSpPr>
        <p:spPr>
          <a:xfrm>
            <a:off x="1913022" y="2003209"/>
            <a:ext cx="573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+mj-lt"/>
              </a:rPr>
              <a:t>"Olá, Mundo!" — o clássico</a:t>
            </a:r>
            <a:endParaRPr lang="pt-BR" sz="3200" dirty="0" smtClean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913022" y="655510"/>
            <a:ext cx="686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Seu primeiro programa em Java</a:t>
            </a:r>
            <a:endParaRPr lang="pt-BR" sz="4000" dirty="0" smtClean="0">
              <a:latin typeface="Impact" panose="020B0806030902050204" pitchFamily="3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 rot="16200000">
            <a:off x="1245269" y="519363"/>
            <a:ext cx="1187116" cy="14838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rgbClr val="00B0F0"/>
              </a:gs>
              <a:gs pos="38000">
                <a:schemeClr val="accent1">
                  <a:lumMod val="45000"/>
                  <a:lumOff val="5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022" y="4774810"/>
            <a:ext cx="7245014" cy="1917415"/>
          </a:xfrm>
          <a:prstGeom prst="rect">
            <a:avLst/>
          </a:prstGeom>
        </p:spPr>
      </p:pic>
      <p:sp>
        <p:nvSpPr>
          <p:cNvPr id="8" name="CaixaDeTexto 7"/>
          <p:cNvSpPr txBox="1"/>
          <p:nvPr/>
        </p:nvSpPr>
        <p:spPr>
          <a:xfrm>
            <a:off x="1913022" y="2990741"/>
            <a:ext cx="7247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Todo aprendizado em linguagens começa com imprimir algo na tela. Isso serve para garantir que seu ambiente de desenvolvimento está funcionando corretamente e para apresentar a estrutura básica de um programa Java.</a:t>
            </a:r>
          </a:p>
        </p:txBody>
      </p:sp>
    </p:spTree>
    <p:extLst>
      <p:ext uri="{BB962C8B-B14F-4D97-AF65-F5344CB8AC3E}">
        <p14:creationId xmlns:p14="http://schemas.microsoft.com/office/powerpoint/2010/main" val="32400283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99674" y="2078869"/>
            <a:ext cx="6713619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 smtClean="0">
                <a:ln>
                  <a:solidFill>
                    <a:srgbClr val="00B0F0"/>
                  </a:solidFill>
                </a:ln>
                <a:noFill/>
              </a:rPr>
              <a:t>03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6039851"/>
            <a:ext cx="960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</a:rPr>
              <a:t>VARIÁVEIS E TIPOS DE DADOS</a:t>
            </a:r>
            <a:endParaRPr lang="pt-BR" sz="8000" dirty="0">
              <a:solidFill>
                <a:schemeClr val="bg1"/>
              </a:solidFill>
            </a:endParaRPr>
          </a:p>
        </p:txBody>
      </p:sp>
      <p:sp>
        <p:nvSpPr>
          <p:cNvPr id="7" name="Retângulo Arredondado 6"/>
          <p:cNvSpPr/>
          <p:nvPr/>
        </p:nvSpPr>
        <p:spPr>
          <a:xfrm>
            <a:off x="1118937" y="8570412"/>
            <a:ext cx="7363326" cy="12975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rgbClr val="00B0F0"/>
              </a:gs>
              <a:gs pos="38000">
                <a:schemeClr val="accent1">
                  <a:lumMod val="45000"/>
                  <a:lumOff val="5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0821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764632" y="7572288"/>
            <a:ext cx="724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 real: Cálculo de bônus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764632" y="2024166"/>
            <a:ext cx="573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+mj-lt"/>
              </a:rPr>
              <a:t>Guardando </a:t>
            </a:r>
            <a:r>
              <a:rPr lang="pt-BR" sz="3200" dirty="0">
                <a:latin typeface="+mj-lt"/>
              </a:rPr>
              <a:t>informações</a:t>
            </a:r>
            <a:endParaRPr lang="pt-BR" sz="3200" dirty="0" smtClean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764632" y="655510"/>
            <a:ext cx="686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Variáveis e Tipos de Dados</a:t>
            </a:r>
            <a:endParaRPr lang="pt-BR" sz="4000" dirty="0" smtClean="0">
              <a:latin typeface="Impact" panose="020B0806030902050204" pitchFamily="3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 rot="16200000">
            <a:off x="1096880" y="514104"/>
            <a:ext cx="1187116" cy="14838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rgbClr val="00B0F0"/>
              </a:gs>
              <a:gs pos="38000">
                <a:schemeClr val="accent1">
                  <a:lumMod val="45000"/>
                  <a:lumOff val="5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764632" y="2990741"/>
            <a:ext cx="72470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Em Java, variáveis são espaços na memória usados para guardar dados. Cada variável tem um tipo, que define que tipo de dado ela pode armazenar. Entender isso é essencial para manipular informações corretamente no seu programa.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632" y="5207501"/>
            <a:ext cx="7354326" cy="179611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4632" y="8345954"/>
            <a:ext cx="7344800" cy="14076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83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>
          <a:xfrm>
            <a:off x="0" y="0"/>
            <a:ext cx="9601200" cy="12801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/>
          <p:cNvSpPr txBox="1"/>
          <p:nvPr/>
        </p:nvSpPr>
        <p:spPr>
          <a:xfrm>
            <a:off x="1399674" y="2078869"/>
            <a:ext cx="6713619" cy="450892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700" dirty="0" smtClean="0">
                <a:ln>
                  <a:solidFill>
                    <a:srgbClr val="00B0F0"/>
                  </a:solidFill>
                </a:ln>
                <a:noFill/>
              </a:rPr>
              <a:t>04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0" y="6039851"/>
            <a:ext cx="96012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dirty="0" smtClean="0">
                <a:solidFill>
                  <a:schemeClr val="bg1"/>
                </a:solidFill>
              </a:rPr>
              <a:t>CONDICIONAIS </a:t>
            </a:r>
          </a:p>
          <a:p>
            <a:pPr algn="ctr"/>
            <a:r>
              <a:rPr lang="pt-BR" sz="8000" dirty="0" smtClean="0">
                <a:solidFill>
                  <a:schemeClr val="bg1"/>
                </a:solidFill>
              </a:rPr>
              <a:t>(</a:t>
            </a:r>
            <a:r>
              <a:rPr lang="pt-BR" sz="8000" dirty="0" err="1" smtClean="0">
                <a:solidFill>
                  <a:schemeClr val="bg1"/>
                </a:solidFill>
              </a:rPr>
              <a:t>if,else</a:t>
            </a:r>
            <a:r>
              <a:rPr lang="pt-BR" sz="8000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7" name="Retângulo Arredondado 6"/>
          <p:cNvSpPr/>
          <p:nvPr/>
        </p:nvSpPr>
        <p:spPr>
          <a:xfrm>
            <a:off x="1118937" y="8536910"/>
            <a:ext cx="7363326" cy="129755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rgbClr val="00B0F0"/>
              </a:gs>
              <a:gs pos="38000">
                <a:schemeClr val="accent1">
                  <a:lumMod val="45000"/>
                  <a:lumOff val="5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5155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/>
          <p:cNvSpPr txBox="1"/>
          <p:nvPr/>
        </p:nvSpPr>
        <p:spPr>
          <a:xfrm>
            <a:off x="1676378" y="7388624"/>
            <a:ext cx="72470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Exemplo real: Frete grátis</a:t>
            </a:r>
          </a:p>
        </p:txBody>
      </p:sp>
      <p:sp>
        <p:nvSpPr>
          <p:cNvPr id="5" name="CaixaDeTexto 4"/>
          <p:cNvSpPr txBox="1"/>
          <p:nvPr/>
        </p:nvSpPr>
        <p:spPr>
          <a:xfrm>
            <a:off x="1676378" y="2007624"/>
            <a:ext cx="57390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 smtClean="0">
                <a:latin typeface="+mj-lt"/>
              </a:rPr>
              <a:t>Tomando </a:t>
            </a:r>
            <a:r>
              <a:rPr lang="pt-BR" sz="3200" dirty="0">
                <a:latin typeface="+mj-lt"/>
              </a:rPr>
              <a:t>decisões</a:t>
            </a:r>
            <a:endParaRPr lang="pt-BR" sz="3200" dirty="0" smtClean="0">
              <a:latin typeface="+mj-lt"/>
            </a:endParaRPr>
          </a:p>
        </p:txBody>
      </p:sp>
      <p:sp>
        <p:nvSpPr>
          <p:cNvPr id="6" name="CaixaDeTexto 5"/>
          <p:cNvSpPr txBox="1"/>
          <p:nvPr/>
        </p:nvSpPr>
        <p:spPr>
          <a:xfrm>
            <a:off x="1676378" y="655510"/>
            <a:ext cx="68620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Impact" panose="020B0806030902050204" pitchFamily="34" charset="0"/>
              </a:rPr>
              <a:t>Condicionais (</a:t>
            </a:r>
            <a:r>
              <a:rPr lang="pt-BR" sz="4000" dirty="0" err="1">
                <a:latin typeface="Impact" panose="020B0806030902050204" pitchFamily="34" charset="0"/>
              </a:rPr>
              <a:t>if</a:t>
            </a:r>
            <a:r>
              <a:rPr lang="pt-BR" sz="4000" dirty="0">
                <a:latin typeface="Impact" panose="020B0806030902050204" pitchFamily="34" charset="0"/>
              </a:rPr>
              <a:t>, </a:t>
            </a:r>
            <a:r>
              <a:rPr lang="pt-BR" sz="4000" dirty="0" err="1">
                <a:latin typeface="Impact" panose="020B0806030902050204" pitchFamily="34" charset="0"/>
              </a:rPr>
              <a:t>else</a:t>
            </a:r>
            <a:r>
              <a:rPr lang="pt-BR" sz="4000" dirty="0">
                <a:latin typeface="Impact" panose="020B0806030902050204" pitchFamily="34" charset="0"/>
              </a:rPr>
              <a:t>)</a:t>
            </a:r>
            <a:endParaRPr lang="pt-BR" sz="4000" dirty="0" smtClean="0">
              <a:latin typeface="Impact" panose="020B0806030902050204" pitchFamily="34" charset="0"/>
            </a:endParaRPr>
          </a:p>
        </p:txBody>
      </p:sp>
      <p:sp>
        <p:nvSpPr>
          <p:cNvPr id="7" name="Retângulo Arredondado 6"/>
          <p:cNvSpPr/>
          <p:nvPr/>
        </p:nvSpPr>
        <p:spPr>
          <a:xfrm rot="16200000">
            <a:off x="1082821" y="519364"/>
            <a:ext cx="1187116" cy="148389"/>
          </a:xfrm>
          <a:prstGeom prst="round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99000">
                <a:srgbClr val="00B0F0"/>
              </a:gs>
              <a:gs pos="38000">
                <a:schemeClr val="accent1">
                  <a:lumMod val="45000"/>
                  <a:lumOff val="55000"/>
                </a:schemeClr>
              </a:gs>
              <a:gs pos="16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676378" y="2990741"/>
            <a:ext cx="72470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/>
              <a:t>Condicionais permitem que o programa tome decisões baseadas em condições lógicas. É com </a:t>
            </a:r>
            <a:r>
              <a:rPr lang="pt-BR" sz="2400" dirty="0" err="1"/>
              <a:t>if</a:t>
            </a:r>
            <a:r>
              <a:rPr lang="pt-BR" sz="2400" dirty="0"/>
              <a:t> e </a:t>
            </a:r>
            <a:r>
              <a:rPr lang="pt-BR" sz="2400" dirty="0" err="1"/>
              <a:t>else</a:t>
            </a:r>
            <a:r>
              <a:rPr lang="pt-BR" sz="2400" dirty="0"/>
              <a:t> que controlamos o fluxo de execução e criamos comportamentos dinâmicos.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378" y="4958743"/>
            <a:ext cx="7335274" cy="1646522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378" y="8294107"/>
            <a:ext cx="7335274" cy="170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269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</TotalTime>
  <Words>567</Words>
  <Application>Microsoft Office PowerPoint</Application>
  <PresentationFormat>Papel A3 (297 x 420 mm)</PresentationFormat>
  <Paragraphs>89</Paragraphs>
  <Slides>17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17</vt:i4>
      </vt:variant>
    </vt:vector>
  </HeadingPairs>
  <TitlesOfParts>
    <vt:vector size="25" baseType="lpstr">
      <vt:lpstr>Albertus MT Lt</vt:lpstr>
      <vt:lpstr>Arial</vt:lpstr>
      <vt:lpstr>Calibri</vt:lpstr>
      <vt:lpstr>Calibri Light</vt:lpstr>
      <vt:lpstr>CG Omega</vt:lpstr>
      <vt:lpstr>Impact</vt:lpstr>
      <vt:lpstr>Wingdings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MARIO JOSE BEZERRO</dc:creator>
  <cp:lastModifiedBy>MARIO JOSE BEZERRO</cp:lastModifiedBy>
  <cp:revision>19</cp:revision>
  <dcterms:created xsi:type="dcterms:W3CDTF">2025-06-05T19:23:20Z</dcterms:created>
  <dcterms:modified xsi:type="dcterms:W3CDTF">2025-06-06T12:53:42Z</dcterms:modified>
</cp:coreProperties>
</file>