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440" r:id="rId6"/>
    <p:sldId id="2439" r:id="rId7"/>
    <p:sldId id="260" r:id="rId8"/>
    <p:sldId id="2434" r:id="rId9"/>
    <p:sldId id="258" r:id="rId10"/>
    <p:sldId id="2444" r:id="rId11"/>
    <p:sldId id="2445" r:id="rId12"/>
    <p:sldId id="2446" r:id="rId13"/>
    <p:sldId id="2442" r:id="rId14"/>
    <p:sldId id="2433" r:id="rId15"/>
    <p:sldId id="2438" r:id="rId16"/>
    <p:sldId id="24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948" autoAdjust="0"/>
  </p:normalViewPr>
  <p:slideViewPr>
    <p:cSldViewPr snapToGrid="0">
      <p:cViewPr varScale="1">
        <p:scale>
          <a:sx n="63" d="100"/>
          <a:sy n="63" d="100"/>
        </p:scale>
        <p:origin x="1020" y="72"/>
      </p:cViewPr>
      <p:guideLst/>
    </p:cSldViewPr>
  </p:slideViewPr>
  <p:notesTextViewPr>
    <p:cViewPr>
      <p:scale>
        <a:sx n="1" d="1"/>
        <a:sy n="1" d="1"/>
      </p:scale>
      <p:origin x="0" y="-48"/>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ro-RO"/>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xmlns:c16r2="http://schemas.microsoft.com/office/drawing/2015/06/char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xmlns:c16r2="http://schemas.microsoft.com/office/drawing/2015/06/char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xmlns:c16r2="http://schemas.microsoft.com/office/drawing/2015/06/char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xmlns:c16r2="http://schemas.microsoft.com/office/drawing/2015/06/char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xmlns:c16r2="http://schemas.microsoft.com/office/drawing/2015/06/char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xmlns:c16r2="http://schemas.microsoft.com/office/drawing/2015/06/char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xmlns:c16r2="http://schemas.microsoft.com/office/drawing/2015/06/char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xmlns:c16r2="http://schemas.microsoft.com/office/drawing/2015/06/char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xmlns:c16r2="http://schemas.microsoft.com/office/drawing/2015/06/char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ro-R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xmlns:c16r2="http://schemas.microsoft.com/office/drawing/2015/06/char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ro-RO"/>
        </a:p>
      </c:txPr>
    </c:legend>
    <c:plotVisOnly val="1"/>
    <c:dispBlanksAs val="gap"/>
    <c:showDLblsOverMax val="0"/>
  </c:chart>
  <c:spPr>
    <a:noFill/>
    <a:ln>
      <a:noFill/>
    </a:ln>
    <a:effectLst/>
  </c:spPr>
  <c:txPr>
    <a:bodyPr/>
    <a:lstStyle/>
    <a:p>
      <a:pPr>
        <a:defRPr>
          <a:solidFill>
            <a:schemeClr val="bg1"/>
          </a:solidFill>
        </a:defRPr>
      </a:pPr>
      <a:endParaRPr lang="ro-R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2/10/2020</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IA</a:t>
            </a:r>
            <a:r>
              <a:rPr lang="ro-RO" baseline="0" dirty="0" smtClean="0"/>
              <a:t> – autonomus entity that use sensors and actuators to achieve goals.</a:t>
            </a:r>
            <a:endParaRPr lang="ro-RO" baseline="0" dirty="0"/>
          </a:p>
          <a:p>
            <a:r>
              <a:rPr lang="ro-RO" baseline="0" dirty="0" smtClean="0"/>
              <a:t>IA – may learn or use knowledge to achieve goals</a:t>
            </a:r>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Auction</a:t>
            </a:r>
            <a:r>
              <a:rPr lang="ro-RO" baseline="0" dirty="0" smtClean="0"/>
              <a:t> – procedure to perform resource allocation in a mas.</a:t>
            </a:r>
          </a:p>
          <a:p>
            <a:r>
              <a:rPr lang="ro-RO" baseline="0" dirty="0" smtClean="0"/>
              <a:t>Agents interested in an item will place bids to buy that item.</a:t>
            </a:r>
          </a:p>
          <a:p>
            <a:r>
              <a:rPr lang="ro-RO" baseline="0" dirty="0" smtClean="0"/>
              <a:t>A central auctioneer will make the allocation based of the bids placed by agents.</a:t>
            </a:r>
            <a:endParaRPr lang="ro-RO" dirty="0"/>
          </a:p>
        </p:txBody>
      </p:sp>
      <p:sp>
        <p:nvSpPr>
          <p:cNvPr id="4" name="Slide Number Placeholder 3"/>
          <p:cNvSpPr>
            <a:spLocks noGrp="1"/>
          </p:cNvSpPr>
          <p:nvPr>
            <p:ph type="sldNum" sz="quarter" idx="10"/>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61946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Examples for each:</a:t>
            </a:r>
          </a:p>
          <a:p>
            <a:r>
              <a:rPr lang="ro-RO" dirty="0" smtClean="0"/>
              <a:t>1 – food - need</a:t>
            </a:r>
          </a:p>
          <a:p>
            <a:r>
              <a:rPr lang="ro-RO" dirty="0" smtClean="0"/>
              <a:t>2 – stocks – resale value</a:t>
            </a:r>
          </a:p>
          <a:p>
            <a:r>
              <a:rPr lang="ro-RO" dirty="0" smtClean="0"/>
              <a:t>3 – </a:t>
            </a:r>
            <a:r>
              <a:rPr lang="ro-RO" smtClean="0"/>
              <a:t>house – need &amp; resale value</a:t>
            </a:r>
            <a:endParaRPr lang="ro-RO" dirty="0" smtClean="0"/>
          </a:p>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a:extLst>
              <a:ext uri="{FF2B5EF4-FFF2-40B4-BE49-F238E27FC236}">
                <a16:creationId xmlns:a16="http://schemas.microsoft.com/office/drawing/2014/main" xmlns=""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xmlns=""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smtClean="0"/>
              <a:t>Click to edit Master text styles</a:t>
            </a:r>
          </a:p>
        </p:txBody>
      </p:sp>
      <p:sp>
        <p:nvSpPr>
          <p:cNvPr id="15" name="Content Placeholder 5">
            <a:extLst>
              <a:ext uri="{FF2B5EF4-FFF2-40B4-BE49-F238E27FC236}">
                <a16:creationId xmlns:a16="http://schemas.microsoft.com/office/drawing/2014/main" xmlns=""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smtClean="0"/>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smtClean="0"/>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smtClean="0"/>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smtClean="0"/>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smtClean="0"/>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xmlns=""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xmlns=""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xmlns=""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xmlns=""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xmlns=""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xmlns=""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xmlns=""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xmlns=""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xmlns=""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xmlns="" id="{AF50108F-20E3-412D-860B-14CB11988FE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xmlns=""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xmlns=""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xmlns=""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ormAutofit/>
          </a:bodyPr>
          <a:lstStyle/>
          <a:p>
            <a:r>
              <a:rPr lang="ro-RO" dirty="0" smtClean="0"/>
              <a:t>Auctions in multiagent systems</a:t>
            </a:r>
            <a:endParaRPr lang="en-US" dirty="0"/>
          </a:p>
        </p:txBody>
      </p:sp>
      <p:sp>
        <p:nvSpPr>
          <p:cNvPr id="7" name="Subtitle 6">
            <a:extLst>
              <a:ext uri="{FF2B5EF4-FFF2-40B4-BE49-F238E27FC236}">
                <a16:creationId xmlns:a16="http://schemas.microsoft.com/office/drawing/2014/main" xmlns="" id="{9935280A-EBD5-4EFA-81A0-313C85F987EC}"/>
              </a:ext>
            </a:extLst>
          </p:cNvPr>
          <p:cNvSpPr>
            <a:spLocks noGrp="1"/>
          </p:cNvSpPr>
          <p:nvPr>
            <p:ph type="subTitle" idx="1"/>
          </p:nvPr>
        </p:nvSpPr>
        <p:spPr>
          <a:xfrm>
            <a:off x="2791372" y="3838627"/>
            <a:ext cx="6609256" cy="896756"/>
          </a:xfrm>
        </p:spPr>
        <p:txBody>
          <a:bodyPr>
            <a:normAutofit/>
          </a:bodyPr>
          <a:lstStyle/>
          <a:p>
            <a:r>
              <a:rPr lang="ro-RO" dirty="0"/>
              <a:t>Simple </a:t>
            </a:r>
            <a:r>
              <a:rPr lang="ro-RO" dirty="0" smtClean="0"/>
              <a:t>auctions</a:t>
            </a:r>
          </a:p>
          <a:p>
            <a:r>
              <a:rPr lang="ro-RO" dirty="0" smtClean="0"/>
              <a:t>Combinational </a:t>
            </a:r>
            <a:r>
              <a:rPr lang="ro-RO" dirty="0"/>
              <a:t>auctions</a:t>
            </a:r>
            <a:endParaRPr lang="en-US" dirty="0"/>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ADB54-3897-4872-B9B3-1888BB60FDFF}"/>
              </a:ext>
            </a:extLst>
          </p:cNvPr>
          <p:cNvSpPr>
            <a:spLocks noGrp="1"/>
          </p:cNvSpPr>
          <p:nvPr>
            <p:ph type="title"/>
          </p:nvPr>
        </p:nvSpPr>
        <p:spPr/>
        <p:txBody>
          <a:bodyPr/>
          <a:lstStyle/>
          <a:p>
            <a:r>
              <a:rPr lang="en-US" dirty="0"/>
              <a:t>YOUR TITLE GOES HERE 6</a:t>
            </a:r>
          </a:p>
        </p:txBody>
      </p:sp>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xmlns=""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3" descr="Chart">
            <a:extLst>
              <a:ext uri="{FF2B5EF4-FFF2-40B4-BE49-F238E27FC236}">
                <a16:creationId xmlns:a16="http://schemas.microsoft.com/office/drawing/2014/main" xmlns="" id="{0EB6D7F7-49BE-4D95-9DBA-99B2C7BD4949}"/>
              </a:ext>
            </a:extLst>
          </p:cNvPr>
          <p:cNvGraphicFramePr>
            <a:graphicFrameLocks noGrp="1"/>
          </p:cNvGraphicFramePr>
          <p:nvPr>
            <p:ph sz="quarter" idx="16"/>
            <p:extLst>
              <p:ext uri="{D42A27DB-BD31-4B8C-83A1-F6EECF244321}">
                <p14:modId xmlns:p14="http://schemas.microsoft.com/office/powerpoint/2010/main" val="3784325792"/>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a:extLst>
              <a:ext uri="{FF2B5EF4-FFF2-40B4-BE49-F238E27FC236}">
                <a16:creationId xmlns:a16="http://schemas.microsoft.com/office/drawing/2014/main" xmlns=""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xmlns="" id="{A40D7403-0D24-42D0-9DE5-23601D8FBC17}"/>
              </a:ext>
            </a:extLst>
          </p:cNvPr>
          <p:cNvSpPr>
            <a:spLocks noGrp="1"/>
          </p:cNvSpPr>
          <p:nvPr>
            <p:ph type="sldNum" sz="quarter" idx="18"/>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1507751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D671F4D-9614-41E9-BA0C-7977DEBBBBB3}"/>
              </a:ext>
            </a:extLst>
          </p:cNvPr>
          <p:cNvSpPr>
            <a:spLocks noGrp="1"/>
          </p:cNvSpPr>
          <p:nvPr>
            <p:ph type="title"/>
          </p:nvPr>
        </p:nvSpPr>
        <p:spPr/>
        <p:txBody>
          <a:bodyPr/>
          <a:lstStyle/>
          <a:p>
            <a:r>
              <a:rPr lang="en-US" dirty="0"/>
              <a:t>YOUR TITLE GOES HERE 7</a:t>
            </a:r>
          </a:p>
        </p:txBody>
      </p:sp>
      <p:sp>
        <p:nvSpPr>
          <p:cNvPr id="9" name="Rectangle 8">
            <a:extLst>
              <a:ext uri="{FF2B5EF4-FFF2-40B4-BE49-F238E27FC236}">
                <a16:creationId xmlns:a16="http://schemas.microsoft.com/office/drawing/2014/main" xmlns="" id="{3FA6EA72-8286-456D-962A-635BD29FF580}"/>
              </a:ext>
              <a:ext uri="{C183D7F6-B498-43B3-948B-1728B52AA6E4}">
                <adec:decorative xmlns:adec="http://schemas.microsoft.com/office/drawing/2017/decorative" xmlns=""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097B4C68-C77C-441E-92FB-B16A0472C0E5}"/>
              </a:ext>
              <a:ext uri="{C183D7F6-B498-43B3-948B-1728B52AA6E4}">
                <adec:decorative xmlns:adec="http://schemas.microsoft.com/office/drawing/2017/decorative" xmlns=""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xmlns="" id="{0E9A2E70-9C73-45A4-9B0C-E2433CF2A835}"/>
              </a:ext>
            </a:extLst>
          </p:cNvPr>
          <p:cNvGraphicFramePr>
            <a:graphicFrameLocks noGrp="1"/>
          </p:cNvGraphicFramePr>
          <p:nvPr>
            <p:ph idx="1"/>
            <p:extLst>
              <p:ext uri="{D42A27DB-BD31-4B8C-83A1-F6EECF244321}">
                <p14:modId xmlns:p14="http://schemas.microsoft.com/office/powerpoint/2010/main" val="164396029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xmlns="" val="2481577866"/>
                    </a:ext>
                  </a:extLst>
                </a:gridCol>
                <a:gridCol w="2750248">
                  <a:extLst>
                    <a:ext uri="{9D8B030D-6E8A-4147-A177-3AD203B41FA5}">
                      <a16:colId xmlns:a16="http://schemas.microsoft.com/office/drawing/2014/main" xmlns="" val="2836427615"/>
                    </a:ext>
                  </a:extLst>
                </a:gridCol>
                <a:gridCol w="2750248">
                  <a:extLst>
                    <a:ext uri="{9D8B030D-6E8A-4147-A177-3AD203B41FA5}">
                      <a16:colId xmlns:a16="http://schemas.microsoft.com/office/drawing/2014/main" xmlns="" val="310093864"/>
                    </a:ext>
                  </a:extLst>
                </a:gridCol>
                <a:gridCol w="2750248">
                  <a:extLst>
                    <a:ext uri="{9D8B030D-6E8A-4147-A177-3AD203B41FA5}">
                      <a16:colId xmlns:a16="http://schemas.microsoft.com/office/drawing/2014/main" xmlns="" val="2023951014"/>
                    </a:ext>
                  </a:extLst>
                </a:gridCol>
              </a:tblGrid>
              <a:tr h="546638">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xmlns=""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xmlns="" val="1663314759"/>
                  </a:ext>
                </a:extLst>
              </a:tr>
            </a:tbl>
          </a:graphicData>
        </a:graphic>
      </p:graphicFrame>
      <p:sp>
        <p:nvSpPr>
          <p:cNvPr id="2" name="Footer Placeholder 1">
            <a:extLst>
              <a:ext uri="{FF2B5EF4-FFF2-40B4-BE49-F238E27FC236}">
                <a16:creationId xmlns:a16="http://schemas.microsoft.com/office/drawing/2014/main" xmlns=""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C6CF05E3-FE3F-45C6-A2C5-9F5408F4F812}"/>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xmlns=""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xmlns=""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xmlns="" id="{618826A1-4E90-405A-AE28-5500B0A362E3}"/>
              </a:ext>
              <a:ext uri="{C183D7F6-B498-43B3-948B-1728B52AA6E4}">
                <adec:decorative xmlns:adec="http://schemas.microsoft.com/office/drawing/2017/decorative" xmlns=""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3C1F0EB8-D260-4FB6-ACF6-6E86B9A02919}"/>
              </a:ext>
              <a:ext uri="{C183D7F6-B498-43B3-948B-1728B52AA6E4}">
                <adec:decorative xmlns:adec="http://schemas.microsoft.com/office/drawing/2017/decorative" xmlns=""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YOUR TITLE GOES HERE</a:t>
            </a:r>
          </a:p>
          <a:p>
            <a:r>
              <a:rPr lang="en-US" sz="1200" dirty="0">
                <a:latin typeface="+mj-lt"/>
              </a:rPr>
              <a:t>Lorem ipsum dolor sit amet, consectetur adipiscing elit. </a:t>
            </a:r>
            <a:br>
              <a:rPr lang="en-US" sz="1200" dirty="0">
                <a:latin typeface="+mj-lt"/>
              </a:rPr>
            </a:br>
            <a:r>
              <a:rPr lang="en-US" sz="1200" dirty="0">
                <a:latin typeface="+mj-lt"/>
              </a:rPr>
              <a:t>Ut gravida eros erat. Proin a tellus sed risus lobortis sagitti</a:t>
            </a:r>
          </a:p>
        </p:txBody>
      </p:sp>
      <p:sp>
        <p:nvSpPr>
          <p:cNvPr id="2" name="Footer Placeholder 1">
            <a:extLst>
              <a:ext uri="{FF2B5EF4-FFF2-40B4-BE49-F238E27FC236}">
                <a16:creationId xmlns:a16="http://schemas.microsoft.com/office/drawing/2014/main" xmlns=""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xmlns=""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xmlns="" id="{206B3DE3-5308-4ADE-BC26-29765480D1E1}"/>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xmlns=""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chor="ctr"/>
          <a:lstStyle/>
          <a:p>
            <a:r>
              <a:rPr lang="en-US" dirty="0"/>
              <a:t>THANK YOU</a:t>
            </a:r>
          </a:p>
        </p:txBody>
      </p:sp>
      <p:sp>
        <p:nvSpPr>
          <p:cNvPr id="2" name="Footer Placeholder 1">
            <a:extLst>
              <a:ext uri="{FF2B5EF4-FFF2-40B4-BE49-F238E27FC236}">
                <a16:creationId xmlns:a16="http://schemas.microsoft.com/office/drawing/2014/main" xmlns=""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xmlns=""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xmlns=""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13</a:t>
            </a:fld>
            <a:endParaRPr lang="en-US" dirty="0"/>
          </a:p>
        </p:txBody>
      </p:sp>
      <p:sp>
        <p:nvSpPr>
          <p:cNvPr id="3" name="Subtitle 2"/>
          <p:cNvSpPr>
            <a:spLocks noGrp="1"/>
          </p:cNvSpPr>
          <p:nvPr>
            <p:ph type="subTitle" idx="1"/>
          </p:nvPr>
        </p:nvSpPr>
        <p:spPr>
          <a:xfrm>
            <a:off x="2791372" y="3838627"/>
            <a:ext cx="6609256" cy="551073"/>
          </a:xfrm>
        </p:spPr>
        <p:txBody>
          <a:bodyPr>
            <a:normAutofit fontScale="62500" lnSpcReduction="20000"/>
          </a:bodyPr>
          <a:lstStyle/>
          <a:p>
            <a:r>
              <a:rPr lang="ro-RO" dirty="0" smtClean="0"/>
              <a:t>Mario Bufu</a:t>
            </a:r>
          </a:p>
          <a:p>
            <a:r>
              <a:rPr lang="ro-RO" dirty="0" smtClean="0"/>
              <a:t>Email: mario.bufu@yahoo.com</a:t>
            </a:r>
            <a:endParaRPr lang="ro-RO"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xmlns="" id="{1101DF86-6B00-49D3-9EFB-456055F79899}"/>
              </a:ext>
              <a:ext uri="{C183D7F6-B498-43B3-948B-1728B52AA6E4}">
                <adec:decorative xmlns:adec="http://schemas.microsoft.com/office/drawing/2017/decorative" xmlns="" val="1"/>
              </a:ext>
            </a:extLst>
          </p:cNvPr>
          <p:cNvGrpSpPr/>
          <p:nvPr/>
        </p:nvGrpSpPr>
        <p:grpSpPr>
          <a:xfrm flipH="1" flipV="1">
            <a:off x="3581399" y="454838"/>
            <a:ext cx="5276606"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xmlns=""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6093" y="1462638"/>
            <a:ext cx="4351911" cy="1769608"/>
          </a:xfrm>
        </p:spPr>
        <p:txBody>
          <a:bodyPr>
            <a:normAutofit/>
          </a:bodyPr>
          <a:lstStyle/>
          <a:p>
            <a:r>
              <a:rPr lang="ro-RO" dirty="0" smtClean="0">
                <a:solidFill>
                  <a:schemeClr val="bg1"/>
                </a:solidFill>
              </a:rPr>
              <a:t>Multiagent systems</a:t>
            </a:r>
            <a:endParaRPr lang="en-US" dirty="0">
              <a:solidFill>
                <a:schemeClr val="bg1"/>
              </a:solidFill>
            </a:endParaRPr>
          </a:p>
        </p:txBody>
      </p:sp>
      <p:sp>
        <p:nvSpPr>
          <p:cNvPr id="2" name="TextBox 1"/>
          <p:cNvSpPr txBox="1"/>
          <p:nvPr/>
        </p:nvSpPr>
        <p:spPr>
          <a:xfrm>
            <a:off x="4506092" y="2873969"/>
            <a:ext cx="4351910" cy="3139321"/>
          </a:xfrm>
          <a:prstGeom prst="rect">
            <a:avLst/>
          </a:prstGeom>
          <a:noFill/>
        </p:spPr>
        <p:txBody>
          <a:bodyPr wrap="square" rtlCol="0">
            <a:spAutoFit/>
          </a:bodyPr>
          <a:lstStyle/>
          <a:p>
            <a:r>
              <a:rPr lang="en-US" dirty="0">
                <a:solidFill>
                  <a:schemeClr val="bg1"/>
                </a:solidFill>
              </a:rPr>
              <a:t>A multi-agent system </a:t>
            </a:r>
            <a:r>
              <a:rPr lang="en-US" dirty="0" smtClean="0">
                <a:solidFill>
                  <a:schemeClr val="bg1"/>
                </a:solidFill>
              </a:rPr>
              <a:t>is </a:t>
            </a:r>
            <a:r>
              <a:rPr lang="en-US" dirty="0">
                <a:solidFill>
                  <a:schemeClr val="bg1"/>
                </a:solidFill>
              </a:rPr>
              <a:t>a computerized system composed of multiple interacting intelligent </a:t>
            </a:r>
            <a:r>
              <a:rPr lang="en-US" dirty="0" smtClean="0">
                <a:solidFill>
                  <a:schemeClr val="bg1"/>
                </a:solidFill>
              </a:rPr>
              <a:t>agents</a:t>
            </a:r>
            <a:r>
              <a:rPr lang="ro-RO" dirty="0" smtClean="0">
                <a:solidFill>
                  <a:schemeClr val="bg1"/>
                </a:solidFill>
              </a:rPr>
              <a:t>.</a:t>
            </a:r>
          </a:p>
          <a:p>
            <a:endParaRPr lang="ro-RO" dirty="0" smtClean="0">
              <a:solidFill>
                <a:schemeClr val="bg1"/>
              </a:solidFill>
            </a:endParaRPr>
          </a:p>
          <a:p>
            <a:r>
              <a:rPr lang="ro-RO" dirty="0" smtClean="0">
                <a:solidFill>
                  <a:schemeClr val="bg1"/>
                </a:solidFill>
              </a:rPr>
              <a:t>A</a:t>
            </a:r>
            <a:r>
              <a:rPr lang="en-US" dirty="0" smtClean="0">
                <a:solidFill>
                  <a:schemeClr val="bg1"/>
                </a:solidFill>
              </a:rPr>
              <a:t>n </a:t>
            </a:r>
            <a:r>
              <a:rPr lang="en-US" dirty="0">
                <a:solidFill>
                  <a:schemeClr val="bg1"/>
                </a:solidFill>
              </a:rPr>
              <a:t>intelligent </a:t>
            </a:r>
            <a:r>
              <a:rPr lang="en-US" dirty="0" smtClean="0">
                <a:solidFill>
                  <a:schemeClr val="bg1"/>
                </a:solidFill>
              </a:rPr>
              <a:t>agent </a:t>
            </a:r>
            <a:r>
              <a:rPr lang="en-US" dirty="0">
                <a:solidFill>
                  <a:schemeClr val="bg1"/>
                </a:solidFill>
              </a:rPr>
              <a:t>refers to an autonomous entity which acts, directing its activity towards achieving </a:t>
            </a:r>
            <a:r>
              <a:rPr lang="en-US" dirty="0" smtClean="0">
                <a:solidFill>
                  <a:schemeClr val="bg1"/>
                </a:solidFill>
              </a:rPr>
              <a:t>goals</a:t>
            </a:r>
            <a:r>
              <a:rPr lang="ro-RO" dirty="0" smtClean="0">
                <a:solidFill>
                  <a:schemeClr val="bg1"/>
                </a:solidFill>
              </a:rPr>
              <a:t>, </a:t>
            </a:r>
            <a:r>
              <a:rPr lang="en-US" dirty="0">
                <a:solidFill>
                  <a:schemeClr val="bg1"/>
                </a:solidFill>
              </a:rPr>
              <a:t>upon an environment using observation through sensors and consequent </a:t>
            </a:r>
            <a:r>
              <a:rPr lang="en-US" dirty="0" smtClean="0">
                <a:solidFill>
                  <a:schemeClr val="bg1"/>
                </a:solidFill>
              </a:rPr>
              <a:t>actuators</a:t>
            </a:r>
            <a:r>
              <a:rPr lang="ro-RO" dirty="0" smtClean="0">
                <a:solidFill>
                  <a:schemeClr val="bg1"/>
                </a:solidFill>
              </a:rPr>
              <a:t>.</a:t>
            </a:r>
          </a:p>
          <a:p>
            <a:r>
              <a:rPr lang="en-US" dirty="0">
                <a:solidFill>
                  <a:schemeClr val="bg1"/>
                </a:solidFill>
              </a:rPr>
              <a:t>Intelligent agents may also learn or use knowledge to achieve their goals.</a:t>
            </a:r>
            <a:endParaRPr lang="ro-RO" dirty="0">
              <a:solidFill>
                <a:schemeClr val="bg1"/>
              </a:solidFill>
            </a:endParaRPr>
          </a:p>
        </p:txBody>
      </p:sp>
    </p:spTree>
    <p:extLst>
      <p:ext uri="{BB962C8B-B14F-4D97-AF65-F5344CB8AC3E}">
        <p14:creationId xmlns:p14="http://schemas.microsoft.com/office/powerpoint/2010/main" val="423632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xmlns="" id="{00C713CD-79D0-408F-A140-FBAE3C602261}"/>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xmlns="" id="{CCC577CF-CED3-44B1-AC3E-05C2556B41F4}"/>
              </a:ext>
              <a:ext uri="{C183D7F6-B498-43B3-948B-1728B52AA6E4}">
                <adec:decorative xmlns:adec="http://schemas.microsoft.com/office/drawing/2017/decorative" xmlns=""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xmlns="" id="{875940B9-0338-4FFA-9747-10812F028FB7}"/>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D4B52C7E-3049-4545-956A-6D8F73F234DB}"/>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xmlns="" id="{46669882-9FD4-41D7-A5A6-A4A2E44A2ABF}"/>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xmlns="" id="{DB4530C3-10EF-4FDE-A1B1-9DF09C2DF096}"/>
              </a:ext>
            </a:extLst>
          </p:cNvPr>
          <p:cNvSpPr>
            <a:spLocks noGrp="1"/>
          </p:cNvSpPr>
          <p:nvPr>
            <p:ph type="title"/>
          </p:nvPr>
        </p:nvSpPr>
        <p:spPr/>
        <p:txBody>
          <a:bodyPr/>
          <a:lstStyle/>
          <a:p>
            <a:r>
              <a:rPr lang="ro-RO" dirty="0" smtClean="0"/>
              <a:t>What is an auction?</a:t>
            </a:r>
            <a:endParaRPr lang="en-US" dirty="0"/>
          </a:p>
        </p:txBody>
      </p:sp>
      <p:sp>
        <p:nvSpPr>
          <p:cNvPr id="27" name="Text Placeholder 26">
            <a:extLst>
              <a:ext uri="{FF2B5EF4-FFF2-40B4-BE49-F238E27FC236}">
                <a16:creationId xmlns:a16="http://schemas.microsoft.com/office/drawing/2014/main" xmlns="" id="{863C256D-8187-4199-952C-D2BB841598F8}"/>
              </a:ext>
            </a:extLst>
          </p:cNvPr>
          <p:cNvSpPr>
            <a:spLocks noGrp="1"/>
          </p:cNvSpPr>
          <p:nvPr>
            <p:ph type="body" idx="13"/>
          </p:nvPr>
        </p:nvSpPr>
        <p:spPr/>
        <p:txBody>
          <a:bodyPr/>
          <a:lstStyle/>
          <a:p>
            <a:r>
              <a:rPr lang="ro-RO" dirty="0" smtClean="0"/>
              <a:t>Resource allocation</a:t>
            </a:r>
          </a:p>
          <a:p>
            <a:r>
              <a:rPr lang="ro-RO" dirty="0" smtClean="0"/>
              <a:t>Bid</a:t>
            </a:r>
          </a:p>
          <a:p>
            <a:r>
              <a:rPr lang="ro-RO" dirty="0" smtClean="0"/>
              <a:t>Auctioneer</a:t>
            </a:r>
            <a:endParaRPr lang="en-US" dirty="0"/>
          </a:p>
        </p:txBody>
      </p:sp>
    </p:spTree>
    <p:extLst>
      <p:ext uri="{BB962C8B-B14F-4D97-AF65-F5344CB8AC3E}">
        <p14:creationId xmlns:p14="http://schemas.microsoft.com/office/powerpoint/2010/main" val="2948305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en-US" dirty="0"/>
              <a:t>how </a:t>
            </a:r>
            <a:r>
              <a:rPr lang="ro-RO" dirty="0" smtClean="0"/>
              <a:t>to</a:t>
            </a:r>
            <a:r>
              <a:rPr lang="en-US" dirty="0" smtClean="0"/>
              <a:t> </a:t>
            </a:r>
            <a:r>
              <a:rPr lang="en-US" dirty="0"/>
              <a:t>value the </a:t>
            </a:r>
            <a:r>
              <a:rPr lang="en-US" dirty="0" smtClean="0"/>
              <a:t>items</a:t>
            </a:r>
            <a:r>
              <a:rPr lang="ro-RO" dirty="0" smtClean="0"/>
              <a:t> sold?</a:t>
            </a:r>
            <a:endParaRPr lang="en-US" dirty="0"/>
          </a:p>
        </p:txBody>
      </p:sp>
      <p:sp>
        <p:nvSpPr>
          <p:cNvPr id="8" name="Text Placeholder 7">
            <a:extLst>
              <a:ext uri="{FF2B5EF4-FFF2-40B4-BE49-F238E27FC236}">
                <a16:creationId xmlns:a16="http://schemas.microsoft.com/office/drawing/2014/main" xmlns="" id="{E79DECD2-B85E-4CB3-BBFB-C64131454B65}"/>
              </a:ext>
            </a:extLst>
          </p:cNvPr>
          <p:cNvSpPr>
            <a:spLocks noGrp="1"/>
          </p:cNvSpPr>
          <p:nvPr>
            <p:ph type="body" sz="half" idx="2"/>
          </p:nvPr>
        </p:nvSpPr>
        <p:spPr/>
        <p:txBody>
          <a:bodyPr/>
          <a:lstStyle/>
          <a:p>
            <a:pPr marL="285750" indent="-285750">
              <a:buFont typeface="Arial" panose="020B0604020202020204" pitchFamily="34" charset="0"/>
              <a:buChar char="•"/>
            </a:pPr>
            <a:r>
              <a:rPr lang="ro-RO" dirty="0" smtClean="0"/>
              <a:t>Private value</a:t>
            </a:r>
          </a:p>
          <a:p>
            <a:pPr marL="742950" lvl="1" indent="-285750">
              <a:buFont typeface="Courier New" panose="02070309020205020404" pitchFamily="49" charset="0"/>
              <a:buChar char="o"/>
            </a:pPr>
            <a:r>
              <a:rPr lang="en-US" dirty="0"/>
              <a:t>reflects the agent’s utility of owning the given items</a:t>
            </a:r>
            <a:endParaRPr lang="ro-RO" dirty="0" smtClean="0"/>
          </a:p>
          <a:p>
            <a:pPr marL="285750" indent="-285750">
              <a:buFont typeface="Arial" panose="020B0604020202020204" pitchFamily="34" charset="0"/>
              <a:buChar char="•"/>
            </a:pPr>
            <a:r>
              <a:rPr lang="ro-RO" dirty="0" smtClean="0"/>
              <a:t>Common value</a:t>
            </a:r>
          </a:p>
          <a:p>
            <a:pPr marL="742950" lvl="1" indent="-285750">
              <a:buFont typeface="Courier New" panose="02070309020205020404" pitchFamily="49" charset="0"/>
              <a:buChar char="o"/>
            </a:pPr>
            <a:r>
              <a:rPr lang="en-US" dirty="0"/>
              <a:t>gain </a:t>
            </a:r>
            <a:r>
              <a:rPr lang="en-US" dirty="0" smtClean="0"/>
              <a:t>no</a:t>
            </a:r>
            <a:r>
              <a:rPr lang="ro-RO" dirty="0" smtClean="0"/>
              <a:t> </a:t>
            </a:r>
            <a:r>
              <a:rPr lang="en-US" dirty="0" smtClean="0"/>
              <a:t>direct </a:t>
            </a:r>
            <a:r>
              <a:rPr lang="en-US" dirty="0"/>
              <a:t>utility from but which might still have a resale value</a:t>
            </a:r>
            <a:endParaRPr lang="ro-RO" dirty="0" smtClean="0"/>
          </a:p>
          <a:p>
            <a:pPr marL="285750" indent="-285750">
              <a:buFont typeface="Arial" panose="020B0604020202020204" pitchFamily="34" charset="0"/>
              <a:buChar char="•"/>
            </a:pPr>
            <a:r>
              <a:rPr lang="ro-RO" dirty="0" smtClean="0"/>
              <a:t>Correlated value</a:t>
            </a:r>
          </a:p>
          <a:p>
            <a:pPr marL="742950" lvl="1" indent="-285750">
              <a:buFont typeface="Courier New" panose="02070309020205020404" pitchFamily="49" charset="0"/>
              <a:buChar char="o"/>
            </a:pPr>
            <a:r>
              <a:rPr lang="ro-RO" dirty="0" smtClean="0"/>
              <a:t>Agent take in cosideration the benefit that items brings as well </a:t>
            </a:r>
            <a:r>
              <a:rPr lang="en-US" dirty="0" smtClean="0"/>
              <a:t>as </a:t>
            </a:r>
            <a:r>
              <a:rPr lang="en-US" dirty="0"/>
              <a:t>its appreciation prospects: the price </a:t>
            </a:r>
            <a:r>
              <a:rPr lang="en-US" dirty="0" smtClean="0"/>
              <a:t>others </a:t>
            </a:r>
            <a:r>
              <a:rPr lang="en-US" dirty="0"/>
              <a:t>will pay when </a:t>
            </a:r>
            <a:r>
              <a:rPr lang="ro-RO" dirty="0" smtClean="0"/>
              <a:t>it will be sold.</a:t>
            </a:r>
            <a:endParaRPr lang="en-US" dirty="0"/>
          </a:p>
          <a:p>
            <a:endParaRPr lang="en-US" dirty="0"/>
          </a:p>
        </p:txBody>
      </p:sp>
      <p:pic>
        <p:nvPicPr>
          <p:cNvPr id="5" name="Picture Placeholder 4" descr="Two Buildings" title="Two Buildings">
            <a:extLst>
              <a:ext uri="{FF2B5EF4-FFF2-40B4-BE49-F238E27FC236}">
                <a16:creationId xmlns:a16="http://schemas.microsoft.com/office/drawing/2014/main" xmlns=""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xmlns=""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xmlns=""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ro-RO" dirty="0" smtClean="0"/>
              <a:t>Simple auctions</a:t>
            </a:r>
            <a:endParaRPr lang="en-US" dirty="0"/>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510539" y="1587954"/>
            <a:ext cx="6117771" cy="4050847"/>
          </a:xfrm>
        </p:spPr>
        <p:txBody>
          <a:bodyPr>
            <a:normAutofit/>
          </a:bodyPr>
          <a:lstStyle/>
          <a:p>
            <a:pPr marL="0" indent="0">
              <a:buNone/>
            </a:pPr>
            <a:r>
              <a:rPr lang="ro-RO" dirty="0" smtClean="0"/>
              <a:t>	T</a:t>
            </a:r>
            <a:r>
              <a:rPr lang="en-US" dirty="0" smtClean="0"/>
              <a:t>he </a:t>
            </a:r>
            <a:r>
              <a:rPr lang="en-US" dirty="0"/>
              <a:t>only thing they </a:t>
            </a:r>
            <a:r>
              <a:rPr lang="en-US" dirty="0" smtClean="0"/>
              <a:t>need</a:t>
            </a:r>
            <a:r>
              <a:rPr lang="ro-RO" dirty="0" smtClean="0"/>
              <a:t>s</a:t>
            </a:r>
            <a:r>
              <a:rPr lang="en-US" dirty="0" smtClean="0"/>
              <a:t> to</a:t>
            </a:r>
            <a:r>
              <a:rPr lang="ro-RO" dirty="0" smtClean="0"/>
              <a:t> be</a:t>
            </a:r>
            <a:r>
              <a:rPr lang="en-US" dirty="0" smtClean="0"/>
              <a:t> negotiate</a:t>
            </a:r>
            <a:r>
              <a:rPr lang="ro-RO" dirty="0" smtClean="0"/>
              <a:t>d</a:t>
            </a:r>
            <a:r>
              <a:rPr lang="en-US" dirty="0" smtClean="0"/>
              <a:t> </a:t>
            </a:r>
            <a:r>
              <a:rPr lang="en-US" dirty="0"/>
              <a:t>is </a:t>
            </a:r>
            <a:r>
              <a:rPr lang="en-US" dirty="0" smtClean="0"/>
              <a:t>price</a:t>
            </a:r>
            <a:r>
              <a:rPr lang="ro-RO" dirty="0" smtClean="0"/>
              <a:t>.</a:t>
            </a:r>
          </a:p>
          <a:p>
            <a:pPr marL="0" indent="0">
              <a:buNone/>
            </a:pPr>
            <a:endParaRPr lang="ro-RO" dirty="0"/>
          </a:p>
          <a:p>
            <a:r>
              <a:rPr lang="ro-RO" dirty="0" smtClean="0">
                <a:effectLst>
                  <a:outerShdw blurRad="38100" dist="38100" dir="2700000" algn="tl">
                    <a:srgbClr val="000000">
                      <a:alpha val="43137"/>
                    </a:srgbClr>
                  </a:outerShdw>
                </a:effectLst>
              </a:rPr>
              <a:t>First-price open-cry ascending auction (English auction)</a:t>
            </a:r>
          </a:p>
          <a:p>
            <a:r>
              <a:rPr lang="ro-RO" dirty="0" smtClean="0">
                <a:effectLst>
                  <a:outerShdw blurRad="38100" dist="38100" dir="2700000" algn="tl">
                    <a:srgbClr val="000000">
                      <a:alpha val="43137"/>
                    </a:srgbClr>
                  </a:outerShdw>
                </a:effectLst>
              </a:rPr>
              <a:t>First-price sealed-bid auction</a:t>
            </a:r>
          </a:p>
          <a:p>
            <a:r>
              <a:rPr lang="ro-RO" dirty="0" smtClean="0">
                <a:effectLst>
                  <a:outerShdw blurRad="38100" dist="38100" dir="2700000" algn="tl">
                    <a:srgbClr val="000000">
                      <a:alpha val="43137"/>
                    </a:srgbClr>
                  </a:outerShdw>
                </a:effectLst>
              </a:rPr>
              <a:t>Open-cry descendin price auction (Dutch auction)</a:t>
            </a:r>
          </a:p>
          <a:p>
            <a:r>
              <a:rPr lang="ro-RO" dirty="0" smtClean="0">
                <a:effectLst>
                  <a:outerShdw blurRad="38100" dist="38100" dir="2700000" algn="tl">
                    <a:srgbClr val="000000">
                      <a:alpha val="43137"/>
                    </a:srgbClr>
                  </a:outerShdw>
                </a:effectLst>
              </a:rPr>
              <a:t>Second-price sealed-bid auction (Vickrey auction)</a:t>
            </a:r>
          </a:p>
          <a:p>
            <a:r>
              <a:rPr lang="ro-RO" dirty="0" smtClean="0">
                <a:effectLst>
                  <a:outerShdw blurRad="38100" dist="38100" dir="2700000" algn="tl">
                    <a:srgbClr val="000000">
                      <a:alpha val="43137"/>
                    </a:srgbClr>
                  </a:outerShdw>
                </a:effectLst>
              </a:rPr>
              <a:t>Double action</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p:txBody>
          <a:bodyPr/>
          <a:lstStyle/>
          <a:p>
            <a:r>
              <a:rPr lang="ro-RO" dirty="0">
                <a:effectLst>
                  <a:outerShdw blurRad="38100" dist="38100" dir="2700000" algn="tl">
                    <a:srgbClr val="000000">
                      <a:alpha val="43137"/>
                    </a:srgbClr>
                  </a:outerShdw>
                </a:effectLst>
              </a:rPr>
              <a:t>First-price open-cry ascending auction</a:t>
            </a:r>
            <a:endParaRPr lang="en-US" dirty="0"/>
          </a:p>
        </p:txBody>
      </p:sp>
      <p:sp>
        <p:nvSpPr>
          <p:cNvPr id="5" name="Content Placeholder 4">
            <a:extLst>
              <a:ext uri="{FF2B5EF4-FFF2-40B4-BE49-F238E27FC236}">
                <a16:creationId xmlns:a16="http://schemas.microsoft.com/office/drawing/2014/main" xmlns=""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xmlns=""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p:txBody>
          <a:bodyPr/>
          <a:lstStyle/>
          <a:p>
            <a:r>
              <a:rPr lang="ro-RO" dirty="0">
                <a:effectLst>
                  <a:outerShdw blurRad="38100" dist="38100" dir="2700000" algn="tl">
                    <a:srgbClr val="000000">
                      <a:alpha val="43137"/>
                    </a:srgbClr>
                  </a:outerShdw>
                </a:effectLst>
              </a:rPr>
              <a:t>First-price sealed-bid auction</a:t>
            </a:r>
          </a:p>
        </p:txBody>
      </p:sp>
      <p:sp>
        <p:nvSpPr>
          <p:cNvPr id="7" name="Content Placeholder 6">
            <a:extLst>
              <a:ext uri="{FF2B5EF4-FFF2-40B4-BE49-F238E27FC236}">
                <a16:creationId xmlns:a16="http://schemas.microsoft.com/office/drawing/2014/main" xmlns=""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15" name="Title 14" hidden="1">
            <a:extLst>
              <a:ext uri="{FF2B5EF4-FFF2-40B4-BE49-F238E27FC236}">
                <a16:creationId xmlns:a16="http://schemas.microsoft.com/office/drawing/2014/main" xmlns=""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p:txBody>
          <a:bodyPr/>
          <a:lstStyle/>
          <a:p>
            <a:r>
              <a:rPr lang="ro-RO" dirty="0">
                <a:effectLst>
                  <a:outerShdw blurRad="38100" dist="38100" dir="2700000" algn="tl">
                    <a:srgbClr val="000000">
                      <a:alpha val="43137"/>
                    </a:srgbClr>
                  </a:outerShdw>
                </a:effectLst>
              </a:rPr>
              <a:t>Open-cry descendin price auction</a:t>
            </a:r>
            <a:endParaRPr lang="en-US" dirty="0"/>
          </a:p>
        </p:txBody>
      </p:sp>
      <p:sp>
        <p:nvSpPr>
          <p:cNvPr id="5" name="Content Placeholder 4">
            <a:extLst>
              <a:ext uri="{FF2B5EF4-FFF2-40B4-BE49-F238E27FC236}">
                <a16:creationId xmlns:a16="http://schemas.microsoft.com/office/drawing/2014/main" xmlns=""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xmlns=""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p:txBody>
          <a:bodyPr/>
          <a:lstStyle/>
          <a:p>
            <a:r>
              <a:rPr lang="ro-RO" dirty="0">
                <a:effectLst>
                  <a:outerShdw blurRad="38100" dist="38100" dir="2700000" algn="tl">
                    <a:srgbClr val="000000">
                      <a:alpha val="43137"/>
                    </a:srgbClr>
                  </a:outerShdw>
                </a:effectLst>
              </a:rPr>
              <a:t>Second-price sealed-bid auction</a:t>
            </a:r>
            <a:endParaRPr lang="en-US" dirty="0"/>
          </a:p>
        </p:txBody>
      </p:sp>
      <p:sp>
        <p:nvSpPr>
          <p:cNvPr id="7" name="Content Placeholder 6">
            <a:extLst>
              <a:ext uri="{FF2B5EF4-FFF2-40B4-BE49-F238E27FC236}">
                <a16:creationId xmlns:a16="http://schemas.microsoft.com/office/drawing/2014/main" xmlns=""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15" name="Title 14" hidden="1">
            <a:extLst>
              <a:ext uri="{FF2B5EF4-FFF2-40B4-BE49-F238E27FC236}">
                <a16:creationId xmlns:a16="http://schemas.microsoft.com/office/drawing/2014/main" xmlns=""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496224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xmlns=""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xmlns=""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ro-RO" dirty="0" smtClean="0"/>
              <a:t>Double auction</a:t>
            </a:r>
            <a:endParaRPr lang="en-US" dirty="0"/>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510539" y="1587954"/>
            <a:ext cx="6117771" cy="4050847"/>
          </a:xfrm>
        </p:spPr>
        <p:txBody>
          <a:bodyPr>
            <a:normAutofit/>
          </a:bodyPr>
          <a:lstStyle/>
          <a:p>
            <a:pPr marL="0" indent="0">
              <a:buNone/>
            </a:pPr>
            <a:r>
              <a:rPr lang="ro-RO" dirty="0" smtClean="0"/>
              <a:t>Double auction </a:t>
            </a:r>
            <a:r>
              <a:rPr lang="en-US" dirty="0" smtClean="0"/>
              <a:t>is </a:t>
            </a:r>
            <a:r>
              <a:rPr lang="en-US" dirty="0"/>
              <a:t>a way of selling multiple units of the same item.</a:t>
            </a:r>
          </a:p>
          <a:p>
            <a:pPr marL="0" indent="0">
              <a:buNone/>
            </a:pPr>
            <a:r>
              <a:rPr lang="en-US" dirty="0" smtClean="0"/>
              <a:t>It </a:t>
            </a:r>
            <a:r>
              <a:rPr lang="en-US" dirty="0"/>
              <a:t>is the auction used in stock markets. Each buyer places either a buy or </a:t>
            </a:r>
            <a:r>
              <a:rPr lang="en-US" dirty="0" smtClean="0"/>
              <a:t>a</a:t>
            </a:r>
            <a:r>
              <a:rPr lang="ro-RO" dirty="0" smtClean="0"/>
              <a:t> </a:t>
            </a:r>
            <a:r>
              <a:rPr lang="en-US" dirty="0" smtClean="0"/>
              <a:t>sell</a:t>
            </a:r>
            <a:r>
              <a:rPr lang="ro-RO" dirty="0" smtClean="0"/>
              <a:t> </a:t>
            </a:r>
            <a:r>
              <a:rPr lang="en-US" dirty="0" smtClean="0"/>
              <a:t>order </a:t>
            </a:r>
            <a:r>
              <a:rPr lang="en-US" dirty="0"/>
              <a:t>at a particular price for a number of instances of the item (</a:t>
            </a:r>
            <a:r>
              <a:rPr lang="en-US" dirty="0" smtClean="0"/>
              <a:t>number</a:t>
            </a:r>
            <a:r>
              <a:rPr lang="ro-RO" dirty="0" smtClean="0"/>
              <a:t> </a:t>
            </a:r>
            <a:r>
              <a:rPr lang="en-US" dirty="0" smtClean="0"/>
              <a:t>of shares</a:t>
            </a:r>
            <a:r>
              <a:rPr lang="ro-RO" dirty="0" smtClean="0"/>
              <a:t> </a:t>
            </a:r>
            <a:r>
              <a:rPr lang="en-US" dirty="0" smtClean="0"/>
              <a:t>in </a:t>
            </a:r>
            <a:r>
              <a:rPr lang="en-US" dirty="0"/>
              <a:t>the stock-market</a:t>
            </a:r>
            <a:r>
              <a:rPr lang="en-US" dirty="0" smtClean="0"/>
              <a:t>).</a:t>
            </a:r>
            <a:endParaRPr lang="en-US" dirty="0"/>
          </a:p>
        </p:txBody>
      </p:sp>
      <p:pic>
        <p:nvPicPr>
          <p:cNvPr id="3" name="Picture 2"/>
          <p:cNvPicPr>
            <a:picLocks noChangeAspect="1"/>
          </p:cNvPicPr>
          <p:nvPr/>
        </p:nvPicPr>
        <p:blipFill>
          <a:blip r:embed="rId4"/>
          <a:stretch>
            <a:fillRect/>
          </a:stretch>
        </p:blipFill>
        <p:spPr>
          <a:xfrm>
            <a:off x="7249886" y="3455953"/>
            <a:ext cx="2769877" cy="2280373"/>
          </a:xfrm>
          <a:prstGeom prst="rect">
            <a:avLst/>
          </a:prstGeom>
        </p:spPr>
      </p:pic>
    </p:spTree>
    <p:extLst>
      <p:ext uri="{BB962C8B-B14F-4D97-AF65-F5344CB8AC3E}">
        <p14:creationId xmlns:p14="http://schemas.microsoft.com/office/powerpoint/2010/main" val="3451117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xmlns=""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xmlns=""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ro-RO" dirty="0" smtClean="0"/>
              <a:t>Combiantional auctions</a:t>
            </a:r>
            <a:endParaRPr lang="en-US" dirty="0"/>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510539" y="1587954"/>
            <a:ext cx="6117771" cy="4050847"/>
          </a:xfrm>
        </p:spPr>
        <p:txBody>
          <a:bodyPr>
            <a:normAutofit/>
          </a:bodyPr>
          <a:lstStyle/>
          <a:p>
            <a:pPr marL="0" indent="0">
              <a:buNone/>
            </a:pPr>
            <a:r>
              <a:rPr lang="ro-RO" dirty="0" smtClean="0"/>
              <a:t>T</a:t>
            </a:r>
            <a:r>
              <a:rPr lang="en-US" dirty="0" smtClean="0"/>
              <a:t>he </a:t>
            </a:r>
            <a:r>
              <a:rPr lang="en-US" dirty="0"/>
              <a:t>most widely used auction in </a:t>
            </a:r>
            <a:r>
              <a:rPr lang="en-US" dirty="0" err="1" smtClean="0"/>
              <a:t>multiagent</a:t>
            </a:r>
            <a:r>
              <a:rPr lang="en-US" dirty="0" smtClean="0"/>
              <a:t> </a:t>
            </a:r>
            <a:r>
              <a:rPr lang="en-US" dirty="0"/>
              <a:t>systems. In it agents can place bids for sets of items instead of just placing one bid for each item for </a:t>
            </a:r>
            <a:r>
              <a:rPr lang="en-US" dirty="0" smtClean="0"/>
              <a:t>sale</a:t>
            </a:r>
            <a:r>
              <a:rPr lang="ro-RO" dirty="0" smtClean="0"/>
              <a:t>.</a:t>
            </a:r>
            <a:endParaRPr lang="en-US" dirty="0"/>
          </a:p>
        </p:txBody>
      </p:sp>
    </p:spTree>
    <p:extLst>
      <p:ext uri="{BB962C8B-B14F-4D97-AF65-F5344CB8AC3E}">
        <p14:creationId xmlns:p14="http://schemas.microsoft.com/office/powerpoint/2010/main" val="2989742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www.w3.org/XML/1998/namespace"/>
    <ds:schemaRef ds:uri="http://purl.org/dc/terms/"/>
    <ds:schemaRef ds:uri="http://purl.org/dc/dcmitype/"/>
    <ds:schemaRef ds:uri="16c05727-aa75-4e4a-9b5f-8a80a1165891"/>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804</Words>
  <Application>Microsoft Office PowerPoint</Application>
  <PresentationFormat>Widescreen</PresentationFormat>
  <Paragraphs>118</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Bebas</vt:lpstr>
      <vt:lpstr>Calibri</vt:lpstr>
      <vt:lpstr>Courier New</vt:lpstr>
      <vt:lpstr>Gill Sans</vt:lpstr>
      <vt:lpstr>Gill Sans Light</vt:lpstr>
      <vt:lpstr>Roboto Black</vt:lpstr>
      <vt:lpstr>Roboto Light</vt:lpstr>
      <vt:lpstr>Office Theme</vt:lpstr>
      <vt:lpstr>Auctions in multiagent systems</vt:lpstr>
      <vt:lpstr>Multiagent systems</vt:lpstr>
      <vt:lpstr>What is an auction?</vt:lpstr>
      <vt:lpstr>how to value the items sold?</vt:lpstr>
      <vt:lpstr>Simple auctions</vt:lpstr>
      <vt:lpstr>Title</vt:lpstr>
      <vt:lpstr>Title</vt:lpstr>
      <vt:lpstr>Double auction</vt:lpstr>
      <vt:lpstr>Combiantional auctions</vt:lpstr>
      <vt:lpstr>YOUR TITLE GOES HERE 6</vt:lpstr>
      <vt:lpstr>YOUR TITLE GOES HERE 7</vt:lpstr>
      <vt:lpstr>Title:</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2020-02-10T19:26:35Z</dcterms:created>
  <dcterms:modified xsi:type="dcterms:W3CDTF">2020-02-10T20:29:20Z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