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an embedded system?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Security? Why?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Challenges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53A45A6C-FFE5-44A4-8512-6CDA7F976652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D54169C2-C942-41BC-8439-2DE9BBB41BC6}" type="pres">
      <dgm:prSet presAssocID="{701D68F5-42F8-47BC-8FED-84C50F595DF0}" presName="compNode" presStyleCnt="0"/>
      <dgm:spPr/>
    </dgm:pt>
    <dgm:pt modelId="{ED681656-1FA2-40C8-9E8E-30FD45C925F5}" type="pres">
      <dgm:prSet presAssocID="{701D68F5-42F8-47BC-8FED-84C50F595DF0}" presName="bgRect" presStyleLbl="bgShp" presStyleIdx="0" presStyleCnt="3"/>
      <dgm:spPr/>
    </dgm:pt>
    <dgm:pt modelId="{20B2F018-CE0A-493C-A8B1-210F4EB3F7CF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549FCFD-9659-4214-AC58-998E4AC11072}" type="pres">
      <dgm:prSet presAssocID="{701D68F5-42F8-47BC-8FED-84C50F595DF0}" presName="spaceRect" presStyleCnt="0"/>
      <dgm:spPr/>
    </dgm:pt>
    <dgm:pt modelId="{37CF1C96-5952-4F8A-9B26-0B892993426D}" type="pres">
      <dgm:prSet presAssocID="{701D68F5-42F8-47BC-8FED-84C50F595DF0}" presName="parTx" presStyleLbl="revTx" presStyleIdx="0" presStyleCnt="3">
        <dgm:presLayoutVars>
          <dgm:chMax val="0"/>
          <dgm:chPref val="0"/>
        </dgm:presLayoutVars>
      </dgm:prSet>
      <dgm:spPr/>
    </dgm:pt>
    <dgm:pt modelId="{2360462D-BF33-43D3-9A9B-95F537225ABE}" type="pres">
      <dgm:prSet presAssocID="{0C95B389-AC0C-4055-9AA3-38815EFC8B0A}" presName="sibTrans" presStyleCnt="0"/>
      <dgm:spPr/>
    </dgm:pt>
    <dgm:pt modelId="{D970E222-E2C8-4753-B469-1AE03BD17E70}" type="pres">
      <dgm:prSet presAssocID="{91A66877-AC1C-46D9-BF2C-6024B638DEA9}" presName="compNode" presStyleCnt="0"/>
      <dgm:spPr/>
    </dgm:pt>
    <dgm:pt modelId="{4D26A7E0-303D-4E13-B25A-F0E9CFCC4BF7}" type="pres">
      <dgm:prSet presAssocID="{91A66877-AC1C-46D9-BF2C-6024B638DEA9}" presName="bgRect" presStyleLbl="bgShp" presStyleIdx="1" presStyleCnt="3"/>
      <dgm:spPr/>
    </dgm:pt>
    <dgm:pt modelId="{4A4F7BC6-CBA8-4FEA-BFEB-1A360E697161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89CD6F09-D00F-4C82-A105-5514988F8D1B}" type="pres">
      <dgm:prSet presAssocID="{91A66877-AC1C-46D9-BF2C-6024B638DEA9}" presName="spaceRect" presStyleCnt="0"/>
      <dgm:spPr/>
    </dgm:pt>
    <dgm:pt modelId="{8672C401-59A1-4939-9446-88FFC8EF6B52}" type="pres">
      <dgm:prSet presAssocID="{91A66877-AC1C-46D9-BF2C-6024B638DEA9}" presName="parTx" presStyleLbl="revTx" presStyleIdx="1" presStyleCnt="3">
        <dgm:presLayoutVars>
          <dgm:chMax val="0"/>
          <dgm:chPref val="0"/>
        </dgm:presLayoutVars>
      </dgm:prSet>
      <dgm:spPr/>
    </dgm:pt>
    <dgm:pt modelId="{FB8949AD-F532-4C78-8727-47D3945AA787}" type="pres">
      <dgm:prSet presAssocID="{BFCE4A28-C381-46FF-935A-B11534EF7D87}" presName="sibTrans" presStyleCnt="0"/>
      <dgm:spPr/>
    </dgm:pt>
    <dgm:pt modelId="{46B93C86-C4D8-430F-B22D-FAE57CEAD9FF}" type="pres">
      <dgm:prSet presAssocID="{76CC3289-2662-43F0-A3C6-BA04A135F08C}" presName="compNode" presStyleCnt="0"/>
      <dgm:spPr/>
    </dgm:pt>
    <dgm:pt modelId="{ED2A7FA0-92CF-4309-87E1-AF592263FB4D}" type="pres">
      <dgm:prSet presAssocID="{76CC3289-2662-43F0-A3C6-BA04A135F08C}" presName="bgRect" presStyleLbl="bgShp" presStyleIdx="2" presStyleCnt="3"/>
      <dgm:spPr/>
    </dgm:pt>
    <dgm:pt modelId="{807BA3C7-1978-4366-A73D-083838DCB4E0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742D3B23-30A8-4ED3-AFC8-8F8854255082}" type="pres">
      <dgm:prSet presAssocID="{76CC3289-2662-43F0-A3C6-BA04A135F08C}" presName="spaceRect" presStyleCnt="0"/>
      <dgm:spPr/>
    </dgm:pt>
    <dgm:pt modelId="{44A748EB-5017-4FE7-BD92-A46FD107017A}" type="pres">
      <dgm:prSet presAssocID="{76CC3289-2662-43F0-A3C6-BA04A135F0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7A356A0-6788-4B84-A4DC-6C8EB8D87763}" type="presOf" srcId="{7D9C16A6-8C48-4165-8DAF-8C957C12A8FA}" destId="{53A45A6C-FFE5-44A4-8512-6CDA7F976652}" srcOrd="0" destOrd="0" presId="urn:microsoft.com/office/officeart/2018/2/layout/IconVerticalSolidList"/>
    <dgm:cxn modelId="{833641C9-2994-4930-B259-AE7922311269}" type="presOf" srcId="{76CC3289-2662-43F0-A3C6-BA04A135F08C}" destId="{44A748EB-5017-4FE7-BD92-A46FD107017A}" srcOrd="0" destOrd="0" presId="urn:microsoft.com/office/officeart/2018/2/layout/IconVerticalSolidList"/>
    <dgm:cxn modelId="{6BB9AFD7-990D-4B29-B067-AD4523230B66}" type="presOf" srcId="{91A66877-AC1C-46D9-BF2C-6024B638DEA9}" destId="{8672C401-59A1-4939-9446-88FFC8EF6B52}" srcOrd="0" destOrd="0" presId="urn:microsoft.com/office/officeart/2018/2/layout/IconVerticalSolidList"/>
    <dgm:cxn modelId="{116DF1E0-ADDC-4D6C-AAD7-3DE2AD6C5CA1}" type="presOf" srcId="{701D68F5-42F8-47BC-8FED-84C50F595DF0}" destId="{37CF1C96-5952-4F8A-9B26-0B892993426D}" srcOrd="0" destOrd="0" presId="urn:microsoft.com/office/officeart/2018/2/layout/IconVerticalSolidList"/>
    <dgm:cxn modelId="{19D35473-13FF-438A-989F-90B4527DAE57}" type="presParOf" srcId="{53A45A6C-FFE5-44A4-8512-6CDA7F976652}" destId="{D54169C2-C942-41BC-8439-2DE9BBB41BC6}" srcOrd="0" destOrd="0" presId="urn:microsoft.com/office/officeart/2018/2/layout/IconVerticalSolidList"/>
    <dgm:cxn modelId="{BE1FBF0D-E883-4070-8F9D-D4F5C882ED77}" type="presParOf" srcId="{D54169C2-C942-41BC-8439-2DE9BBB41BC6}" destId="{ED681656-1FA2-40C8-9E8E-30FD45C925F5}" srcOrd="0" destOrd="0" presId="urn:microsoft.com/office/officeart/2018/2/layout/IconVerticalSolidList"/>
    <dgm:cxn modelId="{3819B79C-5B81-45FE-8D3F-598292301F3E}" type="presParOf" srcId="{D54169C2-C942-41BC-8439-2DE9BBB41BC6}" destId="{20B2F018-CE0A-493C-A8B1-210F4EB3F7CF}" srcOrd="1" destOrd="0" presId="urn:microsoft.com/office/officeart/2018/2/layout/IconVerticalSolidList"/>
    <dgm:cxn modelId="{91D6FA01-0F82-4B74-AD73-93BAD2517C57}" type="presParOf" srcId="{D54169C2-C942-41BC-8439-2DE9BBB41BC6}" destId="{B549FCFD-9659-4214-AC58-998E4AC11072}" srcOrd="2" destOrd="0" presId="urn:microsoft.com/office/officeart/2018/2/layout/IconVerticalSolidList"/>
    <dgm:cxn modelId="{EE851E42-395E-4462-A0FD-846F91C9008A}" type="presParOf" srcId="{D54169C2-C942-41BC-8439-2DE9BBB41BC6}" destId="{37CF1C96-5952-4F8A-9B26-0B892993426D}" srcOrd="3" destOrd="0" presId="urn:microsoft.com/office/officeart/2018/2/layout/IconVerticalSolidList"/>
    <dgm:cxn modelId="{8E6A2B63-FAF2-4B58-AF81-4DFD632BAFEF}" type="presParOf" srcId="{53A45A6C-FFE5-44A4-8512-6CDA7F976652}" destId="{2360462D-BF33-43D3-9A9B-95F537225ABE}" srcOrd="1" destOrd="0" presId="urn:microsoft.com/office/officeart/2018/2/layout/IconVerticalSolidList"/>
    <dgm:cxn modelId="{77DC24C6-17A1-4C93-BF81-9528F711B9F4}" type="presParOf" srcId="{53A45A6C-FFE5-44A4-8512-6CDA7F976652}" destId="{D970E222-E2C8-4753-B469-1AE03BD17E70}" srcOrd="2" destOrd="0" presId="urn:microsoft.com/office/officeart/2018/2/layout/IconVerticalSolidList"/>
    <dgm:cxn modelId="{CDFA553D-7300-494B-86AA-5F7295D1142A}" type="presParOf" srcId="{D970E222-E2C8-4753-B469-1AE03BD17E70}" destId="{4D26A7E0-303D-4E13-B25A-F0E9CFCC4BF7}" srcOrd="0" destOrd="0" presId="urn:microsoft.com/office/officeart/2018/2/layout/IconVerticalSolidList"/>
    <dgm:cxn modelId="{1D4AFD47-28B8-4741-B7ED-5B4D789E71F7}" type="presParOf" srcId="{D970E222-E2C8-4753-B469-1AE03BD17E70}" destId="{4A4F7BC6-CBA8-4FEA-BFEB-1A360E697161}" srcOrd="1" destOrd="0" presId="urn:microsoft.com/office/officeart/2018/2/layout/IconVerticalSolidList"/>
    <dgm:cxn modelId="{3E0ECFED-66C9-489B-8CD2-5CD1FFE4779E}" type="presParOf" srcId="{D970E222-E2C8-4753-B469-1AE03BD17E70}" destId="{89CD6F09-D00F-4C82-A105-5514988F8D1B}" srcOrd="2" destOrd="0" presId="urn:microsoft.com/office/officeart/2018/2/layout/IconVerticalSolidList"/>
    <dgm:cxn modelId="{2A87BE20-BAF7-4A6C-BAAC-5A3746B9D134}" type="presParOf" srcId="{D970E222-E2C8-4753-B469-1AE03BD17E70}" destId="{8672C401-59A1-4939-9446-88FFC8EF6B52}" srcOrd="3" destOrd="0" presId="urn:microsoft.com/office/officeart/2018/2/layout/IconVerticalSolidList"/>
    <dgm:cxn modelId="{F979DD03-A04E-45A6-972B-399FC30CE67C}" type="presParOf" srcId="{53A45A6C-FFE5-44A4-8512-6CDA7F976652}" destId="{FB8949AD-F532-4C78-8727-47D3945AA787}" srcOrd="3" destOrd="0" presId="urn:microsoft.com/office/officeart/2018/2/layout/IconVerticalSolidList"/>
    <dgm:cxn modelId="{4E02E0A0-1DE2-4C1D-8036-5AD80B1ECA61}" type="presParOf" srcId="{53A45A6C-FFE5-44A4-8512-6CDA7F976652}" destId="{46B93C86-C4D8-430F-B22D-FAE57CEAD9FF}" srcOrd="4" destOrd="0" presId="urn:microsoft.com/office/officeart/2018/2/layout/IconVerticalSolidList"/>
    <dgm:cxn modelId="{CAC2FBA0-61EE-4D28-8C31-3A0054B129CC}" type="presParOf" srcId="{46B93C86-C4D8-430F-B22D-FAE57CEAD9FF}" destId="{ED2A7FA0-92CF-4309-87E1-AF592263FB4D}" srcOrd="0" destOrd="0" presId="urn:microsoft.com/office/officeart/2018/2/layout/IconVerticalSolidList"/>
    <dgm:cxn modelId="{F922BBC6-1DEF-4259-99C7-37D871162D5E}" type="presParOf" srcId="{46B93C86-C4D8-430F-B22D-FAE57CEAD9FF}" destId="{807BA3C7-1978-4366-A73D-083838DCB4E0}" srcOrd="1" destOrd="0" presId="urn:microsoft.com/office/officeart/2018/2/layout/IconVerticalSolidList"/>
    <dgm:cxn modelId="{EEB8DD88-69F2-4BDE-A1C9-4194B8A2675D}" type="presParOf" srcId="{46B93C86-C4D8-430F-B22D-FAE57CEAD9FF}" destId="{742D3B23-30A8-4ED3-AFC8-8F8854255082}" srcOrd="2" destOrd="0" presId="urn:microsoft.com/office/officeart/2018/2/layout/IconVerticalSolidList"/>
    <dgm:cxn modelId="{513AD770-E01A-4CA7-B29B-320B582A4126}" type="presParOf" srcId="{46B93C86-C4D8-430F-B22D-FAE57CEAD9FF}" destId="{44A748EB-5017-4FE7-BD92-A46FD10701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81656-1FA2-40C8-9E8E-30FD45C925F5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2F018-CE0A-493C-A8B1-210F4EB3F7CF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F1C96-5952-4F8A-9B26-0B892993426D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is an embedded system?</a:t>
          </a:r>
        </a:p>
      </dsp:txBody>
      <dsp:txXfrm>
        <a:off x="1553633" y="574"/>
        <a:ext cx="5458736" cy="1345137"/>
      </dsp:txXfrm>
    </dsp:sp>
    <dsp:sp modelId="{4D26A7E0-303D-4E13-B25A-F0E9CFCC4BF7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F7BC6-CBA8-4FEA-BFEB-1A360E697161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2C401-59A1-4939-9446-88FFC8EF6B52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Security? Why?</a:t>
          </a:r>
        </a:p>
      </dsp:txBody>
      <dsp:txXfrm>
        <a:off x="1553633" y="1681996"/>
        <a:ext cx="5458736" cy="1345137"/>
      </dsp:txXfrm>
    </dsp:sp>
    <dsp:sp modelId="{ED2A7FA0-92CF-4309-87E1-AF592263FB4D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BA3C7-1978-4366-A73D-083838DCB4E0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748EB-5017-4FE7-BD92-A46FD107017A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Challenges</a:t>
          </a:r>
        </a:p>
      </dsp:txBody>
      <dsp:txXfrm>
        <a:off x="1553633" y="3363418"/>
        <a:ext cx="5458736" cy="134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Attacks against Embedded Systems.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9866-8992-4FCD-B82C-01E90D6C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9B8E-A793-4D3A-AE4F-F02F8C790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029616" cy="3633047"/>
          </a:xfrm>
        </p:spPr>
        <p:txBody>
          <a:bodyPr/>
          <a:lstStyle/>
          <a:p>
            <a:pPr lvl="0"/>
            <a:r>
              <a:rPr lang="en-US" dirty="0"/>
              <a:t>P. </a:t>
            </a:r>
            <a:r>
              <a:rPr lang="en-US" dirty="0" err="1"/>
              <a:t>Marwedel</a:t>
            </a:r>
            <a:r>
              <a:rPr lang="en-US" dirty="0"/>
              <a:t>, Embedded system design: Embedded systems foundations of cyber-physical systems. Springer Science &amp; Business Media, 2010.</a:t>
            </a:r>
          </a:p>
          <a:p>
            <a:pPr lvl="0"/>
            <a:r>
              <a:rPr lang="en-US" dirty="0"/>
              <a:t>R. </a:t>
            </a:r>
            <a:r>
              <a:rPr lang="en-US" dirty="0" err="1"/>
              <a:t>Langner</a:t>
            </a:r>
            <a:r>
              <a:rPr lang="en-US" dirty="0"/>
              <a:t>, “Stuxnet: Dissecting a cyberwarfare weapon,” Security &amp; Privacy, IEEE, vol. 9, no. 3, pp. 49–51, 2011.</a:t>
            </a:r>
          </a:p>
          <a:p>
            <a:pPr lvl="0"/>
            <a:r>
              <a:rPr lang="en-US" dirty="0" err="1"/>
              <a:t>Khelladi</a:t>
            </a:r>
            <a:r>
              <a:rPr lang="en-US" dirty="0"/>
              <a:t>, </a:t>
            </a:r>
            <a:r>
              <a:rPr lang="en-US" dirty="0" err="1"/>
              <a:t>Lyes</a:t>
            </a:r>
            <a:r>
              <a:rPr lang="en-US" dirty="0"/>
              <a:t> &amp; </a:t>
            </a:r>
            <a:r>
              <a:rPr lang="en-US" dirty="0" err="1"/>
              <a:t>Challal</a:t>
            </a:r>
            <a:r>
              <a:rPr lang="en-US" dirty="0"/>
              <a:t>, </a:t>
            </a:r>
            <a:r>
              <a:rPr lang="en-US" dirty="0" err="1"/>
              <a:t>Yacine</a:t>
            </a:r>
            <a:r>
              <a:rPr lang="en-US" dirty="0"/>
              <a:t> &amp; </a:t>
            </a:r>
            <a:r>
              <a:rPr lang="en-US" dirty="0" err="1"/>
              <a:t>Bouabdallah</a:t>
            </a:r>
            <a:r>
              <a:rPr lang="en-US" dirty="0"/>
              <a:t>, </a:t>
            </a:r>
            <a:r>
              <a:rPr lang="en-US" dirty="0" err="1"/>
              <a:t>Abdelmadjid</a:t>
            </a:r>
            <a:r>
              <a:rPr lang="en-US" dirty="0"/>
              <a:t> &amp; </a:t>
            </a:r>
            <a:r>
              <a:rPr lang="en-US" dirty="0" err="1"/>
              <a:t>Badache</a:t>
            </a:r>
            <a:r>
              <a:rPr lang="en-US" dirty="0"/>
              <a:t>, N.. (2008). On Security Issues in Embedded Systems: Challenges and Solutions. International Journal of Information and Computer Security. 2. 10.1504/IJICS.2008.018515.</a:t>
            </a:r>
          </a:p>
          <a:p>
            <a:r>
              <a:rPr lang="en-US" dirty="0"/>
              <a:t>D. Papp, Z. Ma and L. </a:t>
            </a:r>
            <a:r>
              <a:rPr lang="en-US" dirty="0" err="1"/>
              <a:t>Buttyan</a:t>
            </a:r>
            <a:r>
              <a:rPr lang="en-US" dirty="0"/>
              <a:t>, "Embedded systems security: Threats, vulnerabilities, and attack taxonomy," </a:t>
            </a:r>
            <a:r>
              <a:rPr lang="en-US" i="1" dirty="0"/>
              <a:t>2015 13th Annual Conference on Privacy, Security and Trust (PST)</a:t>
            </a:r>
            <a:r>
              <a:rPr lang="en-US" dirty="0"/>
              <a:t>, Izmir, 2015, pp. 145-152.</a:t>
            </a:r>
          </a:p>
        </p:txBody>
      </p:sp>
    </p:spTree>
    <p:extLst>
      <p:ext uri="{BB962C8B-B14F-4D97-AF65-F5344CB8AC3E}">
        <p14:creationId xmlns:p14="http://schemas.microsoft.com/office/powerpoint/2010/main" val="408566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30" b="119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Mario.bufu@student.upt.ro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98E696-4BBA-46BE-AD86-F7E300B8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B0CA3-C333-4560-9975-E31D1B7B9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EFF"/>
                </a:solidFill>
              </a:rPr>
              <a:t>INTROduction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321953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D053-E1BD-48F1-A510-D09F521F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025E-2567-437B-B814-72E06BAC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Internet facing device</a:t>
            </a:r>
          </a:p>
          <a:p>
            <a:pPr lvl="0"/>
            <a:r>
              <a:rPr lang="en-US" dirty="0"/>
              <a:t>Local or remote access to the device</a:t>
            </a:r>
          </a:p>
          <a:p>
            <a:pPr lvl="0"/>
            <a:r>
              <a:rPr lang="en-US" dirty="0"/>
              <a:t>Direct physical access to the device</a:t>
            </a:r>
          </a:p>
          <a:p>
            <a:pPr lvl="0"/>
            <a:r>
              <a:rPr lang="en-US" dirty="0"/>
              <a:t>Physically proximity of the attacker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4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88C6-F33C-46DC-90E3-37B2291E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C2EF-5031-472B-90B1-859986A3C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Programming errors</a:t>
            </a:r>
          </a:p>
          <a:p>
            <a:pPr lvl="0"/>
            <a:r>
              <a:rPr lang="en-US" dirty="0"/>
              <a:t>Web based vulnerability</a:t>
            </a:r>
          </a:p>
          <a:p>
            <a:pPr lvl="0"/>
            <a:r>
              <a:rPr lang="en-US" dirty="0"/>
              <a:t>Weak access control or authentication</a:t>
            </a:r>
          </a:p>
          <a:p>
            <a:pPr lvl="0"/>
            <a:r>
              <a:rPr lang="en-US" dirty="0"/>
              <a:t>Improper use of cryptography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1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2BB1-7124-4EDB-9C1E-A918AD70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656D-626D-45E6-ABE2-54E2FE09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Control hijacking attacks</a:t>
            </a:r>
          </a:p>
          <a:p>
            <a:pPr lvl="0"/>
            <a:r>
              <a:rPr lang="en-US" dirty="0"/>
              <a:t>Reverse engineering</a:t>
            </a:r>
          </a:p>
          <a:p>
            <a:pPr lvl="0"/>
            <a:r>
              <a:rPr lang="en-US" dirty="0"/>
              <a:t>Malware</a:t>
            </a:r>
          </a:p>
          <a:p>
            <a:pPr lvl="0"/>
            <a:r>
              <a:rPr lang="en-US" dirty="0"/>
              <a:t>Injecting crafted packets or input</a:t>
            </a:r>
          </a:p>
          <a:p>
            <a:pPr lvl="0"/>
            <a:r>
              <a:rPr lang="en-US" dirty="0"/>
              <a:t>Eavesdropping</a:t>
            </a:r>
          </a:p>
          <a:p>
            <a:pPr lvl="0"/>
            <a:r>
              <a:rPr lang="en-US" dirty="0"/>
              <a:t>Brute-force search attacks</a:t>
            </a:r>
          </a:p>
          <a:p>
            <a:r>
              <a:rPr lang="en-US" dirty="0"/>
              <a:t>Normal use</a:t>
            </a:r>
          </a:p>
        </p:txBody>
      </p:sp>
    </p:spTree>
    <p:extLst>
      <p:ext uri="{BB962C8B-B14F-4D97-AF65-F5344CB8AC3E}">
        <p14:creationId xmlns:p14="http://schemas.microsoft.com/office/powerpoint/2010/main" val="278761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8BB8-89BA-4541-9CEB-CB2414E4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256B-1A7D-46D4-9A1D-868B244D6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Denial-of-Service</a:t>
            </a:r>
          </a:p>
          <a:p>
            <a:pPr lvl="0"/>
            <a:r>
              <a:rPr lang="en-US" dirty="0"/>
              <a:t>Code execution</a:t>
            </a:r>
          </a:p>
          <a:p>
            <a:pPr lvl="0"/>
            <a:r>
              <a:rPr lang="en-US" dirty="0"/>
              <a:t>Integrity violation</a:t>
            </a:r>
          </a:p>
          <a:p>
            <a:pPr lvl="0"/>
            <a:r>
              <a:rPr lang="en-US" dirty="0"/>
              <a:t>Information leakage</a:t>
            </a:r>
          </a:p>
          <a:p>
            <a:pPr lvl="0"/>
            <a:r>
              <a:rPr lang="en-US" dirty="0"/>
              <a:t>Illegitimate access</a:t>
            </a:r>
          </a:p>
          <a:p>
            <a:pPr lvl="0"/>
            <a:r>
              <a:rPr lang="en-US" dirty="0"/>
              <a:t>Financial loss</a:t>
            </a:r>
          </a:p>
          <a:p>
            <a:pPr lvl="0"/>
            <a:r>
              <a:rPr lang="en-US" dirty="0"/>
              <a:t>Degraded level of protection</a:t>
            </a:r>
          </a:p>
          <a:p>
            <a:pPr lvl="0"/>
            <a:r>
              <a:rPr lang="en-US" dirty="0"/>
              <a:t>Miscellaneous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6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patterns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D744B-4414-43D6-9785-DCA6E24BF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30718"/>
            <a:ext cx="8991599" cy="465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3E81-96DA-4B02-B950-8CBF07C3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AGAINST SOFTWARE ATTACKS</a:t>
            </a:r>
            <a:br>
              <a:rPr lang="en-US" dirty="0"/>
            </a:br>
            <a:r>
              <a:rPr lang="en-US" dirty="0"/>
              <a:t>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3CE00-7F75-49AE-9EEA-306E7C48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228003"/>
            <a:ext cx="11029616" cy="3633047"/>
          </a:xfrm>
        </p:spPr>
        <p:txBody>
          <a:bodyPr/>
          <a:lstStyle/>
          <a:p>
            <a:r>
              <a:rPr lang="en-US" dirty="0"/>
              <a:t>Ensure privacy and integrity of sensitive code and data during every stage of software execution in an embedded system</a:t>
            </a:r>
          </a:p>
          <a:p>
            <a:r>
              <a:rPr lang="en-US" dirty="0"/>
              <a:t>Determine with certainty that it is safe from a security standpoint to execute a given program </a:t>
            </a:r>
          </a:p>
          <a:p>
            <a:r>
              <a:rPr lang="en-US" dirty="0"/>
              <a:t>Remove security loopholes in software that make the system vulnerable to such attacks </a:t>
            </a:r>
          </a:p>
        </p:txBody>
      </p:sp>
    </p:spTree>
    <p:extLst>
      <p:ext uri="{BB962C8B-B14F-4D97-AF65-F5344CB8AC3E}">
        <p14:creationId xmlns:p14="http://schemas.microsoft.com/office/powerpoint/2010/main" val="157459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B8FD-AC16-428E-8BC3-A4EB0AEC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MECHANISMS AGAINST SOFTWARE ATTACKS </a:t>
            </a:r>
            <a:br>
              <a:rPr lang="en-US" dirty="0"/>
            </a:br>
            <a:r>
              <a:rPr lang="en-US" dirty="0"/>
              <a:t>Software-based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C8E49-DCFE-4A0C-8B92-E96F50156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228003"/>
            <a:ext cx="11029616" cy="3633047"/>
          </a:xfrm>
        </p:spPr>
        <p:txBody>
          <a:bodyPr/>
          <a:lstStyle/>
          <a:p>
            <a:r>
              <a:rPr lang="en-US" dirty="0"/>
              <a:t>Secure bootstrapping</a:t>
            </a:r>
          </a:p>
          <a:p>
            <a:r>
              <a:rPr lang="en-US" dirty="0"/>
              <a:t>Software authentication and validation</a:t>
            </a:r>
          </a:p>
          <a:p>
            <a:r>
              <a:rPr lang="en-US" dirty="0"/>
              <a:t>Operating system and application enhancement</a:t>
            </a:r>
          </a:p>
        </p:txBody>
      </p:sp>
    </p:spTree>
    <p:extLst>
      <p:ext uri="{BB962C8B-B14F-4D97-AF65-F5344CB8AC3E}">
        <p14:creationId xmlns:p14="http://schemas.microsoft.com/office/powerpoint/2010/main" val="6721352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Widescreen</PresentationFormat>
  <Paragraphs>52</Paragraphs>
  <Slides>11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Attacks against Embedded Systems.</vt:lpstr>
      <vt:lpstr>INTROduction</vt:lpstr>
      <vt:lpstr>Preconditions</vt:lpstr>
      <vt:lpstr>Vulnerabilities</vt:lpstr>
      <vt:lpstr>Attack methods</vt:lpstr>
      <vt:lpstr>Effects</vt:lpstr>
      <vt:lpstr>Attack patterns</vt:lpstr>
      <vt:lpstr>MECHANISMS AGAINST SOFTWARE ATTACKS Objectives</vt:lpstr>
      <vt:lpstr> MECHANISMS AGAINST SOFTWARE ATTACKS  Software-based solutions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2020-01-22T13:21:18Z</dcterms:created>
  <dcterms:modified xsi:type="dcterms:W3CDTF">2020-01-22T14:31:28Z</dcterms:modified>
</cp:coreProperties>
</file>