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86D90-7C87-46F4-A6B9-8CF106F814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264313-196F-459A-A0DF-FEBA6AF2A205}">
      <dgm:prSet/>
      <dgm:spPr/>
      <dgm:t>
        <a:bodyPr/>
        <a:lstStyle/>
        <a:p>
          <a:r>
            <a:rPr lang="pt-PT"/>
            <a:t>O GetARoom só poderá ser utilizado em Portugal (Continental + ilhas).</a:t>
          </a:r>
          <a:endParaRPr lang="en-US"/>
        </a:p>
      </dgm:t>
    </dgm:pt>
    <dgm:pt modelId="{CDD15729-E220-422F-B306-3C10B234210B}" type="parTrans" cxnId="{4AF8C272-274D-434C-9C28-6B84CDA0FBD1}">
      <dgm:prSet/>
      <dgm:spPr/>
      <dgm:t>
        <a:bodyPr/>
        <a:lstStyle/>
        <a:p>
          <a:endParaRPr lang="en-US"/>
        </a:p>
      </dgm:t>
    </dgm:pt>
    <dgm:pt modelId="{423966A9-874C-421D-9EFF-E4B897150329}" type="sibTrans" cxnId="{4AF8C272-274D-434C-9C28-6B84CDA0FBD1}">
      <dgm:prSet/>
      <dgm:spPr/>
      <dgm:t>
        <a:bodyPr/>
        <a:lstStyle/>
        <a:p>
          <a:endParaRPr lang="en-US"/>
        </a:p>
      </dgm:t>
    </dgm:pt>
    <dgm:pt modelId="{38681AE8-2B14-4741-898F-F12F04392311}">
      <dgm:prSet/>
      <dgm:spPr/>
      <dgm:t>
        <a:bodyPr/>
        <a:lstStyle/>
        <a:p>
          <a:r>
            <a:rPr lang="pt-PT"/>
            <a:t>Apenas o primeiro pagamento será efetuado pela plataforma</a:t>
          </a:r>
          <a:endParaRPr lang="en-US"/>
        </a:p>
      </dgm:t>
    </dgm:pt>
    <dgm:pt modelId="{F975E248-999C-4A96-A4C9-7DA6CB840F5B}" type="parTrans" cxnId="{31C3C07C-EC2D-4241-B8CB-29067A7FEF7F}">
      <dgm:prSet/>
      <dgm:spPr/>
      <dgm:t>
        <a:bodyPr/>
        <a:lstStyle/>
        <a:p>
          <a:endParaRPr lang="en-US"/>
        </a:p>
      </dgm:t>
    </dgm:pt>
    <dgm:pt modelId="{11B8DD24-1B26-48C6-860A-9D2E467EBE63}" type="sibTrans" cxnId="{31C3C07C-EC2D-4241-B8CB-29067A7FEF7F}">
      <dgm:prSet/>
      <dgm:spPr/>
      <dgm:t>
        <a:bodyPr/>
        <a:lstStyle/>
        <a:p>
          <a:endParaRPr lang="en-US"/>
        </a:p>
      </dgm:t>
    </dgm:pt>
    <dgm:pt modelId="{2B31D2CF-080D-4586-AE09-89BF569274CE}">
      <dgm:prSet/>
      <dgm:spPr/>
      <dgm:t>
        <a:bodyPr/>
        <a:lstStyle/>
        <a:p>
          <a:r>
            <a:rPr lang="pt-PT"/>
            <a:t>O </a:t>
          </a:r>
          <a:r>
            <a:rPr lang="pt-PT" err="1"/>
            <a:t>GetARoom</a:t>
          </a:r>
          <a:r>
            <a:rPr lang="pt-PT"/>
            <a:t> não terá a funcionalidade “</a:t>
          </a:r>
          <a:r>
            <a:rPr lang="pt-PT" err="1"/>
            <a:t>bring</a:t>
          </a:r>
          <a:r>
            <a:rPr lang="pt-PT"/>
            <a:t>-a-</a:t>
          </a:r>
          <a:r>
            <a:rPr lang="pt-PT" err="1"/>
            <a:t>friend</a:t>
          </a:r>
          <a:r>
            <a:rPr lang="pt-PT"/>
            <a:t>”.</a:t>
          </a:r>
          <a:endParaRPr lang="en-US"/>
        </a:p>
      </dgm:t>
    </dgm:pt>
    <dgm:pt modelId="{37BAD6FC-D433-47AD-B400-05757399316E}" type="parTrans" cxnId="{8F7EE600-A63A-4997-9D6B-0391187F998D}">
      <dgm:prSet/>
      <dgm:spPr/>
      <dgm:t>
        <a:bodyPr/>
        <a:lstStyle/>
        <a:p>
          <a:endParaRPr lang="en-US"/>
        </a:p>
      </dgm:t>
    </dgm:pt>
    <dgm:pt modelId="{4B2989E8-6C2A-4C82-AB61-B745F158FCD7}" type="sibTrans" cxnId="{8F7EE600-A63A-4997-9D6B-0391187F998D}">
      <dgm:prSet/>
      <dgm:spPr/>
      <dgm:t>
        <a:bodyPr/>
        <a:lstStyle/>
        <a:p>
          <a:endParaRPr lang="en-US"/>
        </a:p>
      </dgm:t>
    </dgm:pt>
    <dgm:pt modelId="{3EB3D64F-426E-49E8-BEDD-B5D8C124F589}" type="pres">
      <dgm:prSet presAssocID="{95786D90-7C87-46F4-A6B9-8CF106F8147D}" presName="root" presStyleCnt="0">
        <dgm:presLayoutVars>
          <dgm:dir/>
          <dgm:resizeHandles val="exact"/>
        </dgm:presLayoutVars>
      </dgm:prSet>
      <dgm:spPr/>
    </dgm:pt>
    <dgm:pt modelId="{8276D624-65C6-4046-A33B-C8A4D49DE22A}" type="pres">
      <dgm:prSet presAssocID="{0A264313-196F-459A-A0DF-FEBA6AF2A205}" presName="compNode" presStyleCnt="0"/>
      <dgm:spPr/>
    </dgm:pt>
    <dgm:pt modelId="{9CD88608-7EDF-42A6-87C4-1093A20A2831}" type="pres">
      <dgm:prSet presAssocID="{0A264313-196F-459A-A0DF-FEBA6AF2A205}" presName="bgRect" presStyleLbl="bgShp" presStyleIdx="0" presStyleCnt="3"/>
      <dgm:spPr/>
    </dgm:pt>
    <dgm:pt modelId="{031F2E11-EE02-4532-B053-E86550B4A7C6}" type="pres">
      <dgm:prSet presAssocID="{0A264313-196F-459A-A0DF-FEBA6AF2A2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th America"/>
        </a:ext>
      </dgm:extLst>
    </dgm:pt>
    <dgm:pt modelId="{6B785B38-3112-42AF-ABBF-0E6F613551AD}" type="pres">
      <dgm:prSet presAssocID="{0A264313-196F-459A-A0DF-FEBA6AF2A205}" presName="spaceRect" presStyleCnt="0"/>
      <dgm:spPr/>
    </dgm:pt>
    <dgm:pt modelId="{6982F830-D0C6-4AAD-BFE6-139C6ED87DC0}" type="pres">
      <dgm:prSet presAssocID="{0A264313-196F-459A-A0DF-FEBA6AF2A205}" presName="parTx" presStyleLbl="revTx" presStyleIdx="0" presStyleCnt="3">
        <dgm:presLayoutVars>
          <dgm:chMax val="0"/>
          <dgm:chPref val="0"/>
        </dgm:presLayoutVars>
      </dgm:prSet>
      <dgm:spPr/>
    </dgm:pt>
    <dgm:pt modelId="{957EFC28-6718-4D36-9A03-815BEDDBBF38}" type="pres">
      <dgm:prSet presAssocID="{423966A9-874C-421D-9EFF-E4B897150329}" presName="sibTrans" presStyleCnt="0"/>
      <dgm:spPr/>
    </dgm:pt>
    <dgm:pt modelId="{8E0A91FD-7926-47DD-B8A0-EB97E7A96AA7}" type="pres">
      <dgm:prSet presAssocID="{38681AE8-2B14-4741-898F-F12F04392311}" presName="compNode" presStyleCnt="0"/>
      <dgm:spPr/>
    </dgm:pt>
    <dgm:pt modelId="{E493E72E-7054-440C-9042-F2A5D98EF711}" type="pres">
      <dgm:prSet presAssocID="{38681AE8-2B14-4741-898F-F12F04392311}" presName="bgRect" presStyleLbl="bgShp" presStyleIdx="1" presStyleCnt="3"/>
      <dgm:spPr/>
    </dgm:pt>
    <dgm:pt modelId="{962BB70A-7159-44FA-B26E-C971C6829A6B}" type="pres">
      <dgm:prSet presAssocID="{38681AE8-2B14-4741-898F-F12F043923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72E0F1D-2152-47D9-AFCD-FF0C701106AE}" type="pres">
      <dgm:prSet presAssocID="{38681AE8-2B14-4741-898F-F12F04392311}" presName="spaceRect" presStyleCnt="0"/>
      <dgm:spPr/>
    </dgm:pt>
    <dgm:pt modelId="{D872693D-906D-461F-8732-A6AB2F1C43D8}" type="pres">
      <dgm:prSet presAssocID="{38681AE8-2B14-4741-898F-F12F04392311}" presName="parTx" presStyleLbl="revTx" presStyleIdx="1" presStyleCnt="3">
        <dgm:presLayoutVars>
          <dgm:chMax val="0"/>
          <dgm:chPref val="0"/>
        </dgm:presLayoutVars>
      </dgm:prSet>
      <dgm:spPr/>
    </dgm:pt>
    <dgm:pt modelId="{50E8E8F2-A7D4-4C13-997F-B52FB073AED1}" type="pres">
      <dgm:prSet presAssocID="{11B8DD24-1B26-48C6-860A-9D2E467EBE63}" presName="sibTrans" presStyleCnt="0"/>
      <dgm:spPr/>
    </dgm:pt>
    <dgm:pt modelId="{7D5AF911-340D-462B-B997-54C798E5F815}" type="pres">
      <dgm:prSet presAssocID="{2B31D2CF-080D-4586-AE09-89BF569274CE}" presName="compNode" presStyleCnt="0"/>
      <dgm:spPr/>
    </dgm:pt>
    <dgm:pt modelId="{33ACD79D-FCAB-42A8-A4C6-CDF3B20DAC0F}" type="pres">
      <dgm:prSet presAssocID="{2B31D2CF-080D-4586-AE09-89BF569274CE}" presName="bgRect" presStyleLbl="bgShp" presStyleIdx="2" presStyleCnt="3"/>
      <dgm:spPr/>
    </dgm:pt>
    <dgm:pt modelId="{518BD6A0-073E-4B60-9E82-EBBAE04B44B3}" type="pres">
      <dgm:prSet presAssocID="{2B31D2CF-080D-4586-AE09-89BF569274CE}" presName="iconRect" presStyleLbl="node1" presStyleIdx="2" presStyleCnt="3" custLinFactNeighborX="3967" custLinFactNeighborY="-98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5041A059-E9F7-467E-9536-4B521F6E841F}" type="pres">
      <dgm:prSet presAssocID="{2B31D2CF-080D-4586-AE09-89BF569274CE}" presName="spaceRect" presStyleCnt="0"/>
      <dgm:spPr/>
    </dgm:pt>
    <dgm:pt modelId="{AA7D1795-2F3E-4AD0-83A6-3DB849168474}" type="pres">
      <dgm:prSet presAssocID="{2B31D2CF-080D-4586-AE09-89BF569274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7EE600-A63A-4997-9D6B-0391187F998D}" srcId="{95786D90-7C87-46F4-A6B9-8CF106F8147D}" destId="{2B31D2CF-080D-4586-AE09-89BF569274CE}" srcOrd="2" destOrd="0" parTransId="{37BAD6FC-D433-47AD-B400-05757399316E}" sibTransId="{4B2989E8-6C2A-4C82-AB61-B745F158FCD7}"/>
    <dgm:cxn modelId="{ECAA6A39-8C1E-4C6C-9EC0-EF9195C3C27E}" type="presOf" srcId="{38681AE8-2B14-4741-898F-F12F04392311}" destId="{D872693D-906D-461F-8732-A6AB2F1C43D8}" srcOrd="0" destOrd="0" presId="urn:microsoft.com/office/officeart/2018/2/layout/IconVerticalSolidList"/>
    <dgm:cxn modelId="{4AF8C272-274D-434C-9C28-6B84CDA0FBD1}" srcId="{95786D90-7C87-46F4-A6B9-8CF106F8147D}" destId="{0A264313-196F-459A-A0DF-FEBA6AF2A205}" srcOrd="0" destOrd="0" parTransId="{CDD15729-E220-422F-B306-3C10B234210B}" sibTransId="{423966A9-874C-421D-9EFF-E4B897150329}"/>
    <dgm:cxn modelId="{31C3C07C-EC2D-4241-B8CB-29067A7FEF7F}" srcId="{95786D90-7C87-46F4-A6B9-8CF106F8147D}" destId="{38681AE8-2B14-4741-898F-F12F04392311}" srcOrd="1" destOrd="0" parTransId="{F975E248-999C-4A96-A4C9-7DA6CB840F5B}" sibTransId="{11B8DD24-1B26-48C6-860A-9D2E467EBE63}"/>
    <dgm:cxn modelId="{7317B4B5-488B-4417-A2B3-26F10D4B1981}" type="presOf" srcId="{2B31D2CF-080D-4586-AE09-89BF569274CE}" destId="{AA7D1795-2F3E-4AD0-83A6-3DB849168474}" srcOrd="0" destOrd="0" presId="urn:microsoft.com/office/officeart/2018/2/layout/IconVerticalSolidList"/>
    <dgm:cxn modelId="{D631F0C9-549E-42B2-B86F-AFB671A341CC}" type="presOf" srcId="{0A264313-196F-459A-A0DF-FEBA6AF2A205}" destId="{6982F830-D0C6-4AAD-BFE6-139C6ED87DC0}" srcOrd="0" destOrd="0" presId="urn:microsoft.com/office/officeart/2018/2/layout/IconVerticalSolidList"/>
    <dgm:cxn modelId="{4B029DE2-2AF6-4FAC-87F8-3BF0DC197CAF}" type="presOf" srcId="{95786D90-7C87-46F4-A6B9-8CF106F8147D}" destId="{3EB3D64F-426E-49E8-BEDD-B5D8C124F589}" srcOrd="0" destOrd="0" presId="urn:microsoft.com/office/officeart/2018/2/layout/IconVerticalSolidList"/>
    <dgm:cxn modelId="{09F8405F-78D9-4FC7-B749-F39EA1C39C75}" type="presParOf" srcId="{3EB3D64F-426E-49E8-BEDD-B5D8C124F589}" destId="{8276D624-65C6-4046-A33B-C8A4D49DE22A}" srcOrd="0" destOrd="0" presId="urn:microsoft.com/office/officeart/2018/2/layout/IconVerticalSolidList"/>
    <dgm:cxn modelId="{04F876A8-DBB4-42D4-B85F-3EB97B218A30}" type="presParOf" srcId="{8276D624-65C6-4046-A33B-C8A4D49DE22A}" destId="{9CD88608-7EDF-42A6-87C4-1093A20A2831}" srcOrd="0" destOrd="0" presId="urn:microsoft.com/office/officeart/2018/2/layout/IconVerticalSolidList"/>
    <dgm:cxn modelId="{8AB515F4-80A7-4CF0-8630-026FE7BBF8F9}" type="presParOf" srcId="{8276D624-65C6-4046-A33B-C8A4D49DE22A}" destId="{031F2E11-EE02-4532-B053-E86550B4A7C6}" srcOrd="1" destOrd="0" presId="urn:microsoft.com/office/officeart/2018/2/layout/IconVerticalSolidList"/>
    <dgm:cxn modelId="{45D4414B-A3B4-4D25-8828-1D9CDB31CD66}" type="presParOf" srcId="{8276D624-65C6-4046-A33B-C8A4D49DE22A}" destId="{6B785B38-3112-42AF-ABBF-0E6F613551AD}" srcOrd="2" destOrd="0" presId="urn:microsoft.com/office/officeart/2018/2/layout/IconVerticalSolidList"/>
    <dgm:cxn modelId="{0D4BE2AC-699E-4EBF-8565-414D6FCFB598}" type="presParOf" srcId="{8276D624-65C6-4046-A33B-C8A4D49DE22A}" destId="{6982F830-D0C6-4AAD-BFE6-139C6ED87DC0}" srcOrd="3" destOrd="0" presId="urn:microsoft.com/office/officeart/2018/2/layout/IconVerticalSolidList"/>
    <dgm:cxn modelId="{1F195B38-EF87-45CC-9DA3-432843D9613E}" type="presParOf" srcId="{3EB3D64F-426E-49E8-BEDD-B5D8C124F589}" destId="{957EFC28-6718-4D36-9A03-815BEDDBBF38}" srcOrd="1" destOrd="0" presId="urn:microsoft.com/office/officeart/2018/2/layout/IconVerticalSolidList"/>
    <dgm:cxn modelId="{3A5E024A-7453-402D-A2BF-128C0C6B2F9D}" type="presParOf" srcId="{3EB3D64F-426E-49E8-BEDD-B5D8C124F589}" destId="{8E0A91FD-7926-47DD-B8A0-EB97E7A96AA7}" srcOrd="2" destOrd="0" presId="urn:microsoft.com/office/officeart/2018/2/layout/IconVerticalSolidList"/>
    <dgm:cxn modelId="{B6F1D27C-0485-4DFD-9F56-6DDDED21D3C4}" type="presParOf" srcId="{8E0A91FD-7926-47DD-B8A0-EB97E7A96AA7}" destId="{E493E72E-7054-440C-9042-F2A5D98EF711}" srcOrd="0" destOrd="0" presId="urn:microsoft.com/office/officeart/2018/2/layout/IconVerticalSolidList"/>
    <dgm:cxn modelId="{75552A45-CED7-4BEF-AE87-EF9AF60474A5}" type="presParOf" srcId="{8E0A91FD-7926-47DD-B8A0-EB97E7A96AA7}" destId="{962BB70A-7159-44FA-B26E-C971C6829A6B}" srcOrd="1" destOrd="0" presId="urn:microsoft.com/office/officeart/2018/2/layout/IconVerticalSolidList"/>
    <dgm:cxn modelId="{C4F49284-036F-47D8-9469-0E85DC3A9180}" type="presParOf" srcId="{8E0A91FD-7926-47DD-B8A0-EB97E7A96AA7}" destId="{372E0F1D-2152-47D9-AFCD-FF0C701106AE}" srcOrd="2" destOrd="0" presId="urn:microsoft.com/office/officeart/2018/2/layout/IconVerticalSolidList"/>
    <dgm:cxn modelId="{80C17144-1BA3-4CA4-B453-927848AAC4AA}" type="presParOf" srcId="{8E0A91FD-7926-47DD-B8A0-EB97E7A96AA7}" destId="{D872693D-906D-461F-8732-A6AB2F1C43D8}" srcOrd="3" destOrd="0" presId="urn:microsoft.com/office/officeart/2018/2/layout/IconVerticalSolidList"/>
    <dgm:cxn modelId="{D427FDB7-BC74-4E3E-841D-284C7FA938C8}" type="presParOf" srcId="{3EB3D64F-426E-49E8-BEDD-B5D8C124F589}" destId="{50E8E8F2-A7D4-4C13-997F-B52FB073AED1}" srcOrd="3" destOrd="0" presId="urn:microsoft.com/office/officeart/2018/2/layout/IconVerticalSolidList"/>
    <dgm:cxn modelId="{3E41B91B-2BC8-484C-899C-32DD04544D4E}" type="presParOf" srcId="{3EB3D64F-426E-49E8-BEDD-B5D8C124F589}" destId="{7D5AF911-340D-462B-B997-54C798E5F815}" srcOrd="4" destOrd="0" presId="urn:microsoft.com/office/officeart/2018/2/layout/IconVerticalSolidList"/>
    <dgm:cxn modelId="{EAC03843-74D0-44FB-A8C8-B524E6ED4C79}" type="presParOf" srcId="{7D5AF911-340D-462B-B997-54C798E5F815}" destId="{33ACD79D-FCAB-42A8-A4C6-CDF3B20DAC0F}" srcOrd="0" destOrd="0" presId="urn:microsoft.com/office/officeart/2018/2/layout/IconVerticalSolidList"/>
    <dgm:cxn modelId="{B653BF48-CB04-4066-8278-CE7E43D7C2D6}" type="presParOf" srcId="{7D5AF911-340D-462B-B997-54C798E5F815}" destId="{518BD6A0-073E-4B60-9E82-EBBAE04B44B3}" srcOrd="1" destOrd="0" presId="urn:microsoft.com/office/officeart/2018/2/layout/IconVerticalSolidList"/>
    <dgm:cxn modelId="{30B0A0EC-68E5-4CC5-9A96-6DFAC5C569CA}" type="presParOf" srcId="{7D5AF911-340D-462B-B997-54C798E5F815}" destId="{5041A059-E9F7-467E-9536-4B521F6E841F}" srcOrd="2" destOrd="0" presId="urn:microsoft.com/office/officeart/2018/2/layout/IconVerticalSolidList"/>
    <dgm:cxn modelId="{6D097A3E-CFEA-4783-B5B4-345D6A5BB118}" type="presParOf" srcId="{7D5AF911-340D-462B-B997-54C798E5F815}" destId="{AA7D1795-2F3E-4AD0-83A6-3DB8491684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88608-7EDF-42A6-87C4-1093A20A2831}">
      <dsp:nvSpPr>
        <dsp:cNvPr id="0" name=""/>
        <dsp:cNvSpPr/>
      </dsp:nvSpPr>
      <dsp:spPr>
        <a:xfrm>
          <a:off x="0" y="680"/>
          <a:ext cx="6305550" cy="1591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F2E11-EE02-4532-B053-E86550B4A7C6}">
      <dsp:nvSpPr>
        <dsp:cNvPr id="0" name=""/>
        <dsp:cNvSpPr/>
      </dsp:nvSpPr>
      <dsp:spPr>
        <a:xfrm>
          <a:off x="481573" y="358875"/>
          <a:ext cx="875587" cy="875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F830-D0C6-4AAD-BFE6-139C6ED87DC0}">
      <dsp:nvSpPr>
        <dsp:cNvPr id="0" name=""/>
        <dsp:cNvSpPr/>
      </dsp:nvSpPr>
      <dsp:spPr>
        <a:xfrm>
          <a:off x="1838734" y="680"/>
          <a:ext cx="4466815" cy="15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O GetARoom só poderá ser utilizado em Portugal (Continental + ilhas).</a:t>
          </a:r>
          <a:endParaRPr lang="en-US" sz="2500" kern="1200"/>
        </a:p>
      </dsp:txBody>
      <dsp:txXfrm>
        <a:off x="1838734" y="680"/>
        <a:ext cx="4466815" cy="1591977"/>
      </dsp:txXfrm>
    </dsp:sp>
    <dsp:sp modelId="{E493E72E-7054-440C-9042-F2A5D98EF711}">
      <dsp:nvSpPr>
        <dsp:cNvPr id="0" name=""/>
        <dsp:cNvSpPr/>
      </dsp:nvSpPr>
      <dsp:spPr>
        <a:xfrm>
          <a:off x="0" y="1990652"/>
          <a:ext cx="6305550" cy="1591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BB70A-7159-44FA-B26E-C971C6829A6B}">
      <dsp:nvSpPr>
        <dsp:cNvPr id="0" name=""/>
        <dsp:cNvSpPr/>
      </dsp:nvSpPr>
      <dsp:spPr>
        <a:xfrm>
          <a:off x="481573" y="2348847"/>
          <a:ext cx="875587" cy="875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693D-906D-461F-8732-A6AB2F1C43D8}">
      <dsp:nvSpPr>
        <dsp:cNvPr id="0" name=""/>
        <dsp:cNvSpPr/>
      </dsp:nvSpPr>
      <dsp:spPr>
        <a:xfrm>
          <a:off x="1838734" y="1990652"/>
          <a:ext cx="4466815" cy="15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Apenas o primeiro pagamento será efetuado pela plataforma</a:t>
          </a:r>
          <a:endParaRPr lang="en-US" sz="2500" kern="1200"/>
        </a:p>
      </dsp:txBody>
      <dsp:txXfrm>
        <a:off x="1838734" y="1990652"/>
        <a:ext cx="4466815" cy="1591977"/>
      </dsp:txXfrm>
    </dsp:sp>
    <dsp:sp modelId="{33ACD79D-FCAB-42A8-A4C6-CDF3B20DAC0F}">
      <dsp:nvSpPr>
        <dsp:cNvPr id="0" name=""/>
        <dsp:cNvSpPr/>
      </dsp:nvSpPr>
      <dsp:spPr>
        <a:xfrm>
          <a:off x="0" y="3980624"/>
          <a:ext cx="6305550" cy="15919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BD6A0-073E-4B60-9E82-EBBAE04B44B3}">
      <dsp:nvSpPr>
        <dsp:cNvPr id="0" name=""/>
        <dsp:cNvSpPr/>
      </dsp:nvSpPr>
      <dsp:spPr>
        <a:xfrm>
          <a:off x="516307" y="4330239"/>
          <a:ext cx="875587" cy="875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D1795-2F3E-4AD0-83A6-3DB849168474}">
      <dsp:nvSpPr>
        <dsp:cNvPr id="0" name=""/>
        <dsp:cNvSpPr/>
      </dsp:nvSpPr>
      <dsp:spPr>
        <a:xfrm>
          <a:off x="1838734" y="3980624"/>
          <a:ext cx="4466815" cy="159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4" tIns="168484" rIns="168484" bIns="1684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O </a:t>
          </a:r>
          <a:r>
            <a:rPr lang="pt-PT" sz="2500" kern="1200" err="1"/>
            <a:t>GetARoom</a:t>
          </a:r>
          <a:r>
            <a:rPr lang="pt-PT" sz="2500" kern="1200"/>
            <a:t> não terá a funcionalidade “</a:t>
          </a:r>
          <a:r>
            <a:rPr lang="pt-PT" sz="2500" kern="1200" err="1"/>
            <a:t>bring</a:t>
          </a:r>
          <a:r>
            <a:rPr lang="pt-PT" sz="2500" kern="1200"/>
            <a:t>-a-</a:t>
          </a:r>
          <a:r>
            <a:rPr lang="pt-PT" sz="2500" kern="1200" err="1"/>
            <a:t>friend</a:t>
          </a:r>
          <a:r>
            <a:rPr lang="pt-PT" sz="2500" kern="1200"/>
            <a:t>”.</a:t>
          </a:r>
          <a:endParaRPr lang="en-US" sz="2500" kern="1200"/>
        </a:p>
      </dsp:txBody>
      <dsp:txXfrm>
        <a:off x="1838734" y="3980624"/>
        <a:ext cx="4466815" cy="159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E8392-58B5-42CE-BFF9-5677E610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1" y="1808602"/>
            <a:ext cx="10318418" cy="4394988"/>
          </a:xfrm>
        </p:spPr>
        <p:txBody>
          <a:bodyPr/>
          <a:lstStyle/>
          <a:p>
            <a:r>
              <a:rPr lang="pt-PT" dirty="0"/>
              <a:t>Get·A·Room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B913E-64BC-4487-B058-FF67E6213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0" dirty="0"/>
              <a:t>O melhor mercado on-line para reservas de acomodação estudantil</a:t>
            </a:r>
            <a:endParaRPr lang="pt-PT" dirty="0"/>
          </a:p>
        </p:txBody>
      </p:sp>
      <p:pic>
        <p:nvPicPr>
          <p:cNvPr id="4" name="Marcador de Posição de Conteúdo 14">
            <a:extLst>
              <a:ext uri="{FF2B5EF4-FFF2-40B4-BE49-F238E27FC236}">
                <a16:creationId xmlns:a16="http://schemas.microsoft.com/office/drawing/2014/main" id="{D75A754A-B383-4ABB-B083-D2BCADBE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034011" y="1053874"/>
            <a:ext cx="4407437" cy="44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9B8C8B7-AE4D-420B-83CA-F3390249E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/>
          </a:blip>
          <a:srcRect l="10115" r="13133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40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3D264624-4FF7-48FE-B10E-6D3FC7D4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9" b="89773" l="7102" r="91761">
                        <a14:foregroundMark x1="92045" y1="37500" x2="92045" y2="37500"/>
                        <a14:foregroundMark x1="7102" y1="42614" x2="7102" y2="42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583" y="5231142"/>
            <a:ext cx="859115" cy="859115"/>
          </a:xfrm>
          <a:prstGeom prst="rect">
            <a:avLst/>
          </a:prstGeom>
          <a:effectLst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ACA5332-7368-4908-921C-479682AB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pt-PT" sz="4300" dirty="0"/>
              <a:t>Quem são os Clientes?</a:t>
            </a:r>
            <a:br>
              <a:rPr lang="pt-PT" sz="4300" dirty="0"/>
            </a:br>
            <a:endParaRPr lang="pt-PT" sz="4300" dirty="0"/>
          </a:p>
        </p:txBody>
      </p:sp>
      <p:pic>
        <p:nvPicPr>
          <p:cNvPr id="32" name="Picture 2" descr="Resultado de imagem para parceria internet negocio cartoon">
            <a:extLst>
              <a:ext uri="{FF2B5EF4-FFF2-40B4-BE49-F238E27FC236}">
                <a16:creationId xmlns:a16="http://schemas.microsoft.com/office/drawing/2014/main" id="{EB0469BE-E1B9-440A-9751-D92C862D1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77" b="93548" l="10000" r="90000">
                        <a14:foregroundMark x1="46000" y1="16935" x2="46000" y2="16935"/>
                        <a14:foregroundMark x1="64133" y1="29435" x2="64133" y2="29435"/>
                        <a14:foregroundMark x1="33600" y1="89516" x2="33600" y2="89516"/>
                        <a14:foregroundMark x1="28000" y1="93548" x2="28000" y2="93548"/>
                        <a14:foregroundMark x1="35733" y1="89113" x2="35733" y2="89113"/>
                        <a14:foregroundMark x1="46000" y1="16935" x2="46000" y2="16935"/>
                        <a14:foregroundMark x1="49467" y1="14919" x2="49467" y2="14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1" y="4665948"/>
            <a:ext cx="6682888" cy="22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1EF9643-A153-43F0-8109-21944CE6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04" y="1632204"/>
            <a:ext cx="6015897" cy="3593591"/>
          </a:xfrm>
        </p:spPr>
        <p:txBody>
          <a:bodyPr>
            <a:normAutofit lnSpcReduction="10000"/>
          </a:bodyPr>
          <a:lstStyle/>
          <a:p>
            <a:r>
              <a:rPr lang="pt-PT" sz="2800" dirty="0"/>
              <a:t>Proprietários dos alugueres.</a:t>
            </a:r>
          </a:p>
          <a:p>
            <a:pPr lvl="1"/>
            <a:r>
              <a:rPr lang="pt-PT" sz="2600" dirty="0"/>
              <a:t>Agente com interesse em promover o seu negócio de aluguer de quartos.</a:t>
            </a:r>
          </a:p>
          <a:p>
            <a:pPr marL="457200" lvl="1" indent="0">
              <a:buNone/>
            </a:pPr>
            <a:endParaRPr lang="pt-PT" sz="1500" dirty="0"/>
          </a:p>
          <a:p>
            <a:r>
              <a:rPr lang="pt-PT" sz="2800" dirty="0"/>
              <a:t>Estudantes universitários;</a:t>
            </a:r>
          </a:p>
          <a:p>
            <a:pPr lvl="1"/>
            <a:r>
              <a:rPr lang="pt-PT" sz="2600" dirty="0"/>
              <a:t>Agente com interesse em alugar uma acomodação no local da universidade frequentada.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915AA4A2-AA72-4353-9B67-CFE69823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9" b="89773" l="7102" r="91761">
                        <a14:foregroundMark x1="92045" y1="37500" x2="92045" y2="37500"/>
                        <a14:foregroundMark x1="7102" y1="42614" x2="7102" y2="42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7673" y="5341294"/>
            <a:ext cx="859115" cy="859115"/>
          </a:xfrm>
          <a:prstGeom prst="rect">
            <a:avLst/>
          </a:prstGeom>
          <a:effectLst/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DA477C4-DE7F-498F-BD1D-51660F75E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9" b="89773" l="7102" r="91761">
                        <a14:foregroundMark x1="92045" y1="37500" x2="92045" y2="37500"/>
                        <a14:foregroundMark x1="7102" y1="42614" x2="7102" y2="42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6677" y="5612340"/>
            <a:ext cx="859115" cy="8591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474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02393-0CD9-4C74-906C-74AC06E1D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0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1831EA-E4C0-497C-BDD5-E042949E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54" y="209550"/>
            <a:ext cx="6574899" cy="1917518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chemeClr val="tx1"/>
                </a:solidFill>
              </a:rPr>
              <a:t>Qual a oportunidade do negócio?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D57EA-85B4-493E-9F85-5F44C06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58" y="1958701"/>
            <a:ext cx="6574895" cy="48452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2200" dirty="0">
                <a:solidFill>
                  <a:schemeClr val="tx1"/>
                </a:solidFill>
              </a:rPr>
              <a:t>Satisfaz as necessidades tanto requeridas por parte do cliente:</a:t>
            </a:r>
          </a:p>
          <a:p>
            <a:pPr>
              <a:lnSpc>
                <a:spcPct val="100000"/>
              </a:lnSpc>
            </a:pPr>
            <a:r>
              <a:rPr lang="pt-PT" sz="2200" b="1" dirty="0">
                <a:solidFill>
                  <a:schemeClr val="tx1"/>
                </a:solidFill>
              </a:rPr>
              <a:t>Rápido</a:t>
            </a:r>
            <a:r>
              <a:rPr lang="pt-PT" sz="2200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pt-PT" sz="2000" dirty="0">
                <a:solidFill>
                  <a:schemeClr val="tx1"/>
                </a:solidFill>
              </a:rPr>
              <a:t>Permite encontrar um quarto apenas com um clique.</a:t>
            </a:r>
          </a:p>
          <a:p>
            <a:pPr>
              <a:lnSpc>
                <a:spcPct val="100000"/>
              </a:lnSpc>
            </a:pPr>
            <a:r>
              <a:rPr lang="pt-PT" sz="2200" b="1" dirty="0">
                <a:solidFill>
                  <a:schemeClr val="tx1"/>
                </a:solidFill>
              </a:rPr>
              <a:t>Simples</a:t>
            </a:r>
            <a:r>
              <a:rPr lang="pt-PT" sz="2200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pt-PT" sz="2000" dirty="0">
                <a:solidFill>
                  <a:schemeClr val="tx1"/>
                </a:solidFill>
              </a:rPr>
              <a:t>Navegação fácil e intuitiva.</a:t>
            </a:r>
          </a:p>
          <a:p>
            <a:pPr>
              <a:lnSpc>
                <a:spcPct val="100000"/>
              </a:lnSpc>
            </a:pPr>
            <a:r>
              <a:rPr lang="pt-PT" sz="2200" b="1" dirty="0">
                <a:solidFill>
                  <a:schemeClr val="tx1"/>
                </a:solidFill>
              </a:rPr>
              <a:t>Económico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pt-PT" sz="2000" dirty="0">
                <a:solidFill>
                  <a:schemeClr val="tx1"/>
                </a:solidFill>
              </a:rPr>
              <a:t>Evita o custo de deslocação que se teria com o negócio tradicional.</a:t>
            </a:r>
          </a:p>
          <a:p>
            <a:pPr>
              <a:lnSpc>
                <a:spcPct val="100000"/>
              </a:lnSpc>
            </a:pPr>
            <a:r>
              <a:rPr lang="pt-PT" sz="2200" b="1" dirty="0">
                <a:solidFill>
                  <a:schemeClr val="tx1"/>
                </a:solidFill>
              </a:rPr>
              <a:t>Acessível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pt-PT" sz="2000" dirty="0">
                <a:solidFill>
                  <a:schemeClr val="tx1"/>
                </a:solidFill>
              </a:rPr>
              <a:t>Hoje em dia, qualquer um tem um smartphone ou computador.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C4F1A0C-BD28-4977-9745-E2A4FB752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9668" y="0"/>
            <a:ext cx="4232332" cy="3701000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57483-5D44-43F4-AF4A-7BBD6B6B2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0" r="27520"/>
          <a:stretch/>
        </p:blipFill>
        <p:spPr>
          <a:xfrm>
            <a:off x="8075117" y="10"/>
            <a:ext cx="4116885" cy="3585712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AD292BD-58D8-4261-AD54-80C939F13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8598" y="3909952"/>
            <a:ext cx="3313402" cy="2948047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0075E1-DCCC-43DF-AF43-B7F403FF2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02" r="19518" b="-3"/>
          <a:stretch/>
        </p:blipFill>
        <p:spPr>
          <a:xfrm>
            <a:off x="8991066" y="4009104"/>
            <a:ext cx="3200935" cy="2848897"/>
          </a:xfrm>
          <a:custGeom>
            <a:avLst/>
            <a:gdLst>
              <a:gd name="connsiteX0" fmla="*/ 1822480 w 3200935"/>
              <a:gd name="connsiteY0" fmla="*/ 0 h 2848897"/>
              <a:gd name="connsiteX1" fmla="*/ 1858100 w 3200935"/>
              <a:gd name="connsiteY1" fmla="*/ 3339 h 2848897"/>
              <a:gd name="connsiteX2" fmla="*/ 1892611 w 3200935"/>
              <a:gd name="connsiteY2" fmla="*/ 12245 h 2848897"/>
              <a:gd name="connsiteX3" fmla="*/ 1926007 w 3200935"/>
              <a:gd name="connsiteY3" fmla="*/ 25604 h 2848897"/>
              <a:gd name="connsiteX4" fmla="*/ 1960514 w 3200935"/>
              <a:gd name="connsiteY4" fmla="*/ 42302 h 2848897"/>
              <a:gd name="connsiteX5" fmla="*/ 1992798 w 3200935"/>
              <a:gd name="connsiteY5" fmla="*/ 61227 h 2848897"/>
              <a:gd name="connsiteX6" fmla="*/ 2026194 w 3200935"/>
              <a:gd name="connsiteY6" fmla="*/ 81264 h 2848897"/>
              <a:gd name="connsiteX7" fmla="*/ 2059589 w 3200935"/>
              <a:gd name="connsiteY7" fmla="*/ 99075 h 2848897"/>
              <a:gd name="connsiteX8" fmla="*/ 2092985 w 3200935"/>
              <a:gd name="connsiteY8" fmla="*/ 116887 h 2848897"/>
              <a:gd name="connsiteX9" fmla="*/ 2125268 w 3200935"/>
              <a:gd name="connsiteY9" fmla="*/ 130245 h 2848897"/>
              <a:gd name="connsiteX10" fmla="*/ 2160890 w 3200935"/>
              <a:gd name="connsiteY10" fmla="*/ 139150 h 2848897"/>
              <a:gd name="connsiteX11" fmla="*/ 2195399 w 3200935"/>
              <a:gd name="connsiteY11" fmla="*/ 143604 h 2848897"/>
              <a:gd name="connsiteX12" fmla="*/ 2232134 w 3200935"/>
              <a:gd name="connsiteY12" fmla="*/ 143604 h 2848897"/>
              <a:gd name="connsiteX13" fmla="*/ 2269983 w 3200935"/>
              <a:gd name="connsiteY13" fmla="*/ 141378 h 2848897"/>
              <a:gd name="connsiteX14" fmla="*/ 2307831 w 3200935"/>
              <a:gd name="connsiteY14" fmla="*/ 136924 h 2848897"/>
              <a:gd name="connsiteX15" fmla="*/ 2345681 w 3200935"/>
              <a:gd name="connsiteY15" fmla="*/ 131359 h 2848897"/>
              <a:gd name="connsiteX16" fmla="*/ 2383529 w 3200935"/>
              <a:gd name="connsiteY16" fmla="*/ 126906 h 2848897"/>
              <a:gd name="connsiteX17" fmla="*/ 2421378 w 3200935"/>
              <a:gd name="connsiteY17" fmla="*/ 123565 h 2848897"/>
              <a:gd name="connsiteX18" fmla="*/ 2456999 w 3200935"/>
              <a:gd name="connsiteY18" fmla="*/ 124678 h 2848897"/>
              <a:gd name="connsiteX19" fmla="*/ 2491507 w 3200935"/>
              <a:gd name="connsiteY19" fmla="*/ 129132 h 2848897"/>
              <a:gd name="connsiteX20" fmla="*/ 2524903 w 3200935"/>
              <a:gd name="connsiteY20" fmla="*/ 139150 h 2848897"/>
              <a:gd name="connsiteX21" fmla="*/ 2552734 w 3200935"/>
              <a:gd name="connsiteY21" fmla="*/ 153622 h 2848897"/>
              <a:gd name="connsiteX22" fmla="*/ 2579449 w 3200935"/>
              <a:gd name="connsiteY22" fmla="*/ 172547 h 2848897"/>
              <a:gd name="connsiteX23" fmla="*/ 2602827 w 3200935"/>
              <a:gd name="connsiteY23" fmla="*/ 194811 h 2848897"/>
              <a:gd name="connsiteX24" fmla="*/ 2626204 w 3200935"/>
              <a:gd name="connsiteY24" fmla="*/ 220414 h 2848897"/>
              <a:gd name="connsiteX25" fmla="*/ 2647355 w 3200935"/>
              <a:gd name="connsiteY25" fmla="*/ 247131 h 2848897"/>
              <a:gd name="connsiteX26" fmla="*/ 2668506 w 3200935"/>
              <a:gd name="connsiteY26" fmla="*/ 274961 h 2848897"/>
              <a:gd name="connsiteX27" fmla="*/ 2689656 w 3200935"/>
              <a:gd name="connsiteY27" fmla="*/ 302791 h 2848897"/>
              <a:gd name="connsiteX28" fmla="*/ 2710806 w 3200935"/>
              <a:gd name="connsiteY28" fmla="*/ 329509 h 2848897"/>
              <a:gd name="connsiteX29" fmla="*/ 2733071 w 3200935"/>
              <a:gd name="connsiteY29" fmla="*/ 355112 h 2848897"/>
              <a:gd name="connsiteX30" fmla="*/ 2758675 w 3200935"/>
              <a:gd name="connsiteY30" fmla="*/ 377377 h 2848897"/>
              <a:gd name="connsiteX31" fmla="*/ 2783165 w 3200935"/>
              <a:gd name="connsiteY31" fmla="*/ 397415 h 2848897"/>
              <a:gd name="connsiteX32" fmla="*/ 2810995 w 3200935"/>
              <a:gd name="connsiteY32" fmla="*/ 412999 h 2848897"/>
              <a:gd name="connsiteX33" fmla="*/ 2841051 w 3200935"/>
              <a:gd name="connsiteY33" fmla="*/ 426357 h 2848897"/>
              <a:gd name="connsiteX34" fmla="*/ 2873333 w 3200935"/>
              <a:gd name="connsiteY34" fmla="*/ 437489 h 2848897"/>
              <a:gd name="connsiteX35" fmla="*/ 2906728 w 3200935"/>
              <a:gd name="connsiteY35" fmla="*/ 447507 h 2848897"/>
              <a:gd name="connsiteX36" fmla="*/ 2940124 w 3200935"/>
              <a:gd name="connsiteY36" fmla="*/ 456413 h 2848897"/>
              <a:gd name="connsiteX37" fmla="*/ 2974633 w 3200935"/>
              <a:gd name="connsiteY37" fmla="*/ 465320 h 2848897"/>
              <a:gd name="connsiteX38" fmla="*/ 3006916 w 3200935"/>
              <a:gd name="connsiteY38" fmla="*/ 475338 h 2848897"/>
              <a:gd name="connsiteX39" fmla="*/ 3039197 w 3200935"/>
              <a:gd name="connsiteY39" fmla="*/ 486470 h 2848897"/>
              <a:gd name="connsiteX40" fmla="*/ 3069254 w 3200935"/>
              <a:gd name="connsiteY40" fmla="*/ 499829 h 2848897"/>
              <a:gd name="connsiteX41" fmla="*/ 3095972 w 3200935"/>
              <a:gd name="connsiteY41" fmla="*/ 516527 h 2848897"/>
              <a:gd name="connsiteX42" fmla="*/ 3120463 w 3200935"/>
              <a:gd name="connsiteY42" fmla="*/ 536565 h 2848897"/>
              <a:gd name="connsiteX43" fmla="*/ 3140498 w 3200935"/>
              <a:gd name="connsiteY43" fmla="*/ 561055 h 2848897"/>
              <a:gd name="connsiteX44" fmla="*/ 3157197 w 3200935"/>
              <a:gd name="connsiteY44" fmla="*/ 587772 h 2848897"/>
              <a:gd name="connsiteX45" fmla="*/ 3170555 w 3200935"/>
              <a:gd name="connsiteY45" fmla="*/ 617827 h 2848897"/>
              <a:gd name="connsiteX46" fmla="*/ 3181687 w 3200935"/>
              <a:gd name="connsiteY46" fmla="*/ 650112 h 2848897"/>
              <a:gd name="connsiteX47" fmla="*/ 3191705 w 3200935"/>
              <a:gd name="connsiteY47" fmla="*/ 682393 h 2848897"/>
              <a:gd name="connsiteX48" fmla="*/ 3200612 w 3200935"/>
              <a:gd name="connsiteY48" fmla="*/ 716904 h 2848897"/>
              <a:gd name="connsiteX49" fmla="*/ 3200935 w 3200935"/>
              <a:gd name="connsiteY49" fmla="*/ 718115 h 2848897"/>
              <a:gd name="connsiteX50" fmla="*/ 3200935 w 3200935"/>
              <a:gd name="connsiteY50" fmla="*/ 2848897 h 2848897"/>
              <a:gd name="connsiteX51" fmla="*/ 413394 w 3200935"/>
              <a:gd name="connsiteY51" fmla="*/ 2848897 h 2848897"/>
              <a:gd name="connsiteX52" fmla="*/ 400932 w 3200935"/>
              <a:gd name="connsiteY52" fmla="*/ 2820857 h 2848897"/>
              <a:gd name="connsiteX53" fmla="*/ 385348 w 3200935"/>
              <a:gd name="connsiteY53" fmla="*/ 2793028 h 2848897"/>
              <a:gd name="connsiteX54" fmla="*/ 365311 w 3200935"/>
              <a:gd name="connsiteY54" fmla="*/ 2768537 h 2848897"/>
              <a:gd name="connsiteX55" fmla="*/ 343046 w 3200935"/>
              <a:gd name="connsiteY55" fmla="*/ 2742933 h 2848897"/>
              <a:gd name="connsiteX56" fmla="*/ 317443 w 3200935"/>
              <a:gd name="connsiteY56" fmla="*/ 2720669 h 2848897"/>
              <a:gd name="connsiteX57" fmla="*/ 289612 w 3200935"/>
              <a:gd name="connsiteY57" fmla="*/ 2699519 h 2848897"/>
              <a:gd name="connsiteX58" fmla="*/ 261783 w 3200935"/>
              <a:gd name="connsiteY58" fmla="*/ 2678368 h 2848897"/>
              <a:gd name="connsiteX59" fmla="*/ 233954 w 3200935"/>
              <a:gd name="connsiteY59" fmla="*/ 2657218 h 2848897"/>
              <a:gd name="connsiteX60" fmla="*/ 207237 w 3200935"/>
              <a:gd name="connsiteY60" fmla="*/ 2636065 h 2848897"/>
              <a:gd name="connsiteX61" fmla="*/ 181633 w 3200935"/>
              <a:gd name="connsiteY61" fmla="*/ 2612689 h 2848897"/>
              <a:gd name="connsiteX62" fmla="*/ 159370 w 3200935"/>
              <a:gd name="connsiteY62" fmla="*/ 2589312 h 2848897"/>
              <a:gd name="connsiteX63" fmla="*/ 140446 w 3200935"/>
              <a:gd name="connsiteY63" fmla="*/ 2562594 h 2848897"/>
              <a:gd name="connsiteX64" fmla="*/ 125974 w 3200935"/>
              <a:gd name="connsiteY64" fmla="*/ 2534764 h 2848897"/>
              <a:gd name="connsiteX65" fmla="*/ 115956 w 3200935"/>
              <a:gd name="connsiteY65" fmla="*/ 2501370 h 2848897"/>
              <a:gd name="connsiteX66" fmla="*/ 111502 w 3200935"/>
              <a:gd name="connsiteY66" fmla="*/ 2466860 h 2848897"/>
              <a:gd name="connsiteX67" fmla="*/ 110388 w 3200935"/>
              <a:gd name="connsiteY67" fmla="*/ 2431236 h 2848897"/>
              <a:gd name="connsiteX68" fmla="*/ 113728 w 3200935"/>
              <a:gd name="connsiteY68" fmla="*/ 2393388 h 2848897"/>
              <a:gd name="connsiteX69" fmla="*/ 118182 w 3200935"/>
              <a:gd name="connsiteY69" fmla="*/ 2355539 h 2848897"/>
              <a:gd name="connsiteX70" fmla="*/ 123747 w 3200935"/>
              <a:gd name="connsiteY70" fmla="*/ 2317690 h 2848897"/>
              <a:gd name="connsiteX71" fmla="*/ 128200 w 3200935"/>
              <a:gd name="connsiteY71" fmla="*/ 2279842 h 2848897"/>
              <a:gd name="connsiteX72" fmla="*/ 130428 w 3200935"/>
              <a:gd name="connsiteY72" fmla="*/ 2241992 h 2848897"/>
              <a:gd name="connsiteX73" fmla="*/ 130428 w 3200935"/>
              <a:gd name="connsiteY73" fmla="*/ 2205256 h 2848897"/>
              <a:gd name="connsiteX74" fmla="*/ 125974 w 3200935"/>
              <a:gd name="connsiteY74" fmla="*/ 2170747 h 2848897"/>
              <a:gd name="connsiteX75" fmla="*/ 117069 w 3200935"/>
              <a:gd name="connsiteY75" fmla="*/ 2136238 h 2848897"/>
              <a:gd name="connsiteX76" fmla="*/ 103710 w 3200935"/>
              <a:gd name="connsiteY76" fmla="*/ 2103954 h 2848897"/>
              <a:gd name="connsiteX77" fmla="*/ 87012 w 3200935"/>
              <a:gd name="connsiteY77" fmla="*/ 2070559 h 2848897"/>
              <a:gd name="connsiteX78" fmla="*/ 68088 w 3200935"/>
              <a:gd name="connsiteY78" fmla="*/ 2037163 h 2848897"/>
              <a:gd name="connsiteX79" fmla="*/ 48051 w 3200935"/>
              <a:gd name="connsiteY79" fmla="*/ 2003766 h 2848897"/>
              <a:gd name="connsiteX80" fmla="*/ 29127 w 3200935"/>
              <a:gd name="connsiteY80" fmla="*/ 1971483 h 2848897"/>
              <a:gd name="connsiteX81" fmla="*/ 12427 w 3200935"/>
              <a:gd name="connsiteY81" fmla="*/ 1936974 h 2848897"/>
              <a:gd name="connsiteX82" fmla="*/ 0 w 3200935"/>
              <a:gd name="connsiteY82" fmla="*/ 1905903 h 2848897"/>
              <a:gd name="connsiteX83" fmla="*/ 0 w 3200935"/>
              <a:gd name="connsiteY83" fmla="*/ 1760990 h 2848897"/>
              <a:gd name="connsiteX84" fmla="*/ 12427 w 3200935"/>
              <a:gd name="connsiteY84" fmla="*/ 1729918 h 2848897"/>
              <a:gd name="connsiteX85" fmla="*/ 29127 w 3200935"/>
              <a:gd name="connsiteY85" fmla="*/ 1695410 h 2848897"/>
              <a:gd name="connsiteX86" fmla="*/ 48051 w 3200935"/>
              <a:gd name="connsiteY86" fmla="*/ 1663126 h 2848897"/>
              <a:gd name="connsiteX87" fmla="*/ 68088 w 3200935"/>
              <a:gd name="connsiteY87" fmla="*/ 1629730 h 2848897"/>
              <a:gd name="connsiteX88" fmla="*/ 87012 w 3200935"/>
              <a:gd name="connsiteY88" fmla="*/ 1596334 h 2848897"/>
              <a:gd name="connsiteX89" fmla="*/ 103710 w 3200935"/>
              <a:gd name="connsiteY89" fmla="*/ 1562938 h 2848897"/>
              <a:gd name="connsiteX90" fmla="*/ 117069 w 3200935"/>
              <a:gd name="connsiteY90" fmla="*/ 1530654 h 2848897"/>
              <a:gd name="connsiteX91" fmla="*/ 125974 w 3200935"/>
              <a:gd name="connsiteY91" fmla="*/ 1496145 h 2848897"/>
              <a:gd name="connsiteX92" fmla="*/ 130428 w 3200935"/>
              <a:gd name="connsiteY92" fmla="*/ 1461636 h 2848897"/>
              <a:gd name="connsiteX93" fmla="*/ 130428 w 3200935"/>
              <a:gd name="connsiteY93" fmla="*/ 1424901 h 2848897"/>
              <a:gd name="connsiteX94" fmla="*/ 128200 w 3200935"/>
              <a:gd name="connsiteY94" fmla="*/ 1387052 h 2848897"/>
              <a:gd name="connsiteX95" fmla="*/ 123747 w 3200935"/>
              <a:gd name="connsiteY95" fmla="*/ 1349203 h 2848897"/>
              <a:gd name="connsiteX96" fmla="*/ 118182 w 3200935"/>
              <a:gd name="connsiteY96" fmla="*/ 1311353 h 2848897"/>
              <a:gd name="connsiteX97" fmla="*/ 113728 w 3200935"/>
              <a:gd name="connsiteY97" fmla="*/ 1273505 h 2848897"/>
              <a:gd name="connsiteX98" fmla="*/ 110388 w 3200935"/>
              <a:gd name="connsiteY98" fmla="*/ 1235657 h 2848897"/>
              <a:gd name="connsiteX99" fmla="*/ 111502 w 3200935"/>
              <a:gd name="connsiteY99" fmla="*/ 1200034 h 2848897"/>
              <a:gd name="connsiteX100" fmla="*/ 115956 w 3200935"/>
              <a:gd name="connsiteY100" fmla="*/ 1165525 h 2848897"/>
              <a:gd name="connsiteX101" fmla="*/ 125974 w 3200935"/>
              <a:gd name="connsiteY101" fmla="*/ 1132128 h 2848897"/>
              <a:gd name="connsiteX102" fmla="*/ 140446 w 3200935"/>
              <a:gd name="connsiteY102" fmla="*/ 1104298 h 2848897"/>
              <a:gd name="connsiteX103" fmla="*/ 159370 w 3200935"/>
              <a:gd name="connsiteY103" fmla="*/ 1077582 h 2848897"/>
              <a:gd name="connsiteX104" fmla="*/ 181633 w 3200935"/>
              <a:gd name="connsiteY104" fmla="*/ 1054204 h 2848897"/>
              <a:gd name="connsiteX105" fmla="*/ 207237 w 3200935"/>
              <a:gd name="connsiteY105" fmla="*/ 1030827 h 2848897"/>
              <a:gd name="connsiteX106" fmla="*/ 233954 w 3200935"/>
              <a:gd name="connsiteY106" fmla="*/ 1009676 h 2848897"/>
              <a:gd name="connsiteX107" fmla="*/ 261783 w 3200935"/>
              <a:gd name="connsiteY107" fmla="*/ 988524 h 2848897"/>
              <a:gd name="connsiteX108" fmla="*/ 289612 w 3200935"/>
              <a:gd name="connsiteY108" fmla="*/ 967374 h 2848897"/>
              <a:gd name="connsiteX109" fmla="*/ 317443 w 3200935"/>
              <a:gd name="connsiteY109" fmla="*/ 946223 h 2848897"/>
              <a:gd name="connsiteX110" fmla="*/ 343046 w 3200935"/>
              <a:gd name="connsiteY110" fmla="*/ 923960 h 2848897"/>
              <a:gd name="connsiteX111" fmla="*/ 365311 w 3200935"/>
              <a:gd name="connsiteY111" fmla="*/ 898356 h 2848897"/>
              <a:gd name="connsiteX112" fmla="*/ 385348 w 3200935"/>
              <a:gd name="connsiteY112" fmla="*/ 873865 h 2848897"/>
              <a:gd name="connsiteX113" fmla="*/ 400932 w 3200935"/>
              <a:gd name="connsiteY113" fmla="*/ 846035 h 2848897"/>
              <a:gd name="connsiteX114" fmla="*/ 414290 w 3200935"/>
              <a:gd name="connsiteY114" fmla="*/ 815980 h 2848897"/>
              <a:gd name="connsiteX115" fmla="*/ 425422 w 3200935"/>
              <a:gd name="connsiteY115" fmla="*/ 783695 h 2848897"/>
              <a:gd name="connsiteX116" fmla="*/ 435442 w 3200935"/>
              <a:gd name="connsiteY116" fmla="*/ 750298 h 2848897"/>
              <a:gd name="connsiteX117" fmla="*/ 444347 w 3200935"/>
              <a:gd name="connsiteY117" fmla="*/ 716904 h 2848897"/>
              <a:gd name="connsiteX118" fmla="*/ 453253 w 3200935"/>
              <a:gd name="connsiteY118" fmla="*/ 682393 h 2848897"/>
              <a:gd name="connsiteX119" fmla="*/ 463271 w 3200935"/>
              <a:gd name="connsiteY119" fmla="*/ 650112 h 2848897"/>
              <a:gd name="connsiteX120" fmla="*/ 474403 w 3200935"/>
              <a:gd name="connsiteY120" fmla="*/ 617827 h 2848897"/>
              <a:gd name="connsiteX121" fmla="*/ 487762 w 3200935"/>
              <a:gd name="connsiteY121" fmla="*/ 587772 h 2848897"/>
              <a:gd name="connsiteX122" fmla="*/ 504460 w 3200935"/>
              <a:gd name="connsiteY122" fmla="*/ 561055 h 2848897"/>
              <a:gd name="connsiteX123" fmla="*/ 524495 w 3200935"/>
              <a:gd name="connsiteY123" fmla="*/ 536565 h 2848897"/>
              <a:gd name="connsiteX124" fmla="*/ 548987 w 3200935"/>
              <a:gd name="connsiteY124" fmla="*/ 516527 h 2848897"/>
              <a:gd name="connsiteX125" fmla="*/ 575704 w 3200935"/>
              <a:gd name="connsiteY125" fmla="*/ 499829 h 2848897"/>
              <a:gd name="connsiteX126" fmla="*/ 605759 w 3200935"/>
              <a:gd name="connsiteY126" fmla="*/ 486470 h 2848897"/>
              <a:gd name="connsiteX127" fmla="*/ 638042 w 3200935"/>
              <a:gd name="connsiteY127" fmla="*/ 475338 h 2848897"/>
              <a:gd name="connsiteX128" fmla="*/ 670325 w 3200935"/>
              <a:gd name="connsiteY128" fmla="*/ 465320 h 2848897"/>
              <a:gd name="connsiteX129" fmla="*/ 704834 w 3200935"/>
              <a:gd name="connsiteY129" fmla="*/ 456413 h 2848897"/>
              <a:gd name="connsiteX130" fmla="*/ 738229 w 3200935"/>
              <a:gd name="connsiteY130" fmla="*/ 447507 h 2848897"/>
              <a:gd name="connsiteX131" fmla="*/ 771626 w 3200935"/>
              <a:gd name="connsiteY131" fmla="*/ 437489 h 2848897"/>
              <a:gd name="connsiteX132" fmla="*/ 803907 w 3200935"/>
              <a:gd name="connsiteY132" fmla="*/ 426357 h 2848897"/>
              <a:gd name="connsiteX133" fmla="*/ 833964 w 3200935"/>
              <a:gd name="connsiteY133" fmla="*/ 412999 h 2848897"/>
              <a:gd name="connsiteX134" fmla="*/ 861794 w 3200935"/>
              <a:gd name="connsiteY134" fmla="*/ 397415 h 2848897"/>
              <a:gd name="connsiteX135" fmla="*/ 886284 w 3200935"/>
              <a:gd name="connsiteY135" fmla="*/ 377377 h 2848897"/>
              <a:gd name="connsiteX136" fmla="*/ 911888 w 3200935"/>
              <a:gd name="connsiteY136" fmla="*/ 355112 h 2848897"/>
              <a:gd name="connsiteX137" fmla="*/ 934152 w 3200935"/>
              <a:gd name="connsiteY137" fmla="*/ 329509 h 2848897"/>
              <a:gd name="connsiteX138" fmla="*/ 955302 w 3200935"/>
              <a:gd name="connsiteY138" fmla="*/ 302791 h 2848897"/>
              <a:gd name="connsiteX139" fmla="*/ 976452 w 3200935"/>
              <a:gd name="connsiteY139" fmla="*/ 274961 h 2848897"/>
              <a:gd name="connsiteX140" fmla="*/ 997604 w 3200935"/>
              <a:gd name="connsiteY140" fmla="*/ 247131 h 2848897"/>
              <a:gd name="connsiteX141" fmla="*/ 1018754 w 3200935"/>
              <a:gd name="connsiteY141" fmla="*/ 220414 h 2848897"/>
              <a:gd name="connsiteX142" fmla="*/ 1042131 w 3200935"/>
              <a:gd name="connsiteY142" fmla="*/ 194811 h 2848897"/>
              <a:gd name="connsiteX143" fmla="*/ 1065507 w 3200935"/>
              <a:gd name="connsiteY143" fmla="*/ 172547 h 2848897"/>
              <a:gd name="connsiteX144" fmla="*/ 1092225 w 3200935"/>
              <a:gd name="connsiteY144" fmla="*/ 153622 h 2848897"/>
              <a:gd name="connsiteX145" fmla="*/ 1120055 w 3200935"/>
              <a:gd name="connsiteY145" fmla="*/ 139150 h 2848897"/>
              <a:gd name="connsiteX146" fmla="*/ 1153451 w 3200935"/>
              <a:gd name="connsiteY146" fmla="*/ 129132 h 2848897"/>
              <a:gd name="connsiteX147" fmla="*/ 1187961 w 3200935"/>
              <a:gd name="connsiteY147" fmla="*/ 124678 h 2848897"/>
              <a:gd name="connsiteX148" fmla="*/ 1223581 w 3200935"/>
              <a:gd name="connsiteY148" fmla="*/ 123565 h 2848897"/>
              <a:gd name="connsiteX149" fmla="*/ 1261429 w 3200935"/>
              <a:gd name="connsiteY149" fmla="*/ 126906 h 2848897"/>
              <a:gd name="connsiteX150" fmla="*/ 1299279 w 3200935"/>
              <a:gd name="connsiteY150" fmla="*/ 131359 h 2848897"/>
              <a:gd name="connsiteX151" fmla="*/ 1337128 w 3200935"/>
              <a:gd name="connsiteY151" fmla="*/ 136924 h 2848897"/>
              <a:gd name="connsiteX152" fmla="*/ 1374976 w 3200935"/>
              <a:gd name="connsiteY152" fmla="*/ 141378 h 2848897"/>
              <a:gd name="connsiteX153" fmla="*/ 1412824 w 3200935"/>
              <a:gd name="connsiteY153" fmla="*/ 143604 h 2848897"/>
              <a:gd name="connsiteX154" fmla="*/ 1449561 w 3200935"/>
              <a:gd name="connsiteY154" fmla="*/ 143604 h 2848897"/>
              <a:gd name="connsiteX155" fmla="*/ 1484069 w 3200935"/>
              <a:gd name="connsiteY155" fmla="*/ 139150 h 2848897"/>
              <a:gd name="connsiteX156" fmla="*/ 1518579 w 3200935"/>
              <a:gd name="connsiteY156" fmla="*/ 130245 h 2848897"/>
              <a:gd name="connsiteX157" fmla="*/ 1551974 w 3200935"/>
              <a:gd name="connsiteY157" fmla="*/ 116887 h 2848897"/>
              <a:gd name="connsiteX158" fmla="*/ 1585369 w 3200935"/>
              <a:gd name="connsiteY158" fmla="*/ 99075 h 2848897"/>
              <a:gd name="connsiteX159" fmla="*/ 1618765 w 3200935"/>
              <a:gd name="connsiteY159" fmla="*/ 81264 h 2848897"/>
              <a:gd name="connsiteX160" fmla="*/ 1652161 w 3200935"/>
              <a:gd name="connsiteY160" fmla="*/ 61227 h 2848897"/>
              <a:gd name="connsiteX161" fmla="*/ 1684444 w 3200935"/>
              <a:gd name="connsiteY161" fmla="*/ 42302 h 2848897"/>
              <a:gd name="connsiteX162" fmla="*/ 1718953 w 3200935"/>
              <a:gd name="connsiteY162" fmla="*/ 25604 h 2848897"/>
              <a:gd name="connsiteX163" fmla="*/ 1752349 w 3200935"/>
              <a:gd name="connsiteY163" fmla="*/ 12245 h 2848897"/>
              <a:gd name="connsiteX164" fmla="*/ 1786858 w 3200935"/>
              <a:gd name="connsiteY164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3200935" h="2848897">
                <a:moveTo>
                  <a:pt x="1822480" y="0"/>
                </a:moveTo>
                <a:lnTo>
                  <a:pt x="1858100" y="3339"/>
                </a:lnTo>
                <a:lnTo>
                  <a:pt x="1892611" y="12245"/>
                </a:lnTo>
                <a:lnTo>
                  <a:pt x="1926007" y="25604"/>
                </a:lnTo>
                <a:lnTo>
                  <a:pt x="1960514" y="42302"/>
                </a:lnTo>
                <a:lnTo>
                  <a:pt x="1992798" y="61227"/>
                </a:lnTo>
                <a:lnTo>
                  <a:pt x="2026194" y="81264"/>
                </a:lnTo>
                <a:lnTo>
                  <a:pt x="2059589" y="99075"/>
                </a:lnTo>
                <a:lnTo>
                  <a:pt x="2092985" y="116887"/>
                </a:lnTo>
                <a:lnTo>
                  <a:pt x="2125268" y="130245"/>
                </a:lnTo>
                <a:lnTo>
                  <a:pt x="2160890" y="139150"/>
                </a:lnTo>
                <a:lnTo>
                  <a:pt x="2195399" y="143604"/>
                </a:lnTo>
                <a:lnTo>
                  <a:pt x="2232134" y="143604"/>
                </a:lnTo>
                <a:lnTo>
                  <a:pt x="2269983" y="141378"/>
                </a:lnTo>
                <a:lnTo>
                  <a:pt x="2307831" y="136924"/>
                </a:lnTo>
                <a:lnTo>
                  <a:pt x="2345681" y="131359"/>
                </a:lnTo>
                <a:lnTo>
                  <a:pt x="2383529" y="126906"/>
                </a:lnTo>
                <a:lnTo>
                  <a:pt x="2421378" y="123565"/>
                </a:lnTo>
                <a:lnTo>
                  <a:pt x="2456999" y="124678"/>
                </a:lnTo>
                <a:lnTo>
                  <a:pt x="2491507" y="129132"/>
                </a:lnTo>
                <a:lnTo>
                  <a:pt x="2524903" y="139150"/>
                </a:lnTo>
                <a:lnTo>
                  <a:pt x="2552734" y="153622"/>
                </a:lnTo>
                <a:lnTo>
                  <a:pt x="2579449" y="172547"/>
                </a:lnTo>
                <a:lnTo>
                  <a:pt x="2602827" y="194811"/>
                </a:lnTo>
                <a:lnTo>
                  <a:pt x="2626204" y="220414"/>
                </a:lnTo>
                <a:lnTo>
                  <a:pt x="2647355" y="247131"/>
                </a:lnTo>
                <a:lnTo>
                  <a:pt x="2668506" y="274961"/>
                </a:lnTo>
                <a:lnTo>
                  <a:pt x="2689656" y="302791"/>
                </a:lnTo>
                <a:lnTo>
                  <a:pt x="2710806" y="329509"/>
                </a:lnTo>
                <a:lnTo>
                  <a:pt x="2733071" y="355112"/>
                </a:lnTo>
                <a:lnTo>
                  <a:pt x="2758675" y="377377"/>
                </a:lnTo>
                <a:lnTo>
                  <a:pt x="2783165" y="397415"/>
                </a:lnTo>
                <a:lnTo>
                  <a:pt x="2810995" y="412999"/>
                </a:lnTo>
                <a:lnTo>
                  <a:pt x="2841051" y="426357"/>
                </a:lnTo>
                <a:lnTo>
                  <a:pt x="2873333" y="437489"/>
                </a:lnTo>
                <a:lnTo>
                  <a:pt x="2906728" y="447507"/>
                </a:lnTo>
                <a:lnTo>
                  <a:pt x="2940124" y="456413"/>
                </a:lnTo>
                <a:lnTo>
                  <a:pt x="2974633" y="465320"/>
                </a:lnTo>
                <a:lnTo>
                  <a:pt x="3006916" y="475338"/>
                </a:lnTo>
                <a:lnTo>
                  <a:pt x="3039197" y="486470"/>
                </a:lnTo>
                <a:lnTo>
                  <a:pt x="3069254" y="499829"/>
                </a:lnTo>
                <a:lnTo>
                  <a:pt x="3095972" y="516527"/>
                </a:lnTo>
                <a:lnTo>
                  <a:pt x="3120463" y="536565"/>
                </a:lnTo>
                <a:lnTo>
                  <a:pt x="3140498" y="561055"/>
                </a:lnTo>
                <a:lnTo>
                  <a:pt x="3157197" y="587772"/>
                </a:lnTo>
                <a:lnTo>
                  <a:pt x="3170555" y="617827"/>
                </a:lnTo>
                <a:lnTo>
                  <a:pt x="3181687" y="650112"/>
                </a:lnTo>
                <a:lnTo>
                  <a:pt x="3191705" y="682393"/>
                </a:lnTo>
                <a:lnTo>
                  <a:pt x="3200612" y="716904"/>
                </a:lnTo>
                <a:lnTo>
                  <a:pt x="3200935" y="718115"/>
                </a:lnTo>
                <a:lnTo>
                  <a:pt x="3200935" y="2848897"/>
                </a:lnTo>
                <a:lnTo>
                  <a:pt x="413394" y="2848897"/>
                </a:lnTo>
                <a:lnTo>
                  <a:pt x="400932" y="2820857"/>
                </a:lnTo>
                <a:lnTo>
                  <a:pt x="385348" y="2793028"/>
                </a:lnTo>
                <a:lnTo>
                  <a:pt x="365311" y="2768537"/>
                </a:lnTo>
                <a:lnTo>
                  <a:pt x="343046" y="2742933"/>
                </a:lnTo>
                <a:lnTo>
                  <a:pt x="317443" y="2720669"/>
                </a:lnTo>
                <a:lnTo>
                  <a:pt x="289612" y="2699519"/>
                </a:lnTo>
                <a:lnTo>
                  <a:pt x="261783" y="2678368"/>
                </a:lnTo>
                <a:lnTo>
                  <a:pt x="233954" y="2657218"/>
                </a:lnTo>
                <a:lnTo>
                  <a:pt x="207237" y="2636065"/>
                </a:lnTo>
                <a:lnTo>
                  <a:pt x="181633" y="2612689"/>
                </a:lnTo>
                <a:lnTo>
                  <a:pt x="159370" y="2589312"/>
                </a:lnTo>
                <a:lnTo>
                  <a:pt x="140446" y="2562594"/>
                </a:lnTo>
                <a:lnTo>
                  <a:pt x="125974" y="2534764"/>
                </a:lnTo>
                <a:lnTo>
                  <a:pt x="115956" y="2501370"/>
                </a:lnTo>
                <a:lnTo>
                  <a:pt x="111502" y="2466860"/>
                </a:lnTo>
                <a:lnTo>
                  <a:pt x="110388" y="2431236"/>
                </a:lnTo>
                <a:lnTo>
                  <a:pt x="113728" y="2393388"/>
                </a:lnTo>
                <a:lnTo>
                  <a:pt x="118182" y="2355539"/>
                </a:lnTo>
                <a:lnTo>
                  <a:pt x="123747" y="2317690"/>
                </a:lnTo>
                <a:lnTo>
                  <a:pt x="128200" y="2279842"/>
                </a:lnTo>
                <a:lnTo>
                  <a:pt x="130428" y="2241992"/>
                </a:lnTo>
                <a:lnTo>
                  <a:pt x="130428" y="2205256"/>
                </a:lnTo>
                <a:lnTo>
                  <a:pt x="125974" y="2170747"/>
                </a:lnTo>
                <a:lnTo>
                  <a:pt x="117069" y="2136238"/>
                </a:lnTo>
                <a:lnTo>
                  <a:pt x="103710" y="2103954"/>
                </a:lnTo>
                <a:lnTo>
                  <a:pt x="87012" y="2070559"/>
                </a:lnTo>
                <a:lnTo>
                  <a:pt x="68088" y="2037163"/>
                </a:lnTo>
                <a:lnTo>
                  <a:pt x="48051" y="2003766"/>
                </a:lnTo>
                <a:lnTo>
                  <a:pt x="29127" y="1971483"/>
                </a:lnTo>
                <a:lnTo>
                  <a:pt x="12427" y="1936974"/>
                </a:lnTo>
                <a:lnTo>
                  <a:pt x="0" y="1905903"/>
                </a:lnTo>
                <a:lnTo>
                  <a:pt x="0" y="1760990"/>
                </a:lnTo>
                <a:lnTo>
                  <a:pt x="12427" y="1729918"/>
                </a:lnTo>
                <a:lnTo>
                  <a:pt x="29127" y="1695410"/>
                </a:lnTo>
                <a:lnTo>
                  <a:pt x="48051" y="1663126"/>
                </a:lnTo>
                <a:lnTo>
                  <a:pt x="68088" y="1629730"/>
                </a:lnTo>
                <a:lnTo>
                  <a:pt x="87012" y="1596334"/>
                </a:lnTo>
                <a:lnTo>
                  <a:pt x="103710" y="1562938"/>
                </a:lnTo>
                <a:lnTo>
                  <a:pt x="117069" y="1530654"/>
                </a:lnTo>
                <a:lnTo>
                  <a:pt x="125974" y="1496145"/>
                </a:lnTo>
                <a:lnTo>
                  <a:pt x="130428" y="1461636"/>
                </a:lnTo>
                <a:lnTo>
                  <a:pt x="130428" y="1424901"/>
                </a:lnTo>
                <a:lnTo>
                  <a:pt x="128200" y="1387052"/>
                </a:lnTo>
                <a:lnTo>
                  <a:pt x="123747" y="1349203"/>
                </a:lnTo>
                <a:lnTo>
                  <a:pt x="118182" y="1311353"/>
                </a:lnTo>
                <a:lnTo>
                  <a:pt x="113728" y="1273505"/>
                </a:lnTo>
                <a:lnTo>
                  <a:pt x="110388" y="1235657"/>
                </a:lnTo>
                <a:lnTo>
                  <a:pt x="111502" y="1200034"/>
                </a:lnTo>
                <a:lnTo>
                  <a:pt x="115956" y="1165525"/>
                </a:lnTo>
                <a:lnTo>
                  <a:pt x="125974" y="1132128"/>
                </a:lnTo>
                <a:lnTo>
                  <a:pt x="140446" y="1104298"/>
                </a:lnTo>
                <a:lnTo>
                  <a:pt x="159370" y="1077582"/>
                </a:lnTo>
                <a:lnTo>
                  <a:pt x="181633" y="1054204"/>
                </a:lnTo>
                <a:lnTo>
                  <a:pt x="207237" y="1030827"/>
                </a:lnTo>
                <a:lnTo>
                  <a:pt x="233954" y="1009676"/>
                </a:lnTo>
                <a:lnTo>
                  <a:pt x="261783" y="988524"/>
                </a:lnTo>
                <a:lnTo>
                  <a:pt x="289612" y="967374"/>
                </a:lnTo>
                <a:lnTo>
                  <a:pt x="317443" y="946223"/>
                </a:lnTo>
                <a:lnTo>
                  <a:pt x="343046" y="923960"/>
                </a:lnTo>
                <a:lnTo>
                  <a:pt x="365311" y="898356"/>
                </a:lnTo>
                <a:lnTo>
                  <a:pt x="385348" y="873865"/>
                </a:lnTo>
                <a:lnTo>
                  <a:pt x="400932" y="846035"/>
                </a:lnTo>
                <a:lnTo>
                  <a:pt x="414290" y="815980"/>
                </a:lnTo>
                <a:lnTo>
                  <a:pt x="425422" y="783695"/>
                </a:lnTo>
                <a:lnTo>
                  <a:pt x="435442" y="750298"/>
                </a:lnTo>
                <a:lnTo>
                  <a:pt x="444347" y="716904"/>
                </a:lnTo>
                <a:lnTo>
                  <a:pt x="453253" y="682393"/>
                </a:lnTo>
                <a:lnTo>
                  <a:pt x="463271" y="650112"/>
                </a:lnTo>
                <a:lnTo>
                  <a:pt x="474403" y="617827"/>
                </a:lnTo>
                <a:lnTo>
                  <a:pt x="487762" y="587772"/>
                </a:lnTo>
                <a:lnTo>
                  <a:pt x="504460" y="561055"/>
                </a:lnTo>
                <a:lnTo>
                  <a:pt x="524495" y="536565"/>
                </a:lnTo>
                <a:lnTo>
                  <a:pt x="548987" y="516527"/>
                </a:lnTo>
                <a:lnTo>
                  <a:pt x="575704" y="499829"/>
                </a:lnTo>
                <a:lnTo>
                  <a:pt x="605759" y="486470"/>
                </a:lnTo>
                <a:lnTo>
                  <a:pt x="638042" y="475338"/>
                </a:lnTo>
                <a:lnTo>
                  <a:pt x="670325" y="465320"/>
                </a:lnTo>
                <a:lnTo>
                  <a:pt x="704834" y="456413"/>
                </a:lnTo>
                <a:lnTo>
                  <a:pt x="738229" y="447507"/>
                </a:lnTo>
                <a:lnTo>
                  <a:pt x="771626" y="437489"/>
                </a:lnTo>
                <a:lnTo>
                  <a:pt x="803907" y="426357"/>
                </a:lnTo>
                <a:lnTo>
                  <a:pt x="833964" y="412999"/>
                </a:lnTo>
                <a:lnTo>
                  <a:pt x="861794" y="397415"/>
                </a:lnTo>
                <a:lnTo>
                  <a:pt x="886284" y="377377"/>
                </a:lnTo>
                <a:lnTo>
                  <a:pt x="911888" y="355112"/>
                </a:lnTo>
                <a:lnTo>
                  <a:pt x="934152" y="329509"/>
                </a:lnTo>
                <a:lnTo>
                  <a:pt x="955302" y="302791"/>
                </a:lnTo>
                <a:lnTo>
                  <a:pt x="976452" y="274961"/>
                </a:lnTo>
                <a:lnTo>
                  <a:pt x="997604" y="247131"/>
                </a:lnTo>
                <a:lnTo>
                  <a:pt x="1018754" y="220414"/>
                </a:lnTo>
                <a:lnTo>
                  <a:pt x="1042131" y="194811"/>
                </a:lnTo>
                <a:lnTo>
                  <a:pt x="1065507" y="172547"/>
                </a:lnTo>
                <a:lnTo>
                  <a:pt x="1092225" y="153622"/>
                </a:lnTo>
                <a:lnTo>
                  <a:pt x="1120055" y="139150"/>
                </a:lnTo>
                <a:lnTo>
                  <a:pt x="1153451" y="129132"/>
                </a:lnTo>
                <a:lnTo>
                  <a:pt x="1187961" y="124678"/>
                </a:lnTo>
                <a:lnTo>
                  <a:pt x="1223581" y="123565"/>
                </a:lnTo>
                <a:lnTo>
                  <a:pt x="1261429" y="126906"/>
                </a:lnTo>
                <a:lnTo>
                  <a:pt x="1299279" y="131359"/>
                </a:lnTo>
                <a:lnTo>
                  <a:pt x="1337128" y="136924"/>
                </a:lnTo>
                <a:lnTo>
                  <a:pt x="1374976" y="141378"/>
                </a:lnTo>
                <a:lnTo>
                  <a:pt x="1412824" y="143604"/>
                </a:lnTo>
                <a:lnTo>
                  <a:pt x="1449561" y="143604"/>
                </a:lnTo>
                <a:lnTo>
                  <a:pt x="1484069" y="139150"/>
                </a:lnTo>
                <a:lnTo>
                  <a:pt x="1518579" y="130245"/>
                </a:lnTo>
                <a:lnTo>
                  <a:pt x="1551974" y="116887"/>
                </a:lnTo>
                <a:lnTo>
                  <a:pt x="1585369" y="99075"/>
                </a:lnTo>
                <a:lnTo>
                  <a:pt x="1618765" y="81264"/>
                </a:lnTo>
                <a:lnTo>
                  <a:pt x="1652161" y="61227"/>
                </a:lnTo>
                <a:lnTo>
                  <a:pt x="1684444" y="42302"/>
                </a:lnTo>
                <a:lnTo>
                  <a:pt x="1718953" y="25604"/>
                </a:lnTo>
                <a:lnTo>
                  <a:pt x="1752349" y="12245"/>
                </a:lnTo>
                <a:lnTo>
                  <a:pt x="1786858" y="3339"/>
                </a:lnTo>
                <a:close/>
              </a:path>
            </a:pathLst>
          </a:cu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77FBC6-A7A8-4E76-8338-8C6695C36E8C}"/>
              </a:ext>
            </a:extLst>
          </p:cNvPr>
          <p:cNvSpPr/>
          <p:nvPr/>
        </p:nvSpPr>
        <p:spPr>
          <a:xfrm>
            <a:off x="9269206" y="3275187"/>
            <a:ext cx="1266093" cy="1266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Marcador de Posição de Conteúdo 6" descr="Uma imagem com objeto&#10;&#10;Descrição gerada automaticamente">
            <a:extLst>
              <a:ext uri="{FF2B5EF4-FFF2-40B4-BE49-F238E27FC236}">
                <a16:creationId xmlns:a16="http://schemas.microsoft.com/office/drawing/2014/main" id="{A65EA0CB-8A41-4F2C-B6CE-FD563DE4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6493">
            <a:off x="6900338" y="2831254"/>
            <a:ext cx="4332014" cy="22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8C95-8857-4311-A329-7422B9B4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59854"/>
            <a:ext cx="10369192" cy="1492132"/>
          </a:xfrm>
        </p:spPr>
        <p:txBody>
          <a:bodyPr>
            <a:normAutofit/>
          </a:bodyPr>
          <a:lstStyle/>
          <a:p>
            <a:r>
              <a:rPr lang="pt-PT" dirty="0"/>
              <a:t>qual é a transformação</a:t>
            </a:r>
            <a:br>
              <a:rPr lang="pt-PT" dirty="0"/>
            </a:br>
            <a:r>
              <a:rPr lang="pt-PT" dirty="0"/>
              <a:t>digital a ser considerada?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51707F7-42F1-435A-B153-5B3497B7D565}"/>
              </a:ext>
            </a:extLst>
          </p:cNvPr>
          <p:cNvSpPr/>
          <p:nvPr/>
        </p:nvSpPr>
        <p:spPr>
          <a:xfrm>
            <a:off x="4219910" y="2766853"/>
            <a:ext cx="2077781" cy="857250"/>
          </a:xfrm>
          <a:prstGeom prst="rightArrow">
            <a:avLst>
              <a:gd name="adj1" fmla="val 47929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9362FD-FB0B-4208-BDFF-AA83B74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92" y="2170267"/>
            <a:ext cx="214312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6B217A30-C2CF-4107-B6F2-B654D1C5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7039" y="2569348"/>
            <a:ext cx="1301312" cy="1301312"/>
          </a:xfr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562E330-31C6-4708-95FF-B8E35B27E922}"/>
              </a:ext>
            </a:extLst>
          </p:cNvPr>
          <p:cNvSpPr/>
          <p:nvPr/>
        </p:nvSpPr>
        <p:spPr>
          <a:xfrm>
            <a:off x="7866797" y="2793419"/>
            <a:ext cx="4197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5400" b="1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GetARoom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6EB6A01-6FC7-46C4-82A8-8A8791F3454D}"/>
              </a:ext>
            </a:extLst>
          </p:cNvPr>
          <p:cNvSpPr/>
          <p:nvPr/>
        </p:nvSpPr>
        <p:spPr>
          <a:xfrm>
            <a:off x="4147808" y="2256510"/>
            <a:ext cx="2221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TRANSFORMAÇÃO DIGITAL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529B0B8C-5AC6-4CB0-9B67-570D0F62519B}"/>
              </a:ext>
            </a:extLst>
          </p:cNvPr>
          <p:cNvSpPr txBox="1">
            <a:spLocks/>
          </p:cNvSpPr>
          <p:nvPr/>
        </p:nvSpPr>
        <p:spPr>
          <a:xfrm>
            <a:off x="6297691" y="3940820"/>
            <a:ext cx="5624300" cy="276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Promove o crescimento do negócio dos arrendadores, aumentando a sua procura;</a:t>
            </a:r>
          </a:p>
          <a:p>
            <a:r>
              <a:rPr lang="pt-PT" sz="2400" dirty="0"/>
              <a:t>Disponibiliza ao estudante uma ampla variedade de escolha, com um sistema de comparação;</a:t>
            </a:r>
          </a:p>
          <a:p>
            <a:r>
              <a:rPr lang="pt-PT" sz="2400" dirty="0"/>
              <a:t>Poupa no tempo e nos custos tanto do lado do cliente como do arrendador.</a:t>
            </a:r>
          </a:p>
          <a:p>
            <a:endParaRPr lang="pt-PT" sz="2400" dirty="0"/>
          </a:p>
          <a:p>
            <a:endParaRPr lang="pt-PT" sz="2400" dirty="0"/>
          </a:p>
          <a:p>
            <a:pPr marL="457200" lvl="1" indent="0">
              <a:buNone/>
            </a:pPr>
            <a:endParaRPr lang="pt-PT" sz="2000" dirty="0"/>
          </a:p>
          <a:p>
            <a:endParaRPr lang="pt-PT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906DD96-8C57-4648-B87F-06A4EECA614F}"/>
              </a:ext>
            </a:extLst>
          </p:cNvPr>
          <p:cNvSpPr/>
          <p:nvPr/>
        </p:nvSpPr>
        <p:spPr>
          <a:xfrm>
            <a:off x="1062441" y="4460773"/>
            <a:ext cx="3102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2000" dirty="0">
                <a:solidFill>
                  <a:schemeClr val="tx2"/>
                </a:solidFill>
              </a:rPr>
              <a:t>Tradicional negócio de arrendamento por cartazes </a:t>
            </a:r>
            <a:endParaRPr lang="pt-PT" sz="1600" dirty="0">
              <a:solidFill>
                <a:schemeClr val="tx2"/>
              </a:solidFill>
            </a:endParaRPr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6CAA0964-3695-4B83-A6D8-69A3E88DFE40}"/>
              </a:ext>
            </a:extLst>
          </p:cNvPr>
          <p:cNvSpPr txBox="1">
            <a:spLocks/>
          </p:cNvSpPr>
          <p:nvPr/>
        </p:nvSpPr>
        <p:spPr>
          <a:xfrm>
            <a:off x="1062441" y="5238907"/>
            <a:ext cx="3802522" cy="128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200" dirty="0"/>
              <a:t>Obriga  a marcar encontro com o proprietário para ver o quarto fisicamente;</a:t>
            </a: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83248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F5F9C-ADAE-453F-B7C1-CD46AE1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03" y="309624"/>
            <a:ext cx="11674209" cy="1492132"/>
          </a:xfrm>
        </p:spPr>
        <p:txBody>
          <a:bodyPr>
            <a:normAutofit/>
          </a:bodyPr>
          <a:lstStyle/>
          <a:p>
            <a:r>
              <a:rPr lang="pt-PT" sz="4800" dirty="0"/>
              <a:t>QUAIS as principais funcionalidades?</a:t>
            </a:r>
          </a:p>
        </p:txBody>
      </p:sp>
      <p:pic>
        <p:nvPicPr>
          <p:cNvPr id="6" name="Marcador de Posição de Conteúdo 5" descr="Uma imagem com objeto&#10;&#10;Descrição gerada automaticamente">
            <a:extLst>
              <a:ext uri="{FF2B5EF4-FFF2-40B4-BE49-F238E27FC236}">
                <a16:creationId xmlns:a16="http://schemas.microsoft.com/office/drawing/2014/main" id="{DA0A5567-CEF1-4EF6-B889-89C997B7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429" y="4349096"/>
            <a:ext cx="6251629" cy="1794726"/>
          </a:xfr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EAA2570C-0890-4FD7-9B0C-30E43169AFB0}"/>
              </a:ext>
            </a:extLst>
          </p:cNvPr>
          <p:cNvSpPr txBox="1">
            <a:spLocks/>
          </p:cNvSpPr>
          <p:nvPr/>
        </p:nvSpPr>
        <p:spPr>
          <a:xfrm>
            <a:off x="1231574" y="1152904"/>
            <a:ext cx="5275758" cy="5327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/>
              <a:t>Sistema de pesquisa de filtro por:</a:t>
            </a:r>
          </a:p>
          <a:p>
            <a:pPr lvl="1"/>
            <a:r>
              <a:rPr lang="pt-PT" sz="1600" dirty="0"/>
              <a:t>proximidade;</a:t>
            </a:r>
          </a:p>
          <a:p>
            <a:pPr lvl="1"/>
            <a:r>
              <a:rPr lang="pt-PT" sz="1600" dirty="0"/>
              <a:t>custos;</a:t>
            </a:r>
          </a:p>
          <a:p>
            <a:pPr lvl="1"/>
            <a:r>
              <a:rPr lang="pt-PT" sz="1600" i="1" dirty="0"/>
              <a:t>rating; etc…</a:t>
            </a:r>
          </a:p>
          <a:p>
            <a:r>
              <a:rPr lang="pt-PT" sz="1800" dirty="0"/>
              <a:t>Comparador de ofertas;</a:t>
            </a:r>
          </a:p>
          <a:p>
            <a:r>
              <a:rPr lang="pt-PT" sz="1800" dirty="0"/>
              <a:t>Assistência técnica;</a:t>
            </a:r>
          </a:p>
          <a:p>
            <a:r>
              <a:rPr lang="pt-PT" sz="1800" dirty="0"/>
              <a:t>Sistema de reputação;</a:t>
            </a:r>
          </a:p>
          <a:p>
            <a:r>
              <a:rPr lang="pt-PT" sz="1800" dirty="0"/>
              <a:t>Sistema de notificações (</a:t>
            </a:r>
            <a:r>
              <a:rPr lang="pt-PT" sz="1800" i="1" dirty="0" err="1"/>
              <a:t>push-notifications</a:t>
            </a:r>
            <a:r>
              <a:rPr lang="pt-PT" sz="1800" dirty="0"/>
              <a:t>);</a:t>
            </a:r>
          </a:p>
          <a:p>
            <a:r>
              <a:rPr lang="pt-PT" sz="1800" dirty="0"/>
              <a:t>Informações complementares:</a:t>
            </a:r>
          </a:p>
          <a:p>
            <a:pPr lvl="1"/>
            <a:r>
              <a:rPr lang="pt-PT" sz="1600" dirty="0"/>
              <a:t>regras da habitação (animais, fumar…);</a:t>
            </a:r>
          </a:p>
          <a:p>
            <a:pPr lvl="1"/>
            <a:r>
              <a:rPr lang="pt-PT" sz="1600" dirty="0"/>
              <a:t>pacificidade da vizinhança; etc…</a:t>
            </a:r>
          </a:p>
          <a:p>
            <a:r>
              <a:rPr lang="pt-PT" sz="1800" dirty="0"/>
              <a:t>Sistema compatível para smartphone, tablet, </a:t>
            </a:r>
            <a:r>
              <a:rPr lang="pt-PT" sz="1800" dirty="0" err="1"/>
              <a:t>pc</a:t>
            </a:r>
            <a:r>
              <a:rPr lang="pt-PT" sz="1800" dirty="0"/>
              <a:t>;</a:t>
            </a:r>
          </a:p>
          <a:p>
            <a:r>
              <a:rPr lang="pt-PT" sz="1800" dirty="0"/>
              <a:t>Sistema que atualiza automaticamente sempre que o primeiro pagamento é efetuado.</a:t>
            </a:r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126418-F463-41FB-88EA-2ED1FA246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000" l="7000" r="95000">
                        <a14:foregroundMark x1="32333" y1="76000" x2="32333" y2="76000"/>
                        <a14:foregroundMark x1="12000" y1="90333" x2="12000" y2="90333"/>
                        <a14:foregroundMark x1="7333" y1="96000" x2="7333" y2="96000"/>
                        <a14:foregroundMark x1="89000" y1="85333" x2="89000" y2="85333"/>
                        <a14:foregroundMark x1="77667" y1="94333" x2="77667" y2="94333"/>
                        <a14:foregroundMark x1="95333" y1="84000" x2="95333" y2="84000"/>
                        <a14:foregroundMark x1="94333" y1="83667" x2="94333" y2="83667"/>
                        <a14:foregroundMark x1="44667" y1="2667" x2="44667" y2="2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190" y="2599160"/>
            <a:ext cx="1497033" cy="14970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C17B9B-7F3C-4B64-BD08-112BE07A4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22" y="1327942"/>
            <a:ext cx="2534253" cy="2661544"/>
          </a:xfrm>
          <a:prstGeom prst="rect">
            <a:avLst/>
          </a:prstGeom>
        </p:spPr>
      </p:pic>
      <p:pic>
        <p:nvPicPr>
          <p:cNvPr id="16" name="Imagem 15" descr="Uma imagem com luz, céu&#10;&#10;Descrição gerada automaticamente">
            <a:extLst>
              <a:ext uri="{FF2B5EF4-FFF2-40B4-BE49-F238E27FC236}">
                <a16:creationId xmlns:a16="http://schemas.microsoft.com/office/drawing/2014/main" id="{A05A65DA-7D54-4058-A274-F0C5403F9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543" y="2464620"/>
            <a:ext cx="3156439" cy="31564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A45D2E-4EEB-4206-85BD-512297E7A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80" l="2273" r="98864">
                        <a14:foregroundMark x1="17330" y1="13352" x2="17330" y2="13352"/>
                        <a14:foregroundMark x1="32386" y1="6534" x2="32386" y2="6534"/>
                        <a14:foregroundMark x1="47727" y1="5114" x2="47727" y2="5114"/>
                        <a14:foregroundMark x1="38068" y1="1420" x2="38068" y2="1420"/>
                        <a14:foregroundMark x1="6818" y1="30114" x2="6818" y2="30114"/>
                        <a14:foregroundMark x1="6250" y1="40057" x2="6250" y2="40057"/>
                        <a14:foregroundMark x1="2273" y1="39205" x2="2273" y2="39205"/>
                        <a14:foregroundMark x1="29545" y1="25852" x2="29545" y2="25852"/>
                        <a14:foregroundMark x1="39773" y1="35795" x2="39773" y2="35795"/>
                        <a14:foregroundMark x1="91193" y1="89489" x2="91193" y2="89489"/>
                        <a14:foregroundMark x1="94318" y1="93750" x2="94318" y2="93750"/>
                        <a14:foregroundMark x1="90341" y1="98580" x2="90341" y2="98580"/>
                        <a14:foregroundMark x1="98864" y1="90057" x2="98864" y2="90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7611" y="1160615"/>
            <a:ext cx="1707900" cy="17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6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7A2F9-8FC6-4D16-83B5-F5A12F11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pt-PT" dirty="0"/>
              <a:t>Limites e exclusões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891BA31-9A4C-4FB5-8BAA-8C0659C70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9707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87635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292</Words>
  <Application>Microsoft Office PowerPoint</Application>
  <PresentationFormat>Ecrã Panorâmico</PresentationFormat>
  <Paragraphs>46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Gadugi</vt:lpstr>
      <vt:lpstr>Gill Sans MT</vt:lpstr>
      <vt:lpstr>Impact</vt:lpstr>
      <vt:lpstr>Distintivo</vt:lpstr>
      <vt:lpstr>Get·A·Room</vt:lpstr>
      <vt:lpstr>Quem são os Clientes? </vt:lpstr>
      <vt:lpstr>Qual a oportunidade do negócio?</vt:lpstr>
      <vt:lpstr>qual é a transformação digital a ser considerada?</vt:lpstr>
      <vt:lpstr>QUAIS as principais funcionalidades?</vt:lpstr>
      <vt:lpstr>Limites e exclusões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Get·A·Room</dc:title>
  <dc:creator>Leandro Silva</dc:creator>
  <cp:lastModifiedBy>Leandro Silva</cp:lastModifiedBy>
  <cp:revision>2</cp:revision>
  <dcterms:created xsi:type="dcterms:W3CDTF">2019-03-19T12:36:33Z</dcterms:created>
  <dcterms:modified xsi:type="dcterms:W3CDTF">2019-03-19T12:46:25Z</dcterms:modified>
</cp:coreProperties>
</file>