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4a602b2d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4a602b2d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4a602b2d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4a602b2d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4a602b2d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4a602b2d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4a602b2d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4a602b2d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4a602b2d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4a602b2d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4a602b2d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4a602b2d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4a602b2de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4a602b2d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4a602b2d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4a602b2d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4a602b2d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4a602b2d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4a602b2d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4a602b2d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156775" y="515150"/>
            <a:ext cx="8264100" cy="5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solidFill>
                  <a:schemeClr val="accent5"/>
                </a:solidFill>
              </a:rPr>
              <a:t>HCI - Assignment n.2</a:t>
            </a:r>
            <a:endParaRPr>
              <a:solidFill>
                <a:schemeClr val="accent5"/>
              </a:solidFill>
            </a:endParaRPr>
          </a:p>
          <a:p>
            <a:pPr indent="0" lvl="0" marL="0" rtl="0" algn="l">
              <a:spcBef>
                <a:spcPts val="0"/>
              </a:spcBef>
              <a:spcAft>
                <a:spcPts val="0"/>
              </a:spcAft>
              <a:buClr>
                <a:schemeClr val="dk1"/>
              </a:buClr>
              <a:buSzPts val="1100"/>
              <a:buFont typeface="Arial"/>
              <a:buNone/>
            </a:pPr>
            <a:r>
              <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5" name="Google Shape;55;p13"/>
          <p:cNvSpPr txBox="1"/>
          <p:nvPr/>
        </p:nvSpPr>
        <p:spPr>
          <a:xfrm>
            <a:off x="156775" y="2403325"/>
            <a:ext cx="8699700" cy="24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rPr lang="pt-PT" sz="1800"/>
              <a:t>Deliverable n. 1</a:t>
            </a:r>
            <a:r>
              <a:rPr lang="pt-PT" sz="1800">
                <a:solidFill>
                  <a:schemeClr val="dk2"/>
                </a:solidFill>
              </a:rPr>
              <a:t>: Requirement Analysis</a:t>
            </a:r>
            <a:endParaRPr sz="1800">
              <a:solidFill>
                <a:schemeClr val="dk2"/>
              </a:solidFill>
            </a:endParaRPr>
          </a:p>
          <a:p>
            <a:pPr indent="0" lvl="0" marL="0" rtl="0" algn="l">
              <a:spcBef>
                <a:spcPts val="0"/>
              </a:spcBef>
              <a:spcAft>
                <a:spcPts val="0"/>
              </a:spcAft>
              <a:buClr>
                <a:schemeClr val="dk1"/>
              </a:buClr>
              <a:buSzPts val="1100"/>
              <a:buFont typeface="Arial"/>
              <a:buNone/>
            </a:pPr>
            <a:r>
              <a:rPr lang="pt-PT" sz="1800"/>
              <a:t>Project Title: </a:t>
            </a:r>
            <a:r>
              <a:rPr lang="pt-PT" sz="1800">
                <a:solidFill>
                  <a:schemeClr val="dk2"/>
                </a:solidFill>
              </a:rPr>
              <a:t>TaskPad</a:t>
            </a:r>
            <a:endParaRPr sz="1800">
              <a:solidFill>
                <a:schemeClr val="dk2"/>
              </a:solidFill>
            </a:endParaRPr>
          </a:p>
          <a:p>
            <a:pPr indent="0" lvl="0" marL="0" rtl="0" algn="l">
              <a:spcBef>
                <a:spcPts val="0"/>
              </a:spcBef>
              <a:spcAft>
                <a:spcPts val="0"/>
              </a:spcAft>
              <a:buClr>
                <a:schemeClr val="dk1"/>
              </a:buClr>
              <a:buSzPts val="1100"/>
              <a:buFont typeface="Arial"/>
              <a:buNone/>
            </a:pPr>
            <a:r>
              <a:rPr lang="pt-PT" sz="1800"/>
              <a:t>Group:</a:t>
            </a:r>
            <a:r>
              <a:rPr lang="pt-PT" sz="1800">
                <a:solidFill>
                  <a:schemeClr val="dk2"/>
                </a:solidFill>
              </a:rPr>
              <a:t> Mário Silva, Daniel Gomes, Luís Valentim</a:t>
            </a:r>
            <a:endParaRPr sz="1800">
              <a:solidFill>
                <a:schemeClr val="dk2"/>
              </a:solidFill>
            </a:endParaRPr>
          </a:p>
          <a:p>
            <a:pPr indent="0" lvl="0" marL="0" rtl="0" algn="l">
              <a:spcBef>
                <a:spcPts val="0"/>
              </a:spcBef>
              <a:spcAft>
                <a:spcPts val="0"/>
              </a:spcAft>
              <a:buClr>
                <a:schemeClr val="dk1"/>
              </a:buClr>
              <a:buSzPts val="1100"/>
              <a:buFont typeface="Arial"/>
              <a:buNone/>
            </a:pPr>
            <a:r>
              <a:rPr lang="pt-PT" sz="1800"/>
              <a:t>Lab Class:</a:t>
            </a:r>
            <a:r>
              <a:rPr lang="pt-PT" sz="1800">
                <a:solidFill>
                  <a:schemeClr val="dk2"/>
                </a:solidFill>
              </a:rPr>
              <a:t> P6</a:t>
            </a:r>
            <a:endParaRPr sz="1800">
              <a:solidFill>
                <a:schemeClr val="dk2"/>
              </a:solidFill>
            </a:endParaRPr>
          </a:p>
          <a:p>
            <a:pPr indent="0" lvl="0" marL="0" rtl="0" algn="l">
              <a:spcBef>
                <a:spcPts val="0"/>
              </a:spcBef>
              <a:spcAft>
                <a:spcPts val="0"/>
              </a:spcAft>
              <a:buNone/>
            </a:pPr>
            <a:r>
              <a:t/>
            </a:r>
            <a:endParaRPr/>
          </a:p>
        </p:txBody>
      </p:sp>
      <p:sp>
        <p:nvSpPr>
          <p:cNvPr id="56" name="Google Shape;56;p13"/>
          <p:cNvSpPr txBox="1"/>
          <p:nvPr/>
        </p:nvSpPr>
        <p:spPr>
          <a:xfrm>
            <a:off x="165175" y="1343763"/>
            <a:ext cx="8682900" cy="9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2300">
                <a:solidFill>
                  <a:schemeClr val="dk1"/>
                </a:solidFill>
              </a:rPr>
              <a:t>Design and prototyping of an application using human-centered approach</a:t>
            </a:r>
            <a:endParaRPr sz="2300"/>
          </a:p>
          <a:p>
            <a:pPr indent="457200" lvl="0" marL="0" rtl="0" algn="l">
              <a:spcBef>
                <a:spcPts val="0"/>
              </a:spcBef>
              <a:spcAft>
                <a:spcPts val="0"/>
              </a:spcAft>
              <a:buClr>
                <a:schemeClr val="dk1"/>
              </a:buClr>
              <a:buSzPts val="1100"/>
              <a:buFont typeface="Arial"/>
              <a:buNone/>
            </a:pPr>
            <a:r>
              <a:t/>
            </a:r>
            <a:endParaRPr sz="1300"/>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pic>
        <p:nvPicPr>
          <p:cNvPr id="58" name="Google Shape;58;p13"/>
          <p:cNvPicPr preferRelativeResize="0"/>
          <p:nvPr/>
        </p:nvPicPr>
        <p:blipFill>
          <a:blip r:embed="rId3">
            <a:alphaModFix/>
          </a:blip>
          <a:stretch>
            <a:fillRect/>
          </a:stretch>
        </p:blipFill>
        <p:spPr>
          <a:xfrm>
            <a:off x="4778825" y="219650"/>
            <a:ext cx="4163900" cy="76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58175"/>
            <a:ext cx="8520600" cy="8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Non-</a:t>
            </a:r>
            <a:r>
              <a:rPr lang="pt-PT"/>
              <a:t>Functional Requirements</a:t>
            </a:r>
            <a:endParaRPr/>
          </a:p>
          <a:p>
            <a:pPr indent="0" lvl="0" marL="0" rtl="0" algn="l">
              <a:spcBef>
                <a:spcPts val="0"/>
              </a:spcBef>
              <a:spcAft>
                <a:spcPts val="0"/>
              </a:spcAft>
              <a:buNone/>
            </a:pPr>
            <a:r>
              <a:rPr lang="pt-PT" sz="2300">
                <a:solidFill>
                  <a:schemeClr val="accent5"/>
                </a:solidFill>
              </a:rPr>
              <a:t>TaskPad</a:t>
            </a:r>
            <a:endParaRPr sz="2300">
              <a:solidFill>
                <a:schemeClr val="accent5"/>
              </a:solidFill>
            </a:endParaRPr>
          </a:p>
          <a:p>
            <a:pPr indent="0" lvl="0" marL="0" rtl="0" algn="l">
              <a:spcBef>
                <a:spcPts val="0"/>
              </a:spcBef>
              <a:spcAft>
                <a:spcPts val="0"/>
              </a:spcAft>
              <a:buNone/>
            </a:pPr>
            <a:r>
              <a:t/>
            </a:r>
            <a:endParaRPr/>
          </a:p>
        </p:txBody>
      </p:sp>
      <p:sp>
        <p:nvSpPr>
          <p:cNvPr id="126" name="Google Shape;126;p22"/>
          <p:cNvSpPr txBox="1"/>
          <p:nvPr/>
        </p:nvSpPr>
        <p:spPr>
          <a:xfrm>
            <a:off x="311700" y="1425900"/>
            <a:ext cx="8762700" cy="3717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pt-PT" sz="1600">
                <a:solidFill>
                  <a:schemeClr val="dk2"/>
                </a:solidFill>
              </a:rPr>
              <a:t>Small learning curve</a:t>
            </a:r>
            <a:endParaRPr sz="1600">
              <a:solidFill>
                <a:schemeClr val="dk2"/>
              </a:solidFill>
            </a:endParaRPr>
          </a:p>
          <a:p>
            <a:pPr indent="0" lvl="0" marL="457200" rtl="0" algn="l">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lang="pt-PT" sz="1600">
                <a:solidFill>
                  <a:schemeClr val="dk2"/>
                </a:solidFill>
              </a:rPr>
              <a:t>Simple naming features</a:t>
            </a:r>
            <a:endParaRPr sz="1600">
              <a:solidFill>
                <a:schemeClr val="dk2"/>
              </a:solidFill>
            </a:endParaRPr>
          </a:p>
          <a:p>
            <a:pPr indent="0" lvl="0" marL="457200" rtl="0" algn="l">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lang="pt-PT" sz="1600">
                <a:solidFill>
                  <a:schemeClr val="dk2"/>
                </a:solidFill>
              </a:rPr>
              <a:t>The Design must be pleasant to the user, but minimalistic</a:t>
            </a:r>
            <a:endParaRPr sz="1600">
              <a:solidFill>
                <a:schemeClr val="dk2"/>
              </a:solidFill>
            </a:endParaRPr>
          </a:p>
          <a:p>
            <a:pPr indent="0" lvl="0" marL="457200" rtl="0" algn="l">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lang="pt-PT" sz="1600">
                <a:solidFill>
                  <a:schemeClr val="dk2"/>
                </a:solidFill>
              </a:rPr>
              <a:t>Users should not commit many mistakes while doing their main tasks</a:t>
            </a:r>
            <a:endParaRPr sz="1600">
              <a:solidFill>
                <a:schemeClr val="dk2"/>
              </a:solidFill>
            </a:endParaRPr>
          </a:p>
          <a:p>
            <a:pPr indent="0" lvl="0" marL="457200" rtl="0" algn="l">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lang="pt-PT" sz="1600">
                <a:solidFill>
                  <a:schemeClr val="dk2"/>
                </a:solidFill>
              </a:rPr>
              <a:t>Errors: Help users recover from their errors</a:t>
            </a:r>
            <a:endParaRPr sz="1600">
              <a:solidFill>
                <a:schemeClr val="dk2"/>
              </a:solidFill>
            </a:endParaRPr>
          </a:p>
          <a:p>
            <a:pPr indent="0" lvl="0" marL="457200" rtl="0" algn="l">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lang="pt-PT" sz="1600">
                <a:solidFill>
                  <a:schemeClr val="dk2"/>
                </a:solidFill>
              </a:rPr>
              <a:t>Efficiency: users should reach their goals easily and quickly</a:t>
            </a:r>
            <a:endParaRPr sz="1600">
              <a:solidFill>
                <a:schemeClr val="dk2"/>
              </a:solidFill>
            </a:endParaRPr>
          </a:p>
          <a:p>
            <a:pPr indent="0" lvl="0" marL="457200" rtl="0" algn="l">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lang="pt-PT" sz="1600">
                <a:solidFill>
                  <a:schemeClr val="dk2"/>
                </a:solidFill>
              </a:rPr>
              <a:t>Memorability: </a:t>
            </a:r>
            <a:r>
              <a:rPr lang="pt-PT" sz="1600">
                <a:solidFill>
                  <a:schemeClr val="dk2"/>
                </a:solidFill>
              </a:rPr>
              <a:t>users might return to the interface after some time and start efficiently working with it right away</a:t>
            </a:r>
            <a:endParaRPr sz="1600">
              <a:solidFill>
                <a:schemeClr val="dk2"/>
              </a:solidFill>
            </a:endParaRPr>
          </a:p>
        </p:txBody>
      </p:sp>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58175"/>
            <a:ext cx="8520600" cy="8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Functional Requirements</a:t>
            </a:r>
            <a:endParaRPr/>
          </a:p>
          <a:p>
            <a:pPr indent="0" lvl="0" marL="0" rtl="0" algn="l">
              <a:spcBef>
                <a:spcPts val="0"/>
              </a:spcBef>
              <a:spcAft>
                <a:spcPts val="0"/>
              </a:spcAft>
              <a:buNone/>
            </a:pPr>
            <a:r>
              <a:rPr lang="pt-PT" sz="2300">
                <a:solidFill>
                  <a:schemeClr val="accent5"/>
                </a:solidFill>
              </a:rPr>
              <a:t>TaskPad</a:t>
            </a:r>
            <a:endParaRPr sz="2300">
              <a:solidFill>
                <a:schemeClr val="accent5"/>
              </a:solidFill>
            </a:endParaRPr>
          </a:p>
          <a:p>
            <a:pPr indent="0" lvl="0" marL="0" rtl="0" algn="l">
              <a:spcBef>
                <a:spcPts val="0"/>
              </a:spcBef>
              <a:spcAft>
                <a:spcPts val="0"/>
              </a:spcAft>
              <a:buNone/>
            </a:pPr>
            <a:r>
              <a:t/>
            </a:r>
            <a:endParaRPr/>
          </a:p>
        </p:txBody>
      </p:sp>
      <p:sp>
        <p:nvSpPr>
          <p:cNvPr id="133" name="Google Shape;133;p23"/>
          <p:cNvSpPr txBox="1"/>
          <p:nvPr/>
        </p:nvSpPr>
        <p:spPr>
          <a:xfrm>
            <a:off x="190650" y="1309575"/>
            <a:ext cx="8762700" cy="3717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pt-PT" sz="1600">
                <a:solidFill>
                  <a:schemeClr val="dk2"/>
                </a:solidFill>
              </a:rPr>
              <a:t>Have a personal page</a:t>
            </a:r>
            <a:endParaRPr sz="1600">
              <a:solidFill>
                <a:schemeClr val="dk2"/>
              </a:solidFill>
            </a:endParaRPr>
          </a:p>
          <a:p>
            <a:pPr indent="0" lvl="0" marL="457200" rtl="0" algn="l">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lang="pt-PT" sz="1600">
                <a:solidFill>
                  <a:schemeClr val="dk2"/>
                </a:solidFill>
              </a:rPr>
              <a:t>Create projects pages</a:t>
            </a:r>
            <a:endParaRPr sz="1600">
              <a:solidFill>
                <a:schemeClr val="dk2"/>
              </a:solidFill>
            </a:endParaRPr>
          </a:p>
          <a:p>
            <a:pPr indent="0" lvl="0" marL="457200" rtl="0" algn="l">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lang="pt-PT" sz="1600">
                <a:solidFill>
                  <a:schemeClr val="dk2"/>
                </a:solidFill>
              </a:rPr>
              <a:t>Invite</a:t>
            </a:r>
            <a:r>
              <a:rPr lang="pt-PT" sz="1600">
                <a:solidFill>
                  <a:schemeClr val="dk2"/>
                </a:solidFill>
              </a:rPr>
              <a:t> people to pages</a:t>
            </a:r>
            <a:endParaRPr sz="1600">
              <a:solidFill>
                <a:schemeClr val="dk2"/>
              </a:solidFill>
            </a:endParaRPr>
          </a:p>
          <a:p>
            <a:pPr indent="0" lvl="0" marL="457200" rtl="0" algn="l">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lang="pt-PT" sz="1600">
                <a:solidFill>
                  <a:schemeClr val="dk2"/>
                </a:solidFill>
              </a:rPr>
              <a:t>Create, change and delete topics and tasks of a page</a:t>
            </a:r>
            <a:endParaRPr sz="1600">
              <a:solidFill>
                <a:schemeClr val="dk2"/>
              </a:solidFill>
            </a:endParaRPr>
          </a:p>
          <a:p>
            <a:pPr indent="0" lvl="0" marL="457200" rtl="0" algn="l">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lang="pt-PT" sz="1600">
                <a:solidFill>
                  <a:schemeClr val="dk2"/>
                </a:solidFill>
              </a:rPr>
              <a:t>Have a due date for each task</a:t>
            </a:r>
            <a:endParaRPr sz="1600">
              <a:solidFill>
                <a:schemeClr val="dk2"/>
              </a:solidFill>
            </a:endParaRPr>
          </a:p>
          <a:p>
            <a:pPr indent="0" lvl="0" marL="457200" rtl="0" algn="l">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lang="pt-PT" sz="1600">
                <a:solidFill>
                  <a:schemeClr val="dk2"/>
                </a:solidFill>
              </a:rPr>
              <a:t>Easy to separate topics</a:t>
            </a:r>
            <a:endParaRPr sz="1600">
              <a:solidFill>
                <a:schemeClr val="dk2"/>
              </a:solidFill>
            </a:endParaRPr>
          </a:p>
          <a:p>
            <a:pPr indent="0" lvl="0" marL="457200" rtl="0" algn="l">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lang="pt-PT" sz="1600">
                <a:solidFill>
                  <a:schemeClr val="dk2"/>
                </a:solidFill>
              </a:rPr>
              <a:t>Well adapted to mobile</a:t>
            </a:r>
            <a:endParaRPr/>
          </a:p>
        </p:txBody>
      </p:sp>
      <p:sp>
        <p:nvSpPr>
          <p:cNvPr id="134" name="Google Shape;134;p23"/>
          <p:cNvSpPr txBox="1"/>
          <p:nvPr>
            <p:ph idx="12" type="sldNum"/>
          </p:nvPr>
        </p:nvSpPr>
        <p:spPr>
          <a:xfrm>
            <a:off x="8220933" y="43918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8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Introduction</a:t>
            </a:r>
            <a:endParaRPr/>
          </a:p>
          <a:p>
            <a:pPr indent="0" lvl="0" marL="0" rtl="0" algn="l">
              <a:spcBef>
                <a:spcPts val="0"/>
              </a:spcBef>
              <a:spcAft>
                <a:spcPts val="0"/>
              </a:spcAft>
              <a:buNone/>
            </a:pPr>
            <a:r>
              <a:rPr lang="pt-PT" sz="2300">
                <a:solidFill>
                  <a:schemeClr val="accent5"/>
                </a:solidFill>
              </a:rPr>
              <a:t>TaskPad</a:t>
            </a:r>
            <a:endParaRPr sz="2300">
              <a:solidFill>
                <a:schemeClr val="accent5"/>
              </a:solidFill>
            </a:endParaRPr>
          </a:p>
          <a:p>
            <a:pPr indent="0" lvl="0" marL="0" rtl="0" algn="l">
              <a:spcBef>
                <a:spcPts val="0"/>
              </a:spcBef>
              <a:spcAft>
                <a:spcPts val="0"/>
              </a:spcAft>
              <a:buNone/>
            </a:pPr>
            <a:r>
              <a:t/>
            </a:r>
            <a:endParaRPr/>
          </a:p>
        </p:txBody>
      </p:sp>
      <p:sp>
        <p:nvSpPr>
          <p:cNvPr id="64" name="Google Shape;64;p14"/>
          <p:cNvSpPr txBox="1"/>
          <p:nvPr>
            <p:ph idx="1" type="body"/>
          </p:nvPr>
        </p:nvSpPr>
        <p:spPr>
          <a:xfrm>
            <a:off x="311700" y="1837050"/>
            <a:ext cx="8520600" cy="2771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pt-PT"/>
              <a:t>    In Today’s Society, having the </a:t>
            </a:r>
            <a:r>
              <a:rPr lang="pt-PT"/>
              <a:t>ability</a:t>
            </a:r>
            <a:r>
              <a:rPr lang="pt-PT"/>
              <a:t> to do </a:t>
            </a:r>
            <a:r>
              <a:rPr lang="pt-PT"/>
              <a:t>multitasking</a:t>
            </a:r>
            <a:r>
              <a:rPr lang="pt-PT"/>
              <a:t> is fundamental. </a:t>
            </a:r>
            <a:endParaRPr/>
          </a:p>
          <a:p>
            <a:pPr indent="-342900" lvl="0" marL="457200" rtl="0" algn="just">
              <a:spcBef>
                <a:spcPts val="0"/>
              </a:spcBef>
              <a:spcAft>
                <a:spcPts val="0"/>
              </a:spcAft>
              <a:buSzPts val="1800"/>
              <a:buChar char="➢"/>
            </a:pPr>
            <a:r>
              <a:rPr lang="pt-PT"/>
              <a:t>    However,not everyone can manage its personal tasks, the right way.   </a:t>
            </a:r>
            <a:endParaRPr/>
          </a:p>
          <a:p>
            <a:pPr indent="-342900" lvl="0" marL="457200" rtl="0" algn="just">
              <a:spcBef>
                <a:spcPts val="0"/>
              </a:spcBef>
              <a:spcAft>
                <a:spcPts val="0"/>
              </a:spcAft>
              <a:buSzPts val="1800"/>
              <a:buChar char="➢"/>
            </a:pPr>
            <a:r>
              <a:rPr lang="pt-PT"/>
              <a:t>   </a:t>
            </a:r>
            <a:r>
              <a:rPr lang="pt-PT"/>
              <a:t> </a:t>
            </a:r>
            <a:r>
              <a:rPr lang="pt-PT"/>
              <a:t>People have need to Scheduling activities and events.</a:t>
            </a:r>
            <a:endParaRPr/>
          </a:p>
          <a:p>
            <a:pPr indent="-342900" lvl="0" marL="457200" rtl="0" algn="just">
              <a:spcBef>
                <a:spcPts val="0"/>
              </a:spcBef>
              <a:spcAft>
                <a:spcPts val="0"/>
              </a:spcAft>
              <a:buSzPts val="1800"/>
              <a:buChar char="➢"/>
            </a:pPr>
            <a:r>
              <a:rPr lang="pt-PT"/>
              <a:t>    Also there’s a need of noting down important tasks on the spot.</a:t>
            </a:r>
            <a:endParaRPr/>
          </a:p>
          <a:p>
            <a:pPr indent="-342900" lvl="0" marL="457200" rtl="0" algn="just">
              <a:spcBef>
                <a:spcPts val="0"/>
              </a:spcBef>
              <a:spcAft>
                <a:spcPts val="0"/>
              </a:spcAft>
              <a:buSzPts val="1800"/>
              <a:buChar char="➢"/>
            </a:pPr>
            <a:r>
              <a:rPr lang="pt-PT"/>
              <a:t>   </a:t>
            </a:r>
            <a:r>
              <a:rPr lang="pt-PT"/>
              <a:t> </a:t>
            </a:r>
            <a:r>
              <a:rPr lang="pt-PT"/>
              <a:t>Simple Way to do All of This?</a:t>
            </a:r>
            <a:endParaRPr/>
          </a:p>
          <a:p>
            <a:pPr indent="0" lvl="0" marL="0" rtl="0" algn="l">
              <a:spcBef>
                <a:spcPts val="1600"/>
              </a:spcBef>
              <a:spcAft>
                <a:spcPts val="1600"/>
              </a:spcAft>
              <a:buNone/>
            </a:pPr>
            <a:r>
              <a:t/>
            </a:r>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58175"/>
            <a:ext cx="8520600" cy="8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Project Objectives</a:t>
            </a:r>
            <a:endParaRPr/>
          </a:p>
          <a:p>
            <a:pPr indent="0" lvl="0" marL="0" rtl="0" algn="l">
              <a:spcBef>
                <a:spcPts val="0"/>
              </a:spcBef>
              <a:spcAft>
                <a:spcPts val="0"/>
              </a:spcAft>
              <a:buNone/>
            </a:pPr>
            <a:r>
              <a:rPr lang="pt-PT" sz="2300">
                <a:solidFill>
                  <a:schemeClr val="accent5"/>
                </a:solidFill>
              </a:rPr>
              <a:t>TaskPad</a:t>
            </a:r>
            <a:endParaRPr sz="2300">
              <a:solidFill>
                <a:schemeClr val="accent5"/>
              </a:solidFill>
            </a:endParaRPr>
          </a:p>
          <a:p>
            <a:pPr indent="0" lvl="0" marL="0" rtl="0" algn="l">
              <a:spcBef>
                <a:spcPts val="0"/>
              </a:spcBef>
              <a:spcAft>
                <a:spcPts val="0"/>
              </a:spcAft>
              <a:buNone/>
            </a:pPr>
            <a:r>
              <a:t/>
            </a:r>
            <a:endParaRPr/>
          </a:p>
        </p:txBody>
      </p:sp>
      <p:sp>
        <p:nvSpPr>
          <p:cNvPr id="71" name="Google Shape;71;p15"/>
          <p:cNvSpPr txBox="1"/>
          <p:nvPr>
            <p:ph idx="1" type="body"/>
          </p:nvPr>
        </p:nvSpPr>
        <p:spPr>
          <a:xfrm>
            <a:off x="311700" y="1837050"/>
            <a:ext cx="8520600" cy="277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PT" sz="2000">
                <a:solidFill>
                  <a:srgbClr val="000000"/>
                </a:solidFill>
              </a:rPr>
              <a:t>Description</a:t>
            </a:r>
            <a:endParaRPr sz="2000">
              <a:solidFill>
                <a:srgbClr val="000000"/>
              </a:solidFill>
            </a:endParaRPr>
          </a:p>
          <a:p>
            <a:pPr indent="0" lvl="0" marL="0" rtl="0" algn="just">
              <a:spcBef>
                <a:spcPts val="1600"/>
              </a:spcBef>
              <a:spcAft>
                <a:spcPts val="0"/>
              </a:spcAft>
              <a:buNone/>
            </a:pPr>
            <a:r>
              <a:rPr lang="pt-PT" sz="1600">
                <a:solidFill>
                  <a:srgbClr val="666666"/>
                </a:solidFill>
              </a:rPr>
              <a:t>To-Do app that helps users easily keep track of different projects and tasks</a:t>
            </a:r>
            <a:r>
              <a:rPr lang="pt-PT" sz="1600">
                <a:solidFill>
                  <a:srgbClr val="000000"/>
                </a:solidFill>
              </a:rPr>
              <a:t>	</a:t>
            </a:r>
            <a:endParaRPr sz="1600">
              <a:solidFill>
                <a:srgbClr val="000000"/>
              </a:solidFill>
            </a:endParaRPr>
          </a:p>
          <a:p>
            <a:pPr indent="0" lvl="0" marL="0" rtl="0" algn="just">
              <a:spcBef>
                <a:spcPts val="1600"/>
              </a:spcBef>
              <a:spcAft>
                <a:spcPts val="0"/>
              </a:spcAft>
              <a:buNone/>
            </a:pPr>
            <a:r>
              <a:rPr lang="pt-PT" sz="2000">
                <a:solidFill>
                  <a:srgbClr val="000000"/>
                </a:solidFill>
              </a:rPr>
              <a:t>Main Goals</a:t>
            </a:r>
            <a:endParaRPr sz="2000">
              <a:solidFill>
                <a:srgbClr val="000000"/>
              </a:solidFill>
            </a:endParaRPr>
          </a:p>
          <a:p>
            <a:pPr indent="0" lvl="0" marL="0" rtl="0" algn="just">
              <a:spcBef>
                <a:spcPts val="1600"/>
              </a:spcBef>
              <a:spcAft>
                <a:spcPts val="0"/>
              </a:spcAft>
              <a:buNone/>
            </a:pPr>
            <a:r>
              <a:rPr lang="pt-PT" sz="1600"/>
              <a:t>Have a really small learning curve for beginners to start planning their life, personally a</a:t>
            </a:r>
            <a:r>
              <a:rPr lang="pt-PT" sz="1600"/>
              <a:t>nd professionally.</a:t>
            </a:r>
            <a:endParaRPr sz="1600"/>
          </a:p>
          <a:p>
            <a:pPr indent="0" lvl="0" marL="0" rtl="0" algn="just">
              <a:spcBef>
                <a:spcPts val="1600"/>
              </a:spcBef>
              <a:spcAft>
                <a:spcPts val="0"/>
              </a:spcAft>
              <a:buNone/>
            </a:pPr>
            <a:r>
              <a:rPr lang="pt-PT" sz="1600"/>
              <a:t>Make it simple and straightforward to use.</a:t>
            </a:r>
            <a:endParaRPr sz="1600"/>
          </a:p>
          <a:p>
            <a:pPr indent="0" lvl="0" marL="0" rtl="0" algn="just">
              <a:spcBef>
                <a:spcPts val="1600"/>
              </a:spcBef>
              <a:spcAft>
                <a:spcPts val="0"/>
              </a:spcAft>
              <a:buNone/>
            </a:pPr>
            <a:r>
              <a:rPr lang="pt-PT" sz="2000">
                <a:solidFill>
                  <a:srgbClr val="000000"/>
                </a:solidFill>
              </a:rPr>
              <a:t>							 </a:t>
            </a:r>
            <a:endParaRPr sz="2000">
              <a:solidFill>
                <a:srgbClr val="000000"/>
              </a:solidFill>
            </a:endParaRPr>
          </a:p>
          <a:p>
            <a:pPr indent="0" lvl="0" marL="0" rtl="0" algn="l">
              <a:spcBef>
                <a:spcPts val="1600"/>
              </a:spcBef>
              <a:spcAft>
                <a:spcPts val="1600"/>
              </a:spcAft>
              <a:buNone/>
            </a:pPr>
            <a:r>
              <a:rPr lang="pt-PT" sz="2000">
                <a:solidFill>
                  <a:srgbClr val="000000"/>
                </a:solidFill>
              </a:rPr>
              <a:t>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58175"/>
            <a:ext cx="8520600" cy="8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First </a:t>
            </a:r>
            <a:r>
              <a:rPr lang="pt-PT"/>
              <a:t>Persona</a:t>
            </a:r>
            <a:endParaRPr/>
          </a:p>
          <a:p>
            <a:pPr indent="0" lvl="0" marL="0" rtl="0" algn="l">
              <a:spcBef>
                <a:spcPts val="0"/>
              </a:spcBef>
              <a:spcAft>
                <a:spcPts val="0"/>
              </a:spcAft>
              <a:buNone/>
            </a:pPr>
            <a:r>
              <a:rPr lang="pt-PT" sz="2300">
                <a:solidFill>
                  <a:schemeClr val="accent5"/>
                </a:solidFill>
              </a:rPr>
              <a:t>TaskPad</a:t>
            </a:r>
            <a:endParaRPr sz="2300">
              <a:solidFill>
                <a:schemeClr val="accent5"/>
              </a:solidFill>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449025" y="1537100"/>
            <a:ext cx="5564700" cy="337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PT" sz="2000">
                <a:solidFill>
                  <a:srgbClr val="000000"/>
                </a:solidFill>
              </a:rPr>
              <a:t>Miriam Coelho</a:t>
            </a:r>
            <a:endParaRPr sz="2000">
              <a:solidFill>
                <a:srgbClr val="000000"/>
              </a:solidFill>
            </a:endParaRPr>
          </a:p>
          <a:p>
            <a:pPr indent="-330200" lvl="0" marL="457200" rtl="0" algn="just">
              <a:spcBef>
                <a:spcPts val="1600"/>
              </a:spcBef>
              <a:spcAft>
                <a:spcPts val="0"/>
              </a:spcAft>
              <a:buSzPts val="1600"/>
              <a:buChar char="●"/>
            </a:pPr>
            <a:r>
              <a:rPr lang="pt-PT" sz="1600"/>
              <a:t>She is 25 years old</a:t>
            </a:r>
            <a:endParaRPr sz="1600"/>
          </a:p>
          <a:p>
            <a:pPr indent="-330200" lvl="0" marL="457200" rtl="0" algn="just">
              <a:spcBef>
                <a:spcPts val="0"/>
              </a:spcBef>
              <a:spcAft>
                <a:spcPts val="0"/>
              </a:spcAft>
              <a:buSzPts val="1600"/>
              <a:buChar char="●"/>
            </a:pPr>
            <a:r>
              <a:rPr lang="pt-PT" sz="1600"/>
              <a:t>Recently majored in Economics</a:t>
            </a:r>
            <a:endParaRPr sz="1600"/>
          </a:p>
          <a:p>
            <a:pPr indent="-330200" lvl="0" marL="457200" rtl="0" algn="just">
              <a:spcBef>
                <a:spcPts val="0"/>
              </a:spcBef>
              <a:spcAft>
                <a:spcPts val="0"/>
              </a:spcAft>
              <a:buSzPts val="1600"/>
              <a:buChar char="●"/>
            </a:pPr>
            <a:r>
              <a:rPr lang="pt-PT" sz="1600"/>
              <a:t>Starting her first job, u</a:t>
            </a:r>
            <a:r>
              <a:rPr lang="pt-PT" sz="1600"/>
              <a:t>nexperienced in leading team projects</a:t>
            </a:r>
            <a:endParaRPr sz="1600"/>
          </a:p>
          <a:p>
            <a:pPr indent="-330200" lvl="0" marL="457200" rtl="0" algn="just">
              <a:spcBef>
                <a:spcPts val="0"/>
              </a:spcBef>
              <a:spcAft>
                <a:spcPts val="0"/>
              </a:spcAft>
              <a:buSzPts val="1600"/>
              <a:buChar char="●"/>
            </a:pPr>
            <a:r>
              <a:rPr lang="pt-PT" sz="1600"/>
              <a:t>Wants to be the best Team Leader she can be</a:t>
            </a:r>
            <a:endParaRPr sz="1600"/>
          </a:p>
          <a:p>
            <a:pPr indent="-330200" lvl="0" marL="457200" rtl="0" algn="just">
              <a:spcBef>
                <a:spcPts val="0"/>
              </a:spcBef>
              <a:spcAft>
                <a:spcPts val="0"/>
              </a:spcAft>
              <a:buSzPts val="1600"/>
              <a:buChar char="●"/>
            </a:pPr>
            <a:r>
              <a:rPr lang="pt-PT" sz="1600"/>
              <a:t>Feels the need of something to help her organize all teams and the tasks of each one has to do.</a:t>
            </a:r>
            <a:endParaRPr sz="1600"/>
          </a:p>
        </p:txBody>
      </p:sp>
      <p:pic>
        <p:nvPicPr>
          <p:cNvPr id="79" name="Google Shape;79;p16"/>
          <p:cNvPicPr preferRelativeResize="0"/>
          <p:nvPr/>
        </p:nvPicPr>
        <p:blipFill>
          <a:blip r:embed="rId3">
            <a:alphaModFix/>
          </a:blip>
          <a:stretch>
            <a:fillRect/>
          </a:stretch>
        </p:blipFill>
        <p:spPr>
          <a:xfrm>
            <a:off x="259100" y="1537088"/>
            <a:ext cx="3064851" cy="3371326"/>
          </a:xfrm>
          <a:prstGeom prst="rect">
            <a:avLst/>
          </a:prstGeom>
          <a:noFill/>
          <a:ln>
            <a:noFill/>
          </a:ln>
        </p:spPr>
      </p:pic>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58175"/>
            <a:ext cx="8520600" cy="8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Miriam’s Scenario</a:t>
            </a:r>
            <a:endParaRPr/>
          </a:p>
          <a:p>
            <a:pPr indent="0" lvl="0" marL="0" rtl="0" algn="l">
              <a:spcBef>
                <a:spcPts val="0"/>
              </a:spcBef>
              <a:spcAft>
                <a:spcPts val="0"/>
              </a:spcAft>
              <a:buNone/>
            </a:pPr>
            <a:r>
              <a:rPr lang="pt-PT" sz="2300">
                <a:solidFill>
                  <a:schemeClr val="accent5"/>
                </a:solidFill>
              </a:rPr>
              <a:t>TaskPad</a:t>
            </a:r>
            <a:r>
              <a:rPr lang="pt-PT" sz="2300">
                <a:solidFill>
                  <a:schemeClr val="accent5"/>
                </a:solidFill>
              </a:rPr>
              <a:t> </a:t>
            </a:r>
            <a:endParaRPr sz="2300">
              <a:solidFill>
                <a:schemeClr val="accent5"/>
              </a:solidFill>
            </a:endParaRPr>
          </a:p>
          <a:p>
            <a:pPr indent="0" lvl="0" marL="0" rtl="0" algn="l">
              <a:spcBef>
                <a:spcPts val="0"/>
              </a:spcBef>
              <a:spcAft>
                <a:spcPts val="0"/>
              </a:spcAft>
              <a:buNone/>
            </a:pPr>
            <a:r>
              <a:t/>
            </a:r>
            <a:endParaRPr/>
          </a:p>
        </p:txBody>
      </p:sp>
      <p:sp>
        <p:nvSpPr>
          <p:cNvPr id="86" name="Google Shape;86;p17"/>
          <p:cNvSpPr txBox="1"/>
          <p:nvPr>
            <p:ph idx="1" type="body"/>
          </p:nvPr>
        </p:nvSpPr>
        <p:spPr>
          <a:xfrm>
            <a:off x="3669300" y="1658863"/>
            <a:ext cx="5163000" cy="3127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pt-PT" sz="2000"/>
              <a:t>“Got assigned as a Team Leader for a project in the company she works and for that reason, she needs a way to assign tasks and manage all the members of the team. However Miriam doesn’t know much about tools that can help her do it.”</a:t>
            </a:r>
            <a:endParaRPr sz="2000"/>
          </a:p>
        </p:txBody>
      </p:sp>
      <p:pic>
        <p:nvPicPr>
          <p:cNvPr id="87" name="Google Shape;87;p17"/>
          <p:cNvPicPr preferRelativeResize="0"/>
          <p:nvPr/>
        </p:nvPicPr>
        <p:blipFill>
          <a:blip r:embed="rId3">
            <a:alphaModFix/>
          </a:blip>
          <a:stretch>
            <a:fillRect/>
          </a:stretch>
        </p:blipFill>
        <p:spPr>
          <a:xfrm>
            <a:off x="259100" y="1537088"/>
            <a:ext cx="3064851" cy="3371326"/>
          </a:xfrm>
          <a:prstGeom prst="rect">
            <a:avLst/>
          </a:prstGeom>
          <a:noFill/>
          <a:ln>
            <a:noFill/>
          </a:ln>
        </p:spPr>
      </p:pic>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58175"/>
            <a:ext cx="8520600" cy="8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Miriam’s Tasks</a:t>
            </a:r>
            <a:endParaRPr/>
          </a:p>
          <a:p>
            <a:pPr indent="0" lvl="0" marL="0" rtl="0" algn="l">
              <a:spcBef>
                <a:spcPts val="0"/>
              </a:spcBef>
              <a:spcAft>
                <a:spcPts val="0"/>
              </a:spcAft>
              <a:buNone/>
            </a:pPr>
            <a:r>
              <a:rPr lang="pt-PT" sz="2300">
                <a:solidFill>
                  <a:schemeClr val="accent5"/>
                </a:solidFill>
              </a:rPr>
              <a:t>TaskPad</a:t>
            </a:r>
            <a:endParaRPr sz="2300">
              <a:solidFill>
                <a:schemeClr val="accent5"/>
              </a:solidFill>
            </a:endParaRPr>
          </a:p>
          <a:p>
            <a:pPr indent="0" lvl="0" marL="0" rtl="0" algn="l">
              <a:spcBef>
                <a:spcPts val="0"/>
              </a:spcBef>
              <a:spcAft>
                <a:spcPts val="0"/>
              </a:spcAft>
              <a:buNone/>
            </a:pPr>
            <a:r>
              <a:t/>
            </a:r>
            <a:endParaRPr/>
          </a:p>
        </p:txBody>
      </p:sp>
      <p:sp>
        <p:nvSpPr>
          <p:cNvPr id="94" name="Google Shape;94;p18"/>
          <p:cNvSpPr txBox="1"/>
          <p:nvPr>
            <p:ph idx="1" type="body"/>
          </p:nvPr>
        </p:nvSpPr>
        <p:spPr>
          <a:xfrm>
            <a:off x="3628750" y="1771510"/>
            <a:ext cx="5564700" cy="2597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pt-PT" sz="1600"/>
              <a:t>Create Several Pages</a:t>
            </a:r>
            <a:endParaRPr sz="1600"/>
          </a:p>
          <a:p>
            <a:pPr indent="0" lvl="0" marL="457200" rtl="0" algn="l">
              <a:lnSpc>
                <a:spcPct val="100000"/>
              </a:lnSpc>
              <a:spcBef>
                <a:spcPts val="0"/>
              </a:spcBef>
              <a:spcAft>
                <a:spcPts val="0"/>
              </a:spcAft>
              <a:buNone/>
            </a:pPr>
            <a:r>
              <a:t/>
            </a:r>
            <a:endParaRPr sz="1600"/>
          </a:p>
          <a:p>
            <a:pPr indent="-342900" lvl="0" marL="457200" rtl="0" algn="l">
              <a:lnSpc>
                <a:spcPct val="100000"/>
              </a:lnSpc>
              <a:spcBef>
                <a:spcPts val="0"/>
              </a:spcBef>
              <a:spcAft>
                <a:spcPts val="0"/>
              </a:spcAft>
              <a:buSzPts val="1800"/>
              <a:buChar char="●"/>
            </a:pPr>
            <a:r>
              <a:rPr lang="pt-PT" sz="1600"/>
              <a:t>Manage Members in a Page</a:t>
            </a:r>
            <a:endParaRPr sz="1600"/>
          </a:p>
          <a:p>
            <a:pPr indent="0" lvl="0" marL="457200" rtl="0" algn="l">
              <a:lnSpc>
                <a:spcPct val="100000"/>
              </a:lnSpc>
              <a:spcBef>
                <a:spcPts val="0"/>
              </a:spcBef>
              <a:spcAft>
                <a:spcPts val="0"/>
              </a:spcAft>
              <a:buNone/>
            </a:pPr>
            <a:r>
              <a:t/>
            </a:r>
            <a:endParaRPr sz="1600"/>
          </a:p>
          <a:p>
            <a:pPr indent="-342900" lvl="0" marL="457200" rtl="0" algn="l">
              <a:lnSpc>
                <a:spcPct val="100000"/>
              </a:lnSpc>
              <a:spcBef>
                <a:spcPts val="0"/>
              </a:spcBef>
              <a:spcAft>
                <a:spcPts val="0"/>
              </a:spcAft>
              <a:buSzPts val="1800"/>
              <a:buChar char="●"/>
            </a:pPr>
            <a:r>
              <a:rPr lang="pt-PT" sz="1600"/>
              <a:t>Create topics per Page</a:t>
            </a:r>
            <a:endParaRPr sz="1600"/>
          </a:p>
          <a:p>
            <a:pPr indent="0" lvl="0" marL="457200" rtl="0" algn="l">
              <a:lnSpc>
                <a:spcPct val="100000"/>
              </a:lnSpc>
              <a:spcBef>
                <a:spcPts val="0"/>
              </a:spcBef>
              <a:spcAft>
                <a:spcPts val="0"/>
              </a:spcAft>
              <a:buNone/>
            </a:pPr>
            <a:r>
              <a:t/>
            </a:r>
            <a:endParaRPr sz="1600"/>
          </a:p>
          <a:p>
            <a:pPr indent="-342900" lvl="0" marL="457200" rtl="0" algn="l">
              <a:lnSpc>
                <a:spcPct val="100000"/>
              </a:lnSpc>
              <a:spcBef>
                <a:spcPts val="0"/>
              </a:spcBef>
              <a:spcAft>
                <a:spcPts val="0"/>
              </a:spcAft>
              <a:buSzPts val="1800"/>
              <a:buChar char="●"/>
            </a:pPr>
            <a:r>
              <a:rPr lang="pt-PT" sz="1600"/>
              <a:t>Each Topic will have several tasks</a:t>
            </a:r>
            <a:endParaRPr sz="1600"/>
          </a:p>
          <a:p>
            <a:pPr indent="0" lvl="0" marL="457200" rtl="0" algn="l">
              <a:lnSpc>
                <a:spcPct val="100000"/>
              </a:lnSpc>
              <a:spcBef>
                <a:spcPts val="0"/>
              </a:spcBef>
              <a:spcAft>
                <a:spcPts val="0"/>
              </a:spcAft>
              <a:buNone/>
            </a:pPr>
            <a:r>
              <a:t/>
            </a:r>
            <a:endParaRPr sz="1600"/>
          </a:p>
          <a:p>
            <a:pPr indent="-342900" lvl="0" marL="457200" rtl="0" algn="l">
              <a:lnSpc>
                <a:spcPct val="100000"/>
              </a:lnSpc>
              <a:spcBef>
                <a:spcPts val="0"/>
              </a:spcBef>
              <a:spcAft>
                <a:spcPts val="0"/>
              </a:spcAft>
              <a:buSzPts val="1800"/>
              <a:buChar char="●"/>
            </a:pPr>
            <a:r>
              <a:rPr lang="pt-PT" sz="1600"/>
              <a:t>Invite Team Members to collaborate</a:t>
            </a:r>
            <a:endParaRPr/>
          </a:p>
        </p:txBody>
      </p:sp>
      <p:pic>
        <p:nvPicPr>
          <p:cNvPr id="95" name="Google Shape;95;p18"/>
          <p:cNvPicPr preferRelativeResize="0"/>
          <p:nvPr/>
        </p:nvPicPr>
        <p:blipFill>
          <a:blip r:embed="rId3">
            <a:alphaModFix/>
          </a:blip>
          <a:stretch>
            <a:fillRect/>
          </a:stretch>
        </p:blipFill>
        <p:spPr>
          <a:xfrm>
            <a:off x="259100" y="1537088"/>
            <a:ext cx="3064851" cy="3371326"/>
          </a:xfrm>
          <a:prstGeom prst="rect">
            <a:avLst/>
          </a:prstGeom>
          <a:noFill/>
          <a:ln>
            <a:noFill/>
          </a:ln>
        </p:spPr>
      </p:pic>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58175"/>
            <a:ext cx="8520600" cy="8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Second</a:t>
            </a:r>
            <a:r>
              <a:rPr lang="pt-PT"/>
              <a:t> Persona</a:t>
            </a:r>
            <a:endParaRPr/>
          </a:p>
          <a:p>
            <a:pPr indent="0" lvl="0" marL="0" rtl="0" algn="l">
              <a:spcBef>
                <a:spcPts val="0"/>
              </a:spcBef>
              <a:spcAft>
                <a:spcPts val="0"/>
              </a:spcAft>
              <a:buNone/>
            </a:pPr>
            <a:r>
              <a:rPr lang="pt-PT" sz="2300">
                <a:solidFill>
                  <a:schemeClr val="accent5"/>
                </a:solidFill>
              </a:rPr>
              <a:t>TaskPad</a:t>
            </a:r>
            <a:r>
              <a:rPr lang="pt-PT" sz="2300">
                <a:solidFill>
                  <a:schemeClr val="accent5"/>
                </a:solidFill>
              </a:rPr>
              <a:t> </a:t>
            </a:r>
            <a:endParaRPr sz="2300">
              <a:solidFill>
                <a:schemeClr val="accent5"/>
              </a:solidFill>
            </a:endParaRPr>
          </a:p>
          <a:p>
            <a:pPr indent="0" lvl="0" marL="0" rtl="0" algn="l">
              <a:spcBef>
                <a:spcPts val="0"/>
              </a:spcBef>
              <a:spcAft>
                <a:spcPts val="0"/>
              </a:spcAft>
              <a:buNone/>
            </a:pPr>
            <a:r>
              <a:t/>
            </a:r>
            <a:endParaRPr/>
          </a:p>
        </p:txBody>
      </p:sp>
      <p:sp>
        <p:nvSpPr>
          <p:cNvPr id="102" name="Google Shape;102;p19"/>
          <p:cNvSpPr txBox="1"/>
          <p:nvPr>
            <p:ph idx="1" type="body"/>
          </p:nvPr>
        </p:nvSpPr>
        <p:spPr>
          <a:xfrm>
            <a:off x="3593675" y="1657550"/>
            <a:ext cx="5163000" cy="312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PT" sz="2000">
                <a:solidFill>
                  <a:srgbClr val="000000"/>
                </a:solidFill>
              </a:rPr>
              <a:t>Leandro</a:t>
            </a:r>
            <a:r>
              <a:rPr lang="pt-PT" sz="2000">
                <a:solidFill>
                  <a:srgbClr val="000000"/>
                </a:solidFill>
              </a:rPr>
              <a:t> Silva</a:t>
            </a:r>
            <a:endParaRPr sz="2000">
              <a:solidFill>
                <a:srgbClr val="000000"/>
              </a:solidFill>
            </a:endParaRPr>
          </a:p>
          <a:p>
            <a:pPr indent="-330200" lvl="0" marL="457200" rtl="0" algn="just">
              <a:spcBef>
                <a:spcPts val="1600"/>
              </a:spcBef>
              <a:spcAft>
                <a:spcPts val="0"/>
              </a:spcAft>
              <a:buSzPts val="1600"/>
              <a:buChar char="●"/>
            </a:pPr>
            <a:r>
              <a:rPr lang="pt-PT" sz="1600"/>
              <a:t>He </a:t>
            </a:r>
            <a:r>
              <a:rPr lang="pt-PT" sz="1600"/>
              <a:t>is 20 years old</a:t>
            </a:r>
            <a:endParaRPr sz="1600"/>
          </a:p>
          <a:p>
            <a:pPr indent="-330200" lvl="0" marL="457200" rtl="0" algn="just">
              <a:spcBef>
                <a:spcPts val="0"/>
              </a:spcBef>
              <a:spcAft>
                <a:spcPts val="0"/>
              </a:spcAft>
              <a:buSzPts val="1600"/>
              <a:buChar char="●"/>
            </a:pPr>
            <a:r>
              <a:rPr lang="pt-PT" sz="1600"/>
              <a:t>Studying Software Engineering</a:t>
            </a:r>
            <a:endParaRPr sz="1600"/>
          </a:p>
          <a:p>
            <a:pPr indent="-330200" lvl="0" marL="457200" rtl="0" algn="just">
              <a:spcBef>
                <a:spcPts val="0"/>
              </a:spcBef>
              <a:spcAft>
                <a:spcPts val="0"/>
              </a:spcAft>
              <a:buSzPts val="1600"/>
              <a:buChar char="●"/>
            </a:pPr>
            <a:r>
              <a:rPr lang="pt-PT" sz="1600"/>
              <a:t>Easily forgets both shores and work tasks</a:t>
            </a:r>
            <a:endParaRPr sz="1600"/>
          </a:p>
          <a:p>
            <a:pPr indent="-330200" lvl="0" marL="457200" rtl="0" algn="just">
              <a:spcBef>
                <a:spcPts val="0"/>
              </a:spcBef>
              <a:spcAft>
                <a:spcPts val="0"/>
              </a:spcAft>
              <a:buSzPts val="1600"/>
              <a:buChar char="●"/>
            </a:pPr>
            <a:r>
              <a:rPr lang="pt-PT" sz="1600"/>
              <a:t>Wants to be more productive and organized</a:t>
            </a:r>
            <a:endParaRPr sz="1600"/>
          </a:p>
          <a:p>
            <a:pPr indent="-330200" lvl="0" marL="457200" rtl="0" algn="just">
              <a:spcBef>
                <a:spcPts val="0"/>
              </a:spcBef>
              <a:spcAft>
                <a:spcPts val="0"/>
              </a:spcAft>
              <a:buSzPts val="1600"/>
              <a:buChar char="●"/>
            </a:pPr>
            <a:r>
              <a:rPr lang="pt-PT" sz="1600"/>
              <a:t>Searching for a way to </a:t>
            </a:r>
            <a:r>
              <a:rPr lang="pt-PT" sz="1600"/>
              <a:t>conciliate his main tasks, like university projects with the rest of his personal activities (playing videogames with his friends).</a:t>
            </a:r>
            <a:endParaRPr sz="1600"/>
          </a:p>
        </p:txBody>
      </p:sp>
      <p:pic>
        <p:nvPicPr>
          <p:cNvPr id="103" name="Google Shape;103;p19"/>
          <p:cNvPicPr preferRelativeResize="0"/>
          <p:nvPr/>
        </p:nvPicPr>
        <p:blipFill>
          <a:blip r:embed="rId3">
            <a:alphaModFix/>
          </a:blip>
          <a:stretch>
            <a:fillRect/>
          </a:stretch>
        </p:blipFill>
        <p:spPr>
          <a:xfrm>
            <a:off x="48400" y="1537100"/>
            <a:ext cx="3400625" cy="3582546"/>
          </a:xfrm>
          <a:prstGeom prst="rect">
            <a:avLst/>
          </a:prstGeom>
          <a:noFill/>
          <a:ln>
            <a:noFill/>
          </a:ln>
        </p:spPr>
      </p:pic>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58175"/>
            <a:ext cx="8520600" cy="8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Leandro’s</a:t>
            </a:r>
            <a:r>
              <a:rPr lang="pt-PT"/>
              <a:t> Scenario</a:t>
            </a:r>
            <a:endParaRPr/>
          </a:p>
          <a:p>
            <a:pPr indent="0" lvl="0" marL="0" rtl="0" algn="l">
              <a:spcBef>
                <a:spcPts val="0"/>
              </a:spcBef>
              <a:spcAft>
                <a:spcPts val="0"/>
              </a:spcAft>
              <a:buNone/>
            </a:pPr>
            <a:r>
              <a:rPr lang="pt-PT" sz="2300">
                <a:solidFill>
                  <a:schemeClr val="accent5"/>
                </a:solidFill>
              </a:rPr>
              <a:t>TaskPad</a:t>
            </a:r>
            <a:endParaRPr sz="2300">
              <a:solidFill>
                <a:schemeClr val="accent5"/>
              </a:solidFill>
            </a:endParaRPr>
          </a:p>
          <a:p>
            <a:pPr indent="0" lvl="0" marL="0" rtl="0" algn="l">
              <a:spcBef>
                <a:spcPts val="0"/>
              </a:spcBef>
              <a:spcAft>
                <a:spcPts val="0"/>
              </a:spcAft>
              <a:buNone/>
            </a:pPr>
            <a:r>
              <a:t/>
            </a:r>
            <a:endParaRPr/>
          </a:p>
        </p:txBody>
      </p:sp>
      <p:sp>
        <p:nvSpPr>
          <p:cNvPr id="110" name="Google Shape;110;p20"/>
          <p:cNvSpPr txBox="1"/>
          <p:nvPr>
            <p:ph idx="1" type="body"/>
          </p:nvPr>
        </p:nvSpPr>
        <p:spPr>
          <a:xfrm>
            <a:off x="3669300" y="1764475"/>
            <a:ext cx="5163000" cy="3127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Clr>
                <a:schemeClr val="dk1"/>
              </a:buClr>
              <a:buSzPts val="1100"/>
              <a:buFont typeface="Arial"/>
              <a:buNone/>
            </a:pPr>
            <a:r>
              <a:rPr lang="pt-PT" sz="2000"/>
              <a:t>“Leandro had a rough week at university due to all of the assignments he had thus he forgot to buy groceries and now has to order an expensive takeaway service. He definitely needs something to help him not forget his daily tasks and his university duties.”</a:t>
            </a:r>
            <a:endParaRPr sz="2000"/>
          </a:p>
        </p:txBody>
      </p:sp>
      <p:pic>
        <p:nvPicPr>
          <p:cNvPr id="111" name="Google Shape;111;p20"/>
          <p:cNvPicPr preferRelativeResize="0"/>
          <p:nvPr/>
        </p:nvPicPr>
        <p:blipFill>
          <a:blip r:embed="rId3">
            <a:alphaModFix/>
          </a:blip>
          <a:stretch>
            <a:fillRect/>
          </a:stretch>
        </p:blipFill>
        <p:spPr>
          <a:xfrm>
            <a:off x="48400" y="1537100"/>
            <a:ext cx="3400625" cy="3582546"/>
          </a:xfrm>
          <a:prstGeom prst="rect">
            <a:avLst/>
          </a:prstGeom>
          <a:noFill/>
          <a:ln>
            <a:noFill/>
          </a:ln>
        </p:spPr>
      </p:pic>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58175"/>
            <a:ext cx="8520600" cy="8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Leandro’s Tasks</a:t>
            </a:r>
            <a:endParaRPr/>
          </a:p>
          <a:p>
            <a:pPr indent="0" lvl="0" marL="0" rtl="0" algn="l">
              <a:spcBef>
                <a:spcPts val="0"/>
              </a:spcBef>
              <a:spcAft>
                <a:spcPts val="0"/>
              </a:spcAft>
              <a:buNone/>
            </a:pPr>
            <a:r>
              <a:rPr lang="pt-PT" sz="2300">
                <a:solidFill>
                  <a:schemeClr val="accent5"/>
                </a:solidFill>
              </a:rPr>
              <a:t>TaskPad</a:t>
            </a:r>
            <a:endParaRPr sz="2300">
              <a:solidFill>
                <a:schemeClr val="accent5"/>
              </a:solidFill>
            </a:endParaRPr>
          </a:p>
          <a:p>
            <a:pPr indent="0" lvl="0" marL="0" rtl="0" algn="l">
              <a:spcBef>
                <a:spcPts val="0"/>
              </a:spcBef>
              <a:spcAft>
                <a:spcPts val="0"/>
              </a:spcAft>
              <a:buNone/>
            </a:pPr>
            <a:r>
              <a:t/>
            </a:r>
            <a:endParaRPr/>
          </a:p>
        </p:txBody>
      </p:sp>
      <p:sp>
        <p:nvSpPr>
          <p:cNvPr id="118" name="Google Shape;118;p21"/>
          <p:cNvSpPr txBox="1"/>
          <p:nvPr>
            <p:ph idx="1" type="body"/>
          </p:nvPr>
        </p:nvSpPr>
        <p:spPr>
          <a:xfrm>
            <a:off x="3669300" y="1619100"/>
            <a:ext cx="5163000" cy="31278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pt-PT" sz="1600"/>
              <a:t>Set reminders</a:t>
            </a:r>
            <a:br>
              <a:rPr lang="pt-PT" sz="1600"/>
            </a:br>
            <a:endParaRPr sz="1600"/>
          </a:p>
          <a:p>
            <a:pPr indent="-330200" lvl="0" marL="457200" rtl="0" algn="just">
              <a:spcBef>
                <a:spcPts val="0"/>
              </a:spcBef>
              <a:spcAft>
                <a:spcPts val="0"/>
              </a:spcAft>
              <a:buSzPts val="1600"/>
              <a:buChar char="●"/>
            </a:pPr>
            <a:r>
              <a:rPr lang="pt-PT" sz="1600"/>
              <a:t>Add topic and tasks to it.</a:t>
            </a:r>
            <a:br>
              <a:rPr lang="pt-PT" sz="1600"/>
            </a:br>
            <a:endParaRPr sz="1600"/>
          </a:p>
          <a:p>
            <a:pPr indent="-330200" lvl="0" marL="457200" rtl="0" algn="just">
              <a:spcBef>
                <a:spcPts val="0"/>
              </a:spcBef>
              <a:spcAft>
                <a:spcPts val="0"/>
              </a:spcAft>
              <a:buSzPts val="1600"/>
              <a:buChar char="●"/>
            </a:pPr>
            <a:r>
              <a:rPr lang="pt-PT" sz="1600"/>
              <a:t>Easily access topics</a:t>
            </a:r>
            <a:br>
              <a:rPr lang="pt-PT" sz="1600"/>
            </a:br>
            <a:endParaRPr sz="1600"/>
          </a:p>
          <a:p>
            <a:pPr indent="-330200" lvl="0" marL="457200" rtl="0" algn="just">
              <a:spcBef>
                <a:spcPts val="0"/>
              </a:spcBef>
              <a:spcAft>
                <a:spcPts val="0"/>
              </a:spcAft>
              <a:buSzPts val="1600"/>
              <a:buChar char="●"/>
            </a:pPr>
            <a:r>
              <a:rPr lang="pt-PT" sz="1600"/>
              <a:t>Remove already done tasks.</a:t>
            </a:r>
            <a:br>
              <a:rPr lang="pt-PT" sz="1600"/>
            </a:br>
            <a:endParaRPr sz="1600"/>
          </a:p>
          <a:p>
            <a:pPr indent="-330200" lvl="0" marL="457200" rtl="0" algn="just">
              <a:spcBef>
                <a:spcPts val="0"/>
              </a:spcBef>
              <a:spcAft>
                <a:spcPts val="0"/>
              </a:spcAft>
              <a:buSzPts val="1600"/>
              <a:buChar char="●"/>
            </a:pPr>
            <a:r>
              <a:rPr lang="pt-PT" sz="1600"/>
              <a:t>Access a calendar to check every topic’s date</a:t>
            </a:r>
            <a:br>
              <a:rPr lang="pt-PT" sz="1600"/>
            </a:br>
            <a:endParaRPr sz="1600"/>
          </a:p>
          <a:p>
            <a:pPr indent="-330200" lvl="0" marL="457200" rtl="0" algn="just">
              <a:spcBef>
                <a:spcPts val="0"/>
              </a:spcBef>
              <a:spcAft>
                <a:spcPts val="0"/>
              </a:spcAft>
              <a:buSzPts val="1600"/>
              <a:buChar char="●"/>
            </a:pPr>
            <a:r>
              <a:rPr lang="pt-PT" sz="1600"/>
              <a:t>Share his personal page with friends</a:t>
            </a:r>
            <a:endParaRPr sz="1600"/>
          </a:p>
          <a:p>
            <a:pPr indent="0" lvl="0" marL="457200" rtl="0" algn="just">
              <a:spcBef>
                <a:spcPts val="1600"/>
              </a:spcBef>
              <a:spcAft>
                <a:spcPts val="1600"/>
              </a:spcAft>
              <a:buNone/>
            </a:pPr>
            <a:r>
              <a:t/>
            </a:r>
            <a:endParaRPr sz="1600"/>
          </a:p>
        </p:txBody>
      </p:sp>
      <p:pic>
        <p:nvPicPr>
          <p:cNvPr id="119" name="Google Shape;119;p21"/>
          <p:cNvPicPr preferRelativeResize="0"/>
          <p:nvPr/>
        </p:nvPicPr>
        <p:blipFill>
          <a:blip r:embed="rId3">
            <a:alphaModFix/>
          </a:blip>
          <a:stretch>
            <a:fillRect/>
          </a:stretch>
        </p:blipFill>
        <p:spPr>
          <a:xfrm>
            <a:off x="48400" y="1537100"/>
            <a:ext cx="3400625" cy="3582546"/>
          </a:xfrm>
          <a:prstGeom prst="rect">
            <a:avLst/>
          </a:prstGeom>
          <a:noFill/>
          <a:ln>
            <a:noFill/>
          </a:ln>
        </p:spPr>
      </p:pic>
      <p:sp>
        <p:nvSpPr>
          <p:cNvPr id="120" name="Google Shape;12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