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4" r:id="rId1"/>
  </p:sldMasterIdLst>
  <p:notesMasterIdLst>
    <p:notesMasterId r:id="rId27"/>
  </p:notesMasterIdLst>
  <p:sldIdLst>
    <p:sldId id="356" r:id="rId2"/>
    <p:sldId id="256" r:id="rId3"/>
    <p:sldId id="345" r:id="rId4"/>
    <p:sldId id="308" r:id="rId5"/>
    <p:sldId id="325" r:id="rId6"/>
    <p:sldId id="359" r:id="rId7"/>
    <p:sldId id="326" r:id="rId8"/>
    <p:sldId id="327" r:id="rId9"/>
    <p:sldId id="328" r:id="rId10"/>
    <p:sldId id="330" r:id="rId11"/>
    <p:sldId id="346" r:id="rId12"/>
    <p:sldId id="349" r:id="rId13"/>
    <p:sldId id="351" r:id="rId14"/>
    <p:sldId id="357" r:id="rId15"/>
    <p:sldId id="355" r:id="rId16"/>
    <p:sldId id="338" r:id="rId17"/>
    <p:sldId id="358" r:id="rId18"/>
    <p:sldId id="341" r:id="rId19"/>
    <p:sldId id="343" r:id="rId20"/>
    <p:sldId id="352" r:id="rId21"/>
    <p:sldId id="344" r:id="rId22"/>
    <p:sldId id="360" r:id="rId23"/>
    <p:sldId id="350" r:id="rId24"/>
    <p:sldId id="319" r:id="rId25"/>
    <p:sldId id="306"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4F4721-1BAB-4782-892A-009EA6DBD6DA}">
          <p14:sldIdLst>
            <p14:sldId id="356"/>
            <p14:sldId id="256"/>
            <p14:sldId id="345"/>
            <p14:sldId id="308"/>
            <p14:sldId id="325"/>
            <p14:sldId id="359"/>
            <p14:sldId id="326"/>
            <p14:sldId id="327"/>
            <p14:sldId id="328"/>
            <p14:sldId id="330"/>
            <p14:sldId id="346"/>
            <p14:sldId id="349"/>
            <p14:sldId id="351"/>
            <p14:sldId id="357"/>
            <p14:sldId id="355"/>
            <p14:sldId id="338"/>
            <p14:sldId id="358"/>
            <p14:sldId id="341"/>
            <p14:sldId id="343"/>
            <p14:sldId id="352"/>
            <p14:sldId id="344"/>
            <p14:sldId id="360"/>
            <p14:sldId id="350"/>
            <p14:sldId id="319"/>
            <p14:sldId id="306"/>
          </p14:sldIdLst>
        </p14:section>
        <p14:section name="Untitled Section" id="{7842ED77-5A0F-4406-ACA7-23D2485861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vitih" initials="S" lastIdx="0" clrIdx="0">
    <p:extLst>
      <p:ext uri="{19B8F6BF-5375-455C-9EA6-DF929625EA0E}">
        <p15:presenceInfo xmlns:p15="http://schemas.microsoft.com/office/powerpoint/2012/main" userId="Savit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0" autoAdjust="0"/>
    <p:restoredTop sz="94291" autoAdjust="0"/>
  </p:normalViewPr>
  <p:slideViewPr>
    <p:cSldViewPr snapToGrid="0">
      <p:cViewPr varScale="1">
        <p:scale>
          <a:sx n="86" d="100"/>
          <a:sy n="86" d="100"/>
        </p:scale>
        <p:origin x="466" y="5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9AE29-D2D7-4D62-A93F-62906FEC9120}" type="datetimeFigureOut">
              <a:rPr lang="pt-PT" smtClean="0"/>
              <a:t>31/01/2020</a:t>
            </a:fld>
            <a:endParaRPr lang="pt-PT"/>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6EC362-970B-471C-AEE8-C444FEEAA402}" type="slidenum">
              <a:rPr lang="pt-PT" smtClean="0"/>
              <a:t>‹nº›</a:t>
            </a:fld>
            <a:endParaRPr lang="pt-PT"/>
          </a:p>
        </p:txBody>
      </p:sp>
    </p:spTree>
    <p:extLst>
      <p:ext uri="{BB962C8B-B14F-4D97-AF65-F5344CB8AC3E}">
        <p14:creationId xmlns:p14="http://schemas.microsoft.com/office/powerpoint/2010/main" val="3506346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a:p>
        </p:txBody>
      </p:sp>
      <p:sp>
        <p:nvSpPr>
          <p:cNvPr id="4" name="Marcador de Posição da Data 3"/>
          <p:cNvSpPr>
            <a:spLocks noGrp="1"/>
          </p:cNvSpPr>
          <p:nvPr>
            <p:ph type="dt" sz="half" idx="10"/>
          </p:nvPr>
        </p:nvSpPr>
        <p:spPr/>
        <p:txBody>
          <a:body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11"/>
          </p:nvPr>
        </p:nvSpPr>
        <p:spPr/>
        <p:txBody>
          <a:bodyPr/>
          <a:lstStyle/>
          <a:p>
            <a:endParaRPr lang="en-US" dirty="0"/>
          </a:p>
        </p:txBody>
      </p:sp>
      <p:sp>
        <p:nvSpPr>
          <p:cNvPr id="6" name="Marcador de Posição do Número do Diapositivo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071690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en-US"/>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a Data 3"/>
          <p:cNvSpPr>
            <a:spLocks noGrp="1"/>
          </p:cNvSpPr>
          <p:nvPr>
            <p:ph type="dt" sz="half" idx="10"/>
          </p:nvPr>
        </p:nvSpPr>
        <p:spPr/>
        <p:txBody>
          <a:body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11"/>
          </p:nvPr>
        </p:nvSpPr>
        <p:spPr/>
        <p:txBody>
          <a:bodyPr/>
          <a:lstStyle/>
          <a:p>
            <a:endParaRPr lang="en-US" dirty="0"/>
          </a:p>
        </p:txBody>
      </p:sp>
      <p:sp>
        <p:nvSpPr>
          <p:cNvPr id="6" name="Marcador de Posição do Número do Diapositivo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475293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smtClean="0"/>
              <a:t>Clique para editar o estilo</a:t>
            </a:r>
            <a:endParaRPr lang="en-US"/>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a Data 3"/>
          <p:cNvSpPr>
            <a:spLocks noGrp="1"/>
          </p:cNvSpPr>
          <p:nvPr>
            <p:ph type="dt" sz="half" idx="10"/>
          </p:nvPr>
        </p:nvSpPr>
        <p:spPr/>
        <p:txBody>
          <a:body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11"/>
          </p:nvPr>
        </p:nvSpPr>
        <p:spPr/>
        <p:txBody>
          <a:bodyPr/>
          <a:lstStyle/>
          <a:p>
            <a:endParaRPr lang="en-US" dirty="0"/>
          </a:p>
        </p:txBody>
      </p:sp>
      <p:sp>
        <p:nvSpPr>
          <p:cNvPr id="6" name="Marcador de Posição do Número do Diapositivo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899744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en-US"/>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a Data 3"/>
          <p:cNvSpPr>
            <a:spLocks noGrp="1"/>
          </p:cNvSpPr>
          <p:nvPr>
            <p:ph type="dt" sz="half" idx="10"/>
          </p:nvPr>
        </p:nvSpPr>
        <p:spPr/>
        <p:txBody>
          <a:body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11"/>
          </p:nvPr>
        </p:nvSpPr>
        <p:spPr/>
        <p:txBody>
          <a:bodyPr/>
          <a:lstStyle/>
          <a:p>
            <a:endParaRPr lang="en-US" dirty="0"/>
          </a:p>
        </p:txBody>
      </p:sp>
      <p:sp>
        <p:nvSpPr>
          <p:cNvPr id="6" name="Marcador de Posição do Número do Diapositivo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473642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en-US"/>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11"/>
          </p:nvPr>
        </p:nvSpPr>
        <p:spPr/>
        <p:txBody>
          <a:bodyPr/>
          <a:lstStyle/>
          <a:p>
            <a:endParaRPr lang="en-US" dirty="0"/>
          </a:p>
        </p:txBody>
      </p:sp>
      <p:sp>
        <p:nvSpPr>
          <p:cNvPr id="6" name="Marcador de Posição do Número do Diapositivo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395046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en-US"/>
          </a:p>
        </p:txBody>
      </p:sp>
      <p:sp>
        <p:nvSpPr>
          <p:cNvPr id="3" name="Marcador de Posição de Conteúdo 2"/>
          <p:cNvSpPr>
            <a:spLocks noGrp="1"/>
          </p:cNvSpPr>
          <p:nvPr>
            <p:ph sz="half" idx="1"/>
          </p:nvPr>
        </p:nvSpPr>
        <p:spPr>
          <a:xfrm>
            <a:off x="838200" y="1825625"/>
            <a:ext cx="5181600" cy="435133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e Conteúdo 3"/>
          <p:cNvSpPr>
            <a:spLocks noGrp="1"/>
          </p:cNvSpPr>
          <p:nvPr>
            <p:ph sz="half" idx="2"/>
          </p:nvPr>
        </p:nvSpPr>
        <p:spPr>
          <a:xfrm>
            <a:off x="6172200" y="1825625"/>
            <a:ext cx="5181600" cy="435133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Marcador de Posição da Data 4"/>
          <p:cNvSpPr>
            <a:spLocks noGrp="1"/>
          </p:cNvSpPr>
          <p:nvPr>
            <p:ph type="dt" sz="half" idx="10"/>
          </p:nvPr>
        </p:nvSpPr>
        <p:spPr/>
        <p:txBody>
          <a:bodyPr/>
          <a:lstStyle/>
          <a:p>
            <a:fld id="{09BC1DBB-E432-4DF5-A2E9-BF70610A2B76}" type="datetime1">
              <a:rPr lang="en-US" smtClean="0"/>
              <a:t>1/31/2020</a:t>
            </a:fld>
            <a:endParaRPr lang="en-US" dirty="0"/>
          </a:p>
        </p:txBody>
      </p:sp>
      <p:sp>
        <p:nvSpPr>
          <p:cNvPr id="6" name="Marcador de Posição do Rodapé 5"/>
          <p:cNvSpPr>
            <a:spLocks noGrp="1"/>
          </p:cNvSpPr>
          <p:nvPr>
            <p:ph type="ftr" sz="quarter" idx="11"/>
          </p:nvPr>
        </p:nvSpPr>
        <p:spPr/>
        <p:txBody>
          <a:bodyPr/>
          <a:lstStyle/>
          <a:p>
            <a:endParaRPr lang="en-US" dirty="0"/>
          </a:p>
        </p:txBody>
      </p:sp>
      <p:sp>
        <p:nvSpPr>
          <p:cNvPr id="7" name="Marcador de Posição do Número do Diapositivo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77257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smtClean="0"/>
              <a:t>Clique para editar o estilo</a:t>
            </a:r>
            <a:endParaRPr lang="en-US"/>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7" name="Marcador de Posição da Data 6"/>
          <p:cNvSpPr>
            <a:spLocks noGrp="1"/>
          </p:cNvSpPr>
          <p:nvPr>
            <p:ph type="dt" sz="half" idx="10"/>
          </p:nvPr>
        </p:nvSpPr>
        <p:spPr/>
        <p:txBody>
          <a:bodyPr/>
          <a:lstStyle/>
          <a:p>
            <a:fld id="{28A3A42E-3C40-4B7C-94F7-825D64C4989B}" type="datetime1">
              <a:rPr lang="en-US" smtClean="0"/>
              <a:t>1/31/2020</a:t>
            </a:fld>
            <a:endParaRPr lang="en-US" dirty="0"/>
          </a:p>
        </p:txBody>
      </p:sp>
      <p:sp>
        <p:nvSpPr>
          <p:cNvPr id="8" name="Marcador de Posição do Rodapé 7"/>
          <p:cNvSpPr>
            <a:spLocks noGrp="1"/>
          </p:cNvSpPr>
          <p:nvPr>
            <p:ph type="ftr" sz="quarter" idx="11"/>
          </p:nvPr>
        </p:nvSpPr>
        <p:spPr/>
        <p:txBody>
          <a:bodyPr/>
          <a:lstStyle/>
          <a:p>
            <a:endParaRPr lang="en-US" dirty="0"/>
          </a:p>
        </p:txBody>
      </p:sp>
      <p:sp>
        <p:nvSpPr>
          <p:cNvPr id="9" name="Marcador de Posição do Número do Diapositivo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5659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en-US"/>
          </a:p>
        </p:txBody>
      </p:sp>
      <p:sp>
        <p:nvSpPr>
          <p:cNvPr id="3" name="Marcador de Posição da Data 2"/>
          <p:cNvSpPr>
            <a:spLocks noGrp="1"/>
          </p:cNvSpPr>
          <p:nvPr>
            <p:ph type="dt" sz="half" idx="10"/>
          </p:nvPr>
        </p:nvSpPr>
        <p:spPr/>
        <p:txBody>
          <a:bodyPr/>
          <a:lstStyle/>
          <a:p>
            <a:fld id="{09BC1DBB-E432-4DF5-A2E9-BF70610A2B76}" type="datetime1">
              <a:rPr lang="en-US" smtClean="0"/>
              <a:t>1/31/2020</a:t>
            </a:fld>
            <a:endParaRPr lang="en-US" dirty="0"/>
          </a:p>
        </p:txBody>
      </p:sp>
      <p:sp>
        <p:nvSpPr>
          <p:cNvPr id="4" name="Marcador de Posição do Rodapé 3"/>
          <p:cNvSpPr>
            <a:spLocks noGrp="1"/>
          </p:cNvSpPr>
          <p:nvPr>
            <p:ph type="ftr" sz="quarter" idx="11"/>
          </p:nvPr>
        </p:nvSpPr>
        <p:spPr/>
        <p:txBody>
          <a:bodyPr/>
          <a:lstStyle/>
          <a:p>
            <a:endParaRPr lang="en-US" dirty="0"/>
          </a:p>
        </p:txBody>
      </p:sp>
      <p:sp>
        <p:nvSpPr>
          <p:cNvPr id="5" name="Marcador de Posição do Número do Diapositivo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7006481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09BC1DBB-E432-4DF5-A2E9-BF70610A2B76}" type="datetime1">
              <a:rPr lang="en-US" smtClean="0"/>
              <a:t>1/31/2020</a:t>
            </a:fld>
            <a:endParaRPr lang="en-US" dirty="0"/>
          </a:p>
        </p:txBody>
      </p:sp>
      <p:sp>
        <p:nvSpPr>
          <p:cNvPr id="3" name="Marcador de Posição do Rodapé 2"/>
          <p:cNvSpPr>
            <a:spLocks noGrp="1"/>
          </p:cNvSpPr>
          <p:nvPr>
            <p:ph type="ftr" sz="quarter" idx="11"/>
          </p:nvPr>
        </p:nvSpPr>
        <p:spPr/>
        <p:txBody>
          <a:bodyPr/>
          <a:lstStyle/>
          <a:p>
            <a:endParaRPr lang="en-US" dirty="0"/>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693503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CE079629-3065-4D15-99AF-AE01CFE2C1C7}" type="datetime1">
              <a:rPr lang="en-US" smtClean="0"/>
              <a:t>1/31/2020</a:t>
            </a:fld>
            <a:endParaRPr lang="en-US" dirty="0"/>
          </a:p>
        </p:txBody>
      </p:sp>
      <p:sp>
        <p:nvSpPr>
          <p:cNvPr id="6" name="Marcador de Posição do Rodapé 5"/>
          <p:cNvSpPr>
            <a:spLocks noGrp="1"/>
          </p:cNvSpPr>
          <p:nvPr>
            <p:ph type="ftr" sz="quarter" idx="11"/>
          </p:nvPr>
        </p:nvSpPr>
        <p:spPr/>
        <p:txBody>
          <a:bodyPr/>
          <a:lstStyle/>
          <a:p>
            <a:endParaRPr lang="en-US" dirty="0"/>
          </a:p>
        </p:txBody>
      </p:sp>
      <p:sp>
        <p:nvSpPr>
          <p:cNvPr id="7" name="Marcador de Posição do Número do Diapositivo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4332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CDD1CAFD-E4EA-47F4-A7F4-EB61200E0F83}" type="datetime1">
              <a:rPr lang="en-US" smtClean="0"/>
              <a:t>1/31/2020</a:t>
            </a:fld>
            <a:endParaRPr lang="en-US" dirty="0"/>
          </a:p>
        </p:txBody>
      </p:sp>
      <p:sp>
        <p:nvSpPr>
          <p:cNvPr id="6" name="Marcador de Posição do Rodapé 5"/>
          <p:cNvSpPr>
            <a:spLocks noGrp="1"/>
          </p:cNvSpPr>
          <p:nvPr>
            <p:ph type="ftr" sz="quarter" idx="11"/>
          </p:nvPr>
        </p:nvSpPr>
        <p:spPr/>
        <p:txBody>
          <a:bodyPr/>
          <a:lstStyle/>
          <a:p>
            <a:endParaRPr lang="en-US" dirty="0"/>
          </a:p>
        </p:txBody>
      </p:sp>
      <p:sp>
        <p:nvSpPr>
          <p:cNvPr id="7" name="Marcador de Posição do Número do Diapositivo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593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en-US"/>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C1DBB-E432-4DF5-A2E9-BF70610A2B76}" type="datetime1">
              <a:rPr lang="en-US" smtClean="0"/>
              <a:t>1/31/2020</a:t>
            </a:fld>
            <a:endParaRPr lang="en-US" dirty="0"/>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950402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fif"/></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gestaodeprocessos.sebrae.com.br/getinfoitemembeddedfile_ID=14308.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69648" y="624110"/>
            <a:ext cx="8911687" cy="528797"/>
          </a:xfrm>
        </p:spPr>
        <p:txBody>
          <a:bodyPr>
            <a:normAutofit fontScale="90000"/>
          </a:bodyPr>
          <a:lstStyle/>
          <a:p>
            <a:pPr algn="ctr"/>
            <a:r>
              <a:rPr lang="pt-PT" sz="3100" b="1" dirty="0">
                <a:latin typeface="Times New Roman" pitchFamily="18" charset="0"/>
                <a:cs typeface="Times New Roman" pitchFamily="18" charset="0"/>
              </a:rPr>
              <a:t>IDENTIFICAÇÃO</a:t>
            </a:r>
            <a:r>
              <a:rPr lang="pt-PT" b="1" dirty="0">
                <a:latin typeface="Times New Roman" pitchFamily="18" charset="0"/>
                <a:cs typeface="Times New Roman" pitchFamily="18" charset="0"/>
              </a:rPr>
              <a:t/>
            </a:r>
            <a:br>
              <a:rPr lang="pt-PT" b="1" dirty="0">
                <a:latin typeface="Times New Roman" pitchFamily="18" charset="0"/>
                <a:cs typeface="Times New Roman" pitchFamily="18" charset="0"/>
              </a:rPr>
            </a:br>
            <a:endParaRPr lang="en-US" dirty="0"/>
          </a:p>
        </p:txBody>
      </p:sp>
      <p:sp>
        <p:nvSpPr>
          <p:cNvPr id="3" name="Marcador de Posição de Conteúdo 2"/>
          <p:cNvSpPr>
            <a:spLocks noGrp="1"/>
          </p:cNvSpPr>
          <p:nvPr>
            <p:ph idx="1"/>
          </p:nvPr>
        </p:nvSpPr>
        <p:spPr>
          <a:xfrm>
            <a:off x="855954" y="1372863"/>
            <a:ext cx="7273800" cy="4351338"/>
          </a:xfrm>
        </p:spPr>
        <p:txBody>
          <a:bodyPr>
            <a:normAutofit/>
          </a:bodyPr>
          <a:lstStyle/>
          <a:p>
            <a:pPr>
              <a:lnSpc>
                <a:spcPct val="100000"/>
              </a:lnSpc>
              <a:buNone/>
            </a:pPr>
            <a:r>
              <a:rPr lang="pt-PT" sz="2400" dirty="0">
                <a:latin typeface="Times New Roman" pitchFamily="18" charset="0"/>
                <a:cs typeface="Times New Roman" pitchFamily="18" charset="0"/>
              </a:rPr>
              <a:t>NIP </a:t>
            </a:r>
            <a:r>
              <a:rPr lang="pt-PT" sz="2400" dirty="0" smtClean="0">
                <a:latin typeface="Times New Roman" pitchFamily="18" charset="0"/>
                <a:cs typeface="Times New Roman" pitchFamily="18" charset="0"/>
              </a:rPr>
              <a:t>101010150</a:t>
            </a:r>
            <a:endParaRPr lang="pt-PT" sz="2400" dirty="0">
              <a:latin typeface="Times New Roman" pitchFamily="18" charset="0"/>
              <a:cs typeface="Times New Roman" pitchFamily="18" charset="0"/>
            </a:endParaRPr>
          </a:p>
          <a:p>
            <a:pPr>
              <a:lnSpc>
                <a:spcPct val="100000"/>
              </a:lnSpc>
              <a:buNone/>
            </a:pPr>
            <a:r>
              <a:rPr lang="pt-PT" sz="2400" dirty="0">
                <a:latin typeface="Times New Roman" pitchFamily="18" charset="0"/>
                <a:cs typeface="Times New Roman" pitchFamily="18" charset="0"/>
              </a:rPr>
              <a:t>NOME : </a:t>
            </a:r>
            <a:r>
              <a:rPr lang="pt-PT" sz="2400" dirty="0" smtClean="0">
                <a:latin typeface="Times New Roman" pitchFamily="18" charset="0"/>
                <a:cs typeface="Times New Roman" pitchFamily="18" charset="0"/>
              </a:rPr>
              <a:t>ALBERTO ANICETO ALEXANDRE SAVITI</a:t>
            </a:r>
            <a:endParaRPr lang="pt-PT" sz="2400" dirty="0">
              <a:latin typeface="Times New Roman" pitchFamily="18" charset="0"/>
              <a:cs typeface="Times New Roman" pitchFamily="18" charset="0"/>
            </a:endParaRPr>
          </a:p>
          <a:p>
            <a:pPr>
              <a:lnSpc>
                <a:spcPct val="100000"/>
              </a:lnSpc>
              <a:buNone/>
            </a:pPr>
            <a:r>
              <a:rPr lang="pt-PT" sz="2400" dirty="0">
                <a:latin typeface="Times New Roman" pitchFamily="18" charset="0"/>
                <a:cs typeface="Times New Roman" pitchFamily="18" charset="0"/>
              </a:rPr>
              <a:t>NACIONALIDADE : ANGOLANA</a:t>
            </a:r>
          </a:p>
          <a:p>
            <a:pPr>
              <a:lnSpc>
                <a:spcPct val="100000"/>
              </a:lnSpc>
              <a:buNone/>
            </a:pPr>
            <a:r>
              <a:rPr lang="pt-PT" sz="2400" dirty="0">
                <a:latin typeface="Times New Roman" pitchFamily="18" charset="0"/>
                <a:cs typeface="Times New Roman" pitchFamily="18" charset="0"/>
              </a:rPr>
              <a:t>CURSO : ENG.INFORMÁTICA</a:t>
            </a:r>
          </a:p>
          <a:p>
            <a:pPr>
              <a:lnSpc>
                <a:spcPct val="100000"/>
              </a:lnSpc>
              <a:buNone/>
            </a:pPr>
            <a:r>
              <a:rPr lang="pt-PT" sz="2400" dirty="0">
                <a:latin typeface="Times New Roman" pitchFamily="18" charset="0"/>
                <a:cs typeface="Times New Roman" pitchFamily="18" charset="0"/>
              </a:rPr>
              <a:t>DATA DE NASCIMENTO : </a:t>
            </a:r>
            <a:r>
              <a:rPr lang="pt-PT" sz="2400" dirty="0" smtClean="0">
                <a:latin typeface="Times New Roman" pitchFamily="18" charset="0"/>
                <a:cs typeface="Times New Roman" pitchFamily="18" charset="0"/>
              </a:rPr>
              <a:t>16 </a:t>
            </a:r>
            <a:r>
              <a:rPr lang="pt-PT" sz="2400" dirty="0">
                <a:latin typeface="Times New Roman" pitchFamily="18" charset="0"/>
                <a:cs typeface="Times New Roman" pitchFamily="18" charset="0"/>
              </a:rPr>
              <a:t>/ </a:t>
            </a:r>
            <a:r>
              <a:rPr lang="pt-PT" sz="2400" dirty="0" smtClean="0">
                <a:latin typeface="Times New Roman" pitchFamily="18" charset="0"/>
                <a:cs typeface="Times New Roman" pitchFamily="18" charset="0"/>
              </a:rPr>
              <a:t>09 </a:t>
            </a:r>
            <a:r>
              <a:rPr lang="pt-PT" sz="2400" dirty="0">
                <a:latin typeface="Times New Roman" pitchFamily="18" charset="0"/>
                <a:cs typeface="Times New Roman" pitchFamily="18" charset="0"/>
              </a:rPr>
              <a:t>/ </a:t>
            </a:r>
            <a:r>
              <a:rPr lang="pt-PT" sz="2400" dirty="0" smtClean="0">
                <a:latin typeface="Times New Roman" pitchFamily="18" charset="0"/>
                <a:cs typeface="Times New Roman" pitchFamily="18" charset="0"/>
              </a:rPr>
              <a:t>1995</a:t>
            </a:r>
            <a:endParaRPr lang="pt-PT" sz="2400" dirty="0">
              <a:latin typeface="Times New Roman" pitchFamily="18" charset="0"/>
              <a:cs typeface="Times New Roman" pitchFamily="18" charset="0"/>
            </a:endParaRPr>
          </a:p>
          <a:p>
            <a:pPr marL="0" indent="0">
              <a:lnSpc>
                <a:spcPct val="100000"/>
              </a:lnSpc>
              <a:buNone/>
            </a:pPr>
            <a:r>
              <a:rPr lang="pt-PT" sz="2400" dirty="0" smtClean="0">
                <a:latin typeface="Times New Roman" panose="02020603050405020304" pitchFamily="18" charset="0"/>
                <a:cs typeface="Times New Roman" panose="02020603050405020304" pitchFamily="18" charset="0"/>
              </a:rPr>
              <a:t>DATA DE INGRESSO NO ISTM: 01/06/2014</a:t>
            </a:r>
            <a:endParaRPr lang="en-US" sz="2400"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a:t>
            </a:fld>
            <a:endParaRPr lang="en-US"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168842" y="1333774"/>
            <a:ext cx="3145872" cy="3224048"/>
          </a:xfrm>
          <a:prstGeom prst="rect">
            <a:avLst/>
          </a:prstGeom>
        </p:spPr>
      </p:pic>
    </p:spTree>
    <p:extLst>
      <p:ext uri="{BB962C8B-B14F-4D97-AF65-F5344CB8AC3E}">
        <p14:creationId xmlns:p14="http://schemas.microsoft.com/office/powerpoint/2010/main" val="374027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5D22ACC-F661-45C0-B1D2-BAC3D16B8A07}"/>
              </a:ext>
            </a:extLst>
          </p:cNvPr>
          <p:cNvSpPr>
            <a:spLocks noGrp="1"/>
          </p:cNvSpPr>
          <p:nvPr>
            <p:ph type="title"/>
          </p:nvPr>
        </p:nvSpPr>
        <p:spPr>
          <a:xfrm>
            <a:off x="838200" y="365125"/>
            <a:ext cx="10515600" cy="777875"/>
          </a:xfrm>
        </p:spPr>
        <p:txBody>
          <a:bodyPr>
            <a:normAutofit/>
          </a:bodyPr>
          <a:lstStyle/>
          <a:p>
            <a:pPr algn="ctr"/>
            <a:r>
              <a:rPr lang="pt-PT" sz="2800" b="1" u="sng" dirty="0">
                <a:latin typeface="Times New Roman" panose="02020603050405020304" pitchFamily="18" charset="0"/>
                <a:cs typeface="Times New Roman" panose="02020603050405020304" pitchFamily="18" charset="0"/>
              </a:rPr>
              <a:t>F</a:t>
            </a:r>
            <a:r>
              <a:rPr lang="pt-PT" sz="2800" b="1" u="sng" dirty="0" smtClean="0">
                <a:latin typeface="Times New Roman" panose="02020603050405020304" pitchFamily="18" charset="0"/>
                <a:cs typeface="Times New Roman" panose="02020603050405020304" pitchFamily="18" charset="0"/>
              </a:rPr>
              <a:t>undamentação teórica</a:t>
            </a:r>
            <a:endParaRPr lang="pt-BR" sz="2800" u="sng"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 xmlns:a16="http://schemas.microsoft.com/office/drawing/2014/main" id="{1ECA1CAC-07F1-43CA-9BD9-BD10BB5FDA0C}"/>
              </a:ext>
            </a:extLst>
          </p:cNvPr>
          <p:cNvSpPr>
            <a:spLocks noGrp="1"/>
          </p:cNvSpPr>
          <p:nvPr>
            <p:ph idx="1"/>
          </p:nvPr>
        </p:nvSpPr>
        <p:spPr>
          <a:xfrm>
            <a:off x="757177" y="1304765"/>
            <a:ext cx="10515600" cy="5122668"/>
          </a:xfrm>
        </p:spPr>
        <p:txBody>
          <a:bodyPr>
            <a:normAutofit/>
          </a:bodyPr>
          <a:lstStyle/>
          <a:p>
            <a:pPr marL="0" indent="0" algn="just">
              <a:lnSpc>
                <a:spcPct val="100000"/>
              </a:lnSpc>
              <a:buNone/>
            </a:pPr>
            <a:r>
              <a:rPr lang="pt-PT" sz="2400" b="1" dirty="0"/>
              <a:t>	</a:t>
            </a:r>
            <a:r>
              <a:rPr lang="pt-PT" sz="2400" dirty="0">
                <a:latin typeface="Times New Roman" panose="02020603050405020304" pitchFamily="18" charset="0"/>
                <a:cs typeface="Times New Roman" panose="02020603050405020304" pitchFamily="18" charset="0"/>
              </a:rPr>
              <a:t>Do ponto de vista histórico, segundo Santos (2008), a gestão de processos surge pela primeira vez com a qualidade total, tendo seu inicio na década de 50, com os professores Deming e Juran, ganhando um maior destaque a partir das décadas de 1980 e 1990, até tornar-se praticamente uma obrigação das empresas com a divulgação das normal ISO, série 9000, voltadas ao estabelecimento de regras para a adoção pela </a:t>
            </a:r>
            <a:r>
              <a:rPr lang="pt-PT" sz="2400" dirty="0" smtClean="0">
                <a:latin typeface="Times New Roman" panose="02020603050405020304" pitchFamily="18" charset="0"/>
                <a:cs typeface="Times New Roman" panose="02020603050405020304" pitchFamily="18" charset="0"/>
              </a:rPr>
              <a:t>empresas </a:t>
            </a:r>
            <a:r>
              <a:rPr lang="pt-PT" sz="2400" dirty="0">
                <a:latin typeface="Times New Roman" panose="02020603050405020304" pitchFamily="18" charset="0"/>
                <a:cs typeface="Times New Roman" panose="02020603050405020304" pitchFamily="18" charset="0"/>
              </a:rPr>
              <a:t>de um sistema de gestão da qualidade. </a:t>
            </a:r>
            <a:endParaRPr lang="pt-PT" sz="2400" dirty="0" smtClean="0">
              <a:latin typeface="Times New Roman" panose="02020603050405020304" pitchFamily="18" charset="0"/>
              <a:cs typeface="Times New Roman" panose="02020603050405020304" pitchFamily="18" charset="0"/>
            </a:endParaRPr>
          </a:p>
          <a:p>
            <a:pPr marL="0" indent="0" algn="just">
              <a:buNone/>
            </a:pPr>
            <a:endParaRPr lang="pt-PT" sz="2400" dirty="0">
              <a:latin typeface="Times New Roman" panose="02020603050405020304" pitchFamily="18" charset="0"/>
              <a:cs typeface="Times New Roman" panose="02020603050405020304" pitchFamily="18" charset="0"/>
            </a:endParaRPr>
          </a:p>
          <a:p>
            <a:pPr marL="0" indent="0" algn="just">
              <a:lnSpc>
                <a:spcPct val="100000"/>
              </a:lnSpc>
              <a:buNone/>
            </a:pPr>
            <a:r>
              <a:rPr lang="pt-PT" sz="2400" dirty="0" smtClean="0">
                <a:latin typeface="Times New Roman" panose="02020603050405020304" pitchFamily="18" charset="0"/>
                <a:cs typeface="Times New Roman" panose="02020603050405020304" pitchFamily="18" charset="0"/>
              </a:rPr>
              <a:t>	A </a:t>
            </a:r>
            <a:r>
              <a:rPr lang="pt-PT" sz="2400" dirty="0">
                <a:latin typeface="Times New Roman" panose="02020603050405020304" pitchFamily="18" charset="0"/>
                <a:cs typeface="Times New Roman" panose="02020603050405020304" pitchFamily="18" charset="0"/>
              </a:rPr>
              <a:t>gestão de processos aparece em sua segunda onda, com os conceitos de reengenharia de processos, em meados de 1990. Que teve como seus principais propulsores Tom Devemport e Michal Hammer, cujo foco era o redesenho e análise de processos através das melhores práticas de mercado, já com uma visão multifuncional do processo, ou seja, com os processos atravessando varias áreas da empresa. </a:t>
            </a:r>
            <a:endParaRPr lang="pt-BR" sz="2400"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8C57BC1D-8ED7-49F7-A64F-330BF2B1B2E4}"/>
              </a:ext>
            </a:extLst>
          </p:cNvPr>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val="3518777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838200" y="418010"/>
            <a:ext cx="10896600" cy="6268540"/>
          </a:xfrm>
        </p:spPr>
        <p:txBody>
          <a:bodyPr>
            <a:normAutofit/>
          </a:bodyPr>
          <a:lstStyle/>
          <a:p>
            <a:pPr marL="0" lvl="2" indent="0" algn="ctr">
              <a:spcBef>
                <a:spcPts val="1000"/>
              </a:spcBef>
              <a:buNone/>
            </a:pPr>
            <a:r>
              <a:rPr lang="pt-BR" sz="2400" b="1" dirty="0" smtClean="0">
                <a:latin typeface="Times New Roman" panose="02020603050405020304" pitchFamily="18" charset="0"/>
                <a:cs typeface="Times New Roman" panose="02020603050405020304" pitchFamily="18" charset="0"/>
              </a:rPr>
              <a:t>Controle </a:t>
            </a:r>
            <a:r>
              <a:rPr lang="pt-BR" sz="2400" b="1" dirty="0">
                <a:latin typeface="Times New Roman" panose="02020603050405020304" pitchFamily="18" charset="0"/>
                <a:cs typeface="Times New Roman" panose="02020603050405020304" pitchFamily="18" charset="0"/>
              </a:rPr>
              <a:t>na Tramitação de Processos</a:t>
            </a:r>
            <a:r>
              <a:rPr lang="pt-BR" sz="2400" b="1" u="sng" dirty="0">
                <a:latin typeface="Times New Roman" panose="02020603050405020304" pitchFamily="18" charset="0"/>
                <a:cs typeface="Times New Roman" panose="02020603050405020304" pitchFamily="18" charset="0"/>
              </a:rPr>
              <a:t> </a:t>
            </a:r>
          </a:p>
          <a:p>
            <a:pPr marL="0" indent="0" algn="just">
              <a:buNone/>
            </a:pPr>
            <a:r>
              <a:rPr lang="pt-BR" sz="3000" dirty="0" smtClean="0">
                <a:latin typeface="Times New Roman" panose="02020603050405020304" pitchFamily="18" charset="0"/>
                <a:cs typeface="Times New Roman" panose="02020603050405020304" pitchFamily="18" charset="0"/>
              </a:rPr>
              <a:t>	</a:t>
            </a:r>
          </a:p>
          <a:p>
            <a:pPr marL="0" indent="0" algn="just">
              <a:lnSpc>
                <a:spcPct val="100000"/>
              </a:lnSpc>
              <a:buNone/>
            </a:pPr>
            <a:r>
              <a:rPr lang="pt-BR" sz="3000"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O’Brien </a:t>
            </a:r>
            <a:r>
              <a:rPr lang="pt-BR" sz="2400" dirty="0">
                <a:latin typeface="Times New Roman" panose="02020603050405020304" pitchFamily="18" charset="0"/>
                <a:cs typeface="Times New Roman" panose="02020603050405020304" pitchFamily="18" charset="0"/>
              </a:rPr>
              <a:t>e Marakas (</a:t>
            </a:r>
            <a:r>
              <a:rPr lang="pt-BR" sz="2400" dirty="0" smtClean="0">
                <a:latin typeface="Times New Roman" panose="02020603050405020304" pitchFamily="18" charset="0"/>
                <a:cs typeface="Times New Roman" panose="02020603050405020304" pitchFamily="18" charset="0"/>
              </a:rPr>
              <a:t>2013).</a:t>
            </a:r>
          </a:p>
          <a:p>
            <a:pPr marL="0" indent="0" algn="just">
              <a:buNone/>
            </a:pPr>
            <a:endParaRPr lang="pt-BR" sz="24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pt-PT" sz="2400"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Esse controle expressa-se de várias maneiras de acordo com </a:t>
            </a:r>
            <a:r>
              <a:rPr lang="pt-PT" sz="2400" dirty="0" smtClean="0">
                <a:latin typeface="Times New Roman" panose="02020603050405020304" pitchFamily="18" charset="0"/>
                <a:cs typeface="Times New Roman" panose="02020603050405020304" pitchFamily="18" charset="0"/>
              </a:rPr>
              <a:t>Santos</a:t>
            </a:r>
            <a:r>
              <a:rPr lang="pt-PT" sz="2400"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(2006</a:t>
            </a:r>
            <a:r>
              <a:rPr lang="pt-BR" sz="2400"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por </a:t>
            </a:r>
            <a:r>
              <a:rPr lang="pt-BR" sz="2400" dirty="0">
                <a:latin typeface="Times New Roman" panose="02020603050405020304" pitchFamily="18" charset="0"/>
                <a:cs typeface="Times New Roman" panose="02020603050405020304" pitchFamily="18" charset="0"/>
              </a:rPr>
              <a:t>meio de: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pt-BR" sz="2400" b="1" dirty="0" smtClean="0">
                <a:latin typeface="Times New Roman" panose="02020603050405020304" pitchFamily="18" charset="0"/>
                <a:cs typeface="Times New Roman" panose="02020603050405020304" pitchFamily="18" charset="0"/>
              </a:rPr>
              <a:t>	Recursos administrativos;</a:t>
            </a:r>
            <a:endParaRPr lang="pt-BR" sz="24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pt-BR" sz="2400" b="1" dirty="0" smtClean="0">
                <a:latin typeface="Times New Roman" panose="02020603050405020304" pitchFamily="18" charset="0"/>
                <a:cs typeface="Times New Roman" panose="02020603050405020304" pitchFamily="18" charset="0"/>
              </a:rPr>
              <a:t>	Representação administrativa;</a:t>
            </a:r>
          </a:p>
          <a:p>
            <a:pPr marL="0" indent="0" algn="just">
              <a:lnSpc>
                <a:spcPct val="100000"/>
              </a:lnSpc>
              <a:buNone/>
            </a:pPr>
            <a:r>
              <a:rPr lang="pt-BR" sz="2400" dirty="0">
                <a:latin typeface="Times New Roman" panose="02020603050405020304" pitchFamily="18" charset="0"/>
                <a:cs typeface="Times New Roman" panose="02020603050405020304" pitchFamily="18" charset="0"/>
              </a:rPr>
              <a:t>	</a:t>
            </a:r>
            <a:r>
              <a:rPr lang="pt-BR" sz="2400" b="1" dirty="0" smtClean="0">
                <a:latin typeface="Times New Roman" panose="02020603050405020304" pitchFamily="18" charset="0"/>
                <a:cs typeface="Times New Roman" panose="02020603050405020304" pitchFamily="18" charset="0"/>
              </a:rPr>
              <a:t>Reclamação</a:t>
            </a:r>
            <a:r>
              <a:rPr lang="pt-BR" sz="2400" dirty="0">
                <a:latin typeface="Times New Roman" panose="02020603050405020304" pitchFamily="18" charset="0"/>
                <a:cs typeface="Times New Roman" panose="02020603050405020304" pitchFamily="18" charset="0"/>
              </a:rPr>
              <a:t>;</a:t>
            </a:r>
            <a:r>
              <a:rPr lang="pt-BR"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pt-BR" sz="2400" b="1" dirty="0" smtClean="0">
                <a:latin typeface="Times New Roman" panose="02020603050405020304" pitchFamily="18" charset="0"/>
                <a:cs typeface="Times New Roman" panose="02020603050405020304" pitchFamily="18" charset="0"/>
              </a:rPr>
              <a:t>	Pedidos </a:t>
            </a:r>
            <a:r>
              <a:rPr lang="pt-BR" sz="2400" b="1" dirty="0">
                <a:latin typeface="Times New Roman" panose="02020603050405020304" pitchFamily="18" charset="0"/>
                <a:cs typeface="Times New Roman" panose="02020603050405020304" pitchFamily="18" charset="0"/>
              </a:rPr>
              <a:t>de </a:t>
            </a:r>
            <a:r>
              <a:rPr lang="pt-BR" sz="2400" b="1" dirty="0" smtClean="0">
                <a:latin typeface="Times New Roman" panose="02020603050405020304" pitchFamily="18" charset="0"/>
                <a:cs typeface="Times New Roman" panose="02020603050405020304" pitchFamily="18" charset="0"/>
              </a:rPr>
              <a:t>reconsideração.</a:t>
            </a:r>
            <a:r>
              <a:rPr lang="pt-BR"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3678604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7" name="Imagem 6">
            <a:extLst>
              <a:ext uri="{FF2B5EF4-FFF2-40B4-BE49-F238E27FC236}">
                <a16:creationId xmlns="" xmlns:a16="http://schemas.microsoft.com/office/drawing/2014/main" id="{BD93B501-4BE2-460C-8602-F238B3A9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220" y="1472712"/>
            <a:ext cx="3538165" cy="1879526"/>
          </a:xfrm>
          <a:prstGeom prst="rect">
            <a:avLst/>
          </a:prstGeom>
        </p:spPr>
      </p:pic>
      <p:sp>
        <p:nvSpPr>
          <p:cNvPr id="2" name="Retângulo 1"/>
          <p:cNvSpPr/>
          <p:nvPr/>
        </p:nvSpPr>
        <p:spPr>
          <a:xfrm>
            <a:off x="1864311" y="447124"/>
            <a:ext cx="7813089" cy="461665"/>
          </a:xfrm>
          <a:prstGeom prst="rect">
            <a:avLst/>
          </a:prstGeom>
        </p:spPr>
        <p:txBody>
          <a:bodyPr wrap="square">
            <a:spAutoFit/>
          </a:bodyPr>
          <a:lstStyle/>
          <a:p>
            <a:pPr algn="ctr"/>
            <a:r>
              <a:rPr lang="pt-PT" sz="2400" b="1" dirty="0">
                <a:latin typeface="Times New Roman" panose="02020603050405020304" pitchFamily="18" charset="0"/>
                <a:cs typeface="Times New Roman" panose="02020603050405020304" pitchFamily="18" charset="0"/>
              </a:rPr>
              <a:t>Ferramentas e metodologias utilizadas</a:t>
            </a:r>
            <a:endParaRPr lang="en-US" sz="2400" dirty="0"/>
          </a:p>
        </p:txBody>
      </p:sp>
      <p:pic>
        <p:nvPicPr>
          <p:cNvPr id="9" name="Marcador de Posição de Conteúdo 4">
            <a:extLst>
              <a:ext uri="{FF2B5EF4-FFF2-40B4-BE49-F238E27FC236}">
                <a16:creationId xmlns="" xmlns:a16="http://schemas.microsoft.com/office/drawing/2014/main" id="{46AB6305-9E1E-45AC-9445-D7A02DBC10C8}"/>
              </a:ext>
            </a:extLst>
          </p:cNvPr>
          <p:cNvPicPr>
            <a:picLocks noChangeAspect="1"/>
          </p:cNvPicPr>
          <p:nvPr/>
        </p:nvPicPr>
        <p:blipFill>
          <a:blip r:embed="rId3"/>
          <a:stretch>
            <a:fillRect/>
          </a:stretch>
        </p:blipFill>
        <p:spPr>
          <a:xfrm>
            <a:off x="1137772" y="3912963"/>
            <a:ext cx="3096876" cy="1751065"/>
          </a:xfrm>
          <a:prstGeom prst="rect">
            <a:avLst/>
          </a:prstGeom>
        </p:spPr>
      </p:pic>
      <p:pic>
        <p:nvPicPr>
          <p:cNvPr id="12" name="Imagem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800" y="4062876"/>
            <a:ext cx="2981325" cy="1666982"/>
          </a:xfrm>
          <a:prstGeom prst="rect">
            <a:avLst/>
          </a:prstGeom>
        </p:spPr>
      </p:pic>
      <p:pic>
        <p:nvPicPr>
          <p:cNvPr id="13" name="Imagem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5751" y="3912963"/>
            <a:ext cx="2388093" cy="1666982"/>
          </a:xfrm>
          <a:prstGeom prst="rect">
            <a:avLst/>
          </a:prstGeom>
        </p:spPr>
      </p:pic>
      <p:sp>
        <p:nvSpPr>
          <p:cNvPr id="14" name="Retângulo 13"/>
          <p:cNvSpPr/>
          <p:nvPr/>
        </p:nvSpPr>
        <p:spPr>
          <a:xfrm>
            <a:off x="3351798" y="5795688"/>
            <a:ext cx="6096000" cy="523220"/>
          </a:xfrm>
          <a:prstGeom prst="rect">
            <a:avLst/>
          </a:prstGeom>
        </p:spPr>
        <p:txBody>
          <a:bodyPr>
            <a:spAutoFit/>
          </a:bodyPr>
          <a:lstStyle/>
          <a:p>
            <a:pPr algn="ctr"/>
            <a:r>
              <a:rPr lang="es-ES" sz="1400" dirty="0">
                <a:latin typeface="Times New Roman" panose="02020603050405020304" pitchFamily="18" charset="0"/>
                <a:cs typeface="Times New Roman" panose="02020603050405020304" pitchFamily="18" charset="0"/>
              </a:rPr>
              <a:t>Figura </a:t>
            </a:r>
            <a:r>
              <a:rPr lang="es-ES" sz="1400" dirty="0" smtClean="0">
                <a:latin typeface="Times New Roman" panose="02020603050405020304" pitchFamily="18" charset="0"/>
                <a:cs typeface="Times New Roman" panose="02020603050405020304" pitchFamily="18" charset="0"/>
              </a:rPr>
              <a:t>1: Ferramentas e metodología utilizada</a:t>
            </a:r>
            <a:endParaRPr lang="en-US" sz="1400" b="1"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b="1"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4350" y="1114915"/>
            <a:ext cx="3390900" cy="2237323"/>
          </a:xfrm>
          <a:prstGeom prst="rect">
            <a:avLst/>
          </a:prstGeom>
        </p:spPr>
      </p:pic>
    </p:spTree>
    <p:extLst>
      <p:ext uri="{BB962C8B-B14F-4D97-AF65-F5344CB8AC3E}">
        <p14:creationId xmlns:p14="http://schemas.microsoft.com/office/powerpoint/2010/main" val="376553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13764"/>
          </a:xfrm>
        </p:spPr>
        <p:txBody>
          <a:bodyPr>
            <a:noAutofit/>
          </a:bodyPr>
          <a:lstStyle/>
          <a:p>
            <a:pPr algn="ctr"/>
            <a:r>
              <a:rPr lang="pt-PT" sz="2800" b="1" u="sng" dirty="0">
                <a:latin typeface="Times New Roman" panose="02020603050405020304" pitchFamily="18" charset="0"/>
                <a:cs typeface="Times New Roman" panose="02020603050405020304" pitchFamily="18" charset="0"/>
              </a:rPr>
              <a:t>D</a:t>
            </a:r>
            <a:r>
              <a:rPr lang="pt-PT" sz="2800" b="1" u="sng" dirty="0" smtClean="0">
                <a:latin typeface="Times New Roman" panose="02020603050405020304" pitchFamily="18" charset="0"/>
                <a:cs typeface="Times New Roman" panose="02020603050405020304" pitchFamily="18" charset="0"/>
              </a:rPr>
              <a:t>escrição da solução proposta</a:t>
            </a:r>
            <a:endParaRPr lang="en-US" sz="2800" b="1" u="sng"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019175" y="1419225"/>
            <a:ext cx="10485438" cy="5019675"/>
          </a:xfrm>
        </p:spPr>
        <p:txBody>
          <a:bodyPr>
            <a:normAutofit lnSpcReduction="10000"/>
          </a:bodyPr>
          <a:lstStyle/>
          <a:p>
            <a:pPr marL="0" indent="0">
              <a:buNone/>
            </a:pPr>
            <a:r>
              <a:rPr lang="pt-PT" sz="2400" b="1" dirty="0">
                <a:latin typeface="Times New Roman" panose="02020603050405020304" pitchFamily="18" charset="0"/>
                <a:cs typeface="Times New Roman" panose="02020603050405020304" pitchFamily="18" charset="0"/>
              </a:rPr>
              <a:t>Diagrama de caso de uso de </a:t>
            </a:r>
            <a:r>
              <a:rPr lang="pt-PT" sz="2400" b="1" dirty="0" smtClean="0">
                <a:latin typeface="Times New Roman" panose="02020603050405020304" pitchFamily="18" charset="0"/>
                <a:cs typeface="Times New Roman" panose="02020603050405020304" pitchFamily="18" charset="0"/>
              </a:rPr>
              <a:t>negócio</a:t>
            </a:r>
          </a:p>
          <a:p>
            <a:pPr marL="0" indent="0">
              <a:buNone/>
            </a:pPr>
            <a:endParaRPr lang="pt-PT" b="1" dirty="0" smtClean="0"/>
          </a:p>
          <a:p>
            <a:pPr marL="0" indent="0">
              <a:buNone/>
            </a:pPr>
            <a:endParaRPr lang="pt-PT" b="1" dirty="0"/>
          </a:p>
          <a:p>
            <a:pPr marL="0" indent="0">
              <a:buNone/>
            </a:pPr>
            <a:endParaRPr lang="pt-PT" b="1" dirty="0" smtClean="0"/>
          </a:p>
          <a:p>
            <a:pPr marL="0" indent="0">
              <a:buNone/>
            </a:pPr>
            <a:endParaRPr lang="pt-PT" b="1" dirty="0"/>
          </a:p>
          <a:p>
            <a:pPr marL="0" indent="0">
              <a:buNone/>
            </a:pPr>
            <a:endParaRPr lang="pt-PT" b="1" dirty="0" smtClean="0"/>
          </a:p>
          <a:p>
            <a:pPr marL="0" indent="0">
              <a:buNone/>
            </a:pPr>
            <a:endParaRPr lang="pt-PT" b="1" dirty="0"/>
          </a:p>
          <a:p>
            <a:pPr marL="0" indent="0" algn="ctr">
              <a:buNone/>
            </a:pPr>
            <a:endParaRPr lang="es-ES" sz="1400" dirty="0" smtClean="0">
              <a:latin typeface="Times New Roman" panose="02020603050405020304" pitchFamily="18" charset="0"/>
              <a:cs typeface="Times New Roman" panose="02020603050405020304" pitchFamily="18" charset="0"/>
            </a:endParaRPr>
          </a:p>
          <a:p>
            <a:pPr marL="0" indent="0" algn="ctr">
              <a:buNone/>
            </a:pPr>
            <a:endParaRPr lang="es-ES" sz="1400" dirty="0" smtClean="0">
              <a:latin typeface="Times New Roman" panose="02020603050405020304" pitchFamily="18" charset="0"/>
              <a:cs typeface="Times New Roman" panose="02020603050405020304" pitchFamily="18" charset="0"/>
            </a:endParaRPr>
          </a:p>
          <a:p>
            <a:pPr marL="0" indent="0" algn="ctr">
              <a:buNone/>
            </a:pPr>
            <a:endParaRPr lang="es-ES" sz="1400" dirty="0" smtClean="0">
              <a:latin typeface="Times New Roman" panose="02020603050405020304" pitchFamily="18" charset="0"/>
              <a:cs typeface="Times New Roman" panose="02020603050405020304" pitchFamily="18" charset="0"/>
            </a:endParaRPr>
          </a:p>
          <a:p>
            <a:pPr marL="0" indent="0" algn="ctr">
              <a:buNone/>
            </a:pPr>
            <a:r>
              <a:rPr lang="es-ES" sz="1400" dirty="0" smtClean="0">
                <a:latin typeface="Times New Roman" panose="02020603050405020304" pitchFamily="18" charset="0"/>
                <a:cs typeface="Times New Roman" panose="02020603050405020304" pitchFamily="18" charset="0"/>
              </a:rPr>
              <a:t>Figura </a:t>
            </a:r>
            <a:r>
              <a:rPr lang="es-ES" sz="1400" dirty="0">
                <a:latin typeface="Times New Roman" panose="02020603050405020304" pitchFamily="18" charset="0"/>
                <a:cs typeface="Times New Roman" panose="02020603050405020304" pitchFamily="18" charset="0"/>
              </a:rPr>
              <a:t>2</a:t>
            </a:r>
            <a:r>
              <a:rPr lang="es-ES" sz="1400" dirty="0" smtClean="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cs typeface="Times New Roman" panose="02020603050405020304" pitchFamily="18" charset="0"/>
              </a:rPr>
              <a:t>Diagrama de caso de uso de </a:t>
            </a:r>
            <a:r>
              <a:rPr lang="es-ES" sz="1400" dirty="0" err="1" smtClean="0">
                <a:latin typeface="Times New Roman" panose="02020603050405020304" pitchFamily="18" charset="0"/>
                <a:cs typeface="Times New Roman" panose="02020603050405020304" pitchFamily="18" charset="0"/>
              </a:rPr>
              <a:t>negócio</a:t>
            </a:r>
            <a:endParaRPr lang="en-US" sz="1400" b="1" dirty="0">
              <a:latin typeface="Times New Roman" panose="02020603050405020304" pitchFamily="18" charset="0"/>
              <a:cs typeface="Times New Roman" panose="02020603050405020304" pitchFamily="18" charset="0"/>
            </a:endParaRPr>
          </a:p>
          <a:p>
            <a:pPr marL="0" indent="0" algn="ctr">
              <a:buNone/>
            </a:pPr>
            <a:r>
              <a:rPr lang="es-ES" sz="1400" dirty="0" smtClean="0">
                <a:latin typeface="Times New Roman" panose="02020603050405020304" pitchFamily="18" charset="0"/>
                <a:cs typeface="Times New Roman" panose="02020603050405020304" pitchFamily="18" charset="0"/>
              </a:rPr>
              <a:t>Fonte</a:t>
            </a:r>
            <a:r>
              <a:rPr lang="es-ES" sz="1400" dirty="0">
                <a:latin typeface="Times New Roman" panose="02020603050405020304" pitchFamily="18" charset="0"/>
                <a:cs typeface="Times New Roman" panose="02020603050405020304" pitchFamily="18" charset="0"/>
              </a:rPr>
              <a:t>: </a:t>
            </a:r>
            <a:r>
              <a:rPr lang="es-ES" sz="1400" dirty="0" smtClean="0">
                <a:latin typeface="Times New Roman" panose="02020603050405020304" pitchFamily="18" charset="0"/>
                <a:cs typeface="Times New Roman" panose="02020603050405020304" pitchFamily="18" charset="0"/>
              </a:rPr>
              <a:t>Autor</a:t>
            </a:r>
            <a:endParaRPr lang="en-US" sz="1400" b="1"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13</a:t>
            </a:fld>
            <a:endParaRPr lang="en-US" dirty="0"/>
          </a:p>
        </p:txBody>
      </p:sp>
      <p:pic>
        <p:nvPicPr>
          <p:cNvPr id="6" name="Imagem 5"/>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18421"/>
            <a:ext cx="7941815" cy="2521749"/>
          </a:xfrm>
          <a:prstGeom prst="rect">
            <a:avLst/>
          </a:prstGeom>
          <a:noFill/>
          <a:ln>
            <a:noFill/>
          </a:ln>
        </p:spPr>
      </p:pic>
    </p:spTree>
    <p:extLst>
      <p:ext uri="{BB962C8B-B14F-4D97-AF65-F5344CB8AC3E}">
        <p14:creationId xmlns:p14="http://schemas.microsoft.com/office/powerpoint/2010/main" val="1280068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77880" y="497150"/>
            <a:ext cx="9826732" cy="5414072"/>
          </a:xfrm>
        </p:spPr>
        <p:txBody>
          <a:bodyPr/>
          <a:lstStyle/>
          <a:p>
            <a:pPr marL="0" indent="0">
              <a:buNone/>
            </a:pPr>
            <a:r>
              <a:rPr lang="pt-PT" sz="2400" b="1" dirty="0" smtClean="0">
                <a:latin typeface="Times New Roman" panose="02020603050405020304" pitchFamily="18" charset="0"/>
                <a:cs typeface="Times New Roman" panose="02020603050405020304" pitchFamily="18" charset="0"/>
              </a:rPr>
              <a:t>Diagrama de actividades </a:t>
            </a:r>
          </a:p>
          <a:p>
            <a:pPr marL="0" indent="0">
              <a:buNone/>
            </a:pPr>
            <a:r>
              <a:rPr lang="pt-PT" b="1" dirty="0" smtClean="0">
                <a:latin typeface="Times New Roman" panose="02020603050405020304" pitchFamily="18" charset="0"/>
                <a:cs typeface="Times New Roman" panose="02020603050405020304" pitchFamily="18" charset="0"/>
              </a:rPr>
              <a:t>   </a:t>
            </a:r>
            <a:r>
              <a:rPr lang="pt-PT" sz="2000" b="1" dirty="0" smtClean="0">
                <a:latin typeface="Times New Roman" panose="02020603050405020304" pitchFamily="18" charset="0"/>
                <a:cs typeface="Times New Roman" panose="02020603050405020304" pitchFamily="18" charset="0"/>
              </a:rPr>
              <a:t>” registar processo”</a:t>
            </a:r>
          </a:p>
          <a:p>
            <a:pPr marL="0" indent="0">
              <a:buNone/>
            </a:pPr>
            <a:r>
              <a:rPr lang="pt-PT" b="1" dirty="0" smtClean="0">
                <a:latin typeface="Times New Roman" panose="02020603050405020304" pitchFamily="18" charset="0"/>
                <a:cs typeface="Times New Roman" panose="02020603050405020304" pitchFamily="18" charset="0"/>
              </a:rPr>
              <a:t> </a:t>
            </a:r>
            <a:endParaRPr lang="pt-PT" b="1"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14</a:t>
            </a:fld>
            <a:endParaRPr lang="en-US" dirty="0"/>
          </a:p>
        </p:txBody>
      </p:sp>
      <p:sp>
        <p:nvSpPr>
          <p:cNvPr id="6" name="Retângulo 5"/>
          <p:cNvSpPr/>
          <p:nvPr/>
        </p:nvSpPr>
        <p:spPr>
          <a:xfrm>
            <a:off x="3154533" y="5716796"/>
            <a:ext cx="6096000" cy="523220"/>
          </a:xfrm>
          <a:prstGeom prst="rect">
            <a:avLst/>
          </a:prstGeom>
        </p:spPr>
        <p:txBody>
          <a:bodyPr>
            <a:spAutoFit/>
          </a:bodyPr>
          <a:lstStyle/>
          <a:p>
            <a:pPr algn="ctr"/>
            <a:r>
              <a:rPr lang="es-ES" sz="1400" dirty="0">
                <a:latin typeface="Times New Roman" panose="02020603050405020304" pitchFamily="18" charset="0"/>
                <a:cs typeface="Times New Roman" panose="02020603050405020304" pitchFamily="18" charset="0"/>
              </a:rPr>
              <a:t>Figura 3: </a:t>
            </a:r>
            <a:r>
              <a:rPr lang="pt-PT" sz="1400" dirty="0">
                <a:latin typeface="Times New Roman" panose="02020603050405020304" pitchFamily="18" charset="0"/>
                <a:cs typeface="Times New Roman" panose="02020603050405020304" pitchFamily="18" charset="0"/>
              </a:rPr>
              <a:t>Diagrama de actividades” registar processo”</a:t>
            </a:r>
          </a:p>
          <a:p>
            <a:pPr algn="ctr"/>
            <a:r>
              <a:rPr lang="es-ES" sz="1400" dirty="0">
                <a:latin typeface="Times New Roman" panose="02020603050405020304" pitchFamily="18" charset="0"/>
                <a:cs typeface="Times New Roman" panose="02020603050405020304" pitchFamily="18" charset="0"/>
              </a:rPr>
              <a:t>Fonte: Autor</a:t>
            </a:r>
            <a:endParaRPr lang="en-US" sz="1400" dirty="0">
              <a:latin typeface="Times New Roman" panose="02020603050405020304" pitchFamily="18" charset="0"/>
              <a:cs typeface="Times New Roman" panose="02020603050405020304" pitchFamily="18" charset="0"/>
            </a:endParaRP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80" y="1338936"/>
            <a:ext cx="8983393" cy="4377860"/>
          </a:xfrm>
          <a:prstGeom prst="rect">
            <a:avLst/>
          </a:prstGeom>
        </p:spPr>
      </p:pic>
    </p:spTree>
    <p:extLst>
      <p:ext uri="{BB962C8B-B14F-4D97-AF65-F5344CB8AC3E}">
        <p14:creationId xmlns:p14="http://schemas.microsoft.com/office/powerpoint/2010/main" val="4275959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701335" y="1441141"/>
            <a:ext cx="5299969" cy="4915209"/>
          </a:xfrm>
        </p:spPr>
        <p:txBody>
          <a:bodyPr>
            <a:normAutofit fontScale="70000" lnSpcReduction="20000"/>
          </a:bodyPr>
          <a:lstStyle/>
          <a:p>
            <a:pPr marL="0" lvl="0" indent="0">
              <a:buNone/>
            </a:pPr>
            <a:r>
              <a:rPr lang="pt-PT" b="1" dirty="0">
                <a:solidFill>
                  <a:schemeClr val="dk1"/>
                </a:solidFill>
                <a:latin typeface="Times New Roman" panose="02020603050405020304" pitchFamily="18" charset="0"/>
                <a:cs typeface="Times New Roman" panose="02020603050405020304" pitchFamily="18" charset="0"/>
              </a:rPr>
              <a:t>Requisitos funcionais:</a:t>
            </a:r>
            <a:endParaRPr lang="pt-PT"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1: Registar processo;                                                                                                          </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2: Modificar processo;</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3: Eliminar processo; </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4: Pesquisar processo;</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5: Tramitar processo;</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6: Registar dados do chefe de departamento;</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7: Eliminar dados do chefe de departamento; </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8: Consultar dados do chefe de departamento;</a:t>
            </a:r>
            <a:endParaRPr lang="en-US" dirty="0">
              <a:solidFill>
                <a:schemeClr val="dk1"/>
              </a:solidFill>
              <a:latin typeface="Times New Roman" panose="02020603050405020304" pitchFamily="18" charset="0"/>
              <a:cs typeface="Times New Roman" panose="02020603050405020304" pitchFamily="18" charset="0"/>
            </a:endParaRPr>
          </a:p>
          <a:p>
            <a:pPr>
              <a:lnSpc>
                <a:spcPct val="120000"/>
              </a:lnSpc>
            </a:pPr>
            <a:r>
              <a:rPr lang="pt-PT" dirty="0">
                <a:solidFill>
                  <a:schemeClr val="dk1"/>
                </a:solidFill>
                <a:latin typeface="Times New Roman" panose="02020603050405020304" pitchFamily="18" charset="0"/>
                <a:cs typeface="Times New Roman" panose="02020603050405020304" pitchFamily="18" charset="0"/>
              </a:rPr>
              <a:t>RF 9: Autenticar usuário.</a:t>
            </a:r>
            <a:endParaRPr lang="en-US" dirty="0">
              <a:solidFill>
                <a:schemeClr val="dk1"/>
              </a:solidFill>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15</a:t>
            </a:fld>
            <a:endParaRPr lang="en-US" dirty="0"/>
          </a:p>
        </p:txBody>
      </p:sp>
      <p:sp>
        <p:nvSpPr>
          <p:cNvPr id="6" name="CaixaDeTexto 5"/>
          <p:cNvSpPr txBox="1"/>
          <p:nvPr/>
        </p:nvSpPr>
        <p:spPr>
          <a:xfrm>
            <a:off x="6001303" y="1441141"/>
            <a:ext cx="5584054" cy="5047536"/>
          </a:xfrm>
          <a:prstGeom prst="rect">
            <a:avLst/>
          </a:prstGeom>
          <a:noFill/>
        </p:spPr>
        <p:txBody>
          <a:bodyPr wrap="square" rtlCol="0">
            <a:spAutoFit/>
          </a:bodyPr>
          <a:lstStyle/>
          <a:p>
            <a:r>
              <a:rPr lang="pt-PT" sz="1900" b="1" dirty="0">
                <a:solidFill>
                  <a:schemeClr val="dk1"/>
                </a:solidFill>
                <a:latin typeface="Times New Roman" panose="02020603050405020304" pitchFamily="18" charset="0"/>
                <a:cs typeface="Times New Roman" panose="02020603050405020304" pitchFamily="18" charset="0"/>
              </a:rPr>
              <a:t>Requisitos não </a:t>
            </a:r>
            <a:r>
              <a:rPr lang="pt-PT" sz="1900" b="1" dirty="0" smtClean="0">
                <a:solidFill>
                  <a:schemeClr val="dk1"/>
                </a:solidFill>
                <a:latin typeface="Times New Roman" panose="02020603050405020304" pitchFamily="18" charset="0"/>
                <a:cs typeface="Times New Roman" panose="02020603050405020304" pitchFamily="18" charset="0"/>
              </a:rPr>
              <a:t>funcionais:</a:t>
            </a:r>
          </a:p>
          <a:p>
            <a:r>
              <a:rPr lang="pt-PT" sz="1900" b="1" dirty="0" smtClean="0">
                <a:solidFill>
                  <a:schemeClr val="dk1"/>
                </a:solidFill>
                <a:latin typeface="Times New Roman" panose="02020603050405020304" pitchFamily="18" charset="0"/>
                <a:cs typeface="Times New Roman" panose="02020603050405020304" pitchFamily="18" charset="0"/>
              </a:rPr>
              <a:t>RNF </a:t>
            </a:r>
            <a:r>
              <a:rPr lang="pt-PT" sz="1900" b="1" dirty="0">
                <a:solidFill>
                  <a:schemeClr val="dk1"/>
                </a:solidFill>
                <a:latin typeface="Times New Roman" panose="02020603050405020304" pitchFamily="18" charset="0"/>
                <a:cs typeface="Times New Roman" panose="02020603050405020304" pitchFamily="18" charset="0"/>
              </a:rPr>
              <a:t>1 - Usabilidade do sistema:</a:t>
            </a:r>
            <a:r>
              <a:rPr lang="pt-PT" sz="1900" dirty="0">
                <a:solidFill>
                  <a:schemeClr val="dk1"/>
                </a:solidFill>
                <a:latin typeface="Times New Roman" panose="02020603050405020304" pitchFamily="18" charset="0"/>
                <a:cs typeface="Times New Roman" panose="02020603050405020304" pitchFamily="18" charset="0"/>
              </a:rPr>
              <a:t> O sistema será de fácil uso para os usuários com baixo conhecimento em informática. </a:t>
            </a:r>
            <a:endParaRPr lang="pt-PT" sz="1900" dirty="0" smtClean="0">
              <a:solidFill>
                <a:schemeClr val="dk1"/>
              </a:solidFill>
              <a:latin typeface="Times New Roman" panose="02020603050405020304" pitchFamily="18" charset="0"/>
              <a:cs typeface="Times New Roman" panose="02020603050405020304" pitchFamily="18" charset="0"/>
            </a:endParaRPr>
          </a:p>
          <a:p>
            <a:endParaRPr lang="pt-BR" sz="1900" dirty="0">
              <a:solidFill>
                <a:schemeClr val="dk1"/>
              </a:solidFill>
              <a:latin typeface="Times New Roman" panose="02020603050405020304" pitchFamily="18" charset="0"/>
              <a:cs typeface="Times New Roman" panose="02020603050405020304" pitchFamily="18" charset="0"/>
            </a:endParaRPr>
          </a:p>
          <a:p>
            <a:r>
              <a:rPr lang="pt-PT" sz="1900" b="1" dirty="0">
                <a:solidFill>
                  <a:schemeClr val="dk1"/>
                </a:solidFill>
                <a:latin typeface="Times New Roman" panose="02020603050405020304" pitchFamily="18" charset="0"/>
                <a:cs typeface="Times New Roman" panose="02020603050405020304" pitchFamily="18" charset="0"/>
              </a:rPr>
              <a:t>RNF 2 -Segurança da informação:</a:t>
            </a:r>
            <a:r>
              <a:rPr lang="pt-PT" sz="1900" dirty="0">
                <a:solidFill>
                  <a:schemeClr val="dk1"/>
                </a:solidFill>
                <a:latin typeface="Times New Roman" panose="02020603050405020304" pitchFamily="18" charset="0"/>
                <a:cs typeface="Times New Roman" panose="02020603050405020304" pitchFamily="18" charset="0"/>
              </a:rPr>
              <a:t> O sistema vai controlar os usuários que acedem ao sistema.</a:t>
            </a:r>
          </a:p>
          <a:p>
            <a:endParaRPr lang="pt-BR" sz="1900" dirty="0">
              <a:solidFill>
                <a:schemeClr val="dk1"/>
              </a:solidFill>
              <a:latin typeface="Times New Roman" panose="02020603050405020304" pitchFamily="18" charset="0"/>
              <a:cs typeface="Times New Roman" panose="02020603050405020304" pitchFamily="18" charset="0"/>
            </a:endParaRPr>
          </a:p>
          <a:p>
            <a:r>
              <a:rPr lang="pt-PT" sz="1900" dirty="0">
                <a:solidFill>
                  <a:schemeClr val="dk1"/>
                </a:solidFill>
                <a:latin typeface="Times New Roman" panose="02020603050405020304" pitchFamily="18" charset="0"/>
                <a:cs typeface="Times New Roman" panose="02020603050405020304" pitchFamily="18" charset="0"/>
              </a:rPr>
              <a:t> </a:t>
            </a:r>
            <a:r>
              <a:rPr lang="pt-PT" sz="1900" b="1" dirty="0">
                <a:solidFill>
                  <a:schemeClr val="dk1"/>
                </a:solidFill>
                <a:latin typeface="Times New Roman" panose="02020603050405020304" pitchFamily="18" charset="0"/>
                <a:cs typeface="Times New Roman" panose="02020603050405020304" pitchFamily="18" charset="0"/>
              </a:rPr>
              <a:t>RNF 3 - Requerimento de Aparência ou Interface:</a:t>
            </a:r>
            <a:r>
              <a:rPr lang="pt-PT" sz="1900" dirty="0">
                <a:solidFill>
                  <a:schemeClr val="dk1"/>
                </a:solidFill>
                <a:latin typeface="Times New Roman" panose="02020603050405020304" pitchFamily="18" charset="0"/>
                <a:cs typeface="Times New Roman" panose="02020603050405020304" pitchFamily="18" charset="0"/>
              </a:rPr>
              <a:t> O sistema deverá ter uma interface externa legível, simples, com cores agradavéis e atractiva para que os usuários acedam sem dificuldades.</a:t>
            </a:r>
          </a:p>
          <a:p>
            <a:endParaRPr lang="pt-BR" sz="1900" dirty="0">
              <a:solidFill>
                <a:schemeClr val="dk1"/>
              </a:solidFill>
              <a:latin typeface="Times New Roman" panose="02020603050405020304" pitchFamily="18" charset="0"/>
              <a:cs typeface="Times New Roman" panose="02020603050405020304" pitchFamily="18" charset="0"/>
            </a:endParaRPr>
          </a:p>
          <a:p>
            <a:r>
              <a:rPr lang="pt-PT" sz="1900" b="1" dirty="0">
                <a:solidFill>
                  <a:schemeClr val="dk1"/>
                </a:solidFill>
                <a:latin typeface="Times New Roman" panose="02020603050405020304" pitchFamily="18" charset="0"/>
                <a:cs typeface="Times New Roman" panose="02020603050405020304" pitchFamily="18" charset="0"/>
              </a:rPr>
              <a:t>RNF 4 - Portabilidade:</a:t>
            </a:r>
            <a:r>
              <a:rPr lang="pt-PT" sz="1900" dirty="0">
                <a:solidFill>
                  <a:schemeClr val="dk1"/>
                </a:solidFill>
                <a:latin typeface="Times New Roman" panose="02020603050405020304" pitchFamily="18" charset="0"/>
                <a:cs typeface="Times New Roman" panose="02020603050405020304" pitchFamily="18" charset="0"/>
              </a:rPr>
              <a:t> O sistema poderá se rodar facilmente em diferentes plataformas usando em vários sistemas operativos.</a:t>
            </a:r>
            <a:endParaRPr lang="pt-BR" sz="1900" dirty="0">
              <a:solidFill>
                <a:schemeClr val="dk1"/>
              </a:solidFill>
              <a:latin typeface="Times New Roman" panose="02020603050405020304" pitchFamily="18" charset="0"/>
              <a:cs typeface="Times New Roman" panose="02020603050405020304" pitchFamily="18" charset="0"/>
            </a:endParaRPr>
          </a:p>
          <a:p>
            <a:endParaRPr lang="en-US" dirty="0"/>
          </a:p>
        </p:txBody>
      </p:sp>
      <p:sp>
        <p:nvSpPr>
          <p:cNvPr id="7" name="Retângulo 6"/>
          <p:cNvSpPr/>
          <p:nvPr/>
        </p:nvSpPr>
        <p:spPr>
          <a:xfrm>
            <a:off x="4295262" y="343841"/>
            <a:ext cx="3412083" cy="461665"/>
          </a:xfrm>
          <a:prstGeom prst="rect">
            <a:avLst/>
          </a:prstGeom>
        </p:spPr>
        <p:txBody>
          <a:bodyPr wrap="square">
            <a:spAutoFit/>
          </a:bodyPr>
          <a:lstStyle/>
          <a:p>
            <a:pPr algn="ctr"/>
            <a:r>
              <a:rPr lang="pt-PT" sz="2400" b="1" dirty="0">
                <a:latin typeface="Times New Roman" panose="02020603050405020304" pitchFamily="18" charset="0"/>
                <a:cs typeface="Times New Roman" panose="02020603050405020304" pitchFamily="18" charset="0"/>
              </a:rPr>
              <a:t>Captura de Requisitos</a:t>
            </a:r>
            <a:endParaRPr lang="en-US" sz="2400" dirty="0"/>
          </a:p>
        </p:txBody>
      </p:sp>
    </p:spTree>
    <p:extLst>
      <p:ext uri="{BB962C8B-B14F-4D97-AF65-F5344CB8AC3E}">
        <p14:creationId xmlns:p14="http://schemas.microsoft.com/office/powerpoint/2010/main" val="1885870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681AD266-C1AE-47DD-BB13-1D503AE582B7}"/>
              </a:ext>
            </a:extLst>
          </p:cNvPr>
          <p:cNvSpPr>
            <a:spLocks noGrp="1"/>
          </p:cNvSpPr>
          <p:nvPr>
            <p:ph idx="1"/>
          </p:nvPr>
        </p:nvSpPr>
        <p:spPr>
          <a:xfrm>
            <a:off x="838200" y="371062"/>
            <a:ext cx="10515600" cy="5805902"/>
          </a:xfrm>
        </p:spPr>
        <p:txBody>
          <a:bodyPr/>
          <a:lstStyle/>
          <a:p>
            <a:pPr marL="0" indent="0">
              <a:buNone/>
            </a:pPr>
            <a:r>
              <a:rPr lang="pt-PT" sz="2400" b="1" dirty="0" smtClean="0">
                <a:latin typeface="Times New Roman" panose="02020603050405020304" pitchFamily="18" charset="0"/>
                <a:cs typeface="Times New Roman" panose="02020603050405020304" pitchFamily="18" charset="0"/>
              </a:rPr>
              <a:t>		Modelo </a:t>
            </a:r>
            <a:r>
              <a:rPr lang="pt-PT" sz="2400" b="1" dirty="0">
                <a:latin typeface="Times New Roman" panose="02020603050405020304" pitchFamily="18" charset="0"/>
                <a:cs typeface="Times New Roman" panose="02020603050405020304" pitchFamily="18" charset="0"/>
              </a:rPr>
              <a:t>do caso do uso do sistema</a:t>
            </a:r>
          </a:p>
          <a:p>
            <a:pPr marL="0" indent="0">
              <a:buNone/>
            </a:pPr>
            <a:endParaRPr lang="pt-PT" b="1" dirty="0"/>
          </a:p>
          <a:p>
            <a:pPr marL="0" indent="0">
              <a:buNone/>
            </a:pPr>
            <a:endParaRPr lang="pt-BR" dirty="0"/>
          </a:p>
        </p:txBody>
      </p:sp>
      <p:sp>
        <p:nvSpPr>
          <p:cNvPr id="4" name="Espaço Reservado para Número de Slide 3">
            <a:extLst>
              <a:ext uri="{FF2B5EF4-FFF2-40B4-BE49-F238E27FC236}">
                <a16:creationId xmlns="" xmlns:a16="http://schemas.microsoft.com/office/drawing/2014/main" id="{0D9EE95B-A97D-4E68-9277-9D1E9E621288}"/>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
        <p:nvSpPr>
          <p:cNvPr id="2" name="Retângulo 1"/>
          <p:cNvSpPr/>
          <p:nvPr/>
        </p:nvSpPr>
        <p:spPr>
          <a:xfrm>
            <a:off x="2941468" y="5915354"/>
            <a:ext cx="6096000" cy="523220"/>
          </a:xfrm>
          <a:prstGeom prst="rect">
            <a:avLst/>
          </a:prstGeom>
        </p:spPr>
        <p:txBody>
          <a:bodyPr>
            <a:spAutoFit/>
          </a:bodyPr>
          <a:lstStyle/>
          <a:p>
            <a:pPr algn="ctr"/>
            <a:r>
              <a:rPr lang="es-ES" sz="1400" dirty="0">
                <a:latin typeface="Times New Roman" panose="02020603050405020304" pitchFamily="18" charset="0"/>
                <a:cs typeface="Times New Roman" panose="02020603050405020304" pitchFamily="18" charset="0"/>
              </a:rPr>
              <a:t>Figura 4</a:t>
            </a:r>
            <a:r>
              <a:rPr lang="es-ES" sz="1400" dirty="0" smtClean="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cs typeface="Times New Roman" panose="02020603050405020304" pitchFamily="18" charset="0"/>
              </a:rPr>
              <a:t>Diagrama de caso de uso de negocio</a:t>
            </a:r>
            <a:endParaRPr lang="en-US" sz="1400" b="1"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19" y="1020932"/>
            <a:ext cx="8321761" cy="4632812"/>
          </a:xfrm>
          <a:prstGeom prst="rect">
            <a:avLst/>
          </a:prstGeom>
        </p:spPr>
      </p:pic>
    </p:spTree>
    <p:extLst>
      <p:ext uri="{BB962C8B-B14F-4D97-AF65-F5344CB8AC3E}">
        <p14:creationId xmlns:p14="http://schemas.microsoft.com/office/powerpoint/2010/main" val="2966189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51247" y="674703"/>
            <a:ext cx="9853365" cy="5236519"/>
          </a:xfrm>
        </p:spPr>
        <p:txBody>
          <a:bodyPr/>
          <a:lstStyle/>
          <a:p>
            <a:pPr marL="0" indent="0">
              <a:buNone/>
            </a:pPr>
            <a:r>
              <a:rPr lang="pt-PT" sz="2400" b="1" dirty="0">
                <a:latin typeface="Times New Roman" panose="02020603050405020304" pitchFamily="18" charset="0"/>
                <a:cs typeface="Times New Roman" panose="02020603050405020304" pitchFamily="18" charset="0"/>
              </a:rPr>
              <a:t>Diagrama de Colaboração</a:t>
            </a:r>
          </a:p>
          <a:p>
            <a:pPr marL="0" indent="0">
              <a:buNone/>
            </a:pPr>
            <a:r>
              <a:rPr lang="pt-PT" sz="2000" b="1" dirty="0" smtClean="0">
                <a:latin typeface="Times New Roman" panose="02020603050405020304" pitchFamily="18" charset="0"/>
                <a:cs typeface="Times New Roman" panose="02020603050405020304" pitchFamily="18" charset="0"/>
              </a:rPr>
              <a:t>Cenário </a:t>
            </a:r>
            <a:r>
              <a:rPr lang="pt-PT" sz="2000" b="1" dirty="0">
                <a:latin typeface="Times New Roman" panose="02020603050405020304" pitchFamily="18" charset="0"/>
                <a:cs typeface="Times New Roman" panose="02020603050405020304" pitchFamily="18" charset="0"/>
              </a:rPr>
              <a:t>Registar </a:t>
            </a:r>
            <a:r>
              <a:rPr lang="pt-PT" sz="2000" b="1" dirty="0" smtClean="0">
                <a:latin typeface="Times New Roman" panose="02020603050405020304" pitchFamily="18" charset="0"/>
                <a:cs typeface="Times New Roman" panose="02020603050405020304" pitchFamily="18" charset="0"/>
              </a:rPr>
              <a:t>Processo</a:t>
            </a:r>
          </a:p>
          <a:p>
            <a:pPr marL="0" indent="0">
              <a:buNone/>
            </a:pPr>
            <a:endParaRPr lang="pt-PT" b="1" dirty="0">
              <a:latin typeface="Times New Roman" panose="02020603050405020304" pitchFamily="18" charset="0"/>
              <a:cs typeface="Times New Roman" panose="02020603050405020304" pitchFamily="18" charset="0"/>
            </a:endParaRPr>
          </a:p>
          <a:p>
            <a:pPr marL="0" indent="0">
              <a:buNone/>
            </a:pPr>
            <a:endParaRPr lang="pt-PT" b="1" dirty="0"/>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17</a:t>
            </a:fld>
            <a:endParaRPr lang="en-US" dirty="0"/>
          </a:p>
        </p:txBody>
      </p:sp>
      <p:sp>
        <p:nvSpPr>
          <p:cNvPr id="6" name="Retângulo 5"/>
          <p:cNvSpPr/>
          <p:nvPr/>
        </p:nvSpPr>
        <p:spPr>
          <a:xfrm>
            <a:off x="2550851" y="5414046"/>
            <a:ext cx="6096000" cy="738664"/>
          </a:xfrm>
          <a:prstGeom prst="rect">
            <a:avLst/>
          </a:prstGeom>
        </p:spPr>
        <p:txBody>
          <a:bodyPr>
            <a:spAutoFit/>
          </a:bodyPr>
          <a:lstStyle/>
          <a:p>
            <a:pPr algn="ctr"/>
            <a:r>
              <a:rPr lang="es-ES" sz="1400" dirty="0">
                <a:latin typeface="Times New Roman" panose="02020603050405020304" pitchFamily="18" charset="0"/>
                <a:cs typeface="Times New Roman" panose="02020603050405020304" pitchFamily="18" charset="0"/>
              </a:rPr>
              <a:t>Figura 5: </a:t>
            </a:r>
            <a:r>
              <a:rPr lang="pt-PT" sz="1400" dirty="0">
                <a:latin typeface="Times New Roman" panose="02020603050405020304" pitchFamily="18" charset="0"/>
                <a:cs typeface="Times New Roman" panose="02020603050405020304" pitchFamily="18" charset="0"/>
              </a:rPr>
              <a:t>Diagrama de classes de Análises                  </a:t>
            </a:r>
          </a:p>
          <a:p>
            <a:pPr algn="ctr"/>
            <a:r>
              <a:rPr lang="pt-PT" sz="1400" dirty="0">
                <a:latin typeface="Times New Roman" panose="02020603050405020304" pitchFamily="18" charset="0"/>
                <a:cs typeface="Times New Roman" panose="02020603050405020304" pitchFamily="18" charset="0"/>
              </a:rPr>
              <a:t>Cenário Registar Processo </a:t>
            </a:r>
            <a:endParaRPr lang="en-US" sz="1400"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34" y="1518083"/>
            <a:ext cx="8664606" cy="3895964"/>
          </a:xfrm>
          <a:prstGeom prst="rect">
            <a:avLst/>
          </a:prstGeom>
        </p:spPr>
      </p:pic>
    </p:spTree>
    <p:extLst>
      <p:ext uri="{BB962C8B-B14F-4D97-AF65-F5344CB8AC3E}">
        <p14:creationId xmlns:p14="http://schemas.microsoft.com/office/powerpoint/2010/main" val="2575680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3D6E766-63DC-4053-8DA1-2C5A336661FF}"/>
              </a:ext>
            </a:extLst>
          </p:cNvPr>
          <p:cNvSpPr>
            <a:spLocks noGrp="1"/>
          </p:cNvSpPr>
          <p:nvPr>
            <p:ph type="title"/>
          </p:nvPr>
        </p:nvSpPr>
        <p:spPr>
          <a:xfrm>
            <a:off x="1258957" y="160302"/>
            <a:ext cx="10094843" cy="416753"/>
          </a:xfrm>
        </p:spPr>
        <p:txBody>
          <a:bodyPr>
            <a:noAutofit/>
          </a:bodyPr>
          <a:lstStyle/>
          <a:p>
            <a:pPr algn="ctr"/>
            <a:r>
              <a:rPr lang="pt-PT" sz="2800" b="1" u="sng" dirty="0" smtClean="0">
                <a:latin typeface="Times New Roman" panose="02020603050405020304" pitchFamily="18" charset="0"/>
                <a:cs typeface="Times New Roman" panose="02020603050405020304" pitchFamily="18" charset="0"/>
              </a:rPr>
              <a:t>Construção da solução proposta</a:t>
            </a:r>
            <a:endParaRPr lang="pt-BR" sz="2800" u="sng" dirty="0">
              <a:latin typeface="Times New Roman" panose="02020603050405020304" pitchFamily="18" charset="0"/>
              <a:cs typeface="Times New Roman" panose="02020603050405020304" pitchFamily="18" charset="0"/>
            </a:endParaRPr>
          </a:p>
        </p:txBody>
      </p:sp>
      <p:pic>
        <p:nvPicPr>
          <p:cNvPr id="5" name="Marcador de Posição de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577" y="1262501"/>
            <a:ext cx="8922057" cy="4656967"/>
          </a:xfrm>
        </p:spPr>
      </p:pic>
      <p:sp>
        <p:nvSpPr>
          <p:cNvPr id="4" name="Espaço Reservado para Número de Slide 3">
            <a:extLst>
              <a:ext uri="{FF2B5EF4-FFF2-40B4-BE49-F238E27FC236}">
                <a16:creationId xmlns="" xmlns:a16="http://schemas.microsoft.com/office/drawing/2014/main" id="{C2409508-E43F-48D2-ACB8-B68CBC70B04E}"/>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
        <p:nvSpPr>
          <p:cNvPr id="3" name="CaixaDeTexto 2"/>
          <p:cNvSpPr txBox="1"/>
          <p:nvPr/>
        </p:nvSpPr>
        <p:spPr>
          <a:xfrm>
            <a:off x="1518082" y="787782"/>
            <a:ext cx="10031767" cy="4154984"/>
          </a:xfrm>
          <a:prstGeom prst="rect">
            <a:avLst/>
          </a:prstGeom>
          <a:noFill/>
        </p:spPr>
        <p:txBody>
          <a:bodyPr wrap="square" rtlCol="0">
            <a:spAutoFit/>
          </a:bodyPr>
          <a:lstStyle/>
          <a:p>
            <a:pPr lvl="1"/>
            <a:r>
              <a:rPr lang="pt-PT" sz="2400" b="1" dirty="0" smtClean="0">
                <a:latin typeface="Times New Roman" panose="02020603050405020304" pitchFamily="18" charset="0"/>
                <a:cs typeface="Times New Roman" panose="02020603050405020304" pitchFamily="18" charset="0"/>
              </a:rPr>
              <a:t>Diagrama </a:t>
            </a:r>
            <a:r>
              <a:rPr lang="pt-PT" sz="2400" b="1" dirty="0">
                <a:latin typeface="Times New Roman" panose="02020603050405020304" pitchFamily="18" charset="0"/>
                <a:cs typeface="Times New Roman" panose="02020603050405020304" pitchFamily="18" charset="0"/>
              </a:rPr>
              <a:t>de Classes de Desenho </a:t>
            </a:r>
            <a:r>
              <a:rPr lang="pt-PT" sz="2400" b="1" dirty="0" smtClean="0">
                <a:latin typeface="Times New Roman" panose="02020603050405020304" pitchFamily="18" charset="0"/>
                <a:cs typeface="Times New Roman" panose="02020603050405020304" pitchFamily="18" charset="0"/>
              </a:rPr>
              <a:t>em modelação web</a:t>
            </a:r>
            <a:endParaRPr lang="pt-BR" sz="2400" b="1" dirty="0">
              <a:latin typeface="Times New Roman" panose="02020603050405020304" pitchFamily="18" charset="0"/>
              <a:cs typeface="Times New Roman" panose="02020603050405020304" pitchFamily="18" charset="0"/>
            </a:endParaRPr>
          </a:p>
          <a:p>
            <a:pPr algn="just"/>
            <a:r>
              <a:rPr lang="pt-PT" sz="2400" dirty="0">
                <a:latin typeface="Times New Roman" panose="02020603050405020304" pitchFamily="18" charset="0"/>
                <a:cs typeface="Times New Roman" panose="02020603050405020304" pitchFamily="18" charset="0"/>
              </a:rPr>
              <a:t>	</a:t>
            </a:r>
            <a:endParaRPr lang="pt-PT" sz="2400" dirty="0" smtClean="0">
              <a:latin typeface="Times New Roman" panose="02020603050405020304" pitchFamily="18" charset="0"/>
              <a:cs typeface="Times New Roman" panose="02020603050405020304" pitchFamily="18" charset="0"/>
            </a:endParaRPr>
          </a:p>
          <a:p>
            <a:pPr algn="just"/>
            <a:endParaRPr lang="pt-PT" sz="2400" dirty="0">
              <a:latin typeface="Times New Roman" panose="02020603050405020304" pitchFamily="18" charset="0"/>
              <a:cs typeface="Times New Roman" panose="02020603050405020304" pitchFamily="18" charset="0"/>
            </a:endParaRPr>
          </a:p>
          <a:p>
            <a:pPr algn="just"/>
            <a:endParaRPr lang="pt-PT" sz="2400" dirty="0" smtClean="0">
              <a:latin typeface="Times New Roman" panose="02020603050405020304" pitchFamily="18" charset="0"/>
              <a:cs typeface="Times New Roman" panose="02020603050405020304" pitchFamily="18" charset="0"/>
            </a:endParaRPr>
          </a:p>
          <a:p>
            <a:pPr algn="just"/>
            <a:endParaRPr lang="pt-PT" sz="2400" dirty="0">
              <a:latin typeface="Times New Roman" panose="02020603050405020304" pitchFamily="18" charset="0"/>
              <a:cs typeface="Times New Roman" panose="02020603050405020304" pitchFamily="18" charset="0"/>
            </a:endParaRPr>
          </a:p>
          <a:p>
            <a:pPr algn="just"/>
            <a:endParaRPr lang="pt-PT" sz="2400" dirty="0" smtClean="0">
              <a:latin typeface="Times New Roman" panose="02020603050405020304" pitchFamily="18" charset="0"/>
              <a:cs typeface="Times New Roman" panose="02020603050405020304" pitchFamily="18" charset="0"/>
            </a:endParaRPr>
          </a:p>
          <a:p>
            <a:pPr algn="just"/>
            <a:endParaRPr lang="pt-PT" sz="2400" dirty="0">
              <a:latin typeface="Times New Roman" panose="02020603050405020304" pitchFamily="18" charset="0"/>
              <a:cs typeface="Times New Roman" panose="02020603050405020304" pitchFamily="18" charset="0"/>
            </a:endParaRPr>
          </a:p>
          <a:p>
            <a:pPr algn="just"/>
            <a:endParaRPr lang="pt-PT" sz="2400" dirty="0" smtClean="0">
              <a:latin typeface="Times New Roman" panose="02020603050405020304" pitchFamily="18" charset="0"/>
              <a:cs typeface="Times New Roman" panose="02020603050405020304" pitchFamily="18" charset="0"/>
            </a:endParaRPr>
          </a:p>
          <a:p>
            <a:pPr algn="just"/>
            <a:endParaRPr lang="pt-PT" sz="2400" dirty="0">
              <a:latin typeface="Times New Roman" panose="02020603050405020304" pitchFamily="18" charset="0"/>
              <a:cs typeface="Times New Roman" panose="02020603050405020304" pitchFamily="18" charset="0"/>
            </a:endParaRPr>
          </a:p>
          <a:p>
            <a:pPr algn="just"/>
            <a:endParaRPr lang="pt-PT" sz="2400" dirty="0" smtClean="0">
              <a:latin typeface="Times New Roman" panose="02020603050405020304" pitchFamily="18" charset="0"/>
              <a:cs typeface="Times New Roman" panose="02020603050405020304" pitchFamily="18" charset="0"/>
            </a:endParaRPr>
          </a:p>
          <a:p>
            <a:pPr algn="just"/>
            <a:endParaRPr lang="pt-BR" sz="2400" dirty="0">
              <a:latin typeface="Times New Roman" panose="02020603050405020304" pitchFamily="18" charset="0"/>
              <a:cs typeface="Times New Roman" panose="02020603050405020304" pitchFamily="18" charset="0"/>
            </a:endParaRPr>
          </a:p>
        </p:txBody>
      </p:sp>
      <p:sp>
        <p:nvSpPr>
          <p:cNvPr id="6" name="Retângulo 5"/>
          <p:cNvSpPr/>
          <p:nvPr/>
        </p:nvSpPr>
        <p:spPr>
          <a:xfrm>
            <a:off x="2888202" y="5919468"/>
            <a:ext cx="6096000" cy="523220"/>
          </a:xfrm>
          <a:prstGeom prst="rect">
            <a:avLst/>
          </a:prstGeom>
        </p:spPr>
        <p:txBody>
          <a:bodyPr>
            <a:spAutoFit/>
          </a:bodyPr>
          <a:lstStyle/>
          <a:p>
            <a:pPr marL="0" lvl="1" algn="ctr"/>
            <a:r>
              <a:rPr lang="es-ES" sz="1400" dirty="0">
                <a:latin typeface="Times New Roman" panose="02020603050405020304" pitchFamily="18" charset="0"/>
                <a:cs typeface="Times New Roman" panose="02020603050405020304" pitchFamily="18" charset="0"/>
              </a:rPr>
              <a:t>Figura 6</a:t>
            </a:r>
            <a:r>
              <a:rPr lang="es-ES" sz="1400" dirty="0" smtClean="0">
                <a:latin typeface="Times New Roman" panose="02020603050405020304" pitchFamily="18" charset="0"/>
                <a:cs typeface="Times New Roman" panose="02020603050405020304" pitchFamily="18" charset="0"/>
              </a:rPr>
              <a:t>: </a:t>
            </a:r>
            <a:r>
              <a:rPr lang="pt-PT" sz="1400" dirty="0">
                <a:latin typeface="Times New Roman" panose="02020603050405020304" pitchFamily="18" charset="0"/>
                <a:cs typeface="Times New Roman" panose="02020603050405020304" pitchFamily="18" charset="0"/>
              </a:rPr>
              <a:t>Diagrama de Classes de </a:t>
            </a:r>
            <a:r>
              <a:rPr lang="pt-PT" sz="1400" dirty="0" smtClean="0">
                <a:latin typeface="Times New Roman" panose="02020603050405020304" pitchFamily="18" charset="0"/>
                <a:cs typeface="Times New Roman" panose="02020603050405020304" pitchFamily="18" charset="0"/>
              </a:rPr>
              <a:t>Desenho em modelação web </a:t>
            </a:r>
            <a:endParaRPr lang="pt-BR" sz="1400"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446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993BBA2A-010E-4971-AEB7-AC5AF90D5A4B}"/>
              </a:ext>
            </a:extLst>
          </p:cNvPr>
          <p:cNvSpPr>
            <a:spLocks noGrp="1"/>
          </p:cNvSpPr>
          <p:nvPr>
            <p:ph idx="1"/>
          </p:nvPr>
        </p:nvSpPr>
        <p:spPr>
          <a:xfrm>
            <a:off x="384313" y="251791"/>
            <a:ext cx="11542644" cy="5925172"/>
          </a:xfrm>
        </p:spPr>
        <p:txBody>
          <a:bodyPr/>
          <a:lstStyle/>
          <a:p>
            <a:pPr marL="0" indent="0">
              <a:buNone/>
            </a:pPr>
            <a:r>
              <a:rPr lang="pt-PT" sz="2400" b="1" dirty="0" smtClean="0">
                <a:latin typeface="Times New Roman" panose="02020603050405020304" pitchFamily="18" charset="0"/>
                <a:cs typeface="Times New Roman" panose="02020603050405020304" pitchFamily="18" charset="0"/>
              </a:rPr>
              <a:t>			Diagrama </a:t>
            </a:r>
            <a:r>
              <a:rPr lang="pt-PT" sz="2400" b="1" dirty="0">
                <a:latin typeface="Times New Roman" panose="02020603050405020304" pitchFamily="18" charset="0"/>
                <a:cs typeface="Times New Roman" panose="02020603050405020304" pitchFamily="18" charset="0"/>
              </a:rPr>
              <a:t>de classe </a:t>
            </a:r>
            <a:r>
              <a:rPr lang="pt-PT" sz="2400" b="1" dirty="0" smtClean="0">
                <a:latin typeface="Times New Roman" panose="02020603050405020304" pitchFamily="18" charset="0"/>
                <a:cs typeface="Times New Roman" panose="02020603050405020304" pitchFamily="18" charset="0"/>
              </a:rPr>
              <a:t>persistente                         </a:t>
            </a:r>
            <a:endParaRPr lang="pt-BR" sz="2400" b="1" dirty="0"/>
          </a:p>
          <a:p>
            <a:pPr marL="0" indent="0">
              <a:buNone/>
            </a:pPr>
            <a:endParaRPr lang="pt-BR" dirty="0"/>
          </a:p>
        </p:txBody>
      </p:sp>
      <p:sp>
        <p:nvSpPr>
          <p:cNvPr id="4" name="Espaço Reservado para Número de Slide 3">
            <a:extLst>
              <a:ext uri="{FF2B5EF4-FFF2-40B4-BE49-F238E27FC236}">
                <a16:creationId xmlns="" xmlns:a16="http://schemas.microsoft.com/office/drawing/2014/main" id="{3AE86883-C614-4BDF-8F7A-0636EC2F877E}"/>
              </a:ext>
            </a:extLst>
          </p:cNvPr>
          <p:cNvSpPr>
            <a:spLocks noGrp="1"/>
          </p:cNvSpPr>
          <p:nvPr>
            <p:ph type="sldNum" sz="quarter" idx="12"/>
          </p:nvPr>
        </p:nvSpPr>
        <p:spPr/>
        <p:txBody>
          <a:bodyPr/>
          <a:lstStyle/>
          <a:p>
            <a:fld id="{6D22F896-40B5-4ADD-8801-0D06FADFA095}" type="slidenum">
              <a:rPr lang="en-US" smtClean="0"/>
              <a:pPr/>
              <a:t>19</a:t>
            </a:fld>
            <a:endParaRPr lang="en-US" dirty="0"/>
          </a:p>
        </p:txBody>
      </p:sp>
      <p:sp>
        <p:nvSpPr>
          <p:cNvPr id="5" name="Retângulo 4"/>
          <p:cNvSpPr/>
          <p:nvPr/>
        </p:nvSpPr>
        <p:spPr>
          <a:xfrm>
            <a:off x="2982576" y="5915353"/>
            <a:ext cx="6096000" cy="523220"/>
          </a:xfrm>
          <a:prstGeom prst="rect">
            <a:avLst/>
          </a:prstGeom>
        </p:spPr>
        <p:txBody>
          <a:bodyPr>
            <a:spAutoFit/>
          </a:bodyPr>
          <a:lstStyle/>
          <a:p>
            <a:pPr marL="0" lvl="1" algn="ctr"/>
            <a:r>
              <a:rPr lang="es-ES" sz="1400" dirty="0">
                <a:latin typeface="Times New Roman" panose="02020603050405020304" pitchFamily="18" charset="0"/>
                <a:cs typeface="Times New Roman" panose="02020603050405020304" pitchFamily="18" charset="0"/>
              </a:rPr>
              <a:t>Figura 7</a:t>
            </a:r>
            <a:r>
              <a:rPr lang="es-ES" sz="1400" dirty="0" smtClean="0">
                <a:latin typeface="Times New Roman" panose="02020603050405020304" pitchFamily="18" charset="0"/>
                <a:cs typeface="Times New Roman" panose="02020603050405020304" pitchFamily="18" charset="0"/>
              </a:rPr>
              <a:t>: </a:t>
            </a:r>
            <a:r>
              <a:rPr lang="pt-PT" sz="1400" dirty="0">
                <a:latin typeface="Times New Roman" panose="02020603050405020304" pitchFamily="18" charset="0"/>
                <a:cs typeface="Times New Roman" panose="02020603050405020304" pitchFamily="18" charset="0"/>
              </a:rPr>
              <a:t>Diagrama de classe persistente                         </a:t>
            </a:r>
            <a:endParaRPr lang="pt-BR" sz="1400" dirty="0">
              <a:latin typeface="Times New Roman" panose="02020603050405020304" pitchFamily="18" charset="0"/>
              <a:cs typeface="Times New Roman" panose="02020603050405020304" pitchFamily="18" charset="0"/>
            </a:endParaRPr>
          </a:p>
          <a:p>
            <a:pPr algn="ctr"/>
            <a:r>
              <a:rPr lang="es-ES" sz="1400" dirty="0" smtClean="0">
                <a:latin typeface="Times New Roman" panose="02020603050405020304" pitchFamily="18" charset="0"/>
                <a:cs typeface="Times New Roman" panose="02020603050405020304" pitchFamily="18" charset="0"/>
              </a:rPr>
              <a:t>Fonte</a:t>
            </a:r>
            <a:r>
              <a:rPr lang="es-ES" sz="1400" dirty="0">
                <a:latin typeface="Times New Roman" panose="02020603050405020304" pitchFamily="18" charset="0"/>
                <a:cs typeface="Times New Roman" panose="02020603050405020304" pitchFamily="18" charset="0"/>
              </a:rPr>
              <a:t>: Autor</a:t>
            </a:r>
            <a:endParaRPr lang="en-US" sz="1400" dirty="0">
              <a:latin typeface="Times New Roman" panose="02020603050405020304" pitchFamily="18" charset="0"/>
              <a:cs typeface="Times New Roman" panose="02020603050405020304" pitchFamily="18" charset="0"/>
            </a:endParaRP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57" y="1100831"/>
            <a:ext cx="8146486" cy="4531619"/>
          </a:xfrm>
          <a:prstGeom prst="rect">
            <a:avLst/>
          </a:prstGeom>
        </p:spPr>
      </p:pic>
    </p:spTree>
    <p:extLst>
      <p:ext uri="{BB962C8B-B14F-4D97-AF65-F5344CB8AC3E}">
        <p14:creationId xmlns:p14="http://schemas.microsoft.com/office/powerpoint/2010/main" val="2509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02B6ED-1257-4423-9C92-8E958FDDF484}"/>
              </a:ext>
            </a:extLst>
          </p:cNvPr>
          <p:cNvSpPr>
            <a:spLocks noGrp="1"/>
          </p:cNvSpPr>
          <p:nvPr>
            <p:ph type="subTitle" idx="1"/>
          </p:nvPr>
        </p:nvSpPr>
        <p:spPr>
          <a:xfrm>
            <a:off x="1751012" y="2908489"/>
            <a:ext cx="9437811" cy="1468192"/>
          </a:xfrm>
        </p:spPr>
        <p:txBody>
          <a:bodyPr>
            <a:normAutofit/>
          </a:bodyPr>
          <a:lstStyle/>
          <a:p>
            <a:r>
              <a:rPr lang="pt-PT" dirty="0"/>
              <a:t> </a:t>
            </a:r>
            <a:endParaRPr lang="en-US" sz="2000" dirty="0">
              <a:latin typeface="Times New Roman" panose="02020603050405020304" pitchFamily="18" charset="0"/>
              <a:cs typeface="Times New Roman" panose="02020603050405020304" pitchFamily="18" charset="0"/>
            </a:endParaRPr>
          </a:p>
          <a:p>
            <a:pPr algn="ctr">
              <a:lnSpc>
                <a:spcPct val="100000"/>
              </a:lnSpc>
            </a:pPr>
            <a:r>
              <a:rPr lang="pt-PT" sz="2000" b="1" dirty="0">
                <a:latin typeface="Times New Roman" panose="02020603050405020304" pitchFamily="18" charset="0"/>
                <a:cs typeface="Times New Roman" panose="02020603050405020304" pitchFamily="18" charset="0"/>
              </a:rPr>
              <a:t>SISTEMA DE GESTÃO </a:t>
            </a:r>
            <a:r>
              <a:rPr lang="pt-PT" sz="2000" b="1" dirty="0" smtClean="0">
                <a:latin typeface="Times New Roman" panose="02020603050405020304" pitchFamily="18" charset="0"/>
                <a:cs typeface="Times New Roman" panose="02020603050405020304" pitchFamily="18" charset="0"/>
              </a:rPr>
              <a:t>PARA  </a:t>
            </a:r>
            <a:r>
              <a:rPr lang="pt-PT" sz="2000" b="1" dirty="0">
                <a:latin typeface="Times New Roman" panose="02020603050405020304" pitchFamily="18" charset="0"/>
                <a:cs typeface="Times New Roman" panose="02020603050405020304" pitchFamily="18" charset="0"/>
              </a:rPr>
              <a:t>A TRAMITAÇÃO DE PROCESSOS A NIVEL DOS DEPARTAMENTOS NO </a:t>
            </a:r>
            <a:r>
              <a:rPr lang="pt-PT" sz="2000" b="1" dirty="0" smtClean="0">
                <a:latin typeface="Times New Roman" panose="02020603050405020304" pitchFamily="18" charset="0"/>
                <a:cs typeface="Times New Roman" panose="02020603050405020304" pitchFamily="18" charset="0"/>
              </a:rPr>
              <a:t>INSTITUTO SUPERIOR TÉCNICO MILITAR</a:t>
            </a:r>
            <a:endParaRPr lang="en-US" sz="2000" dirty="0">
              <a:latin typeface="Times New Roman" panose="02020603050405020304" pitchFamily="18" charset="0"/>
              <a:cs typeface="Times New Roman" panose="02020603050405020304" pitchFamily="18" charset="0"/>
            </a:endParaRPr>
          </a:p>
          <a:p>
            <a:pPr>
              <a:lnSpc>
                <a:spcPct val="100000"/>
              </a:lnSpc>
            </a:pPr>
            <a:endParaRPr lang="pt-PT" dirty="0">
              <a:solidFill>
                <a:schemeClr val="tx1"/>
              </a:solidFill>
              <a:latin typeface="Times New Roman" panose="02020603050405020304" pitchFamily="18" charset="0"/>
              <a:cs typeface="Times New Roman" panose="02020603050405020304" pitchFamily="18" charset="0"/>
            </a:endParaRPr>
          </a:p>
          <a:p>
            <a:endParaRPr lang="pt-PT" dirty="0"/>
          </a:p>
        </p:txBody>
      </p:sp>
      <p:sp>
        <p:nvSpPr>
          <p:cNvPr id="2" name="Espaço Reservado para Número de Slide 1"/>
          <p:cNvSpPr>
            <a:spLocks noGrp="1"/>
          </p:cNvSpPr>
          <p:nvPr>
            <p:ph type="sldNum" sz="quarter" idx="12"/>
          </p:nvPr>
        </p:nvSpPr>
        <p:spPr/>
        <p:txBody>
          <a:bodyPr/>
          <a:lstStyle/>
          <a:p>
            <a:fld id="{6D22F896-40B5-4ADD-8801-0D06FADFA095}" type="slidenum">
              <a:rPr lang="en-US" smtClean="0"/>
              <a:pPr/>
              <a:t>2</a:t>
            </a:fld>
            <a:endParaRPr lang="en-US" dirty="0"/>
          </a:p>
        </p:txBody>
      </p:sp>
      <p:sp>
        <p:nvSpPr>
          <p:cNvPr id="5" name="Title 1">
            <a:extLst>
              <a:ext uri="{FF2B5EF4-FFF2-40B4-BE49-F238E27FC236}">
                <a16:creationId xmlns="" xmlns:a16="http://schemas.microsoft.com/office/drawing/2014/main" id="{E59D53F7-B912-4C56-9737-A8D6D3584545}"/>
              </a:ext>
            </a:extLst>
          </p:cNvPr>
          <p:cNvSpPr txBox="1">
            <a:spLocks/>
          </p:cNvSpPr>
          <p:nvPr/>
        </p:nvSpPr>
        <p:spPr>
          <a:xfrm>
            <a:off x="1751012" y="342628"/>
            <a:ext cx="8689976" cy="18532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lnSpc>
                <a:spcPct val="100000"/>
              </a:lnSpc>
            </a:pPr>
            <a:r>
              <a:rPr lang="pt-PT" sz="2400" b="1" dirty="0">
                <a:latin typeface="Times New Roman" panose="02020603050405020304" pitchFamily="18" charset="0"/>
                <a:cs typeface="Times New Roman" panose="02020603050405020304" pitchFamily="18" charset="0"/>
              </a:rPr>
              <a:t>FORÇAS ARMADAS ANGOLANAS</a:t>
            </a:r>
            <a:r>
              <a:rPr lang="pt-BR" sz="2400" b="1" dirty="0">
                <a:latin typeface="Times New Roman" panose="02020603050405020304" pitchFamily="18" charset="0"/>
                <a:cs typeface="Times New Roman" panose="02020603050405020304" pitchFamily="18" charset="0"/>
              </a:rPr>
              <a:t/>
            </a:r>
            <a:br>
              <a:rPr lang="pt-BR" sz="2400" b="1" dirty="0">
                <a:latin typeface="Times New Roman" panose="02020603050405020304" pitchFamily="18" charset="0"/>
                <a:cs typeface="Times New Roman" panose="02020603050405020304" pitchFamily="18" charset="0"/>
              </a:rPr>
            </a:br>
            <a:r>
              <a:rPr lang="pt-PT" sz="2400" b="1" dirty="0">
                <a:latin typeface="Times New Roman" panose="02020603050405020304" pitchFamily="18" charset="0"/>
                <a:cs typeface="Times New Roman" panose="02020603050405020304" pitchFamily="18" charset="0"/>
              </a:rPr>
              <a:t>INSTITUTO SUPERIOR TÉCNICO MILITAR</a:t>
            </a:r>
            <a:r>
              <a:rPr lang="pt-BR" sz="2400" b="1" dirty="0">
                <a:latin typeface="Times New Roman" panose="02020603050405020304" pitchFamily="18" charset="0"/>
                <a:cs typeface="Times New Roman" panose="02020603050405020304" pitchFamily="18" charset="0"/>
              </a:rPr>
              <a:t/>
            </a:r>
            <a:br>
              <a:rPr lang="pt-BR" sz="2400" b="1" dirty="0">
                <a:latin typeface="Times New Roman" panose="02020603050405020304" pitchFamily="18" charset="0"/>
                <a:cs typeface="Times New Roman" panose="02020603050405020304" pitchFamily="18" charset="0"/>
              </a:rPr>
            </a:br>
            <a:r>
              <a:rPr lang="pt-PT" sz="2400" b="1" dirty="0">
                <a:latin typeface="Times New Roman" panose="02020603050405020304" pitchFamily="18" charset="0"/>
                <a:cs typeface="Times New Roman" panose="02020603050405020304" pitchFamily="18" charset="0"/>
              </a:rPr>
              <a:t>Departamento de Engenharia Informática</a:t>
            </a:r>
            <a:endParaRPr lang="pt-PT" sz="2400" dirty="0"/>
          </a:p>
        </p:txBody>
      </p:sp>
      <p:pic>
        <p:nvPicPr>
          <p:cNvPr id="6" name="Imagem 4" descr="ISTM.png">
            <a:extLst>
              <a:ext uri="{FF2B5EF4-FFF2-40B4-BE49-F238E27FC236}">
                <a16:creationId xmlns="" xmlns:a16="http://schemas.microsoft.com/office/drawing/2014/main" id="{829E5843-9305-44DF-AC0A-35240397E64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2042" y="138722"/>
            <a:ext cx="777875" cy="936104"/>
          </a:xfrm>
          <a:prstGeom prst="rect">
            <a:avLst/>
          </a:prstGeom>
          <a:noFill/>
          <a:ln>
            <a:noFill/>
          </a:ln>
        </p:spPr>
      </p:pic>
      <p:sp>
        <p:nvSpPr>
          <p:cNvPr id="8" name="TextBox 7">
            <a:extLst>
              <a:ext uri="{FF2B5EF4-FFF2-40B4-BE49-F238E27FC236}">
                <a16:creationId xmlns="" xmlns:a16="http://schemas.microsoft.com/office/drawing/2014/main" id="{26F2C657-48C8-41F4-8884-6EA01ABA5E9E}"/>
              </a:ext>
            </a:extLst>
          </p:cNvPr>
          <p:cNvSpPr txBox="1"/>
          <p:nvPr/>
        </p:nvSpPr>
        <p:spPr>
          <a:xfrm>
            <a:off x="556592" y="5509863"/>
            <a:ext cx="5150470" cy="923330"/>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Apresentado por: </a:t>
            </a:r>
            <a:r>
              <a:rPr lang="pt-PT" dirty="0">
                <a:latin typeface="Times New Roman" panose="02020603050405020304" pitchFamily="18" charset="0"/>
                <a:cs typeface="Times New Roman" panose="02020603050405020304" pitchFamily="18" charset="0"/>
              </a:rPr>
              <a:t>Alberto Aniceto Alexandre Saviti</a:t>
            </a:r>
          </a:p>
          <a:p>
            <a:r>
              <a:rPr lang="pt-PT" b="1" dirty="0">
                <a:latin typeface="Times New Roman" panose="02020603050405020304" pitchFamily="18" charset="0"/>
                <a:cs typeface="Times New Roman" panose="02020603050405020304" pitchFamily="18" charset="0"/>
              </a:rPr>
              <a:t>Orientador: </a:t>
            </a:r>
            <a:r>
              <a:rPr lang="pt-PT" dirty="0">
                <a:latin typeface="Times New Roman" panose="02020603050405020304" pitchFamily="18" charset="0"/>
                <a:cs typeface="Times New Roman" panose="02020603050405020304" pitchFamily="18" charset="0"/>
              </a:rPr>
              <a:t>Mestre</a:t>
            </a:r>
            <a:r>
              <a:rPr lang="pt-PT" b="1" dirty="0">
                <a:latin typeface="Times New Roman" panose="02020603050405020304" pitchFamily="18" charset="0"/>
                <a:cs typeface="Times New Roman" panose="02020603050405020304" pitchFamily="18" charset="0"/>
              </a:rPr>
              <a:t> </a:t>
            </a:r>
            <a:r>
              <a:rPr lang="pt-PT" dirty="0">
                <a:latin typeface="Times New Roman" panose="02020603050405020304" pitchFamily="18" charset="0"/>
                <a:cs typeface="Times New Roman" panose="02020603050405020304" pitchFamily="18" charset="0"/>
              </a:rPr>
              <a:t>Rolando Moreira </a:t>
            </a:r>
            <a:r>
              <a:rPr lang="pt-PT" dirty="0" smtClean="0">
                <a:latin typeface="Times New Roman" panose="02020603050405020304" pitchFamily="18" charset="0"/>
                <a:cs typeface="Times New Roman" panose="02020603050405020304" pitchFamily="18" charset="0"/>
              </a:rPr>
              <a:t>Ríos</a:t>
            </a:r>
            <a:endParaRPr lang="pt-PT" dirty="0">
              <a:latin typeface="Times New Roman" panose="02020603050405020304" pitchFamily="18" charset="0"/>
              <a:cs typeface="Times New Roman" panose="02020603050405020304" pitchFamily="18" charset="0"/>
            </a:endParaRPr>
          </a:p>
          <a:p>
            <a:endParaRPr lang="pt-PT" dirty="0"/>
          </a:p>
        </p:txBody>
      </p:sp>
      <p:sp>
        <p:nvSpPr>
          <p:cNvPr id="9" name="TextBox 8">
            <a:extLst>
              <a:ext uri="{FF2B5EF4-FFF2-40B4-BE49-F238E27FC236}">
                <a16:creationId xmlns="" xmlns:a16="http://schemas.microsoft.com/office/drawing/2014/main" id="{B33FF8F4-0CF3-4008-BC07-731CF0A4D0E4}"/>
              </a:ext>
            </a:extLst>
          </p:cNvPr>
          <p:cNvSpPr txBox="1"/>
          <p:nvPr/>
        </p:nvSpPr>
        <p:spPr>
          <a:xfrm>
            <a:off x="4084299" y="6169580"/>
            <a:ext cx="5448646" cy="369332"/>
          </a:xfrm>
          <a:prstGeom prst="rect">
            <a:avLst/>
          </a:prstGeom>
          <a:noFill/>
        </p:spPr>
        <p:txBody>
          <a:bodyPr wrap="square" rtlCol="0">
            <a:spAutoFit/>
          </a:bodyPr>
          <a:lstStyle/>
          <a:p>
            <a:pPr algn="ctr"/>
            <a:r>
              <a:rPr lang="pt-PT" dirty="0">
                <a:latin typeface="Times New Roman" panose="02020603050405020304" pitchFamily="18" charset="0"/>
                <a:cs typeface="Times New Roman" panose="02020603050405020304" pitchFamily="18" charset="0"/>
              </a:rPr>
              <a:t>Luanda, </a:t>
            </a:r>
            <a:r>
              <a:rPr lang="pt-PT" dirty="0" smtClean="0">
                <a:latin typeface="Times New Roman" panose="02020603050405020304" pitchFamily="18" charset="0"/>
                <a:cs typeface="Times New Roman" panose="02020603050405020304" pitchFamily="18" charset="0"/>
              </a:rPr>
              <a:t>2020</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25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2712" y="328816"/>
            <a:ext cx="8911687" cy="458966"/>
          </a:xfrm>
        </p:spPr>
        <p:txBody>
          <a:bodyPr>
            <a:noAutofit/>
          </a:bodyPr>
          <a:lstStyle/>
          <a:p>
            <a:r>
              <a:rPr lang="pt-PT" sz="2400" b="1" dirty="0" smtClean="0">
                <a:latin typeface="Times New Roman" panose="02020603050405020304" pitchFamily="18" charset="0"/>
                <a:cs typeface="Times New Roman" panose="02020603050405020304" pitchFamily="18" charset="0"/>
              </a:rPr>
              <a:t>Modelo de dados</a:t>
            </a:r>
            <a:endParaRPr lang="en-US" sz="2400" b="1" dirty="0">
              <a:latin typeface="Times New Roman" panose="02020603050405020304" pitchFamily="18" charset="0"/>
              <a:cs typeface="Times New Roman" panose="02020603050405020304" pitchFamily="18" charset="0"/>
            </a:endParaRPr>
          </a:p>
        </p:txBody>
      </p:sp>
      <p:pic>
        <p:nvPicPr>
          <p:cNvPr id="5" name="Marcador de Posição de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975" y="1218460"/>
            <a:ext cx="9371693" cy="4421080"/>
          </a:xfrm>
        </p:spPr>
      </p:pic>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20</a:t>
            </a:fld>
            <a:endParaRPr lang="en-US" dirty="0"/>
          </a:p>
        </p:txBody>
      </p:sp>
      <p:sp>
        <p:nvSpPr>
          <p:cNvPr id="3" name="Retângulo 2"/>
          <p:cNvSpPr/>
          <p:nvPr/>
        </p:nvSpPr>
        <p:spPr>
          <a:xfrm>
            <a:off x="3136776" y="5705093"/>
            <a:ext cx="6096000" cy="523220"/>
          </a:xfrm>
          <a:prstGeom prst="rect">
            <a:avLst/>
          </a:prstGeom>
        </p:spPr>
        <p:txBody>
          <a:bodyPr>
            <a:spAutoFit/>
          </a:bodyPr>
          <a:lstStyle/>
          <a:p>
            <a:pPr marL="0" lvl="1" algn="ctr"/>
            <a:r>
              <a:rPr lang="es-ES" sz="1400" dirty="0">
                <a:latin typeface="Times New Roman" panose="02020603050405020304" pitchFamily="18" charset="0"/>
                <a:cs typeface="Times New Roman" panose="02020603050405020304" pitchFamily="18" charset="0"/>
              </a:rPr>
              <a:t>Figura </a:t>
            </a:r>
            <a:r>
              <a:rPr lang="es-ES" sz="1400" dirty="0" smtClean="0">
                <a:latin typeface="Times New Roman" panose="02020603050405020304" pitchFamily="18" charset="0"/>
                <a:cs typeface="Times New Roman" panose="02020603050405020304" pitchFamily="18" charset="0"/>
              </a:rPr>
              <a:t>8: </a:t>
            </a:r>
            <a:r>
              <a:rPr lang="pt-PT" sz="1400" dirty="0" smtClean="0">
                <a:latin typeface="Times New Roman" panose="02020603050405020304" pitchFamily="18" charset="0"/>
                <a:cs typeface="Times New Roman" panose="02020603050405020304" pitchFamily="18" charset="0"/>
              </a:rPr>
              <a:t>Modelo de dados                        </a:t>
            </a:r>
            <a:endParaRPr lang="pt-BR" sz="1400"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609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3229AEE3-A39D-489D-9F67-C71EA9FDC52B}"/>
              </a:ext>
            </a:extLst>
          </p:cNvPr>
          <p:cNvSpPr>
            <a:spLocks noGrp="1"/>
          </p:cNvSpPr>
          <p:nvPr>
            <p:ph idx="1"/>
          </p:nvPr>
        </p:nvSpPr>
        <p:spPr>
          <a:xfrm>
            <a:off x="838200" y="331304"/>
            <a:ext cx="10515600" cy="5805902"/>
          </a:xfrm>
        </p:spPr>
        <p:txBody>
          <a:bodyPr/>
          <a:lstStyle/>
          <a:p>
            <a:pPr marL="0" indent="0">
              <a:buNone/>
            </a:pPr>
            <a:r>
              <a:rPr lang="pt-PT" sz="2400" b="1" dirty="0" smtClean="0">
                <a:solidFill>
                  <a:schemeClr val="tx1"/>
                </a:solidFill>
                <a:latin typeface="Times New Roman" panose="02020603050405020304" pitchFamily="18" charset="0"/>
                <a:cs typeface="Times New Roman" panose="02020603050405020304" pitchFamily="18" charset="0"/>
              </a:rPr>
              <a:t>		Modelo </a:t>
            </a:r>
            <a:r>
              <a:rPr lang="pt-PT" sz="2400" b="1" dirty="0">
                <a:solidFill>
                  <a:schemeClr val="tx1"/>
                </a:solidFill>
                <a:latin typeface="Times New Roman" panose="02020603050405020304" pitchFamily="18" charset="0"/>
                <a:cs typeface="Times New Roman" panose="02020603050405020304" pitchFamily="18" charset="0"/>
              </a:rPr>
              <a:t>de Desdobramento</a:t>
            </a:r>
          </a:p>
          <a:p>
            <a:pPr marL="0" indent="0" algn="ctr">
              <a:buNone/>
            </a:pPr>
            <a:endParaRPr lang="pt-PT" sz="2400" b="1" dirty="0">
              <a:latin typeface="Times New Roman" panose="02020603050405020304" pitchFamily="18" charset="0"/>
              <a:cs typeface="Times New Roman" panose="02020603050405020304" pitchFamily="18" charset="0"/>
            </a:endParaRPr>
          </a:p>
          <a:p>
            <a:pPr marL="0" indent="0" algn="ctr">
              <a:buNone/>
            </a:pP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AFE1BDFF-B541-418C-900D-2CF6F3C9A644}"/>
              </a:ext>
            </a:extLst>
          </p:cNvPr>
          <p:cNvSpPr>
            <a:spLocks noGrp="1"/>
          </p:cNvSpPr>
          <p:nvPr>
            <p:ph type="sldNum" sz="quarter" idx="12"/>
          </p:nvPr>
        </p:nvSpPr>
        <p:spPr/>
        <p:txBody>
          <a:bodyPr/>
          <a:lstStyle/>
          <a:p>
            <a:fld id="{6D22F896-40B5-4ADD-8801-0D06FADFA095}" type="slidenum">
              <a:rPr lang="en-US" smtClean="0"/>
              <a:pPr/>
              <a:t>21</a:t>
            </a:fld>
            <a:endParaRPr lang="en-US" dirty="0"/>
          </a:p>
        </p:txBody>
      </p:sp>
      <p:sp>
        <p:nvSpPr>
          <p:cNvPr id="2" name="Retângulo 1"/>
          <p:cNvSpPr/>
          <p:nvPr/>
        </p:nvSpPr>
        <p:spPr>
          <a:xfrm>
            <a:off x="2932590" y="5665825"/>
            <a:ext cx="6096000" cy="523220"/>
          </a:xfrm>
          <a:prstGeom prst="rect">
            <a:avLst/>
          </a:prstGeom>
        </p:spPr>
        <p:txBody>
          <a:bodyPr>
            <a:spAutoFit/>
          </a:bodyPr>
          <a:lstStyle/>
          <a:p>
            <a:pPr marL="0" lvl="1" algn="ctr"/>
            <a:r>
              <a:rPr lang="es-ES" sz="1400" dirty="0">
                <a:latin typeface="Times New Roman" panose="02020603050405020304" pitchFamily="18" charset="0"/>
                <a:cs typeface="Times New Roman" panose="02020603050405020304" pitchFamily="18" charset="0"/>
              </a:rPr>
              <a:t>Figura 9</a:t>
            </a:r>
            <a:r>
              <a:rPr lang="es-ES" sz="1400" dirty="0" smtClean="0">
                <a:latin typeface="Times New Roman" panose="02020603050405020304" pitchFamily="18" charset="0"/>
                <a:cs typeface="Times New Roman" panose="02020603050405020304" pitchFamily="18" charset="0"/>
              </a:rPr>
              <a:t>: </a:t>
            </a:r>
            <a:r>
              <a:rPr lang="pt-PT" sz="1400" dirty="0" smtClean="0">
                <a:latin typeface="Times New Roman" panose="02020603050405020304" pitchFamily="18" charset="0"/>
                <a:cs typeface="Times New Roman" panose="02020603050405020304" pitchFamily="18" charset="0"/>
              </a:rPr>
              <a:t>Modelo de desdobramento                         </a:t>
            </a:r>
            <a:endParaRPr lang="pt-BR" sz="1400" dirty="0">
              <a:latin typeface="Times New Roman" panose="02020603050405020304" pitchFamily="18" charset="0"/>
              <a:cs typeface="Times New Roman" panose="02020603050405020304" pitchFamily="18" charset="0"/>
            </a:endParaRPr>
          </a:p>
          <a:p>
            <a:pPr algn="ctr"/>
            <a:r>
              <a:rPr lang="es-ES" sz="1400" dirty="0">
                <a:latin typeface="Times New Roman" panose="02020603050405020304" pitchFamily="18" charset="0"/>
                <a:cs typeface="Times New Roman" panose="02020603050405020304" pitchFamily="18" charset="0"/>
              </a:rPr>
              <a:t>Fonte: Autor</a:t>
            </a:r>
            <a:endParaRPr lang="en-US" sz="1400" dirty="0">
              <a:latin typeface="Times New Roman" panose="02020603050405020304" pitchFamily="18" charset="0"/>
              <a:cs typeface="Times New Roman" panose="02020603050405020304" pitchFamily="18" charset="0"/>
            </a:endParaRPr>
          </a:p>
        </p:txBody>
      </p:sp>
      <p:pic>
        <p:nvPicPr>
          <p:cNvPr id="6" name="Imagem 5" descr="C:\Users\HP\Pictures\desdobramento22.PNG"/>
          <p:cNvPicPr/>
          <p:nvPr/>
        </p:nvPicPr>
        <p:blipFill>
          <a:blip r:embed="rId2">
            <a:extLst>
              <a:ext uri="{28A0092B-C50C-407E-A947-70E740481C1C}">
                <a14:useLocalDpi xmlns:a14="http://schemas.microsoft.com/office/drawing/2010/main" val="0"/>
              </a:ext>
            </a:extLst>
          </a:blip>
          <a:srcRect/>
          <a:stretch>
            <a:fillRect/>
          </a:stretch>
        </p:blipFill>
        <p:spPr bwMode="auto">
          <a:xfrm>
            <a:off x="1435223" y="1225118"/>
            <a:ext cx="9321553" cy="4218765"/>
          </a:xfrm>
          <a:prstGeom prst="rect">
            <a:avLst/>
          </a:prstGeom>
          <a:noFill/>
          <a:ln>
            <a:noFill/>
          </a:ln>
        </p:spPr>
      </p:pic>
    </p:spTree>
    <p:extLst>
      <p:ext uri="{BB962C8B-B14F-4D97-AF65-F5344CB8AC3E}">
        <p14:creationId xmlns:p14="http://schemas.microsoft.com/office/powerpoint/2010/main" val="2709376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763589" y="1618695"/>
            <a:ext cx="8915400" cy="3777622"/>
          </a:xfrm>
        </p:spPr>
        <p:txBody>
          <a:bodyPr>
            <a:normAutofit/>
          </a:bodyPr>
          <a:lstStyle/>
          <a:p>
            <a:pPr marL="0" indent="0" algn="ctr">
              <a:buNone/>
            </a:pPr>
            <a:r>
              <a:rPr lang="pt-PT" sz="3600" b="1" dirty="0" smtClean="0">
                <a:latin typeface="Times New Roman" panose="02020603050405020304" pitchFamily="18" charset="0"/>
                <a:cs typeface="Times New Roman" panose="02020603050405020304" pitchFamily="18" charset="0"/>
              </a:rPr>
              <a:t>Apresentação da aplicação</a:t>
            </a:r>
            <a:endParaRPr lang="en-US" sz="3600" b="1"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val="428684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1639" y="543021"/>
            <a:ext cx="8911687" cy="609886"/>
          </a:xfrm>
        </p:spPr>
        <p:txBody>
          <a:bodyPr>
            <a:normAutofit/>
          </a:bodyPr>
          <a:lstStyle/>
          <a:p>
            <a:pPr algn="ctr"/>
            <a:r>
              <a:rPr lang="pt-PT" sz="2400" b="1" dirty="0" smtClean="0">
                <a:latin typeface="Times New Roman" panose="02020603050405020304" pitchFamily="18" charset="0"/>
                <a:cs typeface="Times New Roman" panose="02020603050405020304" pitchFamily="18" charset="0"/>
              </a:rPr>
              <a:t>Considerações finais</a:t>
            </a:r>
            <a:endParaRPr lang="en-US" sz="2400"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473693" y="1544715"/>
            <a:ext cx="9827581" cy="4402018"/>
          </a:xfrm>
        </p:spPr>
        <p:txBody>
          <a:bodyPr>
            <a:normAutofit/>
          </a:bodyPr>
          <a:lstStyle/>
          <a:p>
            <a:pPr marL="0" indent="0" algn="just">
              <a:lnSpc>
                <a:spcPct val="100000"/>
              </a:lnSpc>
              <a:buNone/>
            </a:pPr>
            <a:r>
              <a:rPr lang="pt-PT" sz="2400" dirty="0" smtClean="0">
                <a:latin typeface="Times New Roman" panose="02020603050405020304" pitchFamily="18" charset="0"/>
                <a:cs typeface="Times New Roman" panose="02020603050405020304" pitchFamily="18" charset="0"/>
              </a:rPr>
              <a:t>	Com o </a:t>
            </a:r>
            <a:r>
              <a:rPr lang="pt-PT" sz="2400" dirty="0">
                <a:latin typeface="Times New Roman" panose="02020603050405020304" pitchFamily="18" charset="0"/>
                <a:cs typeface="Times New Roman" panose="02020603050405020304" pitchFamily="18" charset="0"/>
              </a:rPr>
              <a:t>decurso </a:t>
            </a:r>
            <a:r>
              <a:rPr lang="pt-PT" sz="2400" dirty="0" smtClean="0">
                <a:latin typeface="Times New Roman" panose="02020603050405020304" pitchFamily="18" charset="0"/>
                <a:cs typeface="Times New Roman" panose="02020603050405020304" pitchFamily="18" charset="0"/>
              </a:rPr>
              <a:t>desta </a:t>
            </a:r>
            <a:r>
              <a:rPr lang="pt-PT" sz="2400" dirty="0">
                <a:latin typeface="Times New Roman" panose="02020603050405020304" pitchFamily="18" charset="0"/>
                <a:cs typeface="Times New Roman" panose="02020603050405020304" pitchFamily="18" charset="0"/>
              </a:rPr>
              <a:t>realização, deduzimos que os objectivos deste sistema foram cumprindo-se pelo facto de realizarmos um estudo sistemático desde o campo de acção ate a uma análise evidenciada para o desenvolvimento do sistema. Nesta veracidade queremos com isso concluir que o desenvolvimento da aplicação é bastante viável na </a:t>
            </a:r>
            <a:r>
              <a:rPr lang="pt-PT" sz="2400" dirty="0" smtClean="0">
                <a:latin typeface="Times New Roman" panose="02020603050405020304" pitchFamily="18" charset="0"/>
                <a:cs typeface="Times New Roman" panose="02020603050405020304" pitchFamily="18" charset="0"/>
              </a:rPr>
              <a:t>Gestão </a:t>
            </a:r>
            <a:r>
              <a:rPr lang="pt-PT" sz="2400" dirty="0">
                <a:latin typeface="Times New Roman" panose="02020603050405020304" pitchFamily="18" charset="0"/>
                <a:cs typeface="Times New Roman" panose="02020603050405020304" pitchFamily="18" charset="0"/>
              </a:rPr>
              <a:t>para a </a:t>
            </a:r>
            <a:r>
              <a:rPr lang="pt-PT" sz="2400" dirty="0" smtClean="0">
                <a:latin typeface="Times New Roman" panose="02020603050405020304" pitchFamily="18" charset="0"/>
                <a:cs typeface="Times New Roman" panose="02020603050405020304" pitchFamily="18" charset="0"/>
              </a:rPr>
              <a:t>Tramitação </a:t>
            </a:r>
            <a:r>
              <a:rPr lang="pt-PT" sz="2400" dirty="0">
                <a:latin typeface="Times New Roman" panose="02020603050405020304" pitchFamily="18" charset="0"/>
                <a:cs typeface="Times New Roman" panose="02020603050405020304" pitchFamily="18" charset="0"/>
              </a:rPr>
              <a:t>de </a:t>
            </a:r>
            <a:r>
              <a:rPr lang="pt-PT" sz="2400" dirty="0" smtClean="0">
                <a:latin typeface="Times New Roman" panose="02020603050405020304" pitchFamily="18" charset="0"/>
                <a:cs typeface="Times New Roman" panose="02020603050405020304" pitchFamily="18" charset="0"/>
              </a:rPr>
              <a:t>Processos </a:t>
            </a:r>
            <a:r>
              <a:rPr lang="pt-PT" sz="2400" dirty="0">
                <a:latin typeface="Times New Roman" panose="02020603050405020304" pitchFamily="18" charset="0"/>
                <a:cs typeface="Times New Roman" panose="02020603050405020304" pitchFamily="18" charset="0"/>
              </a:rPr>
              <a:t>a nível dos departamentos no Instituto Superior Técnico </a:t>
            </a:r>
            <a:r>
              <a:rPr lang="pt-PT" sz="2400" dirty="0" smtClean="0">
                <a:latin typeface="Times New Roman" panose="02020603050405020304" pitchFamily="18" charset="0"/>
                <a:cs typeface="Times New Roman" panose="02020603050405020304" pitchFamily="18" charset="0"/>
              </a:rPr>
              <a:t>Militar.</a:t>
            </a:r>
            <a:endParaRPr lang="en-US" sz="2400"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1839329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9195BB-BE2B-4A4D-BB72-86FADB6019B1}"/>
              </a:ext>
            </a:extLst>
          </p:cNvPr>
          <p:cNvSpPr>
            <a:spLocks noGrp="1"/>
          </p:cNvSpPr>
          <p:nvPr>
            <p:ph type="title"/>
          </p:nvPr>
        </p:nvSpPr>
        <p:spPr>
          <a:xfrm>
            <a:off x="838200" y="142772"/>
            <a:ext cx="10515600" cy="827571"/>
          </a:xfrm>
        </p:spPr>
        <p:txBody>
          <a:bodyPr>
            <a:normAutofit/>
          </a:bodyPr>
          <a:lstStyle/>
          <a:p>
            <a:pPr algn="ctr"/>
            <a:r>
              <a:rPr lang="pt-BR" sz="2400" b="1" dirty="0">
                <a:latin typeface="Times New Roman" panose="02020603050405020304" pitchFamily="18" charset="0"/>
                <a:cs typeface="Times New Roman" panose="02020603050405020304" pitchFamily="18" charset="0"/>
              </a:rPr>
              <a:t>Referências bibliográfica</a:t>
            </a:r>
          </a:p>
        </p:txBody>
      </p:sp>
      <p:sp>
        <p:nvSpPr>
          <p:cNvPr id="3" name="Espaço Reservado para Conteúdo 2">
            <a:extLst>
              <a:ext uri="{FF2B5EF4-FFF2-40B4-BE49-F238E27FC236}">
                <a16:creationId xmlns="" xmlns:a16="http://schemas.microsoft.com/office/drawing/2014/main" id="{E33EE048-7085-4529-829A-059AAF99E142}"/>
              </a:ext>
            </a:extLst>
          </p:cNvPr>
          <p:cNvSpPr>
            <a:spLocks noGrp="1"/>
          </p:cNvSpPr>
          <p:nvPr>
            <p:ph idx="1"/>
          </p:nvPr>
        </p:nvSpPr>
        <p:spPr>
          <a:xfrm>
            <a:off x="624508" y="970343"/>
            <a:ext cx="10942983" cy="5887657"/>
          </a:xfrm>
        </p:spPr>
        <p:txBody>
          <a:bodyPr>
            <a:normAutofit fontScale="25000" lnSpcReduction="20000"/>
          </a:bodyPr>
          <a:lstStyle/>
          <a:p>
            <a:pPr marL="0" indent="0" algn="just">
              <a:buNone/>
            </a:pPr>
            <a:r>
              <a:rPr lang="pt-BR" sz="9600" dirty="0" smtClean="0">
                <a:latin typeface="Times New Roman" panose="02020603050405020304" pitchFamily="18" charset="0"/>
                <a:cs typeface="Times New Roman" panose="02020603050405020304" pitchFamily="18" charset="0"/>
              </a:rPr>
              <a:t>		</a:t>
            </a:r>
            <a:r>
              <a:rPr lang="pt-BR" sz="8800" dirty="0" smtClean="0">
                <a:latin typeface="Times New Roman" panose="02020603050405020304" pitchFamily="18" charset="0"/>
                <a:cs typeface="Times New Roman" panose="02020603050405020304" pitchFamily="18" charset="0"/>
              </a:rPr>
              <a:t>AMORIM</a:t>
            </a:r>
            <a:r>
              <a:rPr lang="pt-BR" sz="8800" dirty="0">
                <a:latin typeface="Times New Roman" panose="02020603050405020304" pitchFamily="18" charset="0"/>
                <a:cs typeface="Times New Roman" panose="02020603050405020304" pitchFamily="18" charset="0"/>
              </a:rPr>
              <a:t>, Ricardo Gomes; CLARES, Cleide. </a:t>
            </a:r>
            <a:r>
              <a:rPr lang="pt-BR" sz="8800" b="1" dirty="0">
                <a:latin typeface="Times New Roman" panose="02020603050405020304" pitchFamily="18" charset="0"/>
                <a:cs typeface="Times New Roman" panose="02020603050405020304" pitchFamily="18" charset="0"/>
              </a:rPr>
              <a:t>Do protocolo ao arquivo</a:t>
            </a:r>
            <a:r>
              <a:rPr lang="pt-BR" sz="8800" dirty="0">
                <a:latin typeface="Times New Roman" panose="02020603050405020304" pitchFamily="18" charset="0"/>
                <a:cs typeface="Times New Roman" panose="02020603050405020304" pitchFamily="18" charset="0"/>
              </a:rPr>
              <a:t>: passo a passo. Ribeirão Preto: IBRAP, 2002, p.19-55.</a:t>
            </a:r>
          </a:p>
          <a:p>
            <a:pPr marL="0" indent="0" algn="just">
              <a:buNone/>
            </a:pPr>
            <a:r>
              <a:rPr lang="pt-PT" sz="8800" dirty="0">
                <a:latin typeface="Times New Roman" panose="02020603050405020304" pitchFamily="18" charset="0"/>
                <a:cs typeface="Times New Roman" panose="02020603050405020304" pitchFamily="18" charset="0"/>
              </a:rPr>
              <a:t> </a:t>
            </a:r>
          </a:p>
          <a:p>
            <a:pPr marL="0" indent="0">
              <a:buNone/>
            </a:pPr>
            <a:r>
              <a:rPr lang="pt-BR" sz="8800" dirty="0" smtClean="0">
                <a:latin typeface="Times New Roman" panose="02020603050405020304" pitchFamily="18" charset="0"/>
                <a:cs typeface="Times New Roman" panose="02020603050405020304" pitchFamily="18" charset="0"/>
              </a:rPr>
              <a:t>	</a:t>
            </a:r>
            <a:r>
              <a:rPr lang="pt-BR" sz="8800" b="1" dirty="0" smtClean="0">
                <a:latin typeface="Times New Roman" panose="02020603050405020304" pitchFamily="18" charset="0"/>
                <a:cs typeface="Times New Roman" panose="02020603050405020304" pitchFamily="18" charset="0"/>
              </a:rPr>
              <a:t>	Engenheira </a:t>
            </a:r>
            <a:r>
              <a:rPr lang="pt-BR" sz="8800" b="1" dirty="0">
                <a:latin typeface="Times New Roman" panose="02020603050405020304" pitchFamily="18" charset="0"/>
                <a:cs typeface="Times New Roman" panose="02020603050405020304" pitchFamily="18" charset="0"/>
              </a:rPr>
              <a:t>de software. um enfoque prático, Sétima Edição.  Roger S. Pressman, Ph.D. </a:t>
            </a:r>
            <a:r>
              <a:rPr lang="pt-BR" sz="8800" dirty="0">
                <a:latin typeface="Times New Roman" panose="02020603050405020304" pitchFamily="18" charset="0"/>
                <a:cs typeface="Times New Roman" panose="02020603050405020304" pitchFamily="18" charset="0"/>
              </a:rPr>
              <a:t>University of Connecticut</a:t>
            </a:r>
          </a:p>
          <a:p>
            <a:pPr marL="0" indent="0" algn="just">
              <a:buNone/>
            </a:pPr>
            <a:r>
              <a:rPr lang="pt-BR" sz="8800" b="1" dirty="0">
                <a:latin typeface="Times New Roman" panose="02020603050405020304" pitchFamily="18" charset="0"/>
                <a:cs typeface="Times New Roman" panose="02020603050405020304" pitchFamily="18" charset="0"/>
              </a:rPr>
              <a:t> </a:t>
            </a:r>
            <a:endParaRPr lang="pt-BR" sz="8800" dirty="0">
              <a:latin typeface="Times New Roman" panose="02020603050405020304" pitchFamily="18" charset="0"/>
              <a:cs typeface="Times New Roman" panose="02020603050405020304" pitchFamily="18" charset="0"/>
            </a:endParaRPr>
          </a:p>
          <a:p>
            <a:pPr marL="0" indent="0" algn="just">
              <a:buNone/>
            </a:pPr>
            <a:r>
              <a:rPr lang="pt-PT" sz="8800" dirty="0">
                <a:latin typeface="Times New Roman" panose="02020603050405020304" pitchFamily="18" charset="0"/>
                <a:cs typeface="Times New Roman" panose="02020603050405020304" pitchFamily="18" charset="0"/>
              </a:rPr>
              <a:t>José Luís Pereira, </a:t>
            </a:r>
            <a:r>
              <a:rPr lang="pt-PT" sz="8800" b="1" dirty="0">
                <a:latin typeface="Times New Roman" panose="02020603050405020304" pitchFamily="18" charset="0"/>
                <a:cs typeface="Times New Roman" panose="02020603050405020304" pitchFamily="18" charset="0"/>
              </a:rPr>
              <a:t>Tecnologias de Base de Dados</a:t>
            </a:r>
            <a:r>
              <a:rPr lang="pt-PT" sz="8800" dirty="0">
                <a:latin typeface="Times New Roman" panose="02020603050405020304" pitchFamily="18" charset="0"/>
                <a:cs typeface="Times New Roman" panose="02020603050405020304" pitchFamily="18" charset="0"/>
              </a:rPr>
              <a:t>. 1999</a:t>
            </a:r>
          </a:p>
          <a:p>
            <a:pPr marL="0" indent="0" algn="just">
              <a:buNone/>
            </a:pPr>
            <a:endParaRPr lang="pt-PT" sz="8800" dirty="0">
              <a:latin typeface="Times New Roman" panose="02020603050405020304" pitchFamily="18" charset="0"/>
              <a:cs typeface="Times New Roman" panose="02020603050405020304" pitchFamily="18" charset="0"/>
            </a:endParaRPr>
          </a:p>
          <a:p>
            <a:pPr marL="0" indent="0" algn="just">
              <a:buNone/>
            </a:pPr>
            <a:r>
              <a:rPr lang="pt-PT" sz="8800" dirty="0" smtClean="0">
                <a:latin typeface="Times New Roman" panose="02020603050405020304" pitchFamily="18" charset="0"/>
                <a:cs typeface="Times New Roman" panose="02020603050405020304" pitchFamily="18" charset="0"/>
              </a:rPr>
              <a:t>	O’BRIEN</a:t>
            </a:r>
            <a:r>
              <a:rPr lang="pt-PT" sz="8800" dirty="0">
                <a:latin typeface="Times New Roman" panose="02020603050405020304" pitchFamily="18" charset="0"/>
                <a:cs typeface="Times New Roman" panose="02020603050405020304" pitchFamily="18" charset="0"/>
              </a:rPr>
              <a:t>, J. A.; MARAKAS, G. M. </a:t>
            </a:r>
            <a:r>
              <a:rPr lang="pt-PT" sz="8800" b="1" dirty="0">
                <a:latin typeface="Times New Roman" panose="02020603050405020304" pitchFamily="18" charset="0"/>
                <a:cs typeface="Times New Roman" panose="02020603050405020304" pitchFamily="18" charset="0"/>
              </a:rPr>
              <a:t>Administração de Sistemas de Informação</a:t>
            </a:r>
            <a:r>
              <a:rPr lang="pt-PT" sz="8800" dirty="0">
                <a:latin typeface="Times New Roman" panose="02020603050405020304" pitchFamily="18" charset="0"/>
                <a:cs typeface="Times New Roman" panose="02020603050405020304" pitchFamily="18" charset="0"/>
              </a:rPr>
              <a:t>. 15. ed. Porto Alegre: AMGH, 2013</a:t>
            </a:r>
            <a:r>
              <a:rPr lang="pt-PT" sz="8800" dirty="0" smtClean="0">
                <a:latin typeface="Times New Roman" panose="02020603050405020304" pitchFamily="18" charset="0"/>
                <a:cs typeface="Times New Roman" panose="02020603050405020304" pitchFamily="18" charset="0"/>
              </a:rPr>
              <a:t>.</a:t>
            </a:r>
          </a:p>
          <a:p>
            <a:pPr marL="0" indent="0" algn="just">
              <a:buNone/>
            </a:pPr>
            <a:endParaRPr lang="pt-BR" sz="8800" dirty="0">
              <a:latin typeface="Times New Roman" panose="02020603050405020304" pitchFamily="18" charset="0"/>
              <a:cs typeface="Times New Roman" panose="02020603050405020304" pitchFamily="18" charset="0"/>
            </a:endParaRPr>
          </a:p>
          <a:p>
            <a:pPr marL="0" indent="0" algn="just">
              <a:buNone/>
            </a:pPr>
            <a:r>
              <a:rPr lang="pt-BR" sz="8800" dirty="0"/>
              <a:t>SANTOS, A. M.; Qualidade total e Gestão de Processos, </a:t>
            </a:r>
            <a:r>
              <a:rPr lang="pt-BR" sz="8800" dirty="0" smtClean="0"/>
              <a:t>2008.</a:t>
            </a:r>
          </a:p>
          <a:p>
            <a:pPr marL="0" indent="0" algn="just">
              <a:buNone/>
            </a:pPr>
            <a:endParaRPr lang="pt-BR" sz="8800" dirty="0">
              <a:latin typeface="Times New Roman" panose="02020603050405020304" pitchFamily="18" charset="0"/>
              <a:cs typeface="Times New Roman" panose="02020603050405020304" pitchFamily="18" charset="0"/>
            </a:endParaRPr>
          </a:p>
          <a:p>
            <a:pPr marL="0" indent="0" algn="just">
              <a:buNone/>
            </a:pPr>
            <a:r>
              <a:rPr lang="pt-BR" sz="8800" dirty="0" smtClean="0">
                <a:latin typeface="Times New Roman" panose="02020603050405020304" pitchFamily="18" charset="0"/>
                <a:cs typeface="Times New Roman" panose="02020603050405020304" pitchFamily="18" charset="0"/>
              </a:rPr>
              <a:t>	SEBRAE</a:t>
            </a:r>
            <a:r>
              <a:rPr lang="pt-BR" sz="8800" dirty="0">
                <a:latin typeface="Times New Roman" panose="02020603050405020304" pitchFamily="18" charset="0"/>
                <a:cs typeface="Times New Roman" panose="02020603050405020304" pitchFamily="18" charset="0"/>
              </a:rPr>
              <a:t>, Metodologia de Modelagem em Gestão de Processos, 2007. Disponivel em:&lt;</a:t>
            </a:r>
            <a:r>
              <a:rPr lang="pt-BR" sz="8800"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a:t>
            </a:r>
            <a:r>
              <a:rPr lang="pt-BR" sz="8800" dirty="0" smtClean="0">
                <a:solidFill>
                  <a:schemeClr val="tx1">
                    <a:lumMod val="95000"/>
                    <a:lumOff val="5000"/>
                  </a:schemeClr>
                </a:solidFill>
                <a:latin typeface="Times New Roman" panose="02020603050405020304" pitchFamily="18" charset="0"/>
                <a:cs typeface="Times New Roman" panose="02020603050405020304" pitchFamily="18" charset="0"/>
                <a:hlinkClick r:id="rId2"/>
              </a:rPr>
              <a:t>gestaodeprocessos.sebrae.com.br/getinfoitemembeddedfile_ID%3D14308.pdf</a:t>
            </a:r>
            <a:r>
              <a:rPr lang="pt-BR" sz="8800" dirty="0" smtClean="0">
                <a:latin typeface="Times New Roman" panose="02020603050405020304" pitchFamily="18" charset="0"/>
                <a:cs typeface="Times New Roman" panose="02020603050405020304" pitchFamily="18" charset="0"/>
              </a:rPr>
              <a:t>&gt; </a:t>
            </a:r>
            <a:r>
              <a:rPr lang="pt-BR" sz="8800" dirty="0">
                <a:latin typeface="Times New Roman" panose="02020603050405020304" pitchFamily="18" charset="0"/>
                <a:cs typeface="Times New Roman" panose="02020603050405020304" pitchFamily="18" charset="0"/>
              </a:rPr>
              <a:t>Acesso em 11 outubro de 2019.</a:t>
            </a:r>
            <a:endParaRPr lang="en-US" sz="8800" dirty="0">
              <a:latin typeface="Times New Roman" panose="02020603050405020304" pitchFamily="18" charset="0"/>
              <a:cs typeface="Times New Roman" panose="02020603050405020304" pitchFamily="18" charset="0"/>
            </a:endParaRPr>
          </a:p>
          <a:p>
            <a:pPr marL="0" indent="0" algn="just">
              <a:buNone/>
            </a:pPr>
            <a:endParaRPr lang="pt-BR" sz="9600" b="1" dirty="0">
              <a:latin typeface="Times New Roman" panose="02020603050405020304" pitchFamily="18" charset="0"/>
              <a:cs typeface="Times New Roman" panose="02020603050405020304" pitchFamily="18" charset="0"/>
            </a:endParaRPr>
          </a:p>
          <a:p>
            <a:pPr marL="0" indent="0" algn="just">
              <a:buNone/>
            </a:pPr>
            <a:endParaRPr lang="en-US" sz="9600" dirty="0"/>
          </a:p>
          <a:p>
            <a:pPr marL="0" indent="0" algn="just">
              <a:buNone/>
            </a:pPr>
            <a:endParaRPr lang="pt-PT" sz="9600" dirty="0">
              <a:latin typeface="Times New Roman" panose="02020603050405020304" pitchFamily="18" charset="0"/>
              <a:cs typeface="Times New Roman" panose="02020603050405020304" pitchFamily="18" charset="0"/>
            </a:endParaRPr>
          </a:p>
          <a:p>
            <a:pPr marL="0" indent="0" algn="just">
              <a:buNone/>
            </a:pPr>
            <a:r>
              <a:rPr lang="pt-PT" sz="9600" dirty="0">
                <a:latin typeface="Times New Roman" panose="02020603050405020304" pitchFamily="18" charset="0"/>
                <a:cs typeface="Times New Roman" panose="02020603050405020304" pitchFamily="18" charset="0"/>
              </a:rPr>
              <a:t> </a:t>
            </a:r>
            <a:endParaRPr lang="pt-BR" sz="9600"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C76F6C4C-10EC-432B-BB94-AAA0A2089FFF}"/>
              </a:ext>
            </a:extLst>
          </p:cNvPr>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382738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3774" y="1249252"/>
            <a:ext cx="22465392" cy="9125592"/>
          </a:xfrm>
        </p:spPr>
        <p:txBody>
          <a:bodyPr/>
          <a:lstStyle/>
          <a:p>
            <a:pPr marL="0" indent="0" algn="ctr">
              <a:buNone/>
            </a:pPr>
            <a:endParaRPr lang="pt-PT" dirty="0"/>
          </a:p>
          <a:p>
            <a:pPr marL="0" indent="0" algn="ctr">
              <a:buNone/>
            </a:pPr>
            <a:endParaRPr lang="pt-PT" sz="9600" dirty="0"/>
          </a:p>
        </p:txBody>
      </p:sp>
      <p:sp>
        <p:nvSpPr>
          <p:cNvPr id="4" name="Espaço Reservado para Número de Slide 3"/>
          <p:cNvSpPr>
            <a:spLocks noGrp="1"/>
          </p:cNvSpPr>
          <p:nvPr>
            <p:ph type="sldNum" sz="quarter" idx="12"/>
          </p:nvPr>
        </p:nvSpPr>
        <p:spPr/>
        <p:txBody>
          <a:bodyPr/>
          <a:lstStyle/>
          <a:p>
            <a:fld id="{6D22F896-40B5-4ADD-8801-0D06FADFA095}" type="slidenum">
              <a:rPr lang="en-US" smtClean="0"/>
              <a:pPr/>
              <a:t>25</a:t>
            </a:fld>
            <a:endParaRPr lang="en-US" dirty="0"/>
          </a:p>
        </p:txBody>
      </p:sp>
      <p:pic>
        <p:nvPicPr>
          <p:cNvPr id="8194" name="Picture 2" descr="Resultado de imagem para imagens de muito obrigado">
            <a:extLst>
              <a:ext uri="{FF2B5EF4-FFF2-40B4-BE49-F238E27FC236}">
                <a16:creationId xmlns="" xmlns:a16="http://schemas.microsoft.com/office/drawing/2014/main" id="{510CE600-991E-4ECC-8840-94A09DE8B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541" y="156676"/>
            <a:ext cx="10105212" cy="623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521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4"/>
          <p:cNvSpPr>
            <a:spLocks noGrp="1" noChangeArrowheads="1"/>
          </p:cNvSpPr>
          <p:nvPr>
            <p:ph idx="1"/>
          </p:nvPr>
        </p:nvSpPr>
        <p:spPr bwMode="auto">
          <a:xfrm>
            <a:off x="2365159" y="492896"/>
            <a:ext cx="8652029" cy="617129"/>
          </a:xfrm>
          <a:prstGeom prst="roundRect">
            <a:avLst>
              <a:gd name="adj" fmla="val 16667"/>
            </a:avLst>
          </a:prstGeom>
          <a:solidFill>
            <a:schemeClr val="accent3">
              <a:lumMod val="75000"/>
            </a:schemeClr>
          </a:solidFill>
          <a:ln w="9525" cap="flat" cmpd="sng" algn="ctr">
            <a:solidFill>
              <a:srgbClr val="964305"/>
            </a:solidFill>
            <a:prstDash val="solid"/>
            <a:headEnd/>
            <a:tailEnd/>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rgbClr val="964305">
                <a:shade val="80000"/>
              </a:srgbClr>
            </a:contourClr>
          </a:sp3d>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32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Estrutura da Apresentação</a:t>
            </a:r>
          </a:p>
        </p:txBody>
      </p:sp>
      <p:sp>
        <p:nvSpPr>
          <p:cNvPr id="4" name="Marcador de Posição do Número do Diapositivo 3"/>
          <p:cNvSpPr>
            <a:spLocks noGrp="1"/>
          </p:cNvSpPr>
          <p:nvPr>
            <p:ph type="sldNum" sz="quarter" idx="12"/>
          </p:nvPr>
        </p:nvSpPr>
        <p:spPr>
          <a:xfrm>
            <a:off x="531812" y="744900"/>
            <a:ext cx="779767" cy="365125"/>
          </a:xfrm>
        </p:spPr>
        <p:txBody>
          <a:bodyPr/>
          <a:lstStyle/>
          <a:p>
            <a:fld id="{6D22F896-40B5-4ADD-8801-0D06FADFA095}" type="slidenum">
              <a:rPr lang="en-US" smtClean="0"/>
              <a:pPr/>
              <a:t>3</a:t>
            </a:fld>
            <a:endParaRPr lang="en-US" dirty="0"/>
          </a:p>
        </p:txBody>
      </p:sp>
      <p:sp>
        <p:nvSpPr>
          <p:cNvPr id="6" name="AutoShape 12">
            <a:hlinkHover r:id="" action="ppaction://hlinkshowjump?jump=lastslideviewed"/>
          </p:cNvPr>
          <p:cNvSpPr>
            <a:spLocks noChangeArrowheads="1"/>
          </p:cNvSpPr>
          <p:nvPr/>
        </p:nvSpPr>
        <p:spPr bwMode="blackWhite">
          <a:xfrm>
            <a:off x="4802082" y="1437290"/>
            <a:ext cx="6215106" cy="576064"/>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eaLnBrk="1" hangingPunct="1">
              <a:lnSpc>
                <a:spcPct val="80000"/>
              </a:lnSpc>
              <a:spcBef>
                <a:spcPct val="50000"/>
              </a:spcBef>
              <a:buFontTx/>
              <a:buNone/>
            </a:pPr>
            <a:r>
              <a:rPr lang="pt-BR" sz="2800" dirty="0">
                <a:solidFill>
                  <a:srgbClr val="FFFFFF"/>
                </a:solidFill>
                <a:latin typeface="Times New Roman" panose="02020603050405020304" pitchFamily="18" charset="0"/>
                <a:cs typeface="Times New Roman" panose="02020603050405020304" pitchFamily="18" charset="0"/>
              </a:rPr>
              <a:t>Introdução</a:t>
            </a:r>
          </a:p>
        </p:txBody>
      </p:sp>
      <p:sp>
        <p:nvSpPr>
          <p:cNvPr id="7" name="AutoShape 13"/>
          <p:cNvSpPr>
            <a:spLocks noChangeArrowheads="1"/>
          </p:cNvSpPr>
          <p:nvPr/>
        </p:nvSpPr>
        <p:spPr bwMode="blackWhite">
          <a:xfrm>
            <a:off x="4997372" y="2189131"/>
            <a:ext cx="6019816" cy="509186"/>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eaLnBrk="1" hangingPunct="1">
              <a:lnSpc>
                <a:spcPct val="80000"/>
              </a:lnSpc>
              <a:spcBef>
                <a:spcPct val="50000"/>
              </a:spcBef>
              <a:buFontTx/>
              <a:buNone/>
            </a:pPr>
            <a:r>
              <a:rPr lang="pt-BR" sz="2800" dirty="0" smtClean="0">
                <a:solidFill>
                  <a:srgbClr val="FFFFFF"/>
                </a:solidFill>
                <a:latin typeface="Times New Roman" panose="02020603050405020304" pitchFamily="18" charset="0"/>
                <a:cs typeface="Times New Roman" panose="02020603050405020304" pitchFamily="18" charset="0"/>
              </a:rPr>
              <a:t>Contextualização da pesquisa</a:t>
            </a:r>
            <a:endParaRPr lang="pt-BR" sz="2800" dirty="0">
              <a:solidFill>
                <a:srgbClr val="FFFFFF"/>
              </a:solidFill>
              <a:latin typeface="Times New Roman" panose="02020603050405020304" pitchFamily="18" charset="0"/>
              <a:cs typeface="Times New Roman" panose="02020603050405020304" pitchFamily="18" charset="0"/>
            </a:endParaRPr>
          </a:p>
        </p:txBody>
      </p:sp>
      <p:sp>
        <p:nvSpPr>
          <p:cNvPr id="8" name="AutoShape 14"/>
          <p:cNvSpPr>
            <a:spLocks noChangeArrowheads="1"/>
          </p:cNvSpPr>
          <p:nvPr/>
        </p:nvSpPr>
        <p:spPr bwMode="blackWhite">
          <a:xfrm>
            <a:off x="4936372" y="2856402"/>
            <a:ext cx="6062682" cy="572644"/>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129600" bIns="118800" anchor="ctr"/>
          <a:lstStyle/>
          <a:p>
            <a:pPr algn="r" eaLnBrk="1" hangingPunct="1">
              <a:lnSpc>
                <a:spcPct val="80000"/>
              </a:lnSpc>
              <a:spcBef>
                <a:spcPct val="50000"/>
              </a:spcBef>
              <a:buFontTx/>
              <a:buNone/>
            </a:pPr>
            <a:r>
              <a:rPr lang="pt-BR" sz="2800" dirty="0" smtClean="0">
                <a:solidFill>
                  <a:srgbClr val="FFFFFF"/>
                </a:solidFill>
                <a:latin typeface="Times New Roman" panose="02020603050405020304" pitchFamily="18" charset="0"/>
                <a:cs typeface="Times New Roman" panose="02020603050405020304" pitchFamily="18" charset="0"/>
              </a:rPr>
              <a:t>Fundamentação Teórica</a:t>
            </a:r>
            <a:endParaRPr lang="pt-BR" sz="2800" dirty="0">
              <a:solidFill>
                <a:srgbClr val="FFFFFF"/>
              </a:solidFill>
              <a:latin typeface="Times New Roman" panose="02020603050405020304" pitchFamily="18" charset="0"/>
              <a:cs typeface="Times New Roman" panose="02020603050405020304" pitchFamily="18" charset="0"/>
            </a:endParaRPr>
          </a:p>
        </p:txBody>
      </p:sp>
      <p:sp>
        <p:nvSpPr>
          <p:cNvPr id="9" name="AutoShape 17"/>
          <p:cNvSpPr>
            <a:spLocks noChangeArrowheads="1"/>
          </p:cNvSpPr>
          <p:nvPr/>
        </p:nvSpPr>
        <p:spPr bwMode="blackWhite">
          <a:xfrm>
            <a:off x="4783315" y="3531892"/>
            <a:ext cx="6233873" cy="576064"/>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eaLnBrk="1" hangingPunct="1">
              <a:lnSpc>
                <a:spcPct val="80000"/>
              </a:lnSpc>
              <a:spcBef>
                <a:spcPct val="50000"/>
              </a:spcBef>
              <a:buFontTx/>
              <a:buNone/>
            </a:pPr>
            <a:r>
              <a:rPr lang="pt-BR" sz="2800" dirty="0" smtClean="0">
                <a:solidFill>
                  <a:srgbClr val="FFFFFF"/>
                </a:solidFill>
                <a:latin typeface="Times New Roman" panose="02020603050405020304" pitchFamily="18" charset="0"/>
                <a:cs typeface="Times New Roman" panose="02020603050405020304" pitchFamily="18" charset="0"/>
              </a:rPr>
              <a:t>Descrição da solução proposta </a:t>
            </a:r>
            <a:endParaRPr lang="pt-BR" sz="2800" dirty="0">
              <a:solidFill>
                <a:srgbClr val="FFFFFF"/>
              </a:solidFill>
              <a:latin typeface="Times New Roman" panose="02020603050405020304" pitchFamily="18" charset="0"/>
              <a:cs typeface="Times New Roman" panose="02020603050405020304" pitchFamily="18" charset="0"/>
            </a:endParaRPr>
          </a:p>
        </p:txBody>
      </p:sp>
      <p:sp>
        <p:nvSpPr>
          <p:cNvPr id="10" name="AutoShape 17"/>
          <p:cNvSpPr>
            <a:spLocks noChangeArrowheads="1"/>
          </p:cNvSpPr>
          <p:nvPr/>
        </p:nvSpPr>
        <p:spPr bwMode="blackWhite">
          <a:xfrm>
            <a:off x="4884920" y="4262621"/>
            <a:ext cx="6096000" cy="576064"/>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eaLnBrk="1" hangingPunct="1">
              <a:lnSpc>
                <a:spcPct val="80000"/>
              </a:lnSpc>
              <a:spcBef>
                <a:spcPct val="50000"/>
              </a:spcBef>
              <a:buFontTx/>
              <a:buNone/>
            </a:pPr>
            <a:r>
              <a:rPr lang="pt-BR" sz="2800" dirty="0" smtClean="0">
                <a:solidFill>
                  <a:srgbClr val="FFFFFF"/>
                </a:solidFill>
                <a:latin typeface="Times New Roman" panose="02020603050405020304" pitchFamily="18" charset="0"/>
                <a:cs typeface="Times New Roman" panose="02020603050405020304" pitchFamily="18" charset="0"/>
              </a:rPr>
              <a:t>Construção da solução proposta </a:t>
            </a:r>
            <a:endParaRPr lang="pt-BR" sz="2800" dirty="0">
              <a:solidFill>
                <a:srgbClr val="FFFFFF"/>
              </a:solidFill>
              <a:latin typeface="Times New Roman" panose="02020603050405020304" pitchFamily="18" charset="0"/>
              <a:cs typeface="Times New Roman" panose="02020603050405020304" pitchFamily="18" charset="0"/>
            </a:endParaRPr>
          </a:p>
        </p:txBody>
      </p:sp>
      <p:sp>
        <p:nvSpPr>
          <p:cNvPr id="11" name="AutoShape 18"/>
          <p:cNvSpPr>
            <a:spLocks noChangeArrowheads="1"/>
          </p:cNvSpPr>
          <p:nvPr/>
        </p:nvSpPr>
        <p:spPr bwMode="blackWhite">
          <a:xfrm>
            <a:off x="4810084" y="5029354"/>
            <a:ext cx="6105556" cy="504056"/>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eaLnBrk="1" hangingPunct="1">
              <a:lnSpc>
                <a:spcPct val="80000"/>
              </a:lnSpc>
              <a:spcBef>
                <a:spcPct val="50000"/>
              </a:spcBef>
              <a:buFontTx/>
              <a:buNone/>
            </a:pPr>
            <a:r>
              <a:rPr lang="pt-BR" sz="2800" dirty="0" smtClean="0">
                <a:solidFill>
                  <a:srgbClr val="FFFFFF"/>
                </a:solidFill>
                <a:latin typeface="Times New Roman" panose="02020603050405020304" pitchFamily="18" charset="0"/>
                <a:cs typeface="Times New Roman" panose="02020603050405020304" pitchFamily="18" charset="0"/>
              </a:rPr>
              <a:t>Considerações finais </a:t>
            </a:r>
            <a:endParaRPr lang="pt-BR" sz="2800" dirty="0">
              <a:solidFill>
                <a:srgbClr val="FFFFFF"/>
              </a:solidFill>
              <a:latin typeface="Times New Roman" panose="02020603050405020304" pitchFamily="18" charset="0"/>
              <a:cs typeface="Times New Roman" panose="02020603050405020304" pitchFamily="18" charset="0"/>
            </a:endParaRPr>
          </a:p>
        </p:txBody>
      </p:sp>
      <p:sp>
        <p:nvSpPr>
          <p:cNvPr id="12" name="AutoShape 12">
            <a:hlinkHover r:id="" action="ppaction://hlinkshowjump?jump=lastslideviewed"/>
          </p:cNvPr>
          <p:cNvSpPr>
            <a:spLocks noChangeArrowheads="1"/>
          </p:cNvSpPr>
          <p:nvPr/>
        </p:nvSpPr>
        <p:spPr bwMode="blackWhite">
          <a:xfrm>
            <a:off x="4810084" y="5724079"/>
            <a:ext cx="6215106" cy="576064"/>
          </a:xfrm>
          <a:prstGeom prst="roundRect">
            <a:avLst>
              <a:gd name="adj" fmla="val 50000"/>
            </a:avLst>
          </a:prstGeom>
          <a:solidFill>
            <a:schemeClr val="accent3">
              <a:lumMod val="75000"/>
            </a:schemeClr>
          </a:solidFill>
          <a:ln>
            <a:headEnd/>
            <a:tailEnd/>
          </a:ln>
        </p:spPr>
        <p:style>
          <a:lnRef idx="1">
            <a:schemeClr val="accent5"/>
          </a:lnRef>
          <a:fillRef idx="1001">
            <a:schemeClr val="dk2"/>
          </a:fillRef>
          <a:effectRef idx="2">
            <a:schemeClr val="accent5"/>
          </a:effectRef>
          <a:fontRef idx="minor">
            <a:schemeClr val="lt1"/>
          </a:fontRef>
        </p:style>
        <p:txBody>
          <a:bodyPr lIns="57600" tIns="36000" rIns="93600" bIns="46038" anchor="ctr"/>
          <a:lstStyle/>
          <a:p>
            <a:pPr algn="r">
              <a:lnSpc>
                <a:spcPct val="80000"/>
              </a:lnSpc>
              <a:spcBef>
                <a:spcPct val="50000"/>
              </a:spcBef>
            </a:pPr>
            <a:r>
              <a:rPr lang="pt-BR" sz="2800" dirty="0">
                <a:latin typeface="Times New Roman" panose="02020603050405020304" pitchFamily="18" charset="0"/>
                <a:cs typeface="Times New Roman" panose="02020603050405020304" pitchFamily="18" charset="0"/>
              </a:rPr>
              <a:t>Referências bibliográfica</a:t>
            </a:r>
            <a:endParaRPr lang="pt-BR" sz="28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73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2" presetClass="entr" presetSubtype="8" fill="hold" grpId="0" nodeType="afterEffect">
                                  <p:stCondLst>
                                    <p:cond delay="2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0"/>
                            </p:stCondLst>
                            <p:childTnLst>
                              <p:par>
                                <p:cTn id="15" presetID="2" presetClass="entr" presetSubtype="8" fill="hold" grpId="0" nodeType="afterEffect">
                                  <p:stCondLst>
                                    <p:cond delay="2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7500"/>
                            </p:stCondLst>
                            <p:childTnLst>
                              <p:par>
                                <p:cTn id="20" presetID="2" presetClass="entr" presetSubtype="8" fill="hold" grpId="0" nodeType="afterEffect">
                                  <p:stCondLst>
                                    <p:cond delay="2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10000"/>
                            </p:stCondLst>
                            <p:childTnLst>
                              <p:par>
                                <p:cTn id="25" presetID="2" presetClass="entr" presetSubtype="8" fill="hold" grpId="0" nodeType="afterEffect">
                                  <p:stCondLst>
                                    <p:cond delay="2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12500"/>
                            </p:stCondLst>
                            <p:childTnLst>
                              <p:par>
                                <p:cTn id="30" presetID="2" presetClass="entr" presetSubtype="8" fill="hold" grpId="0" nodeType="afterEffect">
                                  <p:stCondLst>
                                    <p:cond delay="20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childTnLst>
                          </p:cTn>
                        </p:par>
                        <p:par>
                          <p:cTn id="34" fill="hold">
                            <p:stCondLst>
                              <p:cond delay="15000"/>
                            </p:stCondLst>
                            <p:childTnLst>
                              <p:par>
                                <p:cTn id="35" presetID="2" presetClass="entr" presetSubtype="8" fill="hold" grpId="0" nodeType="afterEffect">
                                  <p:stCondLst>
                                    <p:cond delay="200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C2E3AEA-764D-417E-AD3F-8C78B0B70C88}"/>
              </a:ext>
            </a:extLst>
          </p:cNvPr>
          <p:cNvSpPr>
            <a:spLocks noGrp="1"/>
          </p:cNvSpPr>
          <p:nvPr>
            <p:ph type="title"/>
          </p:nvPr>
        </p:nvSpPr>
        <p:spPr>
          <a:xfrm>
            <a:off x="921695" y="312802"/>
            <a:ext cx="10515600" cy="665825"/>
          </a:xfrm>
        </p:spPr>
        <p:txBody>
          <a:bodyPr>
            <a:normAutofit/>
          </a:bodyPr>
          <a:lstStyle/>
          <a:p>
            <a:pPr algn="ctr"/>
            <a:r>
              <a:rPr lang="pt-BR" sz="2400" b="1" u="sng" dirty="0" smtClean="0">
                <a:latin typeface="Times New Roman" panose="02020603050405020304" pitchFamily="18" charset="0"/>
                <a:cs typeface="Times New Roman" panose="02020603050405020304" pitchFamily="18" charset="0"/>
              </a:rPr>
              <a:t>Introdução</a:t>
            </a:r>
            <a:endParaRPr lang="pt-BR" sz="2400" b="1" u="sng"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 xmlns:a16="http://schemas.microsoft.com/office/drawing/2014/main" id="{CFC4972B-BAC9-41C2-8195-2E7B7ED36E1E}"/>
              </a:ext>
            </a:extLst>
          </p:cNvPr>
          <p:cNvSpPr>
            <a:spLocks noGrp="1"/>
          </p:cNvSpPr>
          <p:nvPr>
            <p:ph idx="1"/>
          </p:nvPr>
        </p:nvSpPr>
        <p:spPr>
          <a:xfrm>
            <a:off x="1099930" y="1470172"/>
            <a:ext cx="10253870" cy="5143293"/>
          </a:xfrm>
        </p:spPr>
        <p:txBody>
          <a:bodyPr>
            <a:normAutofit fontScale="25000" lnSpcReduction="20000"/>
          </a:bodyPr>
          <a:lstStyle/>
          <a:p>
            <a:pPr marL="0" indent="0" algn="just">
              <a:lnSpc>
                <a:spcPct val="120000"/>
              </a:lnSpc>
              <a:buNone/>
            </a:pPr>
            <a:r>
              <a:rPr lang="pt-PT" sz="9600" dirty="0" smtClean="0">
                <a:latin typeface="Times New Roman" panose="02020603050405020304" pitchFamily="18" charset="0"/>
                <a:cs typeface="Times New Roman" panose="02020603050405020304" pitchFamily="18" charset="0"/>
              </a:rPr>
              <a:t>	As </a:t>
            </a:r>
            <a:r>
              <a:rPr lang="pt-PT" sz="9600" dirty="0">
                <a:latin typeface="Times New Roman" panose="02020603050405020304" pitchFamily="18" charset="0"/>
                <a:cs typeface="Times New Roman" panose="02020603050405020304" pitchFamily="18" charset="0"/>
              </a:rPr>
              <a:t>organizações públicas e privada estão utilizando cada vez mais novos métodos de gestão, apropriados as suas características e circunstancias, com a finalidade de dinamizar a gestão do desempenho e prover a sustentabilidade organizacional. O tripé estratégico – processo – pessoas, sintetiza o necessário alinhamento harmônico da gestão, tendo como foco as estratégias, os processos e as pessoas devidamente suportados pela tecnologia da informação para gerar melhores resultados organizacionais, com foco na satisfação das partes interessadas (SEBRAE, 2007</a:t>
            </a:r>
            <a:r>
              <a:rPr lang="pt-PT" sz="9600" dirty="0" smtClean="0">
                <a:latin typeface="Times New Roman" panose="02020603050405020304" pitchFamily="18" charset="0"/>
                <a:cs typeface="Times New Roman" panose="02020603050405020304" pitchFamily="18" charset="0"/>
              </a:rPr>
              <a:t>).</a:t>
            </a:r>
            <a:r>
              <a:rPr lang="pt-PT" sz="9600" dirty="0">
                <a:latin typeface="Times New Roman" panose="02020603050405020304" pitchFamily="18" charset="0"/>
                <a:cs typeface="Times New Roman" panose="02020603050405020304" pitchFamily="18" charset="0"/>
              </a:rPr>
              <a:t> </a:t>
            </a:r>
            <a:endParaRPr lang="pt-PT" sz="96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9600" dirty="0">
                <a:latin typeface="Times New Roman" panose="02020603050405020304" pitchFamily="18" charset="0"/>
                <a:cs typeface="Times New Roman" panose="02020603050405020304" pitchFamily="18" charset="0"/>
              </a:rPr>
              <a:t>	</a:t>
            </a:r>
            <a:endParaRPr lang="pt-BR" sz="9600" dirty="0">
              <a:latin typeface="Times New Roman" panose="02020603050405020304" pitchFamily="18" charset="0"/>
              <a:cs typeface="Times New Roman" panose="02020603050405020304" pitchFamily="18" charset="0"/>
            </a:endParaRPr>
          </a:p>
          <a:p>
            <a:pPr marL="0" indent="0" algn="just">
              <a:lnSpc>
                <a:spcPct val="120000"/>
              </a:lnSpc>
              <a:buNone/>
            </a:pPr>
            <a:endParaRPr lang="pt-BR" sz="9600" dirty="0">
              <a:latin typeface="Times New Roman" panose="02020603050405020304" pitchFamily="18" charset="0"/>
              <a:cs typeface="Times New Roman" panose="02020603050405020304" pitchFamily="18" charset="0"/>
            </a:endParaRPr>
          </a:p>
          <a:p>
            <a:pPr>
              <a:lnSpc>
                <a:spcPct val="120000"/>
              </a:lnSpc>
            </a:pPr>
            <a:endParaRPr lang="pt-BR" sz="9600"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CF0BC68D-344B-435C-910B-7574286A2071}"/>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837773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40B8BAEA-07BA-4035-8BC6-8B89E921990F}"/>
              </a:ext>
            </a:extLst>
          </p:cNvPr>
          <p:cNvSpPr>
            <a:spLocks noGrp="1"/>
          </p:cNvSpPr>
          <p:nvPr>
            <p:ph idx="1"/>
          </p:nvPr>
        </p:nvSpPr>
        <p:spPr>
          <a:xfrm>
            <a:off x="683580" y="81023"/>
            <a:ext cx="10786369" cy="6672202"/>
          </a:xfrm>
        </p:spPr>
        <p:txBody>
          <a:bodyPr>
            <a:normAutofit fontScale="25000" lnSpcReduction="20000"/>
          </a:bodyPr>
          <a:lstStyle/>
          <a:p>
            <a:pPr marL="0" indent="0" algn="ctr">
              <a:buNone/>
            </a:pPr>
            <a:endParaRPr lang="pt-PT" sz="4500" b="1" u="sng" dirty="0">
              <a:latin typeface="Times New Roman" panose="02020603050405020304" pitchFamily="18" charset="0"/>
              <a:cs typeface="Times New Roman" panose="02020603050405020304" pitchFamily="18" charset="0"/>
            </a:endParaRPr>
          </a:p>
          <a:p>
            <a:pPr marL="0" indent="0" algn="ctr">
              <a:buNone/>
            </a:pPr>
            <a:r>
              <a:rPr lang="pt-PT" sz="11200" b="1" u="sng" dirty="0" smtClean="0">
                <a:latin typeface="Times New Roman" panose="02020603050405020304" pitchFamily="18" charset="0"/>
                <a:cs typeface="Times New Roman" panose="02020603050405020304" pitchFamily="18" charset="0"/>
              </a:rPr>
              <a:t>Contextualização da pesquisa</a:t>
            </a:r>
          </a:p>
          <a:p>
            <a:pPr marL="0" indent="0" algn="ctr">
              <a:lnSpc>
                <a:spcPct val="120000"/>
              </a:lnSpc>
              <a:buNone/>
            </a:pPr>
            <a:endParaRPr lang="pt-PT" sz="6800"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6800" b="1" dirty="0" smtClean="0">
                <a:latin typeface="Times New Roman" panose="02020603050405020304" pitchFamily="18" charset="0"/>
                <a:cs typeface="Times New Roman" panose="02020603050405020304" pitchFamily="18" charset="0"/>
              </a:rPr>
              <a:t>	</a:t>
            </a:r>
            <a:r>
              <a:rPr lang="pt-PT" sz="8800" b="1" dirty="0" smtClean="0">
                <a:latin typeface="Times New Roman" panose="02020603050405020304" pitchFamily="18" charset="0"/>
                <a:cs typeface="Times New Roman" panose="02020603050405020304" pitchFamily="18" charset="0"/>
              </a:rPr>
              <a:t>	Situação Problemática</a:t>
            </a:r>
          </a:p>
          <a:p>
            <a:pPr marL="0" indent="0" algn="just">
              <a:lnSpc>
                <a:spcPct val="120000"/>
              </a:lnSpc>
              <a:buNone/>
            </a:pPr>
            <a:r>
              <a:rPr lang="pt-PT" sz="8800" dirty="0" smtClean="0"/>
              <a:t>	</a:t>
            </a:r>
            <a:r>
              <a:rPr lang="pt-PT" sz="8800" dirty="0" smtClean="0">
                <a:latin typeface="Times New Roman" panose="02020603050405020304" pitchFamily="18" charset="0"/>
                <a:cs typeface="Times New Roman" panose="02020603050405020304" pitchFamily="18" charset="0"/>
              </a:rPr>
              <a:t>A Gestão de Processo de Tramitação aos departamentos do Instituto Superior Técnico Militar (ISTM) está em falta de informatização, já que se faz empregando informação imprensa com um gasto de recursos elevado, a informação se leva de um local a outro pessoalmente causando perdas de tempo, e algumas ocasiões outras pessoas acessam a informação violando assim a segurança da mesma. Quando há atraso da informação os avisos são pessoais onde não se delimita a responsabilidade do causado. Com o surgimento de novas técnicas de trabalho por via de novas tecnologias de informação, surge a necessidade de desenvolver um Sistema de Gestão para a Tramitação de Processos a nível dos departamentos no Instituto Superior Técnico Militar</a:t>
            </a:r>
            <a:endParaRPr lang="pt-PT" sz="8800"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8800" dirty="0" smtClean="0">
                <a:latin typeface="Times New Roman" panose="02020603050405020304" pitchFamily="18" charset="0"/>
                <a:cs typeface="Times New Roman" panose="02020603050405020304" pitchFamily="18" charset="0"/>
              </a:rPr>
              <a:t>	</a:t>
            </a:r>
            <a:endParaRPr lang="pt-PT" sz="8800" b="1" u="sng"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8800" b="1" dirty="0" smtClean="0">
                <a:latin typeface="Times New Roman" panose="02020603050405020304" pitchFamily="18" charset="0"/>
                <a:cs typeface="Times New Roman" panose="02020603050405020304" pitchFamily="18" charset="0"/>
              </a:rPr>
              <a:t>		Problema </a:t>
            </a:r>
            <a:endParaRPr lang="pt-BR" sz="88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8800" dirty="0" smtClean="0">
                <a:latin typeface="Times New Roman" panose="02020603050405020304" pitchFamily="18" charset="0"/>
                <a:cs typeface="Times New Roman" panose="02020603050405020304" pitchFamily="18" charset="0"/>
              </a:rPr>
              <a:t>	Como desenvolver um sistema que permitirá fazer a gestão processual e a tramitação dos mesmos no Instituto Superior Técnico Militar (ISTM)?</a:t>
            </a:r>
            <a:endParaRPr lang="en-US" sz="88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pt-PT" sz="6800" b="1" dirty="0" smtClean="0">
                <a:latin typeface="Times New Roman" panose="02020603050405020304" pitchFamily="18" charset="0"/>
                <a:cs typeface="Times New Roman" panose="02020603050405020304" pitchFamily="18" charset="0"/>
              </a:rPr>
              <a:t>	</a:t>
            </a:r>
            <a:endParaRPr lang="pt-BR" sz="6800" dirty="0"/>
          </a:p>
        </p:txBody>
      </p:sp>
      <p:sp>
        <p:nvSpPr>
          <p:cNvPr id="4" name="Espaço Reservado para Número de Slide 3">
            <a:extLst>
              <a:ext uri="{FF2B5EF4-FFF2-40B4-BE49-F238E27FC236}">
                <a16:creationId xmlns="" xmlns:a16="http://schemas.microsoft.com/office/drawing/2014/main" id="{278FA672-A1BB-4F79-80CE-3456C8C43747}"/>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256945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041400" y="228982"/>
            <a:ext cx="11023599" cy="6489318"/>
          </a:xfrm>
        </p:spPr>
        <p:txBody>
          <a:bodyPr>
            <a:noAutofit/>
          </a:bodyPr>
          <a:lstStyle/>
          <a:p>
            <a:pPr marL="0" indent="0">
              <a:buNone/>
            </a:pPr>
            <a:r>
              <a:rPr lang="pt-PT" sz="2400" b="1" dirty="0" smtClean="0">
                <a:latin typeface="Times New Roman" panose="02020603050405020304" pitchFamily="18" charset="0"/>
                <a:cs typeface="Times New Roman" panose="02020603050405020304" pitchFamily="18" charset="0"/>
              </a:rPr>
              <a:t>		</a:t>
            </a:r>
          </a:p>
          <a:p>
            <a:pPr marL="0" indent="0" algn="just">
              <a:buNone/>
            </a:pPr>
            <a:r>
              <a:rPr lang="pt-PT" sz="2400" b="1" dirty="0">
                <a:latin typeface="Times New Roman" panose="02020603050405020304" pitchFamily="18" charset="0"/>
                <a:cs typeface="Times New Roman" panose="02020603050405020304" pitchFamily="18" charset="0"/>
              </a:rPr>
              <a:t>	</a:t>
            </a:r>
            <a:r>
              <a:rPr lang="pt-PT" sz="2400" b="1" dirty="0" smtClean="0">
                <a:latin typeface="Times New Roman" panose="02020603050405020304" pitchFamily="18" charset="0"/>
                <a:cs typeface="Times New Roman" panose="02020603050405020304" pitchFamily="18" charset="0"/>
              </a:rPr>
              <a:t>	Objecto de estudo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pt-PT" sz="2400" dirty="0" smtClean="0">
                <a:latin typeface="Times New Roman" panose="02020603050405020304" pitchFamily="18" charset="0"/>
                <a:cs typeface="Times New Roman" panose="02020603050405020304" pitchFamily="18" charset="0"/>
              </a:rPr>
              <a:t>      	 Sistema de Gestão para a Tramitação de Processos</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pt-PT" sz="2400" b="1" dirty="0" smtClean="0">
              <a:latin typeface="Times New Roman" panose="02020603050405020304" pitchFamily="18" charset="0"/>
              <a:cs typeface="Times New Roman" panose="02020603050405020304" pitchFamily="18" charset="0"/>
            </a:endParaRPr>
          </a:p>
          <a:p>
            <a:pPr marL="0" indent="0" algn="just">
              <a:buNone/>
            </a:pPr>
            <a:r>
              <a:rPr lang="pt-PT" sz="2400" b="1" dirty="0" smtClean="0">
                <a:latin typeface="Times New Roman" panose="02020603050405020304" pitchFamily="18" charset="0"/>
                <a:cs typeface="Times New Roman" panose="02020603050405020304" pitchFamily="18" charset="0"/>
              </a:rPr>
              <a:t>		Campo de Acção</a:t>
            </a:r>
            <a:endParaRPr lang="pt-BR" sz="2400" b="1" dirty="0" smtClean="0">
              <a:latin typeface="Times New Roman" panose="02020603050405020304" pitchFamily="18" charset="0"/>
              <a:cs typeface="Times New Roman" panose="02020603050405020304" pitchFamily="18" charset="0"/>
            </a:endParaRPr>
          </a:p>
          <a:p>
            <a:pPr marL="0" indent="0" algn="just">
              <a:buNone/>
            </a:pPr>
            <a:r>
              <a:rPr lang="pt-PT" sz="2400" dirty="0" smtClean="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rPr>
              <a:t>D</a:t>
            </a:r>
            <a:r>
              <a:rPr lang="pt-PT" sz="2400" dirty="0" smtClean="0">
                <a:latin typeface="Times New Roman" panose="02020603050405020304" pitchFamily="18" charset="0"/>
                <a:cs typeface="Times New Roman" panose="02020603050405020304" pitchFamily="18" charset="0"/>
              </a:rPr>
              <a:t>epartamentos </a:t>
            </a:r>
            <a:r>
              <a:rPr lang="pt-PT" sz="2400" dirty="0">
                <a:latin typeface="Times New Roman" panose="02020603050405020304" pitchFamily="18" charset="0"/>
                <a:cs typeface="Times New Roman" panose="02020603050405020304" pitchFamily="18" charset="0"/>
              </a:rPr>
              <a:t>d</a:t>
            </a:r>
            <a:r>
              <a:rPr lang="pt-PT" sz="2400" dirty="0" smtClean="0">
                <a:latin typeface="Times New Roman" panose="02020603050405020304" pitchFamily="18" charset="0"/>
                <a:cs typeface="Times New Roman" panose="02020603050405020304" pitchFamily="18" charset="0"/>
              </a:rPr>
              <a:t>o </a:t>
            </a:r>
            <a:r>
              <a:rPr lang="pt-PT" sz="2400" dirty="0">
                <a:latin typeface="Times New Roman" panose="02020603050405020304" pitchFamily="18" charset="0"/>
                <a:cs typeface="Times New Roman" panose="02020603050405020304" pitchFamily="18" charset="0"/>
              </a:rPr>
              <a:t>Instituto Superior Técnico Militar. </a:t>
            </a:r>
            <a:endParaRPr lang="en-US" sz="2400" dirty="0">
              <a:latin typeface="Times New Roman" panose="02020603050405020304" pitchFamily="18" charset="0"/>
              <a:cs typeface="Times New Roman" panose="02020603050405020304" pitchFamily="18" charset="0"/>
            </a:endParaRPr>
          </a:p>
          <a:p>
            <a:pPr marL="0" indent="0" algn="just">
              <a:buNone/>
            </a:pPr>
            <a:endParaRPr lang="pt-PT" sz="2400" dirty="0" smtClean="0">
              <a:latin typeface="Times New Roman" panose="02020603050405020304" pitchFamily="18" charset="0"/>
              <a:cs typeface="Times New Roman" panose="02020603050405020304" pitchFamily="18" charset="0"/>
            </a:endParaRPr>
          </a:p>
          <a:p>
            <a:pPr marL="0" indent="0" algn="just">
              <a:buNone/>
            </a:pPr>
            <a:r>
              <a:rPr lang="pt-PT" sz="2400" b="1" dirty="0" smtClean="0">
                <a:latin typeface="Times New Roman" panose="02020603050405020304" pitchFamily="18" charset="0"/>
                <a:cs typeface="Times New Roman" panose="02020603050405020304" pitchFamily="18" charset="0"/>
              </a:rPr>
              <a:t>		Hipótese</a:t>
            </a:r>
            <a:endParaRPr lang="pt-BR" sz="24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pt-PT" sz="2400" dirty="0"/>
              <a:t>	</a:t>
            </a:r>
            <a:r>
              <a:rPr lang="pt-PT" sz="2400" dirty="0" smtClean="0">
                <a:latin typeface="Times New Roman" panose="02020603050405020304" pitchFamily="18" charset="0"/>
                <a:cs typeface="Times New Roman" panose="02020603050405020304" pitchFamily="18" charset="0"/>
              </a:rPr>
              <a:t>Com a implementação deste sistema haverá melhoria no que concerne o trabalho em processo aos departamentos e vai reduzir a quantidade de informações em papel.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Marcador de Posição do Número do Diapositivo 3"/>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3883509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67037F31-28E0-4B84-B8BF-48C95D1A2501}"/>
              </a:ext>
            </a:extLst>
          </p:cNvPr>
          <p:cNvSpPr>
            <a:spLocks noGrp="1"/>
          </p:cNvSpPr>
          <p:nvPr>
            <p:ph idx="1"/>
          </p:nvPr>
        </p:nvSpPr>
        <p:spPr>
          <a:xfrm>
            <a:off x="1181687" y="384313"/>
            <a:ext cx="10747716" cy="6325976"/>
          </a:xfrm>
        </p:spPr>
        <p:txBody>
          <a:bodyPr>
            <a:normAutofit/>
          </a:bodyPr>
          <a:lstStyle/>
          <a:p>
            <a:pPr marL="0" indent="0" algn="just">
              <a:buNone/>
            </a:pPr>
            <a:endParaRPr lang="pt-BR" sz="2400" b="1" dirty="0">
              <a:latin typeface="Times New Roman" panose="02020603050405020304" pitchFamily="18" charset="0"/>
              <a:cs typeface="Times New Roman" panose="02020603050405020304" pitchFamily="18" charset="0"/>
            </a:endParaRPr>
          </a:p>
          <a:p>
            <a:pPr marL="0" indent="0" algn="just">
              <a:buNone/>
            </a:pPr>
            <a:r>
              <a:rPr lang="pt-BR" sz="2400" b="1" dirty="0" smtClean="0">
                <a:latin typeface="Times New Roman" panose="02020603050405020304" pitchFamily="18" charset="0"/>
                <a:cs typeface="Times New Roman" panose="02020603050405020304" pitchFamily="18" charset="0"/>
              </a:rPr>
              <a:t>	Objetivo </a:t>
            </a:r>
            <a:r>
              <a:rPr lang="pt-BR" sz="2400" b="1" dirty="0">
                <a:latin typeface="Times New Roman" panose="02020603050405020304" pitchFamily="18" charset="0"/>
                <a:cs typeface="Times New Roman" panose="02020603050405020304" pitchFamily="18" charset="0"/>
              </a:rPr>
              <a:t>geral</a:t>
            </a:r>
            <a:r>
              <a:rPr lang="pt-BR" sz="2400" dirty="0">
                <a:latin typeface="Times New Roman" panose="02020603050405020304" pitchFamily="18" charset="0"/>
                <a:cs typeface="Times New Roman" panose="02020603050405020304" pitchFamily="18" charset="0"/>
              </a:rPr>
              <a:t> </a:t>
            </a:r>
          </a:p>
          <a:p>
            <a:pPr marL="0" indent="0">
              <a:lnSpc>
                <a:spcPct val="100000"/>
              </a:lnSpc>
              <a:buNone/>
            </a:pPr>
            <a:r>
              <a:rPr lang="pt-PT" sz="2400" dirty="0">
                <a:latin typeface="Times New Roman" panose="02020603050405020304" pitchFamily="18" charset="0"/>
                <a:cs typeface="Times New Roman" panose="02020603050405020304" pitchFamily="18" charset="0"/>
              </a:rPr>
              <a:t>Elaborar um sistema de gestão para a tramitação de processos no Instituto Superior Técnico Militar (ISTM</a:t>
            </a:r>
            <a:r>
              <a:rPr lang="pt-PT"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pt-BR" sz="2400" dirty="0" smtClean="0">
              <a:latin typeface="Times New Roman" panose="02020603050405020304" pitchFamily="18" charset="0"/>
              <a:cs typeface="Times New Roman" panose="02020603050405020304" pitchFamily="18" charset="0"/>
            </a:endParaRPr>
          </a:p>
          <a:p>
            <a:pPr marL="0" indent="0">
              <a:buNone/>
            </a:pPr>
            <a:r>
              <a:rPr lang="pt-BR" sz="2400" b="1" dirty="0">
                <a:latin typeface="Times New Roman" panose="02020603050405020304" pitchFamily="18" charset="0"/>
                <a:cs typeface="Times New Roman" panose="02020603050405020304" pitchFamily="18" charset="0"/>
              </a:rPr>
              <a:t> </a:t>
            </a:r>
            <a:r>
              <a:rPr lang="pt-BR" sz="2400" b="1" dirty="0" smtClean="0">
                <a:latin typeface="Times New Roman" panose="02020603050405020304" pitchFamily="18" charset="0"/>
                <a:cs typeface="Times New Roman" panose="02020603050405020304" pitchFamily="18" charset="0"/>
              </a:rPr>
              <a:t>	Objetivos </a:t>
            </a:r>
            <a:r>
              <a:rPr lang="pt-BR" sz="2400" b="1" dirty="0">
                <a:latin typeface="Times New Roman" panose="02020603050405020304" pitchFamily="18" charset="0"/>
                <a:cs typeface="Times New Roman" panose="02020603050405020304" pitchFamily="18" charset="0"/>
              </a:rPr>
              <a:t>Específicos:</a:t>
            </a:r>
          </a:p>
          <a:p>
            <a:pPr marL="0" lvl="0" indent="0">
              <a:lnSpc>
                <a:spcPct val="100000"/>
              </a:lnSpc>
              <a:buNone/>
            </a:pPr>
            <a:r>
              <a:rPr lang="pt-PT" sz="2400" dirty="0">
                <a:latin typeface="Times New Roman" panose="02020603050405020304" pitchFamily="18" charset="0"/>
                <a:cs typeface="Times New Roman" panose="02020603050405020304" pitchFamily="18" charset="0"/>
              </a:rPr>
              <a:t>Realizar estudos bibliográficos sobre gestão de processos e tramitação</a:t>
            </a:r>
            <a:endParaRPr lang="en-US" sz="2400" dirty="0">
              <a:latin typeface="Times New Roman" panose="02020603050405020304" pitchFamily="18" charset="0"/>
              <a:cs typeface="Times New Roman" panose="02020603050405020304" pitchFamily="18" charset="0"/>
            </a:endParaRPr>
          </a:p>
          <a:p>
            <a:pPr marL="0" lvl="0" indent="0">
              <a:lnSpc>
                <a:spcPct val="100000"/>
              </a:lnSpc>
              <a:buNone/>
            </a:pPr>
            <a:r>
              <a:rPr lang="pt-PT" sz="2400" dirty="0">
                <a:latin typeface="Times New Roman" panose="02020603050405020304" pitchFamily="18" charset="0"/>
                <a:cs typeface="Times New Roman" panose="02020603050405020304" pitchFamily="18" charset="0"/>
              </a:rPr>
              <a:t>Fazer estudos de campo aos Departamentos do ISTM e em bibliotecas de outras instituições, a fim de capturar requisitos para o desenvolvimento do sistema</a:t>
            </a:r>
            <a:endParaRPr lang="en-US" sz="2400" dirty="0">
              <a:latin typeface="Times New Roman" panose="02020603050405020304" pitchFamily="18" charset="0"/>
              <a:cs typeface="Times New Roman" panose="02020603050405020304" pitchFamily="18" charset="0"/>
            </a:endParaRPr>
          </a:p>
          <a:p>
            <a:pPr marL="0" lvl="0" indent="0">
              <a:lnSpc>
                <a:spcPct val="100000"/>
              </a:lnSpc>
              <a:buNone/>
            </a:pPr>
            <a:r>
              <a:rPr lang="pt-PT" sz="2400" dirty="0">
                <a:latin typeface="Times New Roman" panose="02020603050405020304" pitchFamily="18" charset="0"/>
                <a:cs typeface="Times New Roman" panose="02020603050405020304" pitchFamily="18" charset="0"/>
              </a:rPr>
              <a:t>Desenhar o protótipo do sistema. </a:t>
            </a:r>
            <a:endParaRPr lang="en-US" sz="2400" dirty="0">
              <a:latin typeface="Times New Roman" panose="02020603050405020304" pitchFamily="18" charset="0"/>
              <a:cs typeface="Times New Roman" panose="02020603050405020304" pitchFamily="18" charset="0"/>
            </a:endParaRPr>
          </a:p>
          <a:p>
            <a:pPr marL="0" lvl="0" indent="0">
              <a:lnSpc>
                <a:spcPct val="100000"/>
              </a:lnSpc>
              <a:buNone/>
            </a:pPr>
            <a:r>
              <a:rPr lang="pt-PT" sz="2400" dirty="0">
                <a:latin typeface="Times New Roman" panose="02020603050405020304" pitchFamily="18" charset="0"/>
                <a:cs typeface="Times New Roman" panose="02020603050405020304" pitchFamily="18" charset="0"/>
              </a:rPr>
              <a:t>Desenvolver uma aplicação web</a:t>
            </a:r>
            <a:endParaRPr lang="en-US" sz="2400" dirty="0">
              <a:latin typeface="Times New Roman" panose="02020603050405020304" pitchFamily="18" charset="0"/>
              <a:cs typeface="Times New Roman" panose="02020603050405020304" pitchFamily="18" charset="0"/>
            </a:endParaRPr>
          </a:p>
          <a:p>
            <a:pPr marL="0" lvl="0" indent="0">
              <a:lnSpc>
                <a:spcPct val="100000"/>
              </a:lnSpc>
              <a:buNone/>
            </a:pPr>
            <a:r>
              <a:rPr lang="pt-PT" sz="2400" dirty="0">
                <a:latin typeface="Times New Roman" panose="02020603050405020304" pitchFamily="18" charset="0"/>
                <a:cs typeface="Times New Roman" panose="02020603050405020304" pitchFamily="18" charset="0"/>
              </a:rPr>
              <a:t>Comprovar o aplicativo a partir de um conjunto de provas.</a:t>
            </a:r>
            <a:endParaRPr lang="en-US" sz="2400" dirty="0">
              <a:latin typeface="Times New Roman" panose="02020603050405020304" pitchFamily="18" charset="0"/>
              <a:cs typeface="Times New Roman" panose="02020603050405020304" pitchFamily="18" charset="0"/>
            </a:endParaRPr>
          </a:p>
          <a:p>
            <a:pPr marL="0" indent="0">
              <a:buNone/>
            </a:pPr>
            <a:endParaRPr lang="pt-BR" sz="2400"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4CC4BCF2-F8C1-4F36-9829-475C9C7EF496}"/>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1956780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1A93737B-7D36-4A27-B253-F014B3FCF364}"/>
              </a:ext>
            </a:extLst>
          </p:cNvPr>
          <p:cNvSpPr>
            <a:spLocks noGrp="1"/>
          </p:cNvSpPr>
          <p:nvPr>
            <p:ph idx="1"/>
          </p:nvPr>
        </p:nvSpPr>
        <p:spPr>
          <a:xfrm>
            <a:off x="1341783" y="344557"/>
            <a:ext cx="9440517" cy="6513443"/>
          </a:xfrm>
        </p:spPr>
        <p:txBody>
          <a:bodyPr>
            <a:normAutofit/>
          </a:bodyPr>
          <a:lstStyle/>
          <a:p>
            <a:pPr marL="0" indent="0">
              <a:buNone/>
            </a:pPr>
            <a:r>
              <a:rPr lang="pt-BR" sz="2600" b="1" dirty="0" smtClean="0">
                <a:latin typeface="Times New Roman" panose="02020603050405020304" pitchFamily="18" charset="0"/>
                <a:cs typeface="Times New Roman" panose="02020603050405020304" pitchFamily="18" charset="0"/>
              </a:rPr>
              <a:t>	</a:t>
            </a:r>
          </a:p>
          <a:p>
            <a:pPr marL="0" indent="0">
              <a:buNone/>
            </a:pPr>
            <a:r>
              <a:rPr lang="pt-BR" sz="2600" b="1" dirty="0">
                <a:latin typeface="Times New Roman" panose="02020603050405020304" pitchFamily="18" charset="0"/>
                <a:cs typeface="Times New Roman" panose="02020603050405020304" pitchFamily="18" charset="0"/>
              </a:rPr>
              <a:t>	</a:t>
            </a:r>
            <a:r>
              <a:rPr lang="pt-BR" sz="2600" b="1" dirty="0" smtClean="0">
                <a:latin typeface="Times New Roman" panose="02020603050405020304" pitchFamily="18" charset="0"/>
                <a:cs typeface="Times New Roman" panose="02020603050405020304" pitchFamily="18" charset="0"/>
              </a:rPr>
              <a:t>	</a:t>
            </a:r>
            <a:r>
              <a:rPr lang="pt-PT" sz="2800" b="1" dirty="0" smtClean="0">
                <a:latin typeface="Times New Roman" panose="02020603050405020304" pitchFamily="18" charset="0"/>
                <a:cs typeface="Times New Roman" panose="02020603050405020304" pitchFamily="18" charset="0"/>
              </a:rPr>
              <a:t>	</a:t>
            </a:r>
          </a:p>
          <a:p>
            <a:pPr marL="0" indent="0" algn="just">
              <a:buNone/>
            </a:pPr>
            <a:r>
              <a:rPr lang="pt-PT" sz="2800" b="1" dirty="0">
                <a:latin typeface="Times New Roman" panose="02020603050405020304" pitchFamily="18" charset="0"/>
                <a:cs typeface="Times New Roman" panose="02020603050405020304" pitchFamily="18" charset="0"/>
              </a:rPr>
              <a:t>	</a:t>
            </a:r>
            <a:r>
              <a:rPr lang="pt-PT" sz="2400" b="1" dirty="0" smtClean="0">
                <a:latin typeface="Times New Roman" panose="02020603050405020304" pitchFamily="18" charset="0"/>
                <a:cs typeface="Times New Roman" panose="02020603050405020304" pitchFamily="18" charset="0"/>
              </a:rPr>
              <a:t>Justificativa</a:t>
            </a:r>
          </a:p>
          <a:p>
            <a:pPr marL="0" indent="0" algn="just">
              <a:buNone/>
            </a:pPr>
            <a:endParaRPr lang="pt-BR" sz="2800" b="1" dirty="0">
              <a:latin typeface="Times New Roman" panose="02020603050405020304" pitchFamily="18" charset="0"/>
              <a:cs typeface="Times New Roman" panose="02020603050405020304" pitchFamily="18" charset="0"/>
            </a:endParaRPr>
          </a:p>
          <a:p>
            <a:pPr marL="0" indent="0" algn="just">
              <a:lnSpc>
                <a:spcPct val="100000"/>
              </a:lnSpc>
              <a:buNone/>
            </a:pPr>
            <a:r>
              <a:rPr lang="pt-PT" sz="2800" dirty="0" smtClean="0">
                <a:latin typeface="Times New Roman" panose="02020603050405020304" pitchFamily="18" charset="0"/>
                <a:cs typeface="Times New Roman" panose="02020603050405020304" pitchFamily="18" charset="0"/>
              </a:rPr>
              <a:t>	</a:t>
            </a:r>
            <a:r>
              <a:rPr lang="pt-PT" sz="2400" dirty="0" smtClean="0">
                <a:latin typeface="Times New Roman" panose="02020603050405020304" pitchFamily="18" charset="0"/>
                <a:cs typeface="Times New Roman" panose="02020603050405020304" pitchFamily="18" charset="0"/>
              </a:rPr>
              <a:t>A </a:t>
            </a:r>
            <a:r>
              <a:rPr lang="pt-PT" sz="2400" dirty="0">
                <a:latin typeface="Times New Roman" panose="02020603050405020304" pitchFamily="18" charset="0"/>
                <a:cs typeface="Times New Roman" panose="02020603050405020304" pitchFamily="18" charset="0"/>
              </a:rPr>
              <a:t>escolha do tema e realização da pesquisa se deu pela necessidade ao melhoramento das actividades processuais no Instituto Superior Técnico Militar</a:t>
            </a:r>
            <a:r>
              <a:rPr lang="pt-PT" sz="2400" dirty="0" smtClean="0">
                <a:latin typeface="Times New Roman" panose="02020603050405020304" pitchFamily="18" charset="0"/>
                <a:cs typeface="Times New Roman" panose="02020603050405020304" pitchFamily="18" charset="0"/>
              </a:rPr>
              <a:t>, </a:t>
            </a:r>
            <a:r>
              <a:rPr lang="pt-PT" sz="2400" dirty="0">
                <a:latin typeface="Times New Roman" panose="02020603050405020304" pitchFamily="18" charset="0"/>
                <a:cs typeface="Times New Roman" panose="02020603050405020304" pitchFamily="18" charset="0"/>
              </a:rPr>
              <a:t>especificamente nos departamentos de </a:t>
            </a:r>
            <a:r>
              <a:rPr lang="pt-PT" sz="2400" dirty="0" smtClean="0">
                <a:latin typeface="Times New Roman" panose="02020603050405020304" pitchFamily="18" charset="0"/>
                <a:cs typeface="Times New Roman" panose="02020603050405020304" pitchFamily="18" charset="0"/>
              </a:rPr>
              <a:t>Engenharia e Medicina.</a:t>
            </a:r>
            <a:endParaRPr lang="en-US" sz="2400" dirty="0">
              <a:latin typeface="Times New Roman" panose="02020603050405020304" pitchFamily="18" charset="0"/>
              <a:cs typeface="Times New Roman" panose="02020603050405020304" pitchFamily="18" charset="0"/>
            </a:endParaRPr>
          </a:p>
          <a:p>
            <a:pPr marL="0" indent="0" algn="just">
              <a:buNone/>
            </a:pPr>
            <a:r>
              <a:rPr lang="pt-PT" sz="2800" dirty="0">
                <a:latin typeface="Times New Roman" panose="02020603050405020304" pitchFamily="18" charset="0"/>
                <a:cs typeface="Times New Roman" panose="02020603050405020304" pitchFamily="18" charset="0"/>
              </a:rPr>
              <a:t> </a:t>
            </a:r>
            <a:endParaRPr lang="pt-BR" sz="2800" dirty="0">
              <a:latin typeface="Times New Roman" panose="02020603050405020304" pitchFamily="18" charset="0"/>
              <a:cs typeface="Times New Roman" panose="02020603050405020304" pitchFamily="18" charset="0"/>
            </a:endParaRPr>
          </a:p>
          <a:p>
            <a:pPr marL="0" indent="0">
              <a:buNone/>
            </a:pPr>
            <a:endParaRPr lang="pt-BR" dirty="0"/>
          </a:p>
        </p:txBody>
      </p:sp>
      <p:sp>
        <p:nvSpPr>
          <p:cNvPr id="4" name="Espaço Reservado para Número de Slide 3">
            <a:extLst>
              <a:ext uri="{FF2B5EF4-FFF2-40B4-BE49-F238E27FC236}">
                <a16:creationId xmlns="" xmlns:a16="http://schemas.microsoft.com/office/drawing/2014/main" id="{A50D826D-FA0C-44B8-B84F-310CA04C4321}"/>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46357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F6F7698D-C6E9-4970-A62D-D3667D2B7073}"/>
              </a:ext>
            </a:extLst>
          </p:cNvPr>
          <p:cNvSpPr>
            <a:spLocks noGrp="1"/>
          </p:cNvSpPr>
          <p:nvPr>
            <p:ph idx="1"/>
          </p:nvPr>
        </p:nvSpPr>
        <p:spPr>
          <a:xfrm>
            <a:off x="1676400" y="350507"/>
            <a:ext cx="10104268" cy="5686633"/>
          </a:xfrm>
        </p:spPr>
        <p:txBody>
          <a:bodyPr>
            <a:normAutofit/>
          </a:bodyPr>
          <a:lstStyle/>
          <a:p>
            <a:pPr marL="0" indent="0" algn="ctr">
              <a:buNone/>
            </a:pPr>
            <a:r>
              <a:rPr lang="pt-PT" sz="2400" b="1" dirty="0">
                <a:latin typeface="Times New Roman" panose="02020603050405020304" pitchFamily="18" charset="0"/>
                <a:cs typeface="Times New Roman" panose="02020603050405020304" pitchFamily="18" charset="0"/>
              </a:rPr>
              <a:t>Métodos de investigação</a:t>
            </a:r>
            <a:endParaRPr lang="pt-BR" sz="2400" b="1" dirty="0">
              <a:latin typeface="Times New Roman" panose="02020603050405020304" pitchFamily="18" charset="0"/>
              <a:cs typeface="Times New Roman" panose="02020603050405020304" pitchFamily="18" charset="0"/>
            </a:endParaRPr>
          </a:p>
          <a:p>
            <a:pPr marL="0" indent="0" algn="just">
              <a:lnSpc>
                <a:spcPts val="3840"/>
              </a:lnSpc>
              <a:spcAft>
                <a:spcPts val="1800"/>
              </a:spcAft>
              <a:buNone/>
            </a:pPr>
            <a:r>
              <a:rPr lang="pt-PT" sz="2400" b="1" dirty="0">
                <a:latin typeface="Times New Roman" panose="02020603050405020304" pitchFamily="18" charset="0"/>
                <a:ea typeface="Calibri" panose="020F0502020204030204" pitchFamily="34" charset="0"/>
                <a:cs typeface="Times New Roman" panose="02020603050405020304" pitchFamily="18" charset="0"/>
              </a:rPr>
              <a:t>Métodos </a:t>
            </a:r>
            <a:r>
              <a:rPr lang="pt-PT" sz="2400" b="1" dirty="0" smtClean="0">
                <a:latin typeface="Times New Roman" panose="02020603050405020304" pitchFamily="18" charset="0"/>
                <a:ea typeface="Calibri" panose="020F0502020204030204" pitchFamily="34" charset="0"/>
                <a:cs typeface="Times New Roman" panose="02020603050405020304" pitchFamily="18" charset="0"/>
              </a:rPr>
              <a:t>Teóricos:</a:t>
            </a:r>
          </a:p>
          <a:p>
            <a:pPr indent="0" algn="just">
              <a:lnSpc>
                <a:spcPts val="3840"/>
              </a:lnSpc>
              <a:spcAft>
                <a:spcPts val="1800"/>
              </a:spcAft>
              <a:buNone/>
            </a:pPr>
            <a:r>
              <a:rPr lang="pt-PT" sz="2400" b="1" dirty="0" smtClean="0">
                <a:latin typeface="Times New Roman" panose="02020603050405020304" pitchFamily="18" charset="0"/>
                <a:ea typeface="Calibri" panose="020F0502020204030204" pitchFamily="34" charset="0"/>
                <a:cs typeface="Times New Roman" panose="02020603050405020304" pitchFamily="18" charset="0"/>
              </a:rPr>
              <a:t> 	</a:t>
            </a:r>
            <a:r>
              <a:rPr lang="pt-PT" sz="2400" dirty="0" smtClean="0">
                <a:latin typeface="Times New Roman" panose="02020603050405020304" pitchFamily="18" charset="0"/>
                <a:cs typeface="Times New Roman" panose="02020603050405020304" pitchFamily="18" charset="0"/>
              </a:rPr>
              <a:t>Hipotético</a:t>
            </a:r>
            <a:r>
              <a:rPr lang="pt-PT"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pt-PT" sz="2400" dirty="0">
                <a:latin typeface="Times New Roman" panose="02020603050405020304" pitchFamily="18" charset="0"/>
                <a:ea typeface="Calibri" panose="020F0502020204030204" pitchFamily="34" charset="0"/>
                <a:cs typeface="Times New Roman" panose="02020603050405020304" pitchFamily="18" charset="0"/>
              </a:rPr>
              <a:t>– </a:t>
            </a:r>
            <a:r>
              <a:rPr lang="pt-PT" sz="2400" dirty="0" smtClean="0">
                <a:latin typeface="Times New Roman" panose="02020603050405020304" pitchFamily="18" charset="0"/>
                <a:ea typeface="Calibri" panose="020F0502020204030204" pitchFamily="34" charset="0"/>
                <a:cs typeface="Times New Roman" panose="02020603050405020304" pitchFamily="18" charset="0"/>
              </a:rPr>
              <a:t>dedutivo</a:t>
            </a:r>
            <a:endParaRPr lang="pt-PT" sz="24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ts val="3840"/>
              </a:lnSpc>
              <a:spcAft>
                <a:spcPts val="1800"/>
              </a:spcAft>
              <a:buNone/>
            </a:pPr>
            <a:r>
              <a:rPr lang="pt-PT" sz="2400" dirty="0" smtClean="0">
                <a:latin typeface="Times New Roman" panose="02020603050405020304" pitchFamily="18" charset="0"/>
                <a:ea typeface="Calibri" panose="020F0502020204030204" pitchFamily="34" charset="0"/>
                <a:cs typeface="Times New Roman" panose="02020603050405020304" pitchFamily="18" charset="0"/>
              </a:rPr>
              <a:t> 	Modelação</a:t>
            </a:r>
            <a:endParaRPr lang="pt-PT"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3840"/>
              </a:lnSpc>
              <a:spcAft>
                <a:spcPts val="1800"/>
              </a:spcAft>
              <a:buNone/>
            </a:pPr>
            <a:r>
              <a:rPr lang="pt-PT" sz="2400" b="1" dirty="0">
                <a:latin typeface="Times New Roman" panose="02020603050405020304" pitchFamily="18" charset="0"/>
                <a:ea typeface="Calibri" panose="020F0502020204030204" pitchFamily="34" charset="0"/>
                <a:cs typeface="Times New Roman" panose="02020603050405020304" pitchFamily="18" charset="0"/>
              </a:rPr>
              <a:t>Métodos </a:t>
            </a:r>
            <a:r>
              <a:rPr lang="pt-PT" sz="2400" b="1" dirty="0" smtClean="0">
                <a:latin typeface="Times New Roman" panose="02020603050405020304" pitchFamily="18" charset="0"/>
                <a:ea typeface="Calibri" panose="020F0502020204030204" pitchFamily="34" charset="0"/>
                <a:cs typeface="Times New Roman" panose="02020603050405020304" pitchFamily="18" charset="0"/>
              </a:rPr>
              <a:t>Empíricos:</a:t>
            </a:r>
          </a:p>
          <a:p>
            <a:pPr marL="0" indent="0" algn="just">
              <a:lnSpc>
                <a:spcPts val="3840"/>
              </a:lnSpc>
              <a:spcAft>
                <a:spcPts val="1800"/>
              </a:spcAft>
              <a:buNone/>
            </a:pPr>
            <a:r>
              <a:rPr lang="pt-PT" sz="2400" dirty="0">
                <a:latin typeface="Times New Roman" panose="02020603050405020304" pitchFamily="18" charset="0"/>
                <a:cs typeface="Times New Roman" panose="02020603050405020304" pitchFamily="18" charset="0"/>
              </a:rPr>
              <a:t>	</a:t>
            </a:r>
            <a:r>
              <a:rPr lang="pt-PT" sz="2400" dirty="0" smtClean="0">
                <a:latin typeface="Times New Roman" panose="02020603050405020304" pitchFamily="18" charset="0"/>
                <a:cs typeface="Times New Roman" panose="02020603050405020304" pitchFamily="18" charset="0"/>
              </a:rPr>
              <a:t>Observação </a:t>
            </a:r>
            <a:r>
              <a:rPr lang="pt-PT" sz="2400" dirty="0">
                <a:latin typeface="Times New Roman" panose="02020603050405020304" pitchFamily="18" charset="0"/>
                <a:cs typeface="Times New Roman" panose="02020603050405020304" pitchFamily="18" charset="0"/>
              </a:rPr>
              <a:t>a</a:t>
            </a:r>
            <a:r>
              <a:rPr lang="pt-PT" sz="2400" dirty="0" smtClean="0">
                <a:latin typeface="Times New Roman" panose="02020603050405020304" pitchFamily="18" charset="0"/>
                <a:cs typeface="Times New Roman" panose="02020603050405020304" pitchFamily="18" charset="0"/>
              </a:rPr>
              <a:t>ctiva</a:t>
            </a:r>
            <a:r>
              <a:rPr lang="pt-PT" sz="2400" dirty="0" smtClean="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ts val="3840"/>
              </a:lnSpc>
              <a:spcAft>
                <a:spcPts val="1800"/>
              </a:spcAft>
              <a:buNone/>
            </a:pPr>
            <a:r>
              <a:rPr lang="pt-PT" sz="2400" dirty="0">
                <a:latin typeface="Times New Roman" panose="02020603050405020304" pitchFamily="18" charset="0"/>
                <a:ea typeface="Calibri" panose="020F0502020204030204" pitchFamily="34" charset="0"/>
                <a:cs typeface="Times New Roman" panose="02020603050405020304" pitchFamily="18" charset="0"/>
              </a:rPr>
              <a:t>	</a:t>
            </a:r>
            <a:r>
              <a:rPr lang="pt-PT" sz="2400" dirty="0" smtClean="0">
                <a:latin typeface="Times New Roman" panose="02020603050405020304" pitchFamily="18" charset="0"/>
                <a:ea typeface="Calibri" panose="020F0502020204030204" pitchFamily="34" charset="0"/>
                <a:cs typeface="Times New Roman" panose="02020603050405020304" pitchFamily="18" charset="0"/>
              </a:rPr>
              <a:t>Entrevista</a:t>
            </a:r>
            <a:endParaRPr lang="pt-PT"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pt-BR" sz="2400" b="1" dirty="0">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 xmlns:a16="http://schemas.microsoft.com/office/drawing/2014/main" id="{F8139FFF-7BD3-414B-80FE-24F8683B95C9}"/>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369184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9897</TotalTime>
  <Words>441</Words>
  <Application>Microsoft Office PowerPoint</Application>
  <PresentationFormat>Ecrã Panorâmico</PresentationFormat>
  <Paragraphs>191</Paragraphs>
  <Slides>25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25</vt:i4>
      </vt:variant>
    </vt:vector>
  </HeadingPairs>
  <TitlesOfParts>
    <vt:vector size="30" baseType="lpstr">
      <vt:lpstr>Arial</vt:lpstr>
      <vt:lpstr>Calibri</vt:lpstr>
      <vt:lpstr>Calibri Light</vt:lpstr>
      <vt:lpstr>Times New Roman</vt:lpstr>
      <vt:lpstr>Tema do Office</vt:lpstr>
      <vt:lpstr>IDENTIFICAÇÃO </vt:lpstr>
      <vt:lpstr>Apresentação do PowerPoint</vt:lpstr>
      <vt:lpstr>Apresentação do PowerPoint</vt:lpstr>
      <vt:lpstr>Introdução</vt:lpstr>
      <vt:lpstr>Apresentação do PowerPoint</vt:lpstr>
      <vt:lpstr>Apresentação do PowerPoint</vt:lpstr>
      <vt:lpstr>Apresentação do PowerPoint</vt:lpstr>
      <vt:lpstr>Apresentação do PowerPoint</vt:lpstr>
      <vt:lpstr>Apresentação do PowerPoint</vt:lpstr>
      <vt:lpstr>Fundamentação teórica</vt:lpstr>
      <vt:lpstr>Apresentação do PowerPoint</vt:lpstr>
      <vt:lpstr>Apresentação do PowerPoint</vt:lpstr>
      <vt:lpstr>Descrição da solução proposta</vt:lpstr>
      <vt:lpstr>Apresentação do PowerPoint</vt:lpstr>
      <vt:lpstr>Apresentação do PowerPoint</vt:lpstr>
      <vt:lpstr>Apresentação do PowerPoint</vt:lpstr>
      <vt:lpstr>Apresentação do PowerPoint</vt:lpstr>
      <vt:lpstr>Construção da solução proposta</vt:lpstr>
      <vt:lpstr>Apresentação do PowerPoint</vt:lpstr>
      <vt:lpstr>Modelo de dados</vt:lpstr>
      <vt:lpstr>Apresentação do PowerPoint</vt:lpstr>
      <vt:lpstr>Apresentação do PowerPoint</vt:lpstr>
      <vt:lpstr>Considerações finais</vt:lpstr>
      <vt:lpstr>Referências bibliográfica</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Lopo</dc:creator>
  <cp:lastModifiedBy>HP</cp:lastModifiedBy>
  <cp:revision>478</cp:revision>
  <dcterms:created xsi:type="dcterms:W3CDTF">2018-03-19T14:52:24Z</dcterms:created>
  <dcterms:modified xsi:type="dcterms:W3CDTF">2020-01-31T19:46:08Z</dcterms:modified>
</cp:coreProperties>
</file>