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Bebas Neu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8rti8e4hXD7Iqx9VCuy2kv9AS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ABD4E-0161-4F7E-B6A7-A79500633D48}">
  <a:tblStyle styleId="{4E8ABD4E-0161-4F7E-B6A7-A79500633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BebasNeue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38e5a951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e38e5a95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38e5a9518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e38e5a951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4449d41c7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e4449d41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8e5a9518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e38e5a951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38e5a9518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e38e5a951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4449d41c7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e4449d41c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4449d41c7_3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e4449d41c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4449d41c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e4449d41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4449d41c7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e4449d41c7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4449d41c7_3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e4449d41c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4449d41c7_3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e4449d41c7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4449d41c7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e4449d41c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4449d41c7_3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e4449d41c7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4449d41c7_3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2e4449d41c7_3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/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7"/>
          <p:cNvSpPr txBox="1"/>
          <p:nvPr>
            <p:ph idx="1" type="subTitle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idx="1" type="subTitle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2" type="subTitle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3" type="subTitle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4" type="subTitle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b="1"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46"/>
          <p:cNvSpPr/>
          <p:nvPr/>
        </p:nvSpPr>
        <p:spPr>
          <a:xfrm flipH="1" rot="-608046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/>
          <p:nvPr/>
        </p:nvSpPr>
        <p:spPr>
          <a:xfrm flipH="1" rot="-2700000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6"/>
          <p:cNvSpPr/>
          <p:nvPr/>
        </p:nvSpPr>
        <p:spPr>
          <a:xfrm flipH="1" rot="-6079664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6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6"/>
          <p:cNvSpPr txBox="1"/>
          <p:nvPr>
            <p:ph idx="5" type="subTitle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ctrTitle"/>
          </p:nvPr>
        </p:nvSpPr>
        <p:spPr>
          <a:xfrm>
            <a:off x="1898653" y="3432025"/>
            <a:ext cx="253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1898513" y="3939001"/>
            <a:ext cx="2535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8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3" type="ctrTitle"/>
          </p:nvPr>
        </p:nvSpPr>
        <p:spPr>
          <a:xfrm>
            <a:off x="4709297" y="3432025"/>
            <a:ext cx="253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8"/>
          <p:cNvSpPr txBox="1"/>
          <p:nvPr>
            <p:ph idx="4" type="subTitle"/>
          </p:nvPr>
        </p:nvSpPr>
        <p:spPr>
          <a:xfrm>
            <a:off x="4709163" y="3939000"/>
            <a:ext cx="2536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9"/>
          <p:cNvSpPr/>
          <p:nvPr/>
        </p:nvSpPr>
        <p:spPr>
          <a:xfrm flipH="1">
            <a:off x="8069575" y="4173600"/>
            <a:ext cx="2715900" cy="27159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9"/>
          <p:cNvSpPr/>
          <p:nvPr/>
        </p:nvSpPr>
        <p:spPr>
          <a:xfrm flipH="1" rot="-559200">
            <a:off x="1099468" y="-975721"/>
            <a:ext cx="1409709" cy="140970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9"/>
          <p:cNvSpPr/>
          <p:nvPr/>
        </p:nvSpPr>
        <p:spPr>
          <a:xfrm flipH="1" rot="8544736">
            <a:off x="8252538" y="1292915"/>
            <a:ext cx="383130" cy="38313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/>
          <p:nvPr/>
        </p:nvSpPr>
        <p:spPr>
          <a:xfrm flipH="1" rot="-559200">
            <a:off x="-519932" y="4349654"/>
            <a:ext cx="1409709" cy="140970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2" type="ctrTitle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40"/>
          <p:cNvSpPr txBox="1"/>
          <p:nvPr>
            <p:ph idx="1" type="subTitle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40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0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_1_4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ctrTitle"/>
          </p:nvPr>
        </p:nvSpPr>
        <p:spPr>
          <a:xfrm>
            <a:off x="1774641" y="1530050"/>
            <a:ext cx="253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41"/>
          <p:cNvSpPr txBox="1"/>
          <p:nvPr>
            <p:ph idx="1" type="subTitle"/>
          </p:nvPr>
        </p:nvSpPr>
        <p:spPr>
          <a:xfrm>
            <a:off x="1774500" y="2037026"/>
            <a:ext cx="2535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41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3" type="ctrTitle"/>
          </p:nvPr>
        </p:nvSpPr>
        <p:spPr>
          <a:xfrm>
            <a:off x="4833309" y="1530050"/>
            <a:ext cx="253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41"/>
          <p:cNvSpPr txBox="1"/>
          <p:nvPr>
            <p:ph idx="4" type="subTitle"/>
          </p:nvPr>
        </p:nvSpPr>
        <p:spPr>
          <a:xfrm>
            <a:off x="4833175" y="2037025"/>
            <a:ext cx="2536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5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2" type="ctrTitle"/>
          </p:nvPr>
        </p:nvSpPr>
        <p:spPr>
          <a:xfrm>
            <a:off x="3229123" y="1630500"/>
            <a:ext cx="123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42"/>
          <p:cNvSpPr txBox="1"/>
          <p:nvPr>
            <p:ph idx="1" type="subTitle"/>
          </p:nvPr>
        </p:nvSpPr>
        <p:spPr>
          <a:xfrm>
            <a:off x="4654550" y="1672948"/>
            <a:ext cx="2414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42"/>
          <p:cNvSpPr txBox="1"/>
          <p:nvPr>
            <p:ph idx="3" type="ctrTitle"/>
          </p:nvPr>
        </p:nvSpPr>
        <p:spPr>
          <a:xfrm>
            <a:off x="3229123" y="2750525"/>
            <a:ext cx="123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42"/>
          <p:cNvSpPr txBox="1"/>
          <p:nvPr>
            <p:ph idx="4" type="subTitle"/>
          </p:nvPr>
        </p:nvSpPr>
        <p:spPr>
          <a:xfrm>
            <a:off x="4654550" y="2792973"/>
            <a:ext cx="2414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42"/>
          <p:cNvSpPr txBox="1"/>
          <p:nvPr>
            <p:ph idx="5" type="ctrTitle"/>
          </p:nvPr>
        </p:nvSpPr>
        <p:spPr>
          <a:xfrm>
            <a:off x="3229123" y="3870550"/>
            <a:ext cx="123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p42"/>
          <p:cNvSpPr txBox="1"/>
          <p:nvPr>
            <p:ph idx="6" type="subTitle"/>
          </p:nvPr>
        </p:nvSpPr>
        <p:spPr>
          <a:xfrm>
            <a:off x="4654550" y="3912998"/>
            <a:ext cx="2414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42"/>
          <p:cNvSpPr/>
          <p:nvPr/>
        </p:nvSpPr>
        <p:spPr>
          <a:xfrm rot="6079664">
            <a:off x="6531935" y="9278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idx="1" type="subTitle"/>
          </p:nvPr>
        </p:nvSpPr>
        <p:spPr>
          <a:xfrm>
            <a:off x="1471500" y="2245450"/>
            <a:ext cx="27807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type="ctrTitle"/>
          </p:nvPr>
        </p:nvSpPr>
        <p:spPr>
          <a:xfrm flipH="1">
            <a:off x="1471475" y="446250"/>
            <a:ext cx="44715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p43"/>
          <p:cNvSpPr txBox="1"/>
          <p:nvPr/>
        </p:nvSpPr>
        <p:spPr>
          <a:xfrm>
            <a:off x="1927500" y="3874200"/>
            <a:ext cx="528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it-IT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it-IT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it-IT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it-IT" sz="12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sng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" type="subTitle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1" name="Google Shape;51;p4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b="1" i="0" sz="36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jp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hyperlink" Target="https://arxiv.org/abs/2203.1038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 flipH="1">
            <a:off x="758726" y="1553028"/>
            <a:ext cx="47439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5400"/>
              <a:t>IMPACT OF DATA SMELLS </a:t>
            </a:r>
            <a:r>
              <a:rPr lang="it-IT" sz="5400">
                <a:solidFill>
                  <a:srgbClr val="6AA84F"/>
                </a:solidFill>
              </a:rPr>
              <a:t>ON FAIRNESS IN ML SOLUTIONS</a:t>
            </a:r>
            <a:endParaRPr sz="4800">
              <a:solidFill>
                <a:srgbClr val="6AA84F"/>
              </a:solidFill>
            </a:endParaRPr>
          </a:p>
        </p:txBody>
      </p:sp>
      <p:sp>
        <p:nvSpPr>
          <p:cNvPr id="72" name="Google Shape;72;p1"/>
          <p:cNvSpPr/>
          <p:nvPr/>
        </p:nvSpPr>
        <p:spPr>
          <a:xfrm flipH="1">
            <a:off x="8568762" y="3319425"/>
            <a:ext cx="961500" cy="961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 flipH="1" rot="6539799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 flipH="1" rot="7200705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 flipH="1">
            <a:off x="758724" y="3482814"/>
            <a:ext cx="47439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200"/>
              <a:t>Annamaria Basile</a:t>
            </a:r>
            <a:r>
              <a:rPr lang="it-IT" sz="1200"/>
              <a:t> – 0522501844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200"/>
              <a:t>Mario Cicalese</a:t>
            </a:r>
            <a:r>
              <a:rPr lang="it-IT" sz="1200"/>
              <a:t> – 0522501799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200"/>
              <a:t>Paolo Carmine Valletta</a:t>
            </a:r>
            <a:r>
              <a:rPr lang="it-IT" sz="1200"/>
              <a:t> – 0522501828</a:t>
            </a:r>
            <a:endParaRPr/>
          </a:p>
        </p:txBody>
      </p:sp>
      <p:cxnSp>
        <p:nvCxnSpPr>
          <p:cNvPr id="76" name="Google Shape;76;p1"/>
          <p:cNvCxnSpPr/>
          <p:nvPr/>
        </p:nvCxnSpPr>
        <p:spPr>
          <a:xfrm rot="10800000">
            <a:off x="836275" y="3709159"/>
            <a:ext cx="37357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"/>
          <p:cNvSpPr/>
          <p:nvPr/>
        </p:nvSpPr>
        <p:spPr>
          <a:xfrm flipH="1" rot="231910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652" y="4357125"/>
            <a:ext cx="1494000" cy="7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/>
          <p:nvPr/>
        </p:nvSpPr>
        <p:spPr>
          <a:xfrm>
            <a:off x="758724" y="1183728"/>
            <a:ext cx="486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t-IT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Software Engineering for Artificial Intelligence Course  -  A.A. 202</a:t>
            </a:r>
            <a:r>
              <a:rPr i="1" lang="it-IT" sz="900"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0" i="1" lang="it-IT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/202</a:t>
            </a:r>
            <a:r>
              <a:rPr i="1" lang="it-IT" sz="9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it-IT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University of Salerno</a:t>
            </a:r>
            <a:endParaRPr/>
          </a:p>
        </p:txBody>
      </p:sp>
      <p:pic>
        <p:nvPicPr>
          <p:cNvPr descr="Immagine che contiene simbolo, emblema, vestiti, cresta&#10;&#10;Descrizione generata automaticamente"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499" y="96276"/>
            <a:ext cx="719350" cy="71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cerchio, schermata, Elementi grafici, logo&#10;&#10;Descrizione generata automaticamente" id="82" name="Google Shape;8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398" y="108399"/>
            <a:ext cx="719350" cy="71938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 flipH="1">
            <a:off x="7527644" y="3094850"/>
            <a:ext cx="2432100" cy="2432100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6299" y="1659928"/>
            <a:ext cx="2849448" cy="18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38e5a9518_0_25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chemeClr val="dk1"/>
                </a:solidFill>
              </a:rPr>
              <a:t>MAIN </a:t>
            </a:r>
            <a:r>
              <a:rPr lang="it-IT">
                <a:solidFill>
                  <a:srgbClr val="6AA84F"/>
                </a:solidFill>
              </a:rPr>
              <a:t>OBJECTIVE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11" name="Google Shape;211;g2e38e5a9518_0_25"/>
          <p:cNvSpPr/>
          <p:nvPr/>
        </p:nvSpPr>
        <p:spPr>
          <a:xfrm rot="2700000">
            <a:off x="-283815" y="436472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g2e38e5a9518_0_25"/>
          <p:cNvGraphicFramePr/>
          <p:nvPr/>
        </p:nvGraphicFramePr>
        <p:xfrm>
          <a:off x="7123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2134475"/>
                <a:gridCol w="1605125"/>
                <a:gridCol w="1869800"/>
                <a:gridCol w="186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Analyze: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relationship between data smell with fairness and bias mitigation algorithms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 the purpose of: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it-IT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understanding whether data smells influence the level of fairness of bias mitigation algorithms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From the point of view: 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of data engineering aiming to address fairness issues while ensuring quality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>
                          <a:solidFill>
                            <a:srgbClr val="6AA84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 the context of: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ML-enabled System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pic>
        <p:nvPicPr>
          <p:cNvPr id="213" name="Google Shape;213;g2e38e5a9518_0_2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5911452">
            <a:off x="6900325" y="-664388"/>
            <a:ext cx="3079874" cy="30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/>
          <p:nvPr/>
        </p:nvSpPr>
        <p:spPr>
          <a:xfrm>
            <a:off x="2585600" y="1584575"/>
            <a:ext cx="4219500" cy="11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12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chemeClr val="dk1"/>
                </a:solidFill>
              </a:rPr>
              <a:t>RESEARCH </a:t>
            </a:r>
            <a:r>
              <a:rPr lang="it-IT">
                <a:solidFill>
                  <a:srgbClr val="6AA84F"/>
                </a:solidFill>
              </a:rPr>
              <a:t>QUESTIONS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20" name="Google Shape;220;p12"/>
          <p:cNvSpPr/>
          <p:nvPr/>
        </p:nvSpPr>
        <p:spPr>
          <a:xfrm flipH="1">
            <a:off x="7629239" y="248652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 flipH="1" rot="-2700000">
            <a:off x="7397196" y="15150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2462250" y="1820000"/>
            <a:ext cx="42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="0" baseline="-25000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1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Does the presence of data smells impact the fairness of machine learning models?</a:t>
            </a:r>
            <a:r>
              <a:rPr b="0" i="1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2647275" y="2924875"/>
            <a:ext cx="4219500" cy="1107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2523925" y="3160300"/>
            <a:ext cx="42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aseline="-25000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“Does the presence of data smells impact on the performances of bias mitigation algorithms?”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-1053775" y="134763"/>
            <a:ext cx="4873975" cy="48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>
            <p:ph idx="2" type="ctrTitle"/>
          </p:nvPr>
        </p:nvSpPr>
        <p:spPr>
          <a:xfrm>
            <a:off x="710099" y="1963915"/>
            <a:ext cx="3810167" cy="13630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METHODOLOGICAL</a:t>
            </a:r>
            <a:br>
              <a:rPr lang="it-IT"/>
            </a:br>
            <a:r>
              <a:rPr lang="it-IT"/>
              <a:t>STEPS</a:t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03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235" name="Google Shape;235;p13"/>
          <p:cNvCxnSpPr/>
          <p:nvPr/>
        </p:nvCxnSpPr>
        <p:spPr>
          <a:xfrm rot="10800000">
            <a:off x="791875" y="3244807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3"/>
          <p:cNvSpPr/>
          <p:nvPr/>
        </p:nvSpPr>
        <p:spPr>
          <a:xfrm rot="-231074">
            <a:off x="7402862" y="4712262"/>
            <a:ext cx="276925" cy="276925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975" y="1162345"/>
            <a:ext cx="2818801" cy="28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/>
        </p:nvSpPr>
        <p:spPr>
          <a:xfrm>
            <a:off x="1522800" y="2246744"/>
            <a:ext cx="2536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2. Training Shallow-ML MODELS</a:t>
            </a:r>
            <a:endParaRPr sz="2000"/>
          </a:p>
        </p:txBody>
      </p:sp>
      <p:sp>
        <p:nvSpPr>
          <p:cNvPr id="243" name="Google Shape;243;p15"/>
          <p:cNvSpPr txBox="1"/>
          <p:nvPr>
            <p:ph idx="2" type="title"/>
          </p:nvPr>
        </p:nvSpPr>
        <p:spPr>
          <a:xfrm>
            <a:off x="712350" y="315425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Steps to address </a:t>
            </a:r>
            <a:r>
              <a:rPr lang="it-IT">
                <a:solidFill>
                  <a:srgbClr val="6AA84F"/>
                </a:solidFill>
              </a:rPr>
              <a:t>rq1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4" name="Google Shape;244;p15"/>
          <p:cNvSpPr/>
          <p:nvPr/>
        </p:nvSpPr>
        <p:spPr>
          <a:xfrm flipH="1" rot="1017615">
            <a:off x="8408847" y="2735212"/>
            <a:ext cx="2554607" cy="2554607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/>
          <p:nvPr/>
        </p:nvSpPr>
        <p:spPr>
          <a:xfrm flipH="1" rot="-5063630">
            <a:off x="8146584" y="54777"/>
            <a:ext cx="1179240" cy="117924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5108024" y="1855125"/>
            <a:ext cx="2729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5. 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REFACTORING OF DATA SMELLS</a:t>
            </a:r>
            <a:endParaRPr sz="2000"/>
          </a:p>
        </p:txBody>
      </p:sp>
      <p:sp>
        <p:nvSpPr>
          <p:cNvPr id="247" name="Google Shape;247;p15"/>
          <p:cNvSpPr txBox="1"/>
          <p:nvPr/>
        </p:nvSpPr>
        <p:spPr>
          <a:xfrm>
            <a:off x="5108400" y="2791233"/>
            <a:ext cx="228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6. 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ITERATE THE PROCESS</a:t>
            </a:r>
            <a:endParaRPr sz="2000"/>
          </a:p>
        </p:txBody>
      </p:sp>
      <p:sp>
        <p:nvSpPr>
          <p:cNvPr id="248" name="Google Shape;248;p15"/>
          <p:cNvSpPr/>
          <p:nvPr/>
        </p:nvSpPr>
        <p:spPr>
          <a:xfrm>
            <a:off x="942144" y="1420807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942151" y="4002472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4516975" y="3727320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 txBox="1"/>
          <p:nvPr>
            <p:ph type="ctrTitle"/>
          </p:nvPr>
        </p:nvSpPr>
        <p:spPr>
          <a:xfrm>
            <a:off x="1521140" y="1349347"/>
            <a:ext cx="253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1. </a:t>
            </a:r>
            <a:r>
              <a:rPr b="0" lang="it-IT" sz="2000"/>
              <a:t>Datasets Selection</a:t>
            </a:r>
            <a:endParaRPr b="0" sz="2000"/>
          </a:p>
        </p:txBody>
      </p:sp>
      <p:sp>
        <p:nvSpPr>
          <p:cNvPr id="252" name="Google Shape;252;p15"/>
          <p:cNvSpPr txBox="1"/>
          <p:nvPr>
            <p:ph idx="3" type="ctrTitle"/>
          </p:nvPr>
        </p:nvSpPr>
        <p:spPr>
          <a:xfrm>
            <a:off x="1522800" y="3979413"/>
            <a:ext cx="253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4. Detection of data smells</a:t>
            </a:r>
            <a:endParaRPr b="0" sz="2000"/>
          </a:p>
        </p:txBody>
      </p:sp>
      <p:sp>
        <p:nvSpPr>
          <p:cNvPr id="253" name="Google Shape;253;p15"/>
          <p:cNvSpPr txBox="1"/>
          <p:nvPr/>
        </p:nvSpPr>
        <p:spPr>
          <a:xfrm>
            <a:off x="5108400" y="3727313"/>
            <a:ext cx="1702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7. RESULT ANALYSIS</a:t>
            </a:r>
            <a:endParaRPr sz="2000"/>
          </a:p>
        </p:txBody>
      </p:sp>
      <p:sp>
        <p:nvSpPr>
          <p:cNvPr id="254" name="Google Shape;254;p15"/>
          <p:cNvSpPr/>
          <p:nvPr/>
        </p:nvSpPr>
        <p:spPr>
          <a:xfrm>
            <a:off x="942144" y="3124670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>
            <p:ph type="ctrTitle"/>
          </p:nvPr>
        </p:nvSpPr>
        <p:spPr>
          <a:xfrm>
            <a:off x="1522800" y="3188018"/>
            <a:ext cx="253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3. Compute fairness Metrics</a:t>
            </a:r>
            <a:endParaRPr b="0" sz="2000"/>
          </a:p>
        </p:txBody>
      </p:sp>
      <p:sp>
        <p:nvSpPr>
          <p:cNvPr id="256" name="Google Shape;256;p15"/>
          <p:cNvSpPr/>
          <p:nvPr/>
        </p:nvSpPr>
        <p:spPr>
          <a:xfrm>
            <a:off x="942144" y="2246870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4516969" y="1927157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4518000" y="2791232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38e5a9518_1_15"/>
          <p:cNvSpPr/>
          <p:nvPr/>
        </p:nvSpPr>
        <p:spPr>
          <a:xfrm>
            <a:off x="690794" y="4122582"/>
            <a:ext cx="579000" cy="57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e38e5a9518_1_15"/>
          <p:cNvSpPr/>
          <p:nvPr/>
        </p:nvSpPr>
        <p:spPr>
          <a:xfrm>
            <a:off x="690794" y="3280952"/>
            <a:ext cx="579000" cy="57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e38e5a9518_1_15"/>
          <p:cNvSpPr txBox="1"/>
          <p:nvPr/>
        </p:nvSpPr>
        <p:spPr>
          <a:xfrm>
            <a:off x="1360800" y="4018325"/>
            <a:ext cx="28200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4. de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tection and refactoring of data smells</a:t>
            </a:r>
            <a:endParaRPr sz="2000"/>
          </a:p>
        </p:txBody>
      </p:sp>
      <p:sp>
        <p:nvSpPr>
          <p:cNvPr id="266" name="Google Shape;266;g2e38e5a9518_1_15"/>
          <p:cNvSpPr/>
          <p:nvPr/>
        </p:nvSpPr>
        <p:spPr>
          <a:xfrm>
            <a:off x="4978800" y="2973821"/>
            <a:ext cx="579000" cy="57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e38e5a9518_1_15"/>
          <p:cNvSpPr/>
          <p:nvPr/>
        </p:nvSpPr>
        <p:spPr>
          <a:xfrm>
            <a:off x="4977351" y="2054252"/>
            <a:ext cx="579000" cy="577800"/>
          </a:xfrm>
          <a:prstGeom prst="ellipse">
            <a:avLst/>
          </a:prstGeom>
          <a:solidFill>
            <a:srgbClr val="93C47D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e38e5a9518_1_15"/>
          <p:cNvSpPr txBox="1"/>
          <p:nvPr>
            <p:ph idx="2" type="title"/>
          </p:nvPr>
        </p:nvSpPr>
        <p:spPr>
          <a:xfrm>
            <a:off x="712800" y="3168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Steps to address </a:t>
            </a:r>
            <a:r>
              <a:rPr lang="it-IT">
                <a:solidFill>
                  <a:srgbClr val="6AA84F"/>
                </a:solidFill>
              </a:rPr>
              <a:t>rq2</a:t>
            </a:r>
            <a:endParaRPr>
              <a:solidFill>
                <a:srgbClr val="6AA84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69" name="Google Shape;269;g2e38e5a9518_1_15"/>
          <p:cNvSpPr/>
          <p:nvPr/>
        </p:nvSpPr>
        <p:spPr>
          <a:xfrm flipH="1" rot="1017615">
            <a:off x="7696797" y="3562137"/>
            <a:ext cx="2554607" cy="2554607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e38e5a9518_1_15"/>
          <p:cNvSpPr/>
          <p:nvPr/>
        </p:nvSpPr>
        <p:spPr>
          <a:xfrm flipH="1" rot="-5063630">
            <a:off x="7552059" y="54777"/>
            <a:ext cx="1179240" cy="117924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e38e5a9518_1_15"/>
          <p:cNvSpPr txBox="1"/>
          <p:nvPr/>
        </p:nvSpPr>
        <p:spPr>
          <a:xfrm>
            <a:off x="5637788" y="1713888"/>
            <a:ext cx="28668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5. perform b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ias mitigation on tidy dataset</a:t>
            </a:r>
            <a:endParaRPr sz="2000"/>
          </a:p>
        </p:txBody>
      </p:sp>
      <p:sp>
        <p:nvSpPr>
          <p:cNvPr id="272" name="Google Shape;272;g2e38e5a9518_1_15"/>
          <p:cNvSpPr txBox="1"/>
          <p:nvPr/>
        </p:nvSpPr>
        <p:spPr>
          <a:xfrm>
            <a:off x="5637600" y="2930645"/>
            <a:ext cx="228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6. 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iterate the process</a:t>
            </a:r>
            <a:endParaRPr sz="2000"/>
          </a:p>
        </p:txBody>
      </p:sp>
      <p:sp>
        <p:nvSpPr>
          <p:cNvPr id="273" name="Google Shape;273;g2e38e5a9518_1_15"/>
          <p:cNvSpPr/>
          <p:nvPr/>
        </p:nvSpPr>
        <p:spPr>
          <a:xfrm>
            <a:off x="690794" y="1597695"/>
            <a:ext cx="579000" cy="57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e38e5a9518_1_15"/>
          <p:cNvSpPr/>
          <p:nvPr/>
        </p:nvSpPr>
        <p:spPr>
          <a:xfrm>
            <a:off x="690801" y="2439322"/>
            <a:ext cx="579000" cy="577800"/>
          </a:xfrm>
          <a:prstGeom prst="ellipse">
            <a:avLst/>
          </a:prstGeom>
          <a:solidFill>
            <a:srgbClr val="9AC885"/>
          </a:solidFill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e38e5a9518_1_15"/>
          <p:cNvSpPr txBox="1"/>
          <p:nvPr>
            <p:ph type="ctrTitle"/>
          </p:nvPr>
        </p:nvSpPr>
        <p:spPr>
          <a:xfrm>
            <a:off x="1359400" y="1509600"/>
            <a:ext cx="3188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1. Datasets Selection and training shallow ml models</a:t>
            </a:r>
            <a:endParaRPr b="0" sz="2000"/>
          </a:p>
        </p:txBody>
      </p:sp>
      <p:sp>
        <p:nvSpPr>
          <p:cNvPr id="276" name="Google Shape;276;g2e38e5a9518_1_15"/>
          <p:cNvSpPr txBox="1"/>
          <p:nvPr>
            <p:ph idx="3" type="ctrTitle"/>
          </p:nvPr>
        </p:nvSpPr>
        <p:spPr>
          <a:xfrm>
            <a:off x="1360800" y="2371913"/>
            <a:ext cx="3063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2. Perform bias mitigation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2000"/>
              <a:t> on raw dataset</a:t>
            </a:r>
            <a:endParaRPr b="0" sz="2000"/>
          </a:p>
        </p:txBody>
      </p:sp>
      <p:sp>
        <p:nvSpPr>
          <p:cNvPr id="277" name="Google Shape;277;g2e38e5a9518_1_15"/>
          <p:cNvSpPr txBox="1"/>
          <p:nvPr/>
        </p:nvSpPr>
        <p:spPr>
          <a:xfrm>
            <a:off x="1360800" y="3229032"/>
            <a:ext cx="36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3. 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compute fairness metrics</a:t>
            </a:r>
            <a:endParaRPr sz="2000"/>
          </a:p>
        </p:txBody>
      </p:sp>
      <p:sp>
        <p:nvSpPr>
          <p:cNvPr id="278" name="Google Shape;278;g2e38e5a9518_1_15"/>
          <p:cNvSpPr/>
          <p:nvPr/>
        </p:nvSpPr>
        <p:spPr>
          <a:xfrm>
            <a:off x="4977351" y="3858752"/>
            <a:ext cx="579000" cy="577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e38e5a9518_1_15"/>
          <p:cNvSpPr txBox="1"/>
          <p:nvPr/>
        </p:nvSpPr>
        <p:spPr>
          <a:xfrm>
            <a:off x="5637600" y="3806820"/>
            <a:ext cx="2280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7.</a:t>
            </a:r>
            <a:r>
              <a:rPr i="0" lang="it-IT" sz="2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it-IT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Result Analysis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4449d41c7_0_95"/>
          <p:cNvSpPr/>
          <p:nvPr/>
        </p:nvSpPr>
        <p:spPr>
          <a:xfrm>
            <a:off x="-265175" y="-196600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e4449d41c7_0_95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e4449d41c7_0_95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e4449d41c7_0_95"/>
          <p:cNvSpPr txBox="1"/>
          <p:nvPr>
            <p:ph idx="2" type="ctrTitle"/>
          </p:nvPr>
        </p:nvSpPr>
        <p:spPr>
          <a:xfrm>
            <a:off x="710099" y="2081215"/>
            <a:ext cx="38103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Methods and results for </a:t>
            </a:r>
            <a:r>
              <a:rPr lang="it-IT">
                <a:solidFill>
                  <a:srgbClr val="6AA84F"/>
                </a:solidFill>
              </a:rPr>
              <a:t>rq1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88" name="Google Shape;288;g2e4449d41c7_0_95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289" name="Google Shape;289;g2e4449d41c7_0_95"/>
          <p:cNvCxnSpPr/>
          <p:nvPr/>
        </p:nvCxnSpPr>
        <p:spPr>
          <a:xfrm rot="10800000">
            <a:off x="780375" y="3545757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g2e4449d41c7_0_95"/>
          <p:cNvSpPr/>
          <p:nvPr/>
        </p:nvSpPr>
        <p:spPr>
          <a:xfrm rot="-231074">
            <a:off x="7402862" y="4712262"/>
            <a:ext cx="276925" cy="276925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e4449d41c7_0_95"/>
          <p:cNvSpPr/>
          <p:nvPr/>
        </p:nvSpPr>
        <p:spPr>
          <a:xfrm>
            <a:off x="4732392" y="1667838"/>
            <a:ext cx="3625800" cy="82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g2e4449d41c7_0_95"/>
          <p:cNvSpPr txBox="1"/>
          <p:nvPr/>
        </p:nvSpPr>
        <p:spPr>
          <a:xfrm>
            <a:off x="4732400" y="1710587"/>
            <a:ext cx="36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aseline="-25000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“Does the presence of data smells impact the fairness of machine learning models?”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g2e4449d41c7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75" y="845813"/>
            <a:ext cx="1044225" cy="1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Datasets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SELECTION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99" name="Google Shape;299;p16"/>
          <p:cNvSpPr txBox="1"/>
          <p:nvPr>
            <p:ph idx="2" type="ctrTitle"/>
          </p:nvPr>
        </p:nvSpPr>
        <p:spPr>
          <a:xfrm>
            <a:off x="2174500" y="1727425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Compas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-955975" y="25348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/>
          <p:nvPr/>
        </p:nvSpPr>
        <p:spPr>
          <a:xfrm rot="6080392">
            <a:off x="7778710" y="312502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/>
          <p:nvPr/>
        </p:nvSpPr>
        <p:spPr>
          <a:xfrm rot="2700000">
            <a:off x="117335" y="6579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>
            <p:ph idx="2" type="ctrTitle"/>
          </p:nvPr>
        </p:nvSpPr>
        <p:spPr>
          <a:xfrm>
            <a:off x="5019725" y="2632025"/>
            <a:ext cx="1627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German credit</a:t>
            </a:r>
            <a:endParaRPr sz="2100">
              <a:solidFill>
                <a:srgbClr val="6AA84F"/>
              </a:solidFill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223877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2" type="ctrTitle"/>
          </p:nvPr>
        </p:nvSpPr>
        <p:spPr>
          <a:xfrm>
            <a:off x="2174500" y="3362950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ADULT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6" name="Google Shape;306;p16"/>
          <p:cNvSpPr txBox="1"/>
          <p:nvPr>
            <p:ph idx="2" type="ctrTitle"/>
          </p:nvPr>
        </p:nvSpPr>
        <p:spPr>
          <a:xfrm>
            <a:off x="2507350" y="2195116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2632036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>
            <p:ph idx="2" type="ctrTitle"/>
          </p:nvPr>
        </p:nvSpPr>
        <p:spPr>
          <a:xfrm>
            <a:off x="2507350" y="2588375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39497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 txBox="1"/>
          <p:nvPr>
            <p:ph idx="2" type="ctrTitle"/>
          </p:nvPr>
        </p:nvSpPr>
        <p:spPr>
          <a:xfrm>
            <a:off x="2507350" y="390614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4343061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>
            <p:ph idx="2" type="ctrTitle"/>
          </p:nvPr>
        </p:nvSpPr>
        <p:spPr>
          <a:xfrm>
            <a:off x="2507350" y="4299400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pic>
        <p:nvPicPr>
          <p:cNvPr id="313" name="Google Shape;3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14" y="318702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5449225" y="3143366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15" name="Google Shape;3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14" y="3580286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>
            <p:ph idx="2" type="ctrTitle"/>
          </p:nvPr>
        </p:nvSpPr>
        <p:spPr>
          <a:xfrm>
            <a:off x="5449225" y="3536625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AGE</a:t>
            </a:r>
            <a:endParaRPr sz="1500"/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422" y="1735065"/>
            <a:ext cx="453000" cy="45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422" y="3370602"/>
            <a:ext cx="453000" cy="45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922" y="2639665"/>
            <a:ext cx="453000" cy="45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38e5a9518_0_87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Datasets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SELECTION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25" name="Google Shape;325;g2e38e5a9518_0_87"/>
          <p:cNvSpPr txBox="1"/>
          <p:nvPr>
            <p:ph idx="2" type="ctrTitle"/>
          </p:nvPr>
        </p:nvSpPr>
        <p:spPr>
          <a:xfrm>
            <a:off x="2174500" y="1727425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Compas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26" name="Google Shape;326;g2e38e5a9518_0_87"/>
          <p:cNvSpPr/>
          <p:nvPr/>
        </p:nvSpPr>
        <p:spPr>
          <a:xfrm>
            <a:off x="-955975" y="25348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e38e5a9518_0_87"/>
          <p:cNvSpPr/>
          <p:nvPr/>
        </p:nvSpPr>
        <p:spPr>
          <a:xfrm rot="6080392">
            <a:off x="7778710" y="312502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e38e5a9518_0_87"/>
          <p:cNvSpPr/>
          <p:nvPr/>
        </p:nvSpPr>
        <p:spPr>
          <a:xfrm rot="2700000">
            <a:off x="117335" y="6579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e38e5a9518_0_87"/>
          <p:cNvSpPr txBox="1"/>
          <p:nvPr>
            <p:ph idx="2" type="ctrTitle"/>
          </p:nvPr>
        </p:nvSpPr>
        <p:spPr>
          <a:xfrm>
            <a:off x="5010000" y="1727425"/>
            <a:ext cx="1627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German credit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30" name="Google Shape;330;g2e38e5a9518_0_87"/>
          <p:cNvSpPr txBox="1"/>
          <p:nvPr>
            <p:ph idx="2" type="ctrTitle"/>
          </p:nvPr>
        </p:nvSpPr>
        <p:spPr>
          <a:xfrm>
            <a:off x="5010000" y="3362949"/>
            <a:ext cx="1627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Bank marketing</a:t>
            </a:r>
            <a:endParaRPr sz="2100">
              <a:solidFill>
                <a:srgbClr val="6AA84F"/>
              </a:solidFill>
            </a:endParaRPr>
          </a:p>
        </p:txBody>
      </p:sp>
      <p:pic>
        <p:nvPicPr>
          <p:cNvPr id="331" name="Google Shape;331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223877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e38e5a9518_0_87"/>
          <p:cNvSpPr txBox="1"/>
          <p:nvPr>
            <p:ph idx="2" type="ctrTitle"/>
          </p:nvPr>
        </p:nvSpPr>
        <p:spPr>
          <a:xfrm>
            <a:off x="2174500" y="3362950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ADULT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33" name="Google Shape;333;g2e38e5a9518_0_87"/>
          <p:cNvSpPr txBox="1"/>
          <p:nvPr>
            <p:ph idx="2" type="ctrTitle"/>
          </p:nvPr>
        </p:nvSpPr>
        <p:spPr>
          <a:xfrm>
            <a:off x="2507350" y="2195116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34" name="Google Shape;334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2632036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e38e5a9518_0_87"/>
          <p:cNvSpPr txBox="1"/>
          <p:nvPr>
            <p:ph idx="2" type="ctrTitle"/>
          </p:nvPr>
        </p:nvSpPr>
        <p:spPr>
          <a:xfrm>
            <a:off x="2507350" y="2588375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pic>
        <p:nvPicPr>
          <p:cNvPr id="336" name="Google Shape;336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39497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e38e5a9518_0_87"/>
          <p:cNvSpPr txBox="1"/>
          <p:nvPr>
            <p:ph idx="2" type="ctrTitle"/>
          </p:nvPr>
        </p:nvSpPr>
        <p:spPr>
          <a:xfrm>
            <a:off x="2507350" y="390614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38" name="Google Shape;338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339" y="4343061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e38e5a9518_0_87"/>
          <p:cNvSpPr txBox="1"/>
          <p:nvPr>
            <p:ph idx="2" type="ctrTitle"/>
          </p:nvPr>
        </p:nvSpPr>
        <p:spPr>
          <a:xfrm>
            <a:off x="2507350" y="4299400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pic>
        <p:nvPicPr>
          <p:cNvPr id="340" name="Google Shape;340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89" y="228242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e38e5a9518_0_87"/>
          <p:cNvSpPr txBox="1"/>
          <p:nvPr>
            <p:ph idx="2" type="ctrTitle"/>
          </p:nvPr>
        </p:nvSpPr>
        <p:spPr>
          <a:xfrm>
            <a:off x="5439500" y="2238766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pic>
        <p:nvPicPr>
          <p:cNvPr id="342" name="Google Shape;342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89" y="2675686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e38e5a9518_0_87"/>
          <p:cNvSpPr txBox="1"/>
          <p:nvPr>
            <p:ph idx="2" type="ctrTitle"/>
          </p:nvPr>
        </p:nvSpPr>
        <p:spPr>
          <a:xfrm>
            <a:off x="5439500" y="2632025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AGE</a:t>
            </a:r>
            <a:endParaRPr sz="1500"/>
          </a:p>
        </p:txBody>
      </p:sp>
      <p:pic>
        <p:nvPicPr>
          <p:cNvPr id="344" name="Google Shape;344;g2e38e5a9518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89" y="38748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e38e5a9518_0_87"/>
          <p:cNvSpPr txBox="1"/>
          <p:nvPr>
            <p:ph idx="2" type="ctrTitle"/>
          </p:nvPr>
        </p:nvSpPr>
        <p:spPr>
          <a:xfrm>
            <a:off x="5439500" y="383124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AGE</a:t>
            </a:r>
            <a:endParaRPr sz="1500"/>
          </a:p>
        </p:txBody>
      </p:sp>
      <p:pic>
        <p:nvPicPr>
          <p:cNvPr id="346" name="Google Shape;346;g2e38e5a9518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675" y="1586850"/>
            <a:ext cx="1663850" cy="16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e38e5a9518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422" y="1735065"/>
            <a:ext cx="453000" cy="45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e38e5a9518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422" y="3370602"/>
            <a:ext cx="453000" cy="45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38e5a9518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197" y="3370590"/>
            <a:ext cx="453000" cy="453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38e5a9518_0_113"/>
          <p:cNvSpPr/>
          <p:nvPr/>
        </p:nvSpPr>
        <p:spPr>
          <a:xfrm flipH="1" rot="1017615">
            <a:off x="7859422" y="3081937"/>
            <a:ext cx="2554607" cy="2554607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e38e5a9518_0_113"/>
          <p:cNvSpPr/>
          <p:nvPr/>
        </p:nvSpPr>
        <p:spPr>
          <a:xfrm flipH="1" rot="-5063630">
            <a:off x="-255841" y="4428027"/>
            <a:ext cx="1179240" cy="117924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e38e5a9518_0_113"/>
          <p:cNvSpPr/>
          <p:nvPr/>
        </p:nvSpPr>
        <p:spPr>
          <a:xfrm flipH="1">
            <a:off x="-407679" y="447000"/>
            <a:ext cx="1482900" cy="1483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e38e5a9518_0_113"/>
          <p:cNvSpPr/>
          <p:nvPr/>
        </p:nvSpPr>
        <p:spPr>
          <a:xfrm flipH="1" rot="-5538599">
            <a:off x="609713" y="1505328"/>
            <a:ext cx="602890" cy="60289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e38e5a9518_0_113"/>
          <p:cNvSpPr txBox="1"/>
          <p:nvPr>
            <p:ph idx="1" type="subTitle"/>
          </p:nvPr>
        </p:nvSpPr>
        <p:spPr>
          <a:xfrm>
            <a:off x="1315310" y="2713348"/>
            <a:ext cx="2035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it-IT"/>
              <a:t>Decision Tree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g2e38e5a9518_0_113"/>
          <p:cNvSpPr txBox="1"/>
          <p:nvPr/>
        </p:nvSpPr>
        <p:spPr>
          <a:xfrm>
            <a:off x="3025938" y="1779975"/>
            <a:ext cx="3092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Vector Machine (SVM)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2e38e5a9518_0_113"/>
          <p:cNvSpPr txBox="1"/>
          <p:nvPr/>
        </p:nvSpPr>
        <p:spPr>
          <a:xfrm>
            <a:off x="5793351" y="2713348"/>
            <a:ext cx="1915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g2e38e5a9518_0_113"/>
          <p:cNvSpPr txBox="1"/>
          <p:nvPr/>
        </p:nvSpPr>
        <p:spPr>
          <a:xfrm>
            <a:off x="3097129" y="3467658"/>
            <a:ext cx="29496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phase, we split the dataset into training and validation sets (80/20) and used the </a:t>
            </a: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three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</a:t>
            </a: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models to analyze and compare their performance.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g2e38e5a9518_0_113"/>
          <p:cNvSpPr/>
          <p:nvPr/>
        </p:nvSpPr>
        <p:spPr>
          <a:xfrm>
            <a:off x="2353586" y="2832308"/>
            <a:ext cx="4325559" cy="2311152"/>
          </a:xfrm>
          <a:custGeom>
            <a:rect b="b" l="l" r="r" t="t"/>
            <a:pathLst>
              <a:path extrusionOk="0" h="33020" w="66087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e38e5a9518_0_113"/>
          <p:cNvSpPr/>
          <p:nvPr/>
        </p:nvSpPr>
        <p:spPr>
          <a:xfrm>
            <a:off x="2222998" y="3263367"/>
            <a:ext cx="261300" cy="252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g2e38e5a9518_0_113"/>
          <p:cNvCxnSpPr/>
          <p:nvPr/>
        </p:nvCxnSpPr>
        <p:spPr>
          <a:xfrm rot="10800000">
            <a:off x="2319360" y="3389465"/>
            <a:ext cx="637200" cy="25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g2e38e5a9518_0_113"/>
          <p:cNvSpPr/>
          <p:nvPr/>
        </p:nvSpPr>
        <p:spPr>
          <a:xfrm>
            <a:off x="4441413" y="2388457"/>
            <a:ext cx="261300" cy="252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e38e5a9518_0_113"/>
          <p:cNvSpPr/>
          <p:nvPr/>
        </p:nvSpPr>
        <p:spPr>
          <a:xfrm>
            <a:off x="6663907" y="3283905"/>
            <a:ext cx="261300" cy="2523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2e38e5a9518_0_113"/>
          <p:cNvCxnSpPr/>
          <p:nvPr/>
        </p:nvCxnSpPr>
        <p:spPr>
          <a:xfrm flipH="1">
            <a:off x="6121381" y="3385593"/>
            <a:ext cx="603300" cy="269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g2e38e5a9518_0_113"/>
          <p:cNvCxnSpPr>
            <a:endCxn id="365" idx="4"/>
          </p:cNvCxnSpPr>
          <p:nvPr/>
        </p:nvCxnSpPr>
        <p:spPr>
          <a:xfrm rot="10800000">
            <a:off x="4572063" y="2640757"/>
            <a:ext cx="294900" cy="274200"/>
          </a:xfrm>
          <a:prstGeom prst="bentConnector2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g2e38e5a9518_0_113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Models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Training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370" name="Google Shape;370;g2e38e5a9518_0_11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6204100" y="-97200"/>
            <a:ext cx="3092100" cy="3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4449d41c7_1_1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Compute Fairness </a:t>
            </a:r>
            <a:r>
              <a:rPr lang="it-IT">
                <a:solidFill>
                  <a:srgbClr val="6AA84F"/>
                </a:solidFill>
              </a:rPr>
              <a:t>Metrics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76" name="Google Shape;376;g2e4449d41c7_1_1"/>
          <p:cNvSpPr txBox="1"/>
          <p:nvPr>
            <p:ph idx="2" type="ctrTitle"/>
          </p:nvPr>
        </p:nvSpPr>
        <p:spPr>
          <a:xfrm>
            <a:off x="3975525" y="2859425"/>
            <a:ext cx="11898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rgbClr val="6AA84F"/>
                </a:solidFill>
              </a:rPr>
              <a:t>Compas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77" name="Google Shape;377;g2e4449d41c7_1_1"/>
          <p:cNvSpPr/>
          <p:nvPr/>
        </p:nvSpPr>
        <p:spPr>
          <a:xfrm>
            <a:off x="-1220575" y="30189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e4449d41c7_1_1"/>
          <p:cNvSpPr/>
          <p:nvPr/>
        </p:nvSpPr>
        <p:spPr>
          <a:xfrm rot="6080392">
            <a:off x="7831635" y="388992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e4449d41c7_1_1"/>
          <p:cNvSpPr/>
          <p:nvPr/>
        </p:nvSpPr>
        <p:spPr>
          <a:xfrm rot="2700000">
            <a:off x="117335" y="6579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e4449d41c7_1_1"/>
          <p:cNvSpPr txBox="1"/>
          <p:nvPr>
            <p:ph idx="2" type="ctrTitle"/>
          </p:nvPr>
        </p:nvSpPr>
        <p:spPr>
          <a:xfrm>
            <a:off x="6175038" y="2859425"/>
            <a:ext cx="2253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rgbClr val="6AA84F"/>
                </a:solidFill>
              </a:rPr>
              <a:t>Bank marketing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81" name="Google Shape;381;g2e4449d41c7_1_1"/>
          <p:cNvSpPr txBox="1"/>
          <p:nvPr>
            <p:ph idx="2" type="ctrTitle"/>
          </p:nvPr>
        </p:nvSpPr>
        <p:spPr>
          <a:xfrm>
            <a:off x="3899325" y="3402000"/>
            <a:ext cx="1189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SEx: </a:t>
            </a:r>
            <a:r>
              <a:rPr b="0" lang="it-IT" sz="1800">
                <a:solidFill>
                  <a:srgbClr val="6AA84F"/>
                </a:solidFill>
              </a:rPr>
              <a:t>Male</a:t>
            </a:r>
            <a:endParaRPr b="0" sz="1800">
              <a:solidFill>
                <a:srgbClr val="6AA84F"/>
              </a:solidFill>
            </a:endParaRPr>
          </a:p>
        </p:txBody>
      </p:sp>
      <p:sp>
        <p:nvSpPr>
          <p:cNvPr id="382" name="Google Shape;382;g2e4449d41c7_1_1"/>
          <p:cNvSpPr txBox="1"/>
          <p:nvPr>
            <p:ph idx="2" type="ctrTitle"/>
          </p:nvPr>
        </p:nvSpPr>
        <p:spPr>
          <a:xfrm>
            <a:off x="480162" y="2859413"/>
            <a:ext cx="3012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rgbClr val="6AA84F"/>
                </a:solidFill>
              </a:rPr>
              <a:t>ADULT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83" name="Google Shape;383;g2e4449d41c7_1_1"/>
          <p:cNvSpPr txBox="1"/>
          <p:nvPr>
            <p:ph idx="2" type="ctrTitle"/>
          </p:nvPr>
        </p:nvSpPr>
        <p:spPr>
          <a:xfrm>
            <a:off x="3855200" y="3697200"/>
            <a:ext cx="2029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 </a:t>
            </a:r>
            <a:r>
              <a:rPr lang="it-IT" sz="1800"/>
              <a:t>RACE: </a:t>
            </a:r>
            <a:r>
              <a:rPr b="0" lang="it-IT" sz="1800">
                <a:solidFill>
                  <a:srgbClr val="6AA84F"/>
                </a:solidFill>
              </a:rPr>
              <a:t>Not Caucasian</a:t>
            </a:r>
            <a:r>
              <a:rPr lang="it-IT" sz="1800"/>
              <a:t> </a:t>
            </a:r>
            <a:endParaRPr sz="1800"/>
          </a:p>
        </p:txBody>
      </p:sp>
      <p:sp>
        <p:nvSpPr>
          <p:cNvPr id="384" name="Google Shape;384;g2e4449d41c7_1_1"/>
          <p:cNvSpPr txBox="1"/>
          <p:nvPr>
            <p:ph idx="2" type="ctrTitle"/>
          </p:nvPr>
        </p:nvSpPr>
        <p:spPr>
          <a:xfrm>
            <a:off x="1115375" y="3401563"/>
            <a:ext cx="2449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Sex:</a:t>
            </a:r>
            <a:r>
              <a:rPr b="0" lang="it-IT" sz="1800"/>
              <a:t> </a:t>
            </a:r>
            <a:r>
              <a:rPr b="0" lang="it-IT" sz="1800">
                <a:solidFill>
                  <a:srgbClr val="6AA84F"/>
                </a:solidFill>
              </a:rPr>
              <a:t>female</a:t>
            </a:r>
            <a:endParaRPr b="0" sz="1800">
              <a:solidFill>
                <a:srgbClr val="6AA84F"/>
              </a:solidFill>
            </a:endParaRPr>
          </a:p>
        </p:txBody>
      </p:sp>
      <p:sp>
        <p:nvSpPr>
          <p:cNvPr id="385" name="Google Shape;385;g2e4449d41c7_1_1"/>
          <p:cNvSpPr txBox="1"/>
          <p:nvPr>
            <p:ph idx="2" type="ctrTitle"/>
          </p:nvPr>
        </p:nvSpPr>
        <p:spPr>
          <a:xfrm>
            <a:off x="1115388" y="3698125"/>
            <a:ext cx="2029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Race: </a:t>
            </a:r>
            <a:r>
              <a:rPr b="0" lang="it-IT" sz="1800">
                <a:solidFill>
                  <a:srgbClr val="6AA84F"/>
                </a:solidFill>
              </a:rPr>
              <a:t>not white</a:t>
            </a:r>
            <a:endParaRPr b="0" sz="1800">
              <a:solidFill>
                <a:srgbClr val="6AA84F"/>
              </a:solidFill>
            </a:endParaRPr>
          </a:p>
        </p:txBody>
      </p:sp>
      <p:sp>
        <p:nvSpPr>
          <p:cNvPr id="386" name="Google Shape;386;g2e4449d41c7_1_1"/>
          <p:cNvSpPr txBox="1"/>
          <p:nvPr>
            <p:ph idx="2" type="ctrTitle"/>
          </p:nvPr>
        </p:nvSpPr>
        <p:spPr>
          <a:xfrm>
            <a:off x="6539238" y="3401575"/>
            <a:ext cx="2124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800"/>
              <a:t>AGE</a:t>
            </a:r>
            <a:r>
              <a:rPr lang="it-IT" sz="1700"/>
              <a:t>: </a:t>
            </a:r>
            <a:r>
              <a:rPr b="0" lang="it-IT" sz="1800">
                <a:solidFill>
                  <a:srgbClr val="6AA84F"/>
                </a:solidFill>
                <a:highlight>
                  <a:srgbClr val="FFFFFF"/>
                </a:highlight>
              </a:rPr>
              <a:t>age &gt;= 25 </a:t>
            </a:r>
            <a:endParaRPr b="0" sz="18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1800">
                <a:solidFill>
                  <a:srgbClr val="6AA84F"/>
                </a:solidFill>
              </a:rPr>
              <a:t>         </a:t>
            </a:r>
            <a:r>
              <a:rPr b="0" lang="it-IT" sz="1800">
                <a:solidFill>
                  <a:srgbClr val="6AA84F"/>
                </a:solidFill>
                <a:highlight>
                  <a:srgbClr val="FFFFFF"/>
                </a:highlight>
              </a:rPr>
              <a:t>age &lt; 60</a:t>
            </a:r>
            <a:endParaRPr sz="1700"/>
          </a:p>
        </p:txBody>
      </p:sp>
      <p:sp>
        <p:nvSpPr>
          <p:cNvPr id="387" name="Google Shape;387;g2e4449d41c7_1_1"/>
          <p:cNvSpPr txBox="1"/>
          <p:nvPr>
            <p:ph idx="2" type="ctrTitle"/>
          </p:nvPr>
        </p:nvSpPr>
        <p:spPr>
          <a:xfrm>
            <a:off x="3005700" y="1524338"/>
            <a:ext cx="3132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700"/>
              <a:t>Unprivileged Group</a:t>
            </a:r>
            <a:endParaRPr sz="2700"/>
          </a:p>
        </p:txBody>
      </p:sp>
      <p:cxnSp>
        <p:nvCxnSpPr>
          <p:cNvPr id="388" name="Google Shape;388;g2e4449d41c7_1_1"/>
          <p:cNvCxnSpPr>
            <a:stCxn id="387" idx="2"/>
          </p:cNvCxnSpPr>
          <p:nvPr/>
        </p:nvCxnSpPr>
        <p:spPr>
          <a:xfrm>
            <a:off x="4572000" y="1992638"/>
            <a:ext cx="0" cy="4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2e4449d41c7_1_1"/>
          <p:cNvCxnSpPr/>
          <p:nvPr/>
        </p:nvCxnSpPr>
        <p:spPr>
          <a:xfrm>
            <a:off x="1966825" y="2509100"/>
            <a:ext cx="53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g2e4449d41c7_1_1"/>
          <p:cNvCxnSpPr/>
          <p:nvPr/>
        </p:nvCxnSpPr>
        <p:spPr>
          <a:xfrm>
            <a:off x="1984700" y="2479275"/>
            <a:ext cx="53166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g2e4449d41c7_1_1"/>
          <p:cNvCxnSpPr>
            <a:endCxn id="382" idx="0"/>
          </p:cNvCxnSpPr>
          <p:nvPr/>
        </p:nvCxnSpPr>
        <p:spPr>
          <a:xfrm>
            <a:off x="1983912" y="2478713"/>
            <a:ext cx="2700" cy="38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g2e4449d41c7_1_1"/>
          <p:cNvCxnSpPr>
            <a:endCxn id="376" idx="0"/>
          </p:cNvCxnSpPr>
          <p:nvPr/>
        </p:nvCxnSpPr>
        <p:spPr>
          <a:xfrm flipH="1">
            <a:off x="4570425" y="2478725"/>
            <a:ext cx="1500" cy="38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g2e4449d41c7_1_1"/>
          <p:cNvCxnSpPr>
            <a:endCxn id="380" idx="0"/>
          </p:cNvCxnSpPr>
          <p:nvPr/>
        </p:nvCxnSpPr>
        <p:spPr>
          <a:xfrm>
            <a:off x="7297488" y="2478425"/>
            <a:ext cx="45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550160" y="3623376"/>
            <a:ext cx="2535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Annamaria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basile</a:t>
            </a:r>
            <a:endParaRPr/>
          </a:p>
        </p:txBody>
      </p:sp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550160" y="4064069"/>
            <a:ext cx="2535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-IT" sz="1100"/>
              <a:t>Software Engineering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-IT" sz="1100"/>
              <a:t>&amp;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it-IT" sz="1100"/>
              <a:t>IT Management</a:t>
            </a:r>
            <a:endParaRPr sz="1100"/>
          </a:p>
        </p:txBody>
      </p:sp>
      <p:sp>
        <p:nvSpPr>
          <p:cNvPr id="91" name="Google Shape;91;p2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OUR </a:t>
            </a:r>
            <a:r>
              <a:rPr lang="it-IT">
                <a:solidFill>
                  <a:srgbClr val="6AA84F"/>
                </a:solidFill>
              </a:rPr>
              <a:t>TEAM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2" name="Google Shape;92;p2"/>
          <p:cNvSpPr txBox="1"/>
          <p:nvPr>
            <p:ph idx="3" type="ctrTitle"/>
          </p:nvPr>
        </p:nvSpPr>
        <p:spPr>
          <a:xfrm>
            <a:off x="3360810" y="3623376"/>
            <a:ext cx="253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Mario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Cicalese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rot="2700000">
            <a:off x="123532" y="101196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6080536">
            <a:off x="8118943" y="757616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171760" y="3623376"/>
            <a:ext cx="253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</a:pPr>
            <a:r>
              <a:rPr b="1" lang="it-IT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Paolo Carmine valletta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 rot="6080536">
            <a:off x="8464786" y="389516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rot="6080536">
            <a:off x="7930164" y="364755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304050" y="4064069"/>
            <a:ext cx="2535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it-IT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171760" y="4062527"/>
            <a:ext cx="2535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it-IT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it-IT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it-IT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Management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050" y="1304100"/>
            <a:ext cx="1821900" cy="18219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55819" l="42418" r="22547" t="20093"/>
          <a:stretch/>
        </p:blipFill>
        <p:spPr>
          <a:xfrm>
            <a:off x="907150" y="1275300"/>
            <a:ext cx="1821900" cy="18795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28820" l="13152" r="18128" t="19325"/>
          <a:stretch/>
        </p:blipFill>
        <p:spPr>
          <a:xfrm>
            <a:off x="6497700" y="1267350"/>
            <a:ext cx="1884000" cy="18954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DETECTION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OF DATA SMELLS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-1135700" y="249077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 rot="2700000">
            <a:off x="-240740" y="14458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 rot="6080392">
            <a:off x="7870960" y="331607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201102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8"/>
          <p:cNvSpPr txBox="1"/>
          <p:nvPr/>
        </p:nvSpPr>
        <p:spPr>
          <a:xfrm>
            <a:off x="1729450" y="1837500"/>
            <a:ext cx="22539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DUPLICATED VALUE DATA SMELLS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270544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8"/>
          <p:cNvSpPr txBox="1"/>
          <p:nvPr/>
        </p:nvSpPr>
        <p:spPr>
          <a:xfrm>
            <a:off x="1822050" y="2680700"/>
            <a:ext cx="176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CASING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6" name="Google Shape;4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339987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8"/>
          <p:cNvSpPr txBox="1"/>
          <p:nvPr/>
        </p:nvSpPr>
        <p:spPr>
          <a:xfrm>
            <a:off x="1822050" y="3375125"/>
            <a:ext cx="2363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VALUE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40942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8"/>
          <p:cNvSpPr txBox="1"/>
          <p:nvPr/>
        </p:nvSpPr>
        <p:spPr>
          <a:xfrm>
            <a:off x="1822050" y="4044800"/>
            <a:ext cx="2363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 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39" y="243654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8"/>
          <p:cNvSpPr txBox="1"/>
          <p:nvPr/>
        </p:nvSpPr>
        <p:spPr>
          <a:xfrm>
            <a:off x="5323000" y="2263025"/>
            <a:ext cx="24564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INTEGER AS FLOATING POINT NUMBER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39" y="313097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 txBox="1"/>
          <p:nvPr/>
        </p:nvSpPr>
        <p:spPr>
          <a:xfrm>
            <a:off x="5415600" y="3106225"/>
            <a:ext cx="176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SUSPECT SIGNAL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4" name="Google Shape;4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39" y="38253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8"/>
          <p:cNvSpPr txBox="1"/>
          <p:nvPr/>
        </p:nvSpPr>
        <p:spPr>
          <a:xfrm>
            <a:off x="5415600" y="3800650"/>
            <a:ext cx="2363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INTEGER AS STRING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2403900" y="1202200"/>
            <a:ext cx="4511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DSD* TOOL FOUND 7 TYPES OF DATA SMELL: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603" y="941075"/>
            <a:ext cx="1216750" cy="12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8"/>
          <p:cNvSpPr txBox="1"/>
          <p:nvPr/>
        </p:nvSpPr>
        <p:spPr>
          <a:xfrm>
            <a:off x="799800" y="4664450"/>
            <a:ext cx="77193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Data Smells: Categories, Causes and Consequences, and Detection of Suspicious Data in AI-based Systems</a:t>
            </a:r>
            <a:r>
              <a:rPr lang="it-IT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Harald Foidl et al. (2022)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4449d41c7_3_24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REFACTORING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OF DATA SMELLS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24" name="Google Shape;424;g2e4449d41c7_3_24"/>
          <p:cNvSpPr/>
          <p:nvPr/>
        </p:nvSpPr>
        <p:spPr>
          <a:xfrm>
            <a:off x="-1135700" y="249077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e4449d41c7_3_24"/>
          <p:cNvSpPr/>
          <p:nvPr/>
        </p:nvSpPr>
        <p:spPr>
          <a:xfrm rot="2700000">
            <a:off x="-240740" y="14458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e4449d41c7_3_24"/>
          <p:cNvSpPr/>
          <p:nvPr/>
        </p:nvSpPr>
        <p:spPr>
          <a:xfrm rot="6080392">
            <a:off x="7870960" y="331607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g2e4449d41c7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178242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2e4449d41c7_3_24"/>
          <p:cNvSpPr txBox="1"/>
          <p:nvPr/>
        </p:nvSpPr>
        <p:spPr>
          <a:xfrm>
            <a:off x="1729450" y="1608900"/>
            <a:ext cx="22539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DUPLICATED VALUE DATA SMELLS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9" name="Google Shape;429;g2e4449d41c7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247684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e4449d41c7_3_24"/>
          <p:cNvSpPr txBox="1"/>
          <p:nvPr/>
        </p:nvSpPr>
        <p:spPr>
          <a:xfrm>
            <a:off x="1822050" y="2452100"/>
            <a:ext cx="1764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CASING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g2e4449d41c7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3171274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2e4449d41c7_3_24"/>
          <p:cNvSpPr txBox="1"/>
          <p:nvPr/>
        </p:nvSpPr>
        <p:spPr>
          <a:xfrm>
            <a:off x="1822050" y="3146525"/>
            <a:ext cx="2363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VALUE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g2e4449d41c7_3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89" y="3865699"/>
            <a:ext cx="252000" cy="2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e4449d41c7_3_24"/>
          <p:cNvSpPr txBox="1"/>
          <p:nvPr/>
        </p:nvSpPr>
        <p:spPr>
          <a:xfrm>
            <a:off x="1822050" y="3816200"/>
            <a:ext cx="2363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EXTREME VALUE SMELL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g2e4449d41c7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59" y="1689296"/>
            <a:ext cx="438275" cy="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2e4449d41c7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46" y="2377521"/>
            <a:ext cx="438275" cy="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e4449d41c7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59" y="3065759"/>
            <a:ext cx="438275" cy="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e4449d41c7_3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946" y="3747809"/>
            <a:ext cx="438275" cy="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g2e4449d41c7_3_24"/>
          <p:cNvSpPr txBox="1"/>
          <p:nvPr/>
        </p:nvSpPr>
        <p:spPr>
          <a:xfrm>
            <a:off x="4964825" y="1757675"/>
            <a:ext cx="2124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HOT ENCODING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g2e4449d41c7_3_24"/>
          <p:cNvSpPr txBox="1"/>
          <p:nvPr/>
        </p:nvSpPr>
        <p:spPr>
          <a:xfrm>
            <a:off x="5018888" y="3747792"/>
            <a:ext cx="2124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 MAX NORMALIZATION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g2e4449d41c7_3_24"/>
          <p:cNvSpPr txBox="1"/>
          <p:nvPr/>
        </p:nvSpPr>
        <p:spPr>
          <a:xfrm>
            <a:off x="5018904" y="3065725"/>
            <a:ext cx="2755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IMPUTATION \ DROP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g2e4449d41c7_3_24"/>
          <p:cNvSpPr txBox="1"/>
          <p:nvPr/>
        </p:nvSpPr>
        <p:spPr>
          <a:xfrm>
            <a:off x="5018900" y="2452100"/>
            <a:ext cx="2124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MAPPED VALUES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g2e4449d41c7_3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400" y="939600"/>
            <a:ext cx="1216800" cy="12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4449d41c7_0_2"/>
          <p:cNvSpPr/>
          <p:nvPr/>
        </p:nvSpPr>
        <p:spPr>
          <a:xfrm>
            <a:off x="2684950" y="3215650"/>
            <a:ext cx="3215700" cy="127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g2e4449d41c7_0_2"/>
          <p:cNvSpPr/>
          <p:nvPr/>
        </p:nvSpPr>
        <p:spPr>
          <a:xfrm>
            <a:off x="4985750" y="1321500"/>
            <a:ext cx="3215700" cy="127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g2e4449d41c7_0_2"/>
          <p:cNvSpPr/>
          <p:nvPr/>
        </p:nvSpPr>
        <p:spPr>
          <a:xfrm>
            <a:off x="715200" y="1321500"/>
            <a:ext cx="3215700" cy="1276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g2e4449d41c7_0_2"/>
          <p:cNvSpPr txBox="1"/>
          <p:nvPr>
            <p:ph type="title"/>
          </p:nvPr>
        </p:nvSpPr>
        <p:spPr>
          <a:xfrm>
            <a:off x="712350" y="3159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Result</a:t>
            </a:r>
            <a:r>
              <a:rPr lang="it-IT">
                <a:solidFill>
                  <a:schemeClr val="dk1"/>
                </a:solidFill>
              </a:rPr>
              <a:t> </a:t>
            </a:r>
            <a:r>
              <a:rPr lang="it-IT">
                <a:solidFill>
                  <a:srgbClr val="6AA84F"/>
                </a:solidFill>
              </a:rPr>
              <a:t>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52" name="Google Shape;452;g2e4449d41c7_0_2"/>
          <p:cNvSpPr/>
          <p:nvPr/>
        </p:nvSpPr>
        <p:spPr>
          <a:xfrm>
            <a:off x="-995100" y="378377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e4449d41c7_0_2"/>
          <p:cNvSpPr txBox="1"/>
          <p:nvPr>
            <p:ph idx="2" type="ctrTitle"/>
          </p:nvPr>
        </p:nvSpPr>
        <p:spPr>
          <a:xfrm>
            <a:off x="712350" y="1321475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Compas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454" name="Google Shape;454;g2e4449d41c7_0_2"/>
          <p:cNvSpPr txBox="1"/>
          <p:nvPr>
            <p:ph idx="2" type="ctrTitle"/>
          </p:nvPr>
        </p:nvSpPr>
        <p:spPr>
          <a:xfrm>
            <a:off x="2684950" y="3219499"/>
            <a:ext cx="1627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Bank marketing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455" name="Google Shape;455;g2e4449d41c7_0_2"/>
          <p:cNvSpPr txBox="1"/>
          <p:nvPr>
            <p:ph idx="2" type="ctrTitle"/>
          </p:nvPr>
        </p:nvSpPr>
        <p:spPr>
          <a:xfrm>
            <a:off x="797088" y="172259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sp>
        <p:nvSpPr>
          <p:cNvPr id="456" name="Google Shape;456;g2e4449d41c7_0_2"/>
          <p:cNvSpPr txBox="1"/>
          <p:nvPr>
            <p:ph idx="2" type="ctrTitle"/>
          </p:nvPr>
        </p:nvSpPr>
        <p:spPr>
          <a:xfrm>
            <a:off x="797013" y="2115863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sp>
        <p:nvSpPr>
          <p:cNvPr id="457" name="Google Shape;457;g2e4449d41c7_0_2"/>
          <p:cNvSpPr txBox="1"/>
          <p:nvPr>
            <p:ph idx="2" type="ctrTitle"/>
          </p:nvPr>
        </p:nvSpPr>
        <p:spPr>
          <a:xfrm>
            <a:off x="2874575" y="368779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AGE</a:t>
            </a:r>
            <a:endParaRPr sz="1500"/>
          </a:p>
        </p:txBody>
      </p:sp>
      <p:pic>
        <p:nvPicPr>
          <p:cNvPr id="458" name="Google Shape;458;g2e4449d41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88" y="1676134"/>
            <a:ext cx="453000" cy="45297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2e4449d41c7_0_2"/>
          <p:cNvSpPr txBox="1"/>
          <p:nvPr>
            <p:ph idx="2" type="ctrTitle"/>
          </p:nvPr>
        </p:nvSpPr>
        <p:spPr>
          <a:xfrm>
            <a:off x="1703075" y="1722600"/>
            <a:ext cx="222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7/9 improved (-31%)</a:t>
            </a:r>
            <a:endParaRPr b="0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g2e4449d41c7_0_2"/>
          <p:cNvSpPr txBox="1"/>
          <p:nvPr>
            <p:ph idx="2" type="ctrTitle"/>
          </p:nvPr>
        </p:nvSpPr>
        <p:spPr>
          <a:xfrm>
            <a:off x="1703075" y="2069925"/>
            <a:ext cx="222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/9 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improved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 (-58%)</a:t>
            </a:r>
            <a:endParaRPr b="0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g2e4449d41c7_0_2"/>
          <p:cNvSpPr txBox="1"/>
          <p:nvPr>
            <p:ph idx="2" type="ctrTitle"/>
          </p:nvPr>
        </p:nvSpPr>
        <p:spPr>
          <a:xfrm>
            <a:off x="4985750" y="1321500"/>
            <a:ext cx="86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2100">
                <a:solidFill>
                  <a:srgbClr val="6AA84F"/>
                </a:solidFill>
              </a:rPr>
              <a:t>Adult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462" name="Google Shape;462;g2e4449d41c7_0_2"/>
          <p:cNvSpPr txBox="1"/>
          <p:nvPr>
            <p:ph idx="2" type="ctrTitle"/>
          </p:nvPr>
        </p:nvSpPr>
        <p:spPr>
          <a:xfrm>
            <a:off x="5152175" y="1723141"/>
            <a:ext cx="45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SEx</a:t>
            </a:r>
            <a:endParaRPr sz="1500"/>
          </a:p>
        </p:txBody>
      </p:sp>
      <p:sp>
        <p:nvSpPr>
          <p:cNvPr id="463" name="Google Shape;463;g2e4449d41c7_0_2"/>
          <p:cNvSpPr txBox="1"/>
          <p:nvPr>
            <p:ph idx="2" type="ctrTitle"/>
          </p:nvPr>
        </p:nvSpPr>
        <p:spPr>
          <a:xfrm>
            <a:off x="5152100" y="2116413"/>
            <a:ext cx="53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500"/>
              <a:t>RACE</a:t>
            </a:r>
            <a:endParaRPr sz="1500"/>
          </a:p>
        </p:txBody>
      </p:sp>
      <p:sp>
        <p:nvSpPr>
          <p:cNvPr id="464" name="Google Shape;464;g2e4449d41c7_0_2"/>
          <p:cNvSpPr txBox="1"/>
          <p:nvPr>
            <p:ph idx="2" type="ctrTitle"/>
          </p:nvPr>
        </p:nvSpPr>
        <p:spPr>
          <a:xfrm>
            <a:off x="6101688" y="1723138"/>
            <a:ext cx="18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/9 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improved (-30%)</a:t>
            </a:r>
            <a:endParaRPr b="0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g2e4449d41c7_0_2"/>
          <p:cNvSpPr txBox="1"/>
          <p:nvPr>
            <p:ph idx="2" type="ctrTitle"/>
          </p:nvPr>
        </p:nvSpPr>
        <p:spPr>
          <a:xfrm>
            <a:off x="6101688" y="2070475"/>
            <a:ext cx="1869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/9 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improved (-25%)</a:t>
            </a:r>
            <a:endParaRPr b="0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g2e4449d41c7_0_2"/>
          <p:cNvSpPr txBox="1"/>
          <p:nvPr>
            <p:ph idx="2" type="ctrTitle"/>
          </p:nvPr>
        </p:nvSpPr>
        <p:spPr>
          <a:xfrm>
            <a:off x="3764625" y="3674050"/>
            <a:ext cx="2124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/9 </a:t>
            </a:r>
            <a:r>
              <a:rPr b="0" lang="it-IT" sz="1300">
                <a:latin typeface="Montserrat"/>
                <a:ea typeface="Montserrat"/>
                <a:cs typeface="Montserrat"/>
                <a:sym typeface="Montserrat"/>
              </a:rPr>
              <a:t>aggravated (+129%)</a:t>
            </a:r>
            <a:endParaRPr b="0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7" name="Google Shape;467;g2e4449d41c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552400" y="3983450"/>
            <a:ext cx="826476" cy="8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e4449d41c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3620375" y="2069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2e4449d41c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7873800" y="20699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2e4449d41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88" y="2023434"/>
            <a:ext cx="453000" cy="45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2e4449d41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163" y="1676109"/>
            <a:ext cx="453000" cy="45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e4449d41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00" y="2023984"/>
            <a:ext cx="453000" cy="45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e4449d41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625" y="3627559"/>
            <a:ext cx="453000" cy="45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4449d41c7_3_56"/>
          <p:cNvSpPr/>
          <p:nvPr/>
        </p:nvSpPr>
        <p:spPr>
          <a:xfrm>
            <a:off x="2290050" y="1801526"/>
            <a:ext cx="4563900" cy="1540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g2e4449d41c7_3_56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aDDRESS OF </a:t>
            </a:r>
            <a:r>
              <a:rPr lang="it-IT">
                <a:solidFill>
                  <a:srgbClr val="6AA84F"/>
                </a:solidFill>
              </a:rPr>
              <a:t>RQ1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80" name="Google Shape;480;g2e4449d41c7_3_56"/>
          <p:cNvSpPr/>
          <p:nvPr/>
        </p:nvSpPr>
        <p:spPr>
          <a:xfrm flipH="1">
            <a:off x="7629239" y="248652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e4449d41c7_3_56"/>
          <p:cNvSpPr/>
          <p:nvPr/>
        </p:nvSpPr>
        <p:spPr>
          <a:xfrm flipH="1" rot="-2700000">
            <a:off x="7397196" y="15150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e4449d41c7_3_56"/>
          <p:cNvSpPr txBox="1"/>
          <p:nvPr/>
        </p:nvSpPr>
        <p:spPr>
          <a:xfrm>
            <a:off x="2328900" y="1879063"/>
            <a:ext cx="421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Answer </a:t>
            </a:r>
            <a:r>
              <a:rPr b="1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="0" baseline="-25000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0" i="1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To summarize the results, after we addressed the data smells from the datasets, </a:t>
            </a:r>
            <a:r>
              <a:rPr b="1" i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all the Fairness metrics outputs changed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. Thus, The presence of data smells </a:t>
            </a:r>
            <a:r>
              <a:rPr b="1" i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has influenced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 each Fairness metric calculated, either positively or negatively.</a:t>
            </a:r>
            <a:r>
              <a:rPr b="0" i="1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g2e4449d41c7_3_56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55175" y="1419025"/>
            <a:ext cx="3151050" cy="31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e4449d41c7_3_68"/>
          <p:cNvSpPr/>
          <p:nvPr/>
        </p:nvSpPr>
        <p:spPr>
          <a:xfrm>
            <a:off x="-265175" y="-196600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e4449d41c7_3_68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e4449d41c7_3_68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e4449d41c7_3_68"/>
          <p:cNvSpPr txBox="1"/>
          <p:nvPr>
            <p:ph idx="2" type="ctrTitle"/>
          </p:nvPr>
        </p:nvSpPr>
        <p:spPr>
          <a:xfrm>
            <a:off x="710099" y="2081215"/>
            <a:ext cx="38103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Methods and results for </a:t>
            </a:r>
            <a:r>
              <a:rPr lang="it-IT">
                <a:solidFill>
                  <a:srgbClr val="6AA84F"/>
                </a:solidFill>
              </a:rPr>
              <a:t>rq2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92" name="Google Shape;492;g2e4449d41c7_3_68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05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493" name="Google Shape;493;g2e4449d41c7_3_68"/>
          <p:cNvCxnSpPr/>
          <p:nvPr/>
        </p:nvCxnSpPr>
        <p:spPr>
          <a:xfrm rot="10800000">
            <a:off x="780375" y="3545757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g2e4449d41c7_3_68"/>
          <p:cNvSpPr/>
          <p:nvPr/>
        </p:nvSpPr>
        <p:spPr>
          <a:xfrm rot="-231074">
            <a:off x="7402862" y="4712262"/>
            <a:ext cx="276925" cy="276925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e4449d41c7_3_68"/>
          <p:cNvSpPr/>
          <p:nvPr/>
        </p:nvSpPr>
        <p:spPr>
          <a:xfrm>
            <a:off x="4732392" y="1667838"/>
            <a:ext cx="3625800" cy="824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g2e4449d41c7_3_68"/>
          <p:cNvSpPr txBox="1"/>
          <p:nvPr/>
        </p:nvSpPr>
        <p:spPr>
          <a:xfrm>
            <a:off x="4732400" y="1710587"/>
            <a:ext cx="36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aseline="-25000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“Does the presence of data smells impact on the performances of bias mitigation algorithms?”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g2e4449d41c7_3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775" y="845813"/>
            <a:ext cx="1044225" cy="10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4449d41c7_3_103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rgbClr val="000000"/>
                </a:solidFill>
              </a:rPr>
              <a:t>BIAS MITIGATION</a:t>
            </a:r>
            <a:r>
              <a:rPr lang="it-IT">
                <a:solidFill>
                  <a:srgbClr val="6AA84F"/>
                </a:solidFill>
              </a:rPr>
              <a:t> ALGORITHMS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3" name="Google Shape;503;g2e4449d41c7_3_103"/>
          <p:cNvSpPr/>
          <p:nvPr/>
        </p:nvSpPr>
        <p:spPr>
          <a:xfrm>
            <a:off x="7505400" y="364605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e4449d41c7_3_103"/>
          <p:cNvSpPr/>
          <p:nvPr/>
        </p:nvSpPr>
        <p:spPr>
          <a:xfrm rot="2700000">
            <a:off x="7716360" y="117372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e4449d41c7_3_103"/>
          <p:cNvSpPr txBox="1"/>
          <p:nvPr/>
        </p:nvSpPr>
        <p:spPr>
          <a:xfrm>
            <a:off x="2523600" y="2629500"/>
            <a:ext cx="551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Exponentiated Gradient Reduction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(In-processing)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Optimizes a model to reduce bias during training by adjusting weights through an exponentiated gradient approach, balancing fairness and accuracy.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g2e4449d41c7_3_103"/>
          <p:cNvSpPr txBox="1"/>
          <p:nvPr/>
        </p:nvSpPr>
        <p:spPr>
          <a:xfrm>
            <a:off x="435862" y="1827299"/>
            <a:ext cx="516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Reweighing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(Pre-processing)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Adjusts weights of instances in the dataset, creating a balanced dataset that promotes fairness in model training.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g2e4449d41c7_3_103"/>
          <p:cNvSpPr txBox="1"/>
          <p:nvPr/>
        </p:nvSpPr>
        <p:spPr>
          <a:xfrm>
            <a:off x="503325" y="3570600"/>
            <a:ext cx="5168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Equalized Odds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(post-processing):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Adjusts the output predictions to ensure equal true positive and false positive rates across different demographic groups, promoting fairness in the final model outcomes.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g2e4449d41c7_3_103"/>
          <p:cNvSpPr/>
          <p:nvPr/>
        </p:nvSpPr>
        <p:spPr>
          <a:xfrm>
            <a:off x="-565450" y="-820500"/>
            <a:ext cx="2124600" cy="2124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e4449d41c7_3_103"/>
          <p:cNvSpPr txBox="1"/>
          <p:nvPr/>
        </p:nvSpPr>
        <p:spPr>
          <a:xfrm>
            <a:off x="712347" y="1304088"/>
            <a:ext cx="64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have used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three</a:t>
            </a: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 Mitigation Algorithms available on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 FAIRNESS 360 (AIF-360):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"/>
          <p:cNvSpPr txBox="1"/>
          <p:nvPr>
            <p:ph idx="2" type="title"/>
          </p:nvPr>
        </p:nvSpPr>
        <p:spPr>
          <a:xfrm>
            <a:off x="712350" y="28555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RESULT </a:t>
            </a:r>
            <a:r>
              <a:rPr lang="it-IT">
                <a:solidFill>
                  <a:srgbClr val="6AA84F"/>
                </a:solidFill>
              </a:rPr>
              <a:t>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15" name="Google Shape;515;p21"/>
          <p:cNvSpPr/>
          <p:nvPr/>
        </p:nvSpPr>
        <p:spPr>
          <a:xfrm flipH="1">
            <a:off x="-490450" y="-340542"/>
            <a:ext cx="1482900" cy="1483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1"/>
          <p:cNvSpPr/>
          <p:nvPr/>
        </p:nvSpPr>
        <p:spPr>
          <a:xfrm flipH="1" rot="-5538599">
            <a:off x="724267" y="412661"/>
            <a:ext cx="602890" cy="60289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Google Shape;517;p21"/>
          <p:cNvGraphicFramePr/>
          <p:nvPr/>
        </p:nvGraphicFramePr>
        <p:xfrm>
          <a:off x="394550" y="123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Raw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18" name="Google Shape;5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71" y="1817984"/>
            <a:ext cx="438275" cy="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9" name="Google Shape;519;p21"/>
          <p:cNvGraphicFramePr/>
          <p:nvPr/>
        </p:nvGraphicFramePr>
        <p:xfrm>
          <a:off x="394550" y="31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Tidy</a:t>
                      </a:r>
                      <a:r>
                        <a:rPr lang="it-IT"/>
                        <a:t>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20" name="Google Shape;5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59" y="3769634"/>
            <a:ext cx="438275" cy="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21"/>
          <p:cNvGraphicFramePr/>
          <p:nvPr/>
        </p:nvGraphicFramePr>
        <p:xfrm>
          <a:off x="4956500" y="123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Raw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2" name="Google Shape;522;p21"/>
          <p:cNvGraphicFramePr/>
          <p:nvPr/>
        </p:nvGraphicFramePr>
        <p:xfrm>
          <a:off x="4956450" y="31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Tidy</a:t>
                      </a:r>
                      <a:r>
                        <a:rPr lang="it-IT"/>
                        <a:t>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e4449d41c7_0_75"/>
          <p:cNvSpPr txBox="1"/>
          <p:nvPr>
            <p:ph idx="2" type="title"/>
          </p:nvPr>
        </p:nvSpPr>
        <p:spPr>
          <a:xfrm>
            <a:off x="712350" y="28555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RESULT </a:t>
            </a:r>
            <a:r>
              <a:rPr lang="it-IT">
                <a:solidFill>
                  <a:srgbClr val="6AA84F"/>
                </a:solidFill>
              </a:rPr>
              <a:t>ANALYSIS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28" name="Google Shape;528;g2e4449d41c7_0_75"/>
          <p:cNvSpPr/>
          <p:nvPr/>
        </p:nvSpPr>
        <p:spPr>
          <a:xfrm flipH="1">
            <a:off x="-490450" y="-340542"/>
            <a:ext cx="1482900" cy="1483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e4449d41c7_0_75"/>
          <p:cNvSpPr/>
          <p:nvPr/>
        </p:nvSpPr>
        <p:spPr>
          <a:xfrm flipH="1" rot="-5538599">
            <a:off x="724267" y="412661"/>
            <a:ext cx="602890" cy="60289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g2e4449d41c7_0_75"/>
          <p:cNvGraphicFramePr/>
          <p:nvPr/>
        </p:nvGraphicFramePr>
        <p:xfrm>
          <a:off x="394550" y="123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Raw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31" name="Google Shape;531;g2e4449d41c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71" y="1817984"/>
            <a:ext cx="438275" cy="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2" name="Google Shape;532;g2e4449d41c7_0_75"/>
          <p:cNvGraphicFramePr/>
          <p:nvPr/>
        </p:nvGraphicFramePr>
        <p:xfrm>
          <a:off x="394550" y="31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Tidy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33" name="Google Shape;533;g2e4449d41c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859" y="3769634"/>
            <a:ext cx="438275" cy="438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g2e4449d41c7_0_75"/>
          <p:cNvGraphicFramePr/>
          <p:nvPr/>
        </p:nvGraphicFramePr>
        <p:xfrm>
          <a:off x="4956500" y="123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Raw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/>
                        <a:t>-0.02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/>
                        <a:t>0.0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/>
                        <a:t>0.001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-IT"/>
                        <a:t>0.003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5" name="Google Shape;535;g2e4449d41c7_0_75"/>
          <p:cNvGraphicFramePr/>
          <p:nvPr/>
        </p:nvGraphicFramePr>
        <p:xfrm>
          <a:off x="4956450" y="31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{4E8ABD4E-0161-4F7E-B6A7-A79500633D48}</a:tableStyleId>
              </a:tblPr>
              <a:tblGrid>
                <a:gridCol w="1493050"/>
                <a:gridCol w="782750"/>
                <a:gridCol w="728050"/>
                <a:gridCol w="789125"/>
              </a:tblGrid>
              <a:tr h="40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Tidy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SPD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AOD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0.012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-0.036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6" name="Google Shape;536;g2e4449d41c7_0_75"/>
          <p:cNvSpPr/>
          <p:nvPr/>
        </p:nvSpPr>
        <p:spPr>
          <a:xfrm>
            <a:off x="1339050" y="2931600"/>
            <a:ext cx="6222600" cy="1824300"/>
          </a:xfrm>
          <a:prstGeom prst="rect">
            <a:avLst/>
          </a:prstGeom>
          <a:solidFill>
            <a:srgbClr val="6AA84F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7" name="Google Shape;537;g2e4449d41c7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525" y="3221188"/>
            <a:ext cx="1245125" cy="12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e4449d41c7_0_75"/>
          <p:cNvSpPr txBox="1"/>
          <p:nvPr/>
        </p:nvSpPr>
        <p:spPr>
          <a:xfrm>
            <a:off x="2966450" y="3221200"/>
            <a:ext cx="442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Dataset: Compas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Bias mitigation algorithm: Exponentiated GR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Protected attribute: Race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9" name="Google Shape;539;g2e4449d41c7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741" y="3007800"/>
            <a:ext cx="626700" cy="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4449d41c7_3_140"/>
          <p:cNvSpPr/>
          <p:nvPr/>
        </p:nvSpPr>
        <p:spPr>
          <a:xfrm>
            <a:off x="2290050" y="1624800"/>
            <a:ext cx="4412700" cy="1893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g2e4449d41c7_3_140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aDDRESS OF </a:t>
            </a:r>
            <a:r>
              <a:rPr lang="it-IT">
                <a:solidFill>
                  <a:srgbClr val="6AA84F"/>
                </a:solidFill>
              </a:rPr>
              <a:t>RQ2 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46" name="Google Shape;546;g2e4449d41c7_3_140"/>
          <p:cNvSpPr/>
          <p:nvPr/>
        </p:nvSpPr>
        <p:spPr>
          <a:xfrm flipH="1">
            <a:off x="7629239" y="2486525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e4449d41c7_3_140"/>
          <p:cNvSpPr/>
          <p:nvPr/>
        </p:nvSpPr>
        <p:spPr>
          <a:xfrm flipH="1" rot="-2700000">
            <a:off x="7397196" y="151507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e4449d41c7_3_140"/>
          <p:cNvSpPr txBox="1"/>
          <p:nvPr/>
        </p:nvSpPr>
        <p:spPr>
          <a:xfrm>
            <a:off x="2328900" y="1702338"/>
            <a:ext cx="4219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Answer </a:t>
            </a:r>
            <a:r>
              <a:rPr b="1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RQ</a:t>
            </a:r>
            <a:r>
              <a:rPr baseline="-25000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it-IT" sz="1400" u="none" cap="none" strike="noStrike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there is </a:t>
            </a:r>
            <a:r>
              <a:rPr b="1" i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no evidence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 that the performance of these algorithms changed based on the presence of data smells. This is because the fairness metrics calculated after applying the algorithms </a:t>
            </a:r>
            <a:r>
              <a:rPr b="1" i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always changed in the same proportion</a:t>
            </a:r>
            <a:r>
              <a:rPr i="1" lang="it-IT">
                <a:latin typeface="Montserrat"/>
                <a:ea typeface="Montserrat"/>
                <a:cs typeface="Montserrat"/>
                <a:sym typeface="Montserrat"/>
              </a:rPr>
              <a:t>, regardless of whether the algorithms were applied to the raw or tidy datasets.</a:t>
            </a:r>
            <a:endParaRPr b="0" i="1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g2e4449d41c7_3_140"/>
          <p:cNvSpPr txBox="1"/>
          <p:nvPr/>
        </p:nvSpPr>
        <p:spPr>
          <a:xfrm>
            <a:off x="2753725" y="4038700"/>
            <a:ext cx="356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WHY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0" name="Google Shape;550;g2e4449d41c7_3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75" y="3916800"/>
            <a:ext cx="1040325" cy="10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2e4449d41c7_3_140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55175" y="1419025"/>
            <a:ext cx="3151050" cy="31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e4449d41c7_3_176"/>
          <p:cNvSpPr/>
          <p:nvPr/>
        </p:nvSpPr>
        <p:spPr>
          <a:xfrm>
            <a:off x="7505400" y="364605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e4449d41c7_3_176"/>
          <p:cNvSpPr/>
          <p:nvPr/>
        </p:nvSpPr>
        <p:spPr>
          <a:xfrm rot="2700000">
            <a:off x="7716360" y="1173721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e4449d41c7_3_176"/>
          <p:cNvSpPr txBox="1"/>
          <p:nvPr/>
        </p:nvSpPr>
        <p:spPr>
          <a:xfrm>
            <a:off x="2828400" y="2237375"/>
            <a:ext cx="551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Altered Data Distribution: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Pre-processing may have unpredictably altered data distribution, making bias mitigation algorithms less effective. These algorithms often rely on certain data distribution assumptions, and significant changes can reduce their effectiveness.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g2e4449d41c7_3_176"/>
          <p:cNvSpPr txBox="1"/>
          <p:nvPr/>
        </p:nvSpPr>
        <p:spPr>
          <a:xfrm>
            <a:off x="503337" y="1227899"/>
            <a:ext cx="516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Removal of Relevant Data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The cleaning process may have removed useful information that bias mitigation algorithms rely on. Data smells can sometimes contain signals that help identify and correct biases.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g2e4449d41c7_3_176"/>
          <p:cNvSpPr txBox="1"/>
          <p:nvPr/>
        </p:nvSpPr>
        <p:spPr>
          <a:xfrm>
            <a:off x="503325" y="3570600"/>
            <a:ext cx="516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7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Models Adapted to Smells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7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Bias mitigation algorithms may use patterns in data smells to identify disparities. Removing these patterns can reduce the effectiveness of bias mitigation.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g2e4449d41c7_3_176"/>
          <p:cNvSpPr/>
          <p:nvPr/>
        </p:nvSpPr>
        <p:spPr>
          <a:xfrm>
            <a:off x="-565450" y="-820500"/>
            <a:ext cx="2124600" cy="2124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e4449d41c7_3_176"/>
          <p:cNvSpPr txBox="1"/>
          <p:nvPr/>
        </p:nvSpPr>
        <p:spPr>
          <a:xfrm>
            <a:off x="2790300" y="267575"/>
            <a:ext cx="3563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WHY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3" name="Google Shape;563;g2e4449d41c7_3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075" y="175963"/>
            <a:ext cx="1040325" cy="10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 flipH="1" rot="7200715">
            <a:off x="6045745" y="3435940"/>
            <a:ext cx="718541" cy="80483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 rot="7200715">
            <a:off x="3998278" y="3435940"/>
            <a:ext cx="718541" cy="80483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 flipH="1" rot="7200715">
            <a:off x="1994493" y="3435940"/>
            <a:ext cx="718541" cy="804833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 flipH="1" rot="7200705">
            <a:off x="6824792" y="1720905"/>
            <a:ext cx="718382" cy="804761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 flipH="1" rot="7200705">
            <a:off x="4056047" y="1719860"/>
            <a:ext cx="718382" cy="804761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 flipH="1" rot="7200705">
            <a:off x="1287603" y="1712426"/>
            <a:ext cx="718382" cy="804761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TABLE OF </a:t>
            </a:r>
            <a:r>
              <a:rPr lang="it-IT">
                <a:solidFill>
                  <a:srgbClr val="6AA84F"/>
                </a:solidFill>
              </a:rPr>
              <a:t>CONTEnts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12350" y="2544198"/>
            <a:ext cx="1872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CONTEXT</a:t>
            </a:r>
            <a:endParaRPr b="1" i="0" sz="24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68168" y="2545200"/>
            <a:ext cx="1872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GOALS</a:t>
            </a:r>
            <a:endParaRPr b="1" i="0" sz="25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flipH="1" rot="10800000">
            <a:off x="2027570" y="2122241"/>
            <a:ext cx="2059200" cy="3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/>
          <p:nvPr/>
        </p:nvSpPr>
        <p:spPr>
          <a:xfrm>
            <a:off x="4066130" y="1784507"/>
            <a:ext cx="705968" cy="67546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840719" y="1784506"/>
            <a:ext cx="705900" cy="67560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289519" y="1784545"/>
            <a:ext cx="705968" cy="67546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20" name="Google Shape;120;p3"/>
          <p:cNvCxnSpPr>
            <a:stCxn id="117" idx="6"/>
            <a:endCxn id="118" idx="2"/>
          </p:cNvCxnSpPr>
          <p:nvPr/>
        </p:nvCxnSpPr>
        <p:spPr>
          <a:xfrm>
            <a:off x="4772098" y="2122241"/>
            <a:ext cx="2068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 txBox="1"/>
          <p:nvPr/>
        </p:nvSpPr>
        <p:spPr>
          <a:xfrm>
            <a:off x="6245226" y="2545200"/>
            <a:ext cx="1911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METHODOLOGICAL STEPS</a:t>
            </a:r>
            <a:endParaRPr b="1" i="0" sz="25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27583" y="3486637"/>
            <a:ext cx="705900" cy="67560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415972" y="4212000"/>
            <a:ext cx="1911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it-IT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Methods and results for rq1</a:t>
            </a:r>
            <a:endParaRPr b="1" i="0" sz="25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064400" y="3482923"/>
            <a:ext cx="705900" cy="67560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25" name="Google Shape;125;p3"/>
          <p:cNvCxnSpPr>
            <a:stCxn id="122" idx="6"/>
            <a:endCxn id="124" idx="2"/>
          </p:cNvCxnSpPr>
          <p:nvPr/>
        </p:nvCxnSpPr>
        <p:spPr>
          <a:xfrm flipH="1" rot="10800000">
            <a:off x="2733483" y="3820837"/>
            <a:ext cx="1330800" cy="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3"/>
          <p:cNvSpPr/>
          <p:nvPr/>
        </p:nvSpPr>
        <p:spPr>
          <a:xfrm>
            <a:off x="-517650" y="-474892"/>
            <a:ext cx="1230000" cy="1230000"/>
          </a:xfrm>
          <a:prstGeom prst="ellipse">
            <a:avLst/>
          </a:prstGeom>
          <a:noFill/>
          <a:ln cap="flat" cmpd="sng" w="38100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102000" y="3500560"/>
            <a:ext cx="705900" cy="67560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it-IT" sz="2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b="1" i="0" sz="2500" u="none" cap="none" strike="noStrike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510983" y="4212000"/>
            <a:ext cx="1911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t-IT" sz="2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CONCLUSIONS</a:t>
            </a:r>
            <a:endParaRPr b="1" i="0" sz="25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29" name="Google Shape;129;p3"/>
          <p:cNvCxnSpPr>
            <a:stCxn id="124" idx="6"/>
            <a:endCxn id="127" idx="2"/>
          </p:cNvCxnSpPr>
          <p:nvPr/>
        </p:nvCxnSpPr>
        <p:spPr>
          <a:xfrm>
            <a:off x="4770300" y="3820723"/>
            <a:ext cx="1331700" cy="17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3"/>
          <p:cNvSpPr txBox="1"/>
          <p:nvPr/>
        </p:nvSpPr>
        <p:spPr>
          <a:xfrm>
            <a:off x="3468173" y="4211887"/>
            <a:ext cx="1911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it-IT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Methods and results for rq2</a:t>
            </a:r>
            <a:endParaRPr b="1" i="0" sz="2500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" name="Google Shape;131;p3"/>
          <p:cNvSpPr/>
          <p:nvPr/>
        </p:nvSpPr>
        <p:spPr>
          <a:xfrm rot="2700000">
            <a:off x="8188275" y="1201232"/>
            <a:ext cx="483237" cy="483237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/>
          <p:nvPr/>
        </p:nvSpPr>
        <p:spPr>
          <a:xfrm>
            <a:off x="8375850" y="2546325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3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3812475" y="342632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3"/>
          <p:cNvSpPr txBox="1"/>
          <p:nvPr>
            <p:ph idx="2" type="ctrTitle"/>
          </p:nvPr>
        </p:nvSpPr>
        <p:spPr>
          <a:xfrm>
            <a:off x="704025" y="1607596"/>
            <a:ext cx="3721625" cy="11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572" name="Google Shape;572;p33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06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573" name="Google Shape;573;p33"/>
          <p:cNvCxnSpPr/>
          <p:nvPr/>
        </p:nvCxnSpPr>
        <p:spPr>
          <a:xfrm rot="10800000">
            <a:off x="799624" y="2660673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4" name="Google Shape;574;p33"/>
          <p:cNvSpPr/>
          <p:nvPr/>
        </p:nvSpPr>
        <p:spPr>
          <a:xfrm rot="-230735">
            <a:off x="7385407" y="4629167"/>
            <a:ext cx="326535" cy="326535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33"/>
          <p:cNvPicPr preferRelativeResize="0"/>
          <p:nvPr/>
        </p:nvPicPr>
        <p:blipFill>
          <a:blip r:embed="rId3">
            <a:alphaModFix amt="63000"/>
          </a:blip>
          <a:stretch>
            <a:fillRect/>
          </a:stretch>
        </p:blipFill>
        <p:spPr>
          <a:xfrm>
            <a:off x="4913000" y="690413"/>
            <a:ext cx="3940525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3"/>
          <p:cNvSpPr/>
          <p:nvPr/>
        </p:nvSpPr>
        <p:spPr>
          <a:xfrm rot="-231392">
            <a:off x="926882" y="3907914"/>
            <a:ext cx="700286" cy="70028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-201375" y="-520325"/>
            <a:ext cx="1105500" cy="1105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4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conclusions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83" name="Google Shape;583;p34"/>
          <p:cNvSpPr/>
          <p:nvPr/>
        </p:nvSpPr>
        <p:spPr>
          <a:xfrm flipH="1" rot="1017615">
            <a:off x="2720197" y="3371937"/>
            <a:ext cx="2554607" cy="2554607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4"/>
          <p:cNvSpPr/>
          <p:nvPr/>
        </p:nvSpPr>
        <p:spPr>
          <a:xfrm flipH="1" rot="-5063630">
            <a:off x="8486434" y="285927"/>
            <a:ext cx="1179240" cy="117924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4"/>
          <p:cNvSpPr/>
          <p:nvPr/>
        </p:nvSpPr>
        <p:spPr>
          <a:xfrm flipH="1">
            <a:off x="-576450" y="-274142"/>
            <a:ext cx="1482900" cy="1483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4"/>
          <p:cNvSpPr/>
          <p:nvPr/>
        </p:nvSpPr>
        <p:spPr>
          <a:xfrm flipH="1" rot="-5538599">
            <a:off x="485717" y="689311"/>
            <a:ext cx="602890" cy="60289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1017300" y="1434850"/>
            <a:ext cx="7109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aim of our study was to explore: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588" name="Google Shape;588;p34"/>
          <p:cNvSpPr txBox="1"/>
          <p:nvPr/>
        </p:nvSpPr>
        <p:spPr>
          <a:xfrm>
            <a:off x="5591850" y="2001250"/>
            <a:ext cx="2839800" cy="857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 these data smells impact the performance of bias mitigation algorithms. </a:t>
            </a:r>
            <a:endParaRPr/>
          </a:p>
        </p:txBody>
      </p:sp>
      <p:sp>
        <p:nvSpPr>
          <p:cNvPr id="589" name="Google Shape;589;p34"/>
          <p:cNvSpPr txBox="1"/>
          <p:nvPr/>
        </p:nvSpPr>
        <p:spPr>
          <a:xfrm>
            <a:off x="906450" y="2001250"/>
            <a:ext cx="3015300" cy="857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hether datasmells had an impact on the fairness of AI decision making </a:t>
            </a:r>
            <a:endParaRPr/>
          </a:p>
        </p:txBody>
      </p:sp>
      <p:sp>
        <p:nvSpPr>
          <p:cNvPr id="590" name="Google Shape;590;p34"/>
          <p:cNvSpPr txBox="1"/>
          <p:nvPr/>
        </p:nvSpPr>
        <p:spPr>
          <a:xfrm>
            <a:off x="473800" y="3555500"/>
            <a:ext cx="3474900" cy="1288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34"/>
          <p:cNvSpPr txBox="1"/>
          <p:nvPr/>
        </p:nvSpPr>
        <p:spPr>
          <a:xfrm>
            <a:off x="5591850" y="3555500"/>
            <a:ext cx="3474900" cy="1288800"/>
          </a:xfrm>
          <a:prstGeom prst="rect">
            <a:avLst/>
          </a:prstGeom>
          <a:solidFill>
            <a:srgbClr val="6AA84F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34"/>
          <p:cNvSpPr txBox="1"/>
          <p:nvPr/>
        </p:nvSpPr>
        <p:spPr>
          <a:xfrm>
            <a:off x="6138000" y="3606950"/>
            <a:ext cx="2839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performance of bias mitigation algorithms are not influenced by data smells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1058850" y="3606950"/>
            <a:ext cx="2839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 presence of data smells impacts the fairness of ML models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4" name="Google Shape;594;p34"/>
          <p:cNvCxnSpPr>
            <a:endCxn id="590" idx="0"/>
          </p:cNvCxnSpPr>
          <p:nvPr/>
        </p:nvCxnSpPr>
        <p:spPr>
          <a:xfrm flipH="1">
            <a:off x="2211250" y="2861000"/>
            <a:ext cx="3900" cy="694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34"/>
          <p:cNvCxnSpPr/>
          <p:nvPr/>
        </p:nvCxnSpPr>
        <p:spPr>
          <a:xfrm flipH="1">
            <a:off x="7148825" y="2861075"/>
            <a:ext cx="3900" cy="6945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250" y="447000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00" y="3631700"/>
            <a:ext cx="626700" cy="6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375" y="3631700"/>
            <a:ext cx="626700" cy="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/>
          <p:nvPr/>
        </p:nvSpPr>
        <p:spPr>
          <a:xfrm>
            <a:off x="1721644" y="3831403"/>
            <a:ext cx="5450681" cy="754885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5"/>
          <p:cNvSpPr txBox="1"/>
          <p:nvPr>
            <p:ph idx="1" type="subTitle"/>
          </p:nvPr>
        </p:nvSpPr>
        <p:spPr>
          <a:xfrm>
            <a:off x="1502186" y="2460096"/>
            <a:ext cx="36078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t-IT"/>
              <a:t>Do you have any 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it-IT"/>
              <a:t>a.basile40@studenti.unisa.it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it-IT"/>
              <a:t>m.cicalese21@studenti.unisa.it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it-IT"/>
              <a:t>p.valletta2@studenti.unisa.it </a:t>
            </a:r>
            <a:endParaRPr/>
          </a:p>
        </p:txBody>
      </p:sp>
      <p:sp>
        <p:nvSpPr>
          <p:cNvPr id="605" name="Google Shape;605;p35"/>
          <p:cNvSpPr txBox="1"/>
          <p:nvPr>
            <p:ph type="ctrTitle"/>
          </p:nvPr>
        </p:nvSpPr>
        <p:spPr>
          <a:xfrm flipH="1">
            <a:off x="1350250" y="526791"/>
            <a:ext cx="44715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>
                <a:solidFill>
                  <a:srgbClr val="6AA84F"/>
                </a:solidFill>
              </a:rPr>
              <a:t>thanks!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606" name="Google Shape;606;p35"/>
          <p:cNvCxnSpPr/>
          <p:nvPr/>
        </p:nvCxnSpPr>
        <p:spPr>
          <a:xfrm rot="10800000">
            <a:off x="1537600" y="1879763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7" name="Google Shape;607;p35"/>
          <p:cNvSpPr/>
          <p:nvPr/>
        </p:nvSpPr>
        <p:spPr>
          <a:xfrm>
            <a:off x="7592025" y="3672300"/>
            <a:ext cx="2048400" cy="20484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5"/>
          <p:cNvSpPr/>
          <p:nvPr/>
        </p:nvSpPr>
        <p:spPr>
          <a:xfrm rot="-7200636">
            <a:off x="-311680" y="4398572"/>
            <a:ext cx="1363963" cy="1363963"/>
          </a:xfrm>
          <a:prstGeom prst="ellipse">
            <a:avLst/>
          </a:prstGeom>
          <a:noFill/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5"/>
          <p:cNvSpPr/>
          <p:nvPr/>
        </p:nvSpPr>
        <p:spPr>
          <a:xfrm>
            <a:off x="5213725" y="3187447"/>
            <a:ext cx="494100" cy="494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p35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85550" y="574249"/>
            <a:ext cx="2453775" cy="24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5"/>
          <p:cNvSpPr/>
          <p:nvPr/>
        </p:nvSpPr>
        <p:spPr>
          <a:xfrm flipH="1">
            <a:off x="5811630" y="526800"/>
            <a:ext cx="2996400" cy="29964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/>
          <p:nvPr/>
        </p:nvSpPr>
        <p:spPr>
          <a:xfrm rot="-232074">
            <a:off x="-468903" y="-4658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"/>
          <p:cNvSpPr/>
          <p:nvPr/>
        </p:nvSpPr>
        <p:spPr>
          <a:xfrm rot="-233295">
            <a:off x="6102826" y="4343747"/>
            <a:ext cx="477800" cy="47780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5"/>
          <p:cNvSpPr/>
          <p:nvPr/>
        </p:nvSpPr>
        <p:spPr>
          <a:xfrm>
            <a:off x="405100" y="1573352"/>
            <a:ext cx="903300" cy="9033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"/>
          <p:cNvSpPr/>
          <p:nvPr/>
        </p:nvSpPr>
        <p:spPr>
          <a:xfrm rot="-232355">
            <a:off x="8548890" y="148777"/>
            <a:ext cx="293169" cy="293169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35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200650" y="3111250"/>
            <a:ext cx="1312200" cy="13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5"/>
          <p:cNvSpPr/>
          <p:nvPr/>
        </p:nvSpPr>
        <p:spPr>
          <a:xfrm flipH="1">
            <a:off x="5776297" y="502172"/>
            <a:ext cx="3048900" cy="3048900"/>
          </a:xfrm>
          <a:prstGeom prst="ellipse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>
            <p:ph idx="2" type="ctrTitle"/>
          </p:nvPr>
        </p:nvSpPr>
        <p:spPr>
          <a:xfrm>
            <a:off x="710100" y="2221492"/>
            <a:ext cx="3067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PROJECT</a:t>
            </a:r>
            <a:br>
              <a:rPr lang="it-IT"/>
            </a:br>
            <a:r>
              <a:rPr lang="it-IT"/>
              <a:t>CONTEXT</a:t>
            </a:r>
            <a:endParaRPr/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01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791875" y="3244807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950" y="1161862"/>
            <a:ext cx="2819775" cy="28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 flipH="1" rot="-5538424">
            <a:off x="7427641" y="4712196"/>
            <a:ext cx="208669" cy="208669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" type="subTitle"/>
          </p:nvPr>
        </p:nvSpPr>
        <p:spPr>
          <a:xfrm>
            <a:off x="2293593" y="1573034"/>
            <a:ext cx="4503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it-IT" sz="1600"/>
              <a:t>Data smells are indicators </a:t>
            </a:r>
            <a:r>
              <a:rPr b="1" i="1" lang="it-IT" sz="1600">
                <a:solidFill>
                  <a:srgbClr val="6AA84F"/>
                </a:solidFill>
              </a:rPr>
              <a:t>suggesting</a:t>
            </a:r>
            <a:r>
              <a:rPr b="1" i="1" lang="it-IT" sz="1600">
                <a:solidFill>
                  <a:srgbClr val="93C47D"/>
                </a:solidFill>
              </a:rPr>
              <a:t> </a:t>
            </a:r>
            <a:r>
              <a:rPr b="1" i="1" lang="it-IT" sz="1600">
                <a:solidFill>
                  <a:srgbClr val="6AA84F"/>
                </a:solidFill>
              </a:rPr>
              <a:t>the presence of issues</a:t>
            </a:r>
            <a:r>
              <a:rPr i="1" lang="it-IT" sz="1600"/>
              <a:t> within a dataset. Data smells are not explicit errors or bugs but rather </a:t>
            </a:r>
            <a:r>
              <a:rPr b="1" i="1" lang="it-IT" sz="1600">
                <a:solidFill>
                  <a:srgbClr val="6AA84F"/>
                </a:solidFill>
              </a:rPr>
              <a:t>characteristics of the data</a:t>
            </a:r>
            <a:r>
              <a:rPr i="1" lang="it-IT" sz="1600"/>
              <a:t> that </a:t>
            </a:r>
            <a:r>
              <a:rPr b="1" i="1" lang="it-IT" sz="1600">
                <a:solidFill>
                  <a:srgbClr val="6AA84F"/>
                </a:solidFill>
              </a:rPr>
              <a:t>may indicate potential problems</a:t>
            </a:r>
            <a:r>
              <a:rPr b="1" i="1" lang="it-IT" sz="1600"/>
              <a:t>.</a:t>
            </a:r>
            <a:endParaRPr b="1" i="1" sz="1600"/>
          </a:p>
        </p:txBody>
      </p:sp>
      <p:sp>
        <p:nvSpPr>
          <p:cNvPr id="149" name="Google Shape;149;p5"/>
          <p:cNvSpPr txBox="1"/>
          <p:nvPr>
            <p:ph idx="2"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/>
              <a:t>DATA</a:t>
            </a:r>
            <a:r>
              <a:rPr lang="it-IT">
                <a:solidFill>
                  <a:srgbClr val="6AA84F"/>
                </a:solidFill>
              </a:rPr>
              <a:t> SMELLS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 flipH="1" rot="1017615">
            <a:off x="8257472" y="2728637"/>
            <a:ext cx="2554607" cy="2554607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 flipH="1" rot="-5063630">
            <a:off x="8123559" y="1358877"/>
            <a:ext cx="1179240" cy="117924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 flipH="1">
            <a:off x="-461125" y="2001258"/>
            <a:ext cx="1482900" cy="1483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-5538599">
            <a:off x="556267" y="3059586"/>
            <a:ext cx="602890" cy="602890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 flipH="1" rot="1017455">
            <a:off x="7810872" y="2559823"/>
            <a:ext cx="3447807" cy="3447807"/>
          </a:xfrm>
          <a:prstGeom prst="ellipse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789150" y="3827150"/>
            <a:ext cx="2540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VALUES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789150" y="4337525"/>
            <a:ext cx="2971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DUPLICATED VALUES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4760638" y="3827150"/>
            <a:ext cx="2540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 VALUES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5"/>
          <p:cNvSpPr txBox="1"/>
          <p:nvPr>
            <p:ph idx="2" type="title"/>
          </p:nvPr>
        </p:nvSpPr>
        <p:spPr>
          <a:xfrm>
            <a:off x="2876700" y="3200450"/>
            <a:ext cx="3390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 sz="3000">
                <a:solidFill>
                  <a:srgbClr val="6AA84F"/>
                </a:solidFill>
              </a:rPr>
              <a:t>examples</a:t>
            </a:r>
            <a:endParaRPr sz="3000">
              <a:solidFill>
                <a:srgbClr val="6AA84F"/>
              </a:solidFill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760638" y="4337525"/>
            <a:ext cx="2540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SUSPECT </a:t>
            </a:r>
            <a:r>
              <a:rPr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544350" y="363500"/>
            <a:ext cx="1405425" cy="14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rgbClr val="6AA84F"/>
                </a:solidFill>
              </a:rPr>
              <a:t>Fairness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-955975" y="25348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 rot="6080392">
            <a:off x="7778710" y="312502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 rot="2700000">
            <a:off x="382010" y="1563346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2204224" y="1950024"/>
            <a:ext cx="47355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In the context of decision-making,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Fairness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 is the presence of impartiality and equal treatment toward individuals or groups, without any prejudice or favoritism based on their inherent or acquired characteristics.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325" y="2955475"/>
            <a:ext cx="1816675" cy="18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rgbClr val="000000"/>
                </a:solidFill>
              </a:rPr>
              <a:t>FAIRNESS </a:t>
            </a:r>
            <a:r>
              <a:rPr lang="it-IT">
                <a:solidFill>
                  <a:srgbClr val="6AA84F"/>
                </a:solidFill>
              </a:rPr>
              <a:t>METRICS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7505400" y="364605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 rot="2700000">
            <a:off x="7202010" y="1212846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2504025" y="2674300"/>
            <a:ext cx="531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AOD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Odds Difference)</a:t>
            </a: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captures the average discrepancy in false-positive rates and true-positive rates between the privileged and unprivileged groups.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8"/>
          <p:cNvSpPr/>
          <p:nvPr/>
        </p:nvSpPr>
        <p:spPr>
          <a:xfrm rot="-1864199">
            <a:off x="-1165610" y="2301622"/>
            <a:ext cx="1914802" cy="1914802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416287" y="2024499"/>
            <a:ext cx="516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SPD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(Statistical Parity Difference)</a:t>
            </a:r>
            <a:r>
              <a:rPr b="1" lang="it-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calculates the disparity in favorable rates between the privileged and unprivileged groups.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483762" y="3767799"/>
            <a:ext cx="516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Montserrat"/>
              <a:buChar char="●"/>
            </a:pP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EOD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(Equal Opportunity Difference)</a:t>
            </a:r>
            <a:r>
              <a:rPr b="1" lang="it-IT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assesses the disparity in true-positive rates between the privileged and unprivileged groups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-565450" y="-820500"/>
            <a:ext cx="2124600" cy="2124600"/>
          </a:xfrm>
          <a:prstGeom prst="ellipse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712362" y="1510399"/>
            <a:ext cx="516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We analyzed three fairness metrics: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-IT">
                <a:solidFill>
                  <a:srgbClr val="000000"/>
                </a:solidFill>
              </a:rPr>
              <a:t>BIAS MITIGATION</a:t>
            </a:r>
            <a:r>
              <a:rPr lang="it-IT">
                <a:solidFill>
                  <a:srgbClr val="6AA84F"/>
                </a:solidFill>
              </a:rPr>
              <a:t> ALGORITHMS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-955975" y="2534800"/>
            <a:ext cx="2124600" cy="2124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2700000">
            <a:off x="382010" y="1563346"/>
            <a:ext cx="1018658" cy="1018658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901696" y="1474046"/>
            <a:ext cx="534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Bias mitigation algorithms are employed in literature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to address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 ethical bias issues (Fairness) within machine-learning solutions.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They are divided into </a:t>
            </a:r>
            <a:r>
              <a:rPr b="1" lang="it-IT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three </a:t>
            </a:r>
            <a:r>
              <a:rPr lang="it-IT">
                <a:latin typeface="Montserrat"/>
                <a:ea typeface="Montserrat"/>
                <a:cs typeface="Montserrat"/>
                <a:sym typeface="Montserrat"/>
              </a:rPr>
              <a:t>types: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7"/>
          <p:cNvSpPr/>
          <p:nvPr/>
        </p:nvSpPr>
        <p:spPr>
          <a:xfrm rot="6080392">
            <a:off x="7778710" y="3125023"/>
            <a:ext cx="1914780" cy="191478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901700" y="2737825"/>
            <a:ext cx="53406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b="1"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Pre-processing: </a:t>
            </a:r>
            <a:r>
              <a:rPr lang="it-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 on the </a:t>
            </a:r>
            <a:r>
              <a:rPr b="1" lang="it-IT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b="1" sz="1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b="1"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In-processing: </a:t>
            </a:r>
            <a:r>
              <a:rPr lang="it-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 on the </a:t>
            </a:r>
            <a:r>
              <a:rPr b="1" lang="it-IT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1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Montserrat"/>
              <a:buChar char="●"/>
            </a:pPr>
            <a:r>
              <a:rPr b="1" lang="it-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Post-processing: </a:t>
            </a:r>
            <a:r>
              <a:rPr lang="it-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works on the</a:t>
            </a:r>
            <a:r>
              <a:rPr b="1" lang="it-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t-IT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model’s output</a:t>
            </a:r>
            <a:endParaRPr b="1" sz="15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>
            <p:ph idx="2" type="ctrTitle"/>
          </p:nvPr>
        </p:nvSpPr>
        <p:spPr>
          <a:xfrm>
            <a:off x="710100" y="2221492"/>
            <a:ext cx="3067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/>
              <a:t>PROJECT</a:t>
            </a:r>
            <a:br>
              <a:rPr lang="it-IT"/>
            </a:br>
            <a:r>
              <a:rPr lang="it-IT"/>
              <a:t>GOALS</a:t>
            </a:r>
            <a:endParaRPr/>
          </a:p>
        </p:txBody>
      </p:sp>
      <p:sp>
        <p:nvSpPr>
          <p:cNvPr id="202" name="Google Shape;202;p10"/>
          <p:cNvSpPr txBox="1"/>
          <p:nvPr>
            <p:ph type="title"/>
          </p:nvPr>
        </p:nvSpPr>
        <p:spPr>
          <a:xfrm>
            <a:off x="710100" y="1256824"/>
            <a:ext cx="14880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it-IT">
                <a:solidFill>
                  <a:srgbClr val="6AA84F"/>
                </a:solidFill>
              </a:rPr>
              <a:t>02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203" name="Google Shape;203;p10"/>
          <p:cNvCxnSpPr/>
          <p:nvPr/>
        </p:nvCxnSpPr>
        <p:spPr>
          <a:xfrm rot="10800000">
            <a:off x="791875" y="3244807"/>
            <a:ext cx="2048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0"/>
          <p:cNvSpPr/>
          <p:nvPr/>
        </p:nvSpPr>
        <p:spPr>
          <a:xfrm rot="-233943">
            <a:off x="7386839" y="4712103"/>
            <a:ext cx="269123" cy="269123"/>
          </a:xfrm>
          <a:prstGeom prst="ellipse">
            <a:avLst/>
          </a:prstGeom>
          <a:gradFill>
            <a:gsLst>
              <a:gs pos="0">
                <a:srgbClr val="93C47D"/>
              </a:gs>
              <a:gs pos="100000">
                <a:srgbClr val="6E90AC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0" y="1152845"/>
            <a:ext cx="2818801" cy="28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Simona Grieco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