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5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69524-6912-4374-88AC-556970DE68D6}" v="691" dt="2023-03-24T02:31:34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4"/>
    <p:restoredTop sz="94787"/>
  </p:normalViewPr>
  <p:slideViewPr>
    <p:cSldViewPr snapToGrid="0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CF7BB-E42E-4C95-9713-C795537C174B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7E5F-EA33-4ED8-A9E1-2B713A3A9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to audience phishing is highlighted because that is what the presentation will focus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7E5F-EA33-4ED8-A9E1-2B713A3A9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BMAIL is a reference to </a:t>
            </a:r>
            <a:r>
              <a:rPr lang="en-US" dirty="0" err="1"/>
              <a:t>Binghampton</a:t>
            </a:r>
            <a:r>
              <a:rPr lang="en-US" dirty="0"/>
              <a:t> Email service for students offered thru </a:t>
            </a:r>
            <a:r>
              <a:rPr lang="en-US" dirty="0" err="1"/>
              <a:t>gmail</a:t>
            </a:r>
            <a:r>
              <a:rPr lang="en-US" dirty="0"/>
              <a:t>. Compare it to our “outlook” we wouldn’t get this type of request from someone not in our 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7E5F-EA33-4ED8-A9E1-2B713A3A9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3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 about typo catching and how threat agents can use this to gain access to very sensitive information such as bank login credentials (DNS cache poisoning)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7E5F-EA33-4ED8-A9E1-2B713A3A9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1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60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590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07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77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44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82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7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2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9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6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8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3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32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9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3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1" r:id="rId1"/>
    <p:sldLayoutId id="2147484152" r:id="rId2"/>
    <p:sldLayoutId id="2147484153" r:id="rId3"/>
    <p:sldLayoutId id="2147484154" r:id="rId4"/>
    <p:sldLayoutId id="2147484155" r:id="rId5"/>
    <p:sldLayoutId id="2147484156" r:id="rId6"/>
    <p:sldLayoutId id="2147484157" r:id="rId7"/>
    <p:sldLayoutId id="2147484158" r:id="rId8"/>
    <p:sldLayoutId id="2147484159" r:id="rId9"/>
    <p:sldLayoutId id="2147484160" r:id="rId10"/>
    <p:sldLayoutId id="2147484161" r:id="rId11"/>
    <p:sldLayoutId id="2147484162" r:id="rId12"/>
    <p:sldLayoutId id="2147484163" r:id="rId13"/>
    <p:sldLayoutId id="2147484164" r:id="rId14"/>
    <p:sldLayoutId id="2147484165" r:id="rId15"/>
    <p:sldLayoutId id="2147484166" r:id="rId16"/>
    <p:sldLayoutId id="21474841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en/us/products/security/email-security/what-" TargetMode="External"/><Relationship Id="rId2" Type="http://schemas.openxmlformats.org/officeDocument/2006/relationships/hyperlink" Target="https://doi.org/10.3390/fi110400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mercer.edu/student/security/phishing.htm" TargetMode="External"/><Relationship Id="rId5" Type="http://schemas.openxmlformats.org/officeDocument/2006/relationships/hyperlink" Target="https://www.binghamton.edu/its/about/organization/information-security/phishing-examples.html" TargetMode="External"/><Relationship Id="rId4" Type="http://schemas.openxmlformats.org/officeDocument/2006/relationships/hyperlink" Target="https://www.itgovernance.eu/blog/en/the-5-biggest-phishing-scams-of-all-ti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936271-8760-E126-B56E-F1D1730F95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r="106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DFD041-6A5D-480B-B4B3-668615C50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31A1C2B1-8168-47AE-8A45-B5D1E7FD2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8A2F215-20E1-4B99-9E7B-326B093B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C00E461C-ED7A-4BE0-A5E4-7193804AC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7710C8F-5E42-40E3-9178-EBC43E80A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EB21C00-C70B-4F88-A137-E48DB868E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A42201A-7397-4DB8-AD36-0BC235BEC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9B93D4-D86C-A0FB-9C6F-095F27962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70543"/>
            <a:ext cx="8574622" cy="2625724"/>
          </a:xfrm>
        </p:spPr>
        <p:txBody>
          <a:bodyPr>
            <a:normAutofit/>
          </a:bodyPr>
          <a:lstStyle/>
          <a:p>
            <a:r>
              <a:rPr lang="en-US"/>
              <a:t>What is Social Engineering?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28A1-1841-8C61-E4AE-A9281581B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/>
              <a:t>MARIO GETAW</a:t>
            </a:r>
          </a:p>
          <a:p>
            <a:r>
              <a:rPr lang="en-US" dirty="0" err="1"/>
              <a:t>Getawm@wittenberg.edu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9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CBD7-552E-9669-C8DD-6097DDCE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36" y="238125"/>
            <a:ext cx="10018713" cy="1752599"/>
          </a:xfrm>
        </p:spPr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80F52-3EB0-C67A-589D-44B4FE28F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260" y="2200274"/>
            <a:ext cx="10018713" cy="3124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/>
              <a:t>The method of manipulating, influencing, and tricking a target in order to gain access to a system or sensitive data</a:t>
            </a:r>
          </a:p>
          <a:p>
            <a:r>
              <a:rPr lang="en-US" sz="2600" dirty="0"/>
              <a:t>Common methods include </a:t>
            </a:r>
            <a:r>
              <a:rPr lang="en-US" sz="2600" dirty="0">
                <a:highlight>
                  <a:srgbClr val="FFFF00"/>
                </a:highlight>
              </a:rPr>
              <a:t>phishing</a:t>
            </a:r>
            <a:r>
              <a:rPr lang="en-US" sz="2600" dirty="0"/>
              <a:t>, spam, shoulder surfing, eavesdropping, typo catching, and many others</a:t>
            </a:r>
          </a:p>
          <a:p>
            <a:r>
              <a:rPr lang="en-US" sz="2600" dirty="0"/>
              <a:t>Phishing attacks are often for quick and easy financial gains, but they can also be used in large-scale attacks on big conglomerates </a:t>
            </a:r>
          </a:p>
          <a:p>
            <a:r>
              <a:rPr lang="en-US" sz="2600" dirty="0"/>
              <a:t>Facebook and Google - $100 million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0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73DE-5ACD-D70A-64FA-148674B1D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211" y="304800"/>
            <a:ext cx="10018713" cy="1752599"/>
          </a:xfrm>
        </p:spPr>
        <p:txBody>
          <a:bodyPr/>
          <a:lstStyle/>
          <a:p>
            <a:r>
              <a:rPr lang="en-US" dirty="0"/>
              <a:t>Why Are These Attacks So Effective?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925D-F93B-9830-36B2-5792F9134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3599"/>
            <a:ext cx="10018713" cy="36576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600" dirty="0"/>
              <a:t>Phishing attacks are so effective because they take advantage of natural emotions and feelings that all humans have</a:t>
            </a:r>
          </a:p>
          <a:p>
            <a:pPr lvl="1"/>
            <a:r>
              <a:rPr lang="en-US" sz="2200" dirty="0"/>
              <a:t>Fear</a:t>
            </a:r>
          </a:p>
          <a:p>
            <a:pPr lvl="1"/>
            <a:r>
              <a:rPr lang="en-US" sz="2200" dirty="0"/>
              <a:t>Curiosity</a:t>
            </a:r>
          </a:p>
          <a:p>
            <a:pPr lvl="1"/>
            <a:r>
              <a:rPr lang="en-US" sz="2200" dirty="0"/>
              <a:t>Moral obligation</a:t>
            </a:r>
          </a:p>
          <a:p>
            <a:pPr lvl="1"/>
            <a:r>
              <a:rPr lang="en-US" sz="2200" dirty="0"/>
              <a:t>Ignorance</a:t>
            </a:r>
          </a:p>
          <a:p>
            <a:r>
              <a:rPr lang="en-US" sz="2600" dirty="0"/>
              <a:t>Phishing attacks often play the role of an authoritative figure to really instill these feelings into the victim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2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C846-9173-E784-AFFD-617914F1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1" y="0"/>
            <a:ext cx="10018713" cy="1752599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6FEB3A4-F3DB-E239-540C-9BAF9007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276350"/>
            <a:ext cx="8886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8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23CB36C-A489-B664-5866-0325B7DD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261844"/>
            <a:ext cx="9544050" cy="49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8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59E9-F8C8-DE54-5A32-4B0C10C1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1" y="133350"/>
            <a:ext cx="10018713" cy="1752599"/>
          </a:xfrm>
        </p:spPr>
        <p:txBody>
          <a:bodyPr/>
          <a:lstStyle/>
          <a:p>
            <a:r>
              <a:rPr lang="en-US" dirty="0"/>
              <a:t>Prevention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30C7-4971-B808-901F-E0F0AC6A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Become aware of the threat</a:t>
            </a:r>
          </a:p>
          <a:p>
            <a:pPr>
              <a:buClr>
                <a:srgbClr val="8D1515"/>
              </a:buClr>
            </a:pPr>
            <a:r>
              <a:rPr lang="en-US" dirty="0"/>
              <a:t>Learn common tactics and plays on emotions (fear, ignorance, moral obligation, curiosity, etc.)</a:t>
            </a:r>
          </a:p>
          <a:p>
            <a:pPr>
              <a:buClr>
                <a:srgbClr val="8D1515"/>
              </a:buClr>
            </a:pPr>
            <a:r>
              <a:rPr lang="en-US" dirty="0"/>
              <a:t>Monitor all accounts </a:t>
            </a:r>
          </a:p>
          <a:p>
            <a:pPr>
              <a:buClr>
                <a:srgbClr val="8D1515"/>
              </a:buClr>
            </a:pPr>
            <a:r>
              <a:rPr lang="en-US" dirty="0"/>
              <a:t>Change passwords regularly</a:t>
            </a:r>
          </a:p>
          <a:p>
            <a:pPr>
              <a:buClr>
                <a:srgbClr val="8D1515"/>
              </a:buClr>
            </a:pPr>
            <a:r>
              <a:rPr lang="en-US" dirty="0"/>
              <a:t>Never give out personal information via email</a:t>
            </a:r>
          </a:p>
          <a:p>
            <a:pPr>
              <a:buClr>
                <a:srgbClr val="8D1515"/>
              </a:buClr>
            </a:pPr>
            <a:r>
              <a:rPr lang="en-US" dirty="0"/>
              <a:t>Be aware of suspicious URLs. Always inspect before clicking on one</a:t>
            </a:r>
          </a:p>
          <a:p>
            <a:pPr>
              <a:buClr>
                <a:srgbClr val="8D1515"/>
              </a:buClr>
            </a:pPr>
            <a:r>
              <a:rPr lang="en-US" dirty="0"/>
              <a:t>Report any suspicions to a trusted authoritative figure</a:t>
            </a:r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3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C254-FF84-7B9D-C20F-E90E8338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64535"/>
            <a:ext cx="10018713" cy="1752599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B194-E71C-6F64-9BB4-D0BDE1F7C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>
                <a:ea typeface="+mn-lt"/>
                <a:cs typeface="+mn-lt"/>
              </a:rPr>
              <a:t>Salahdine</a:t>
            </a:r>
            <a:r>
              <a:rPr lang="en-US" dirty="0">
                <a:ea typeface="+mn-lt"/>
                <a:cs typeface="+mn-lt"/>
              </a:rPr>
              <a:t>, Fatima, and Naima </a:t>
            </a:r>
            <a:r>
              <a:rPr lang="en-US" dirty="0" err="1">
                <a:ea typeface="+mn-lt"/>
                <a:cs typeface="+mn-lt"/>
              </a:rPr>
              <a:t>Kaabouch</a:t>
            </a:r>
            <a:r>
              <a:rPr lang="en-US" dirty="0">
                <a:ea typeface="+mn-lt"/>
                <a:cs typeface="+mn-lt"/>
              </a:rPr>
              <a:t>. “Social Engineering Attacks: A Survey.” Future Internet,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vol. 11, no. 4, Apr. 2019, p. 89. </a:t>
            </a:r>
            <a:r>
              <a:rPr lang="en-US" dirty="0" err="1">
                <a:ea typeface="+mn-lt"/>
                <a:cs typeface="+mn-lt"/>
              </a:rPr>
              <a:t>Crossref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rId2"/>
              </a:rPr>
              <a:t>https://doi.org/10.3390/fi11040089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buClr>
                <a:srgbClr val="8D1515"/>
              </a:buClr>
            </a:pPr>
            <a:r>
              <a:rPr lang="en-US" dirty="0">
                <a:ea typeface="+mn-lt"/>
                <a:cs typeface="+mn-lt"/>
              </a:rPr>
              <a:t>“What is Phishing?” Cisco.com, </a:t>
            </a:r>
            <a:r>
              <a:rPr lang="en-US" dirty="0">
                <a:ea typeface="+mn-lt"/>
                <a:cs typeface="+mn-lt"/>
                <a:hlinkClick r:id="rId3"/>
              </a:rPr>
              <a:t>https://www.cisco.com/c/en/us/products/security/email-security/what-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is-phishing.htmlPowered by TCPDF </a:t>
            </a:r>
          </a:p>
          <a:p>
            <a:pPr>
              <a:buClr>
                <a:srgbClr val="8D1515"/>
              </a:buClr>
            </a:pPr>
            <a:r>
              <a:rPr lang="en-US" dirty="0"/>
              <a:t>Irwin, Luke. Oct. 2022, "The 5 Biggest Phishing Scans of All Time" </a:t>
            </a:r>
            <a:r>
              <a:rPr lang="en-US" dirty="0">
                <a:hlinkClick r:id="rId4"/>
              </a:rPr>
              <a:t>https://www.itgovernance.eu/blog/en/the-5-biggest-phishing-scams-of-all-time</a:t>
            </a:r>
          </a:p>
          <a:p>
            <a:pPr>
              <a:buClr>
                <a:srgbClr val="8D1515"/>
              </a:buClr>
            </a:pPr>
            <a:r>
              <a:rPr lang="en-US" dirty="0"/>
              <a:t>"Information Security: Phishing Examples",   </a:t>
            </a:r>
            <a:r>
              <a:rPr lang="en-US" dirty="0">
                <a:hlinkClick r:id="rId5"/>
              </a:rPr>
              <a:t>https://www.binghamton.edu/its/about/organization/information-security/phishing-examples.html</a:t>
            </a:r>
          </a:p>
          <a:p>
            <a:pPr>
              <a:buClr>
                <a:srgbClr val="8D1515"/>
              </a:buClr>
            </a:pPr>
            <a:r>
              <a:rPr lang="en-US" dirty="0"/>
              <a:t>"Phishing", </a:t>
            </a:r>
            <a:r>
              <a:rPr lang="en-US" dirty="0">
                <a:hlinkClick r:id="rId6"/>
              </a:rPr>
              <a:t>https://it.mercer.edu/student/security/phishing.htm</a:t>
            </a: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54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{08DA74D7-ACC1-EA4E-BC13-CDC4498F844D}tf10001076</Template>
  <TotalTime>4271</TotalTime>
  <Words>436</Words>
  <Application>Microsoft Macintosh PowerPoint</Application>
  <PresentationFormat>Widescreen</PresentationFormat>
  <Paragraphs>36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Corbel</vt:lpstr>
      <vt:lpstr>Parallax</vt:lpstr>
      <vt:lpstr>What is Social Engineering?</vt:lpstr>
      <vt:lpstr>What Is It?</vt:lpstr>
      <vt:lpstr>Why Are These Attacks So Effective?</vt:lpstr>
      <vt:lpstr>Examples</vt:lpstr>
      <vt:lpstr>PowerPoint Presentation</vt:lpstr>
      <vt:lpstr>Prevention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Social Engineering?</dc:title>
  <dc:creator>Mario D. Getaw</dc:creator>
  <cp:lastModifiedBy>Mario D. Getaw</cp:lastModifiedBy>
  <cp:revision>184</cp:revision>
  <dcterms:created xsi:type="dcterms:W3CDTF">2023-03-20T11:53:32Z</dcterms:created>
  <dcterms:modified xsi:type="dcterms:W3CDTF">2023-04-10T19:02:21Z</dcterms:modified>
</cp:coreProperties>
</file>