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Comfortaa Light"/>
      <p:regular r:id="rId12"/>
      <p:bold r:id="rId13"/>
    </p:embeddedFont>
    <p:embeddedFont>
      <p:font typeface="Amatic SC"/>
      <p:regular r:id="rId14"/>
      <p:bold r:id="rId15"/>
    </p:embeddedFont>
    <p:embeddedFont>
      <p:font typeface="Source Code Pr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ComfortaaLight-bold.fntdata"/><Relationship Id="rId12" Type="http://schemas.openxmlformats.org/officeDocument/2006/relationships/font" Target="fonts/ComfortaaLigh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maticSC-bold.fntdata"/><Relationship Id="rId14" Type="http://schemas.openxmlformats.org/officeDocument/2006/relationships/font" Target="fonts/AmaticSC-regular.fntdata"/><Relationship Id="rId17" Type="http://schemas.openxmlformats.org/officeDocument/2006/relationships/font" Target="fonts/SourceCodePro-bold.fntdata"/><Relationship Id="rId16" Type="http://schemas.openxmlformats.org/officeDocument/2006/relationships/font" Target="fonts/SourceCodePro-regular.fntdata"/><Relationship Id="rId5" Type="http://schemas.openxmlformats.org/officeDocument/2006/relationships/notesMaster" Target="notesMasters/notesMaster1.xml"/><Relationship Id="rId19" Type="http://schemas.openxmlformats.org/officeDocument/2006/relationships/font" Target="fonts/SourceCodePro-boldItalic.fntdata"/><Relationship Id="rId6" Type="http://schemas.openxmlformats.org/officeDocument/2006/relationships/slide" Target="slides/slide1.xml"/><Relationship Id="rId18" Type="http://schemas.openxmlformats.org/officeDocument/2006/relationships/font" Target="fonts/SourceCodePr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c6f59039d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c6f59039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59039d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59039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04ff6879c8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04ff6879c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59039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59039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04ff6879c8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04ff6879c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04ff6879c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04ff6879c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hyperlink" Target="https://mariogrodriguez28.github.io/champ-car-world-seri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13"/>
          <p:cNvPicPr preferRelativeResize="0"/>
          <p:nvPr/>
        </p:nvPicPr>
        <p:blipFill rotWithShape="1">
          <a:blip r:embed="rId3">
            <a:alphaModFix/>
          </a:blip>
          <a:srcRect b="18438" l="28988" r="42040" t="24617"/>
          <a:stretch/>
        </p:blipFill>
        <p:spPr>
          <a:xfrm>
            <a:off x="4491850" y="0"/>
            <a:ext cx="4652150" cy="5143500"/>
          </a:xfrm>
          <a:prstGeom prst="rect">
            <a:avLst/>
          </a:prstGeom>
          <a:noFill/>
          <a:ln>
            <a:noFill/>
          </a:ln>
        </p:spPr>
      </p:pic>
      <p:pic>
        <p:nvPicPr>
          <p:cNvPr id="57" name="Google Shape;57;p13"/>
          <p:cNvPicPr preferRelativeResize="0"/>
          <p:nvPr/>
        </p:nvPicPr>
        <p:blipFill>
          <a:blip r:embed="rId4">
            <a:alphaModFix/>
          </a:blip>
          <a:stretch>
            <a:fillRect/>
          </a:stretch>
        </p:blipFill>
        <p:spPr>
          <a:xfrm>
            <a:off x="119850" y="1468225"/>
            <a:ext cx="4299300" cy="1676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4877475" y="296900"/>
            <a:ext cx="3981900" cy="6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s" sz="2300">
                <a:highlight>
                  <a:srgbClr val="FF9900"/>
                </a:highlight>
                <a:latin typeface="Comfortaa Light"/>
                <a:ea typeface="Comfortaa Light"/>
                <a:cs typeface="Comfortaa Light"/>
                <a:sym typeface="Comfortaa Light"/>
              </a:rPr>
              <a:t>Champ Car World Series</a:t>
            </a:r>
            <a:endParaRPr b="0" sz="2300">
              <a:highlight>
                <a:srgbClr val="FF9900"/>
              </a:highlight>
              <a:latin typeface="Comfortaa Light"/>
              <a:ea typeface="Comfortaa Light"/>
              <a:cs typeface="Comfortaa Light"/>
              <a:sym typeface="Comfortaa Light"/>
            </a:endParaRPr>
          </a:p>
        </p:txBody>
      </p:sp>
      <p:sp>
        <p:nvSpPr>
          <p:cNvPr id="63" name="Google Shape;63;p14"/>
          <p:cNvSpPr txBox="1"/>
          <p:nvPr>
            <p:ph idx="1" type="body"/>
          </p:nvPr>
        </p:nvSpPr>
        <p:spPr>
          <a:xfrm>
            <a:off x="4877475" y="1275625"/>
            <a:ext cx="3981900" cy="36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600"/>
              <a:t>Champ Car World Series Based on the famous car competitions that bear the same name of the game "Champ Car World Series" is a game in which the player has to move horizontally dodging other competitors and avoid colliding with them, the idea of the game is to stay as long as possible in the competition without colliding with another player.</a:t>
            </a:r>
            <a:endParaRPr sz="1400"/>
          </a:p>
        </p:txBody>
      </p:sp>
      <p:pic>
        <p:nvPicPr>
          <p:cNvPr id="64" name="Google Shape;64;p14"/>
          <p:cNvPicPr preferRelativeResize="0"/>
          <p:nvPr/>
        </p:nvPicPr>
        <p:blipFill rotWithShape="1">
          <a:blip r:embed="rId3">
            <a:alphaModFix/>
          </a:blip>
          <a:srcRect b="0" l="20389" r="20389" t="0"/>
          <a:stretch/>
        </p:blipFill>
        <p:spPr>
          <a:xfrm>
            <a:off x="0" y="0"/>
            <a:ext cx="4572002"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5"/>
          <p:cNvPicPr preferRelativeResize="0"/>
          <p:nvPr/>
        </p:nvPicPr>
        <p:blipFill rotWithShape="1">
          <a:blip r:embed="rId3">
            <a:alphaModFix/>
          </a:blip>
          <a:srcRect b="0" l="25950" r="13812" t="0"/>
          <a:stretch/>
        </p:blipFill>
        <p:spPr>
          <a:xfrm>
            <a:off x="4491850" y="0"/>
            <a:ext cx="4652150" cy="5143500"/>
          </a:xfrm>
          <a:prstGeom prst="rect">
            <a:avLst/>
          </a:prstGeom>
          <a:noFill/>
          <a:ln>
            <a:noFill/>
          </a:ln>
        </p:spPr>
      </p:pic>
      <p:sp>
        <p:nvSpPr>
          <p:cNvPr id="70" name="Google Shape;70;p15"/>
          <p:cNvSpPr txBox="1"/>
          <p:nvPr>
            <p:ph idx="2" type="body"/>
          </p:nvPr>
        </p:nvSpPr>
        <p:spPr>
          <a:xfrm>
            <a:off x="180450" y="885100"/>
            <a:ext cx="3981900" cy="147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sz="1600"/>
              <a:t>The game initially tries to stay as long as possible in the competition, dodging the other competitors to avoid colliding with them.</a:t>
            </a:r>
            <a:endParaRPr sz="1400"/>
          </a:p>
        </p:txBody>
      </p:sp>
      <p:sp>
        <p:nvSpPr>
          <p:cNvPr id="71" name="Google Shape;71;p15"/>
          <p:cNvSpPr txBox="1"/>
          <p:nvPr>
            <p:ph type="title"/>
          </p:nvPr>
        </p:nvSpPr>
        <p:spPr>
          <a:xfrm>
            <a:off x="180450" y="296900"/>
            <a:ext cx="3981900" cy="6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s" sz="2300">
                <a:highlight>
                  <a:srgbClr val="FF9900"/>
                </a:highlight>
                <a:latin typeface="Comfortaa Light"/>
                <a:ea typeface="Comfortaa Light"/>
                <a:cs typeface="Comfortaa Light"/>
                <a:sym typeface="Comfortaa Light"/>
              </a:rPr>
              <a:t>Main Functionalities</a:t>
            </a:r>
            <a:endParaRPr b="0" sz="2300">
              <a:highlight>
                <a:srgbClr val="FF9900"/>
              </a:highlight>
              <a:latin typeface="Comfortaa Light"/>
              <a:ea typeface="Comfortaa Light"/>
              <a:cs typeface="Comfortaa Light"/>
              <a:sym typeface="Comfortaa Light"/>
            </a:endParaRPr>
          </a:p>
        </p:txBody>
      </p:sp>
      <p:sp>
        <p:nvSpPr>
          <p:cNvPr id="72" name="Google Shape;72;p15"/>
          <p:cNvSpPr txBox="1"/>
          <p:nvPr>
            <p:ph idx="2" type="body"/>
          </p:nvPr>
        </p:nvSpPr>
        <p:spPr>
          <a:xfrm>
            <a:off x="332850" y="3337275"/>
            <a:ext cx="3981900" cy="147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sz="1600"/>
              <a:t>- Implement player lives system</a:t>
            </a:r>
            <a:endParaRPr b="1" sz="1600"/>
          </a:p>
          <a:p>
            <a:pPr indent="0" lvl="0" marL="0" rtl="0" algn="l">
              <a:spcBef>
                <a:spcPts val="0"/>
              </a:spcBef>
              <a:spcAft>
                <a:spcPts val="0"/>
              </a:spcAft>
              <a:buNone/>
            </a:pPr>
            <a:r>
              <a:rPr b="1" lang="es" sz="1600"/>
              <a:t>- Increased difficulty after a certain amount of time has passed.</a:t>
            </a:r>
            <a:endParaRPr b="1" sz="1600"/>
          </a:p>
          <a:p>
            <a:pPr indent="0" lvl="0" marL="0" rtl="0" algn="l">
              <a:spcBef>
                <a:spcPts val="0"/>
              </a:spcBef>
              <a:spcAft>
                <a:spcPts val="0"/>
              </a:spcAft>
              <a:buNone/>
            </a:pPr>
            <a:r>
              <a:rPr b="1" lang="es" sz="1600"/>
              <a:t>- Speed acceleration by controls</a:t>
            </a:r>
            <a:endParaRPr b="1" sz="1600"/>
          </a:p>
        </p:txBody>
      </p:sp>
      <p:sp>
        <p:nvSpPr>
          <p:cNvPr id="73" name="Google Shape;73;p15"/>
          <p:cNvSpPr txBox="1"/>
          <p:nvPr>
            <p:ph type="title"/>
          </p:nvPr>
        </p:nvSpPr>
        <p:spPr>
          <a:xfrm>
            <a:off x="180450" y="2571750"/>
            <a:ext cx="3981900" cy="6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s" sz="1700">
                <a:highlight>
                  <a:srgbClr val="FF9900"/>
                </a:highlight>
                <a:latin typeface="Comfortaa Light"/>
                <a:ea typeface="Comfortaa Light"/>
                <a:cs typeface="Comfortaa Light"/>
                <a:sym typeface="Comfortaa Light"/>
              </a:rPr>
              <a:t>Backlog Functionalities</a:t>
            </a:r>
            <a:endParaRPr b="0" sz="1700">
              <a:highlight>
                <a:srgbClr val="FF9900"/>
              </a:highlight>
              <a:latin typeface="Comfortaa Light"/>
              <a:ea typeface="Comfortaa Light"/>
              <a:cs typeface="Comfortaa Light"/>
              <a:sym typeface="Comfortaa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6"/>
          <p:cNvPicPr preferRelativeResize="0"/>
          <p:nvPr/>
        </p:nvPicPr>
        <p:blipFill rotWithShape="1">
          <a:blip r:embed="rId3">
            <a:alphaModFix/>
          </a:blip>
          <a:srcRect b="5911" l="33000" r="29327" t="8901"/>
          <a:stretch/>
        </p:blipFill>
        <p:spPr>
          <a:xfrm>
            <a:off x="0" y="425500"/>
            <a:ext cx="2963255" cy="4292502"/>
          </a:xfrm>
          <a:prstGeom prst="rect">
            <a:avLst/>
          </a:prstGeom>
          <a:noFill/>
          <a:ln>
            <a:noFill/>
          </a:ln>
        </p:spPr>
      </p:pic>
      <p:pic>
        <p:nvPicPr>
          <p:cNvPr id="79" name="Google Shape;79;p16"/>
          <p:cNvPicPr preferRelativeResize="0"/>
          <p:nvPr/>
        </p:nvPicPr>
        <p:blipFill>
          <a:blip r:embed="rId4">
            <a:alphaModFix/>
          </a:blip>
          <a:stretch>
            <a:fillRect/>
          </a:stretch>
        </p:blipFill>
        <p:spPr>
          <a:xfrm>
            <a:off x="3068340" y="425500"/>
            <a:ext cx="2963257" cy="4292502"/>
          </a:xfrm>
          <a:prstGeom prst="rect">
            <a:avLst/>
          </a:prstGeom>
          <a:noFill/>
          <a:ln>
            <a:noFill/>
          </a:ln>
        </p:spPr>
      </p:pic>
      <p:pic>
        <p:nvPicPr>
          <p:cNvPr id="80" name="Google Shape;80;p16"/>
          <p:cNvPicPr preferRelativeResize="0"/>
          <p:nvPr/>
        </p:nvPicPr>
        <p:blipFill rotWithShape="1">
          <a:blip r:embed="rId5">
            <a:alphaModFix/>
          </a:blip>
          <a:srcRect b="2581" l="0" r="0" t="0"/>
          <a:stretch/>
        </p:blipFill>
        <p:spPr>
          <a:xfrm>
            <a:off x="6136685" y="425500"/>
            <a:ext cx="3007314" cy="429250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4877475" y="296900"/>
            <a:ext cx="3981900" cy="6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s" sz="2300">
                <a:highlight>
                  <a:srgbClr val="FF9900"/>
                </a:highlight>
                <a:latin typeface="Comfortaa Light"/>
                <a:ea typeface="Comfortaa Light"/>
                <a:cs typeface="Comfortaa Light"/>
                <a:sym typeface="Comfortaa Light"/>
              </a:rPr>
              <a:t>Challenges &amp; Learnings</a:t>
            </a:r>
            <a:endParaRPr b="0" sz="2300">
              <a:highlight>
                <a:srgbClr val="FF9900"/>
              </a:highlight>
              <a:latin typeface="Comfortaa Light"/>
              <a:ea typeface="Comfortaa Light"/>
              <a:cs typeface="Comfortaa Light"/>
              <a:sym typeface="Comfortaa Light"/>
            </a:endParaRPr>
          </a:p>
        </p:txBody>
      </p:sp>
      <p:sp>
        <p:nvSpPr>
          <p:cNvPr id="86" name="Google Shape;86;p17"/>
          <p:cNvSpPr txBox="1"/>
          <p:nvPr>
            <p:ph idx="1" type="body"/>
          </p:nvPr>
        </p:nvSpPr>
        <p:spPr>
          <a:xfrm>
            <a:off x="4877475" y="1275625"/>
            <a:ext cx="3981900" cy="3627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s" sz="1600"/>
              <a:t>I can't always figure things out on my own. I often need help from others.</a:t>
            </a:r>
            <a:endParaRPr b="1" sz="1600"/>
          </a:p>
          <a:p>
            <a:pPr indent="0" lvl="0" marL="457200" rtl="0" algn="l">
              <a:spcBef>
                <a:spcPts val="0"/>
              </a:spcBef>
              <a:spcAft>
                <a:spcPts val="0"/>
              </a:spcAft>
              <a:buNone/>
            </a:pPr>
            <a:r>
              <a:t/>
            </a:r>
            <a:endParaRPr b="1" sz="1600"/>
          </a:p>
          <a:p>
            <a:pPr indent="-330200" lvl="0" marL="457200" rtl="0" algn="l">
              <a:spcBef>
                <a:spcPts val="0"/>
              </a:spcBef>
              <a:spcAft>
                <a:spcPts val="0"/>
              </a:spcAft>
              <a:buSzPts val="1600"/>
              <a:buChar char="●"/>
            </a:pPr>
            <a:r>
              <a:rPr b="1" lang="es" sz="1600"/>
              <a:t>Visual understanding of what an object is and its classes and properties.</a:t>
            </a:r>
            <a:endParaRPr b="1" sz="1600"/>
          </a:p>
          <a:p>
            <a:pPr indent="0" lvl="0" marL="457200" rtl="0" algn="l">
              <a:spcBef>
                <a:spcPts val="0"/>
              </a:spcBef>
              <a:spcAft>
                <a:spcPts val="0"/>
              </a:spcAft>
              <a:buNone/>
            </a:pPr>
            <a:r>
              <a:t/>
            </a:r>
            <a:endParaRPr b="1" sz="1600"/>
          </a:p>
        </p:txBody>
      </p:sp>
      <p:pic>
        <p:nvPicPr>
          <p:cNvPr id="87" name="Google Shape;87;p17"/>
          <p:cNvPicPr preferRelativeResize="0"/>
          <p:nvPr/>
        </p:nvPicPr>
        <p:blipFill rotWithShape="1">
          <a:blip r:embed="rId3">
            <a:alphaModFix/>
          </a:blip>
          <a:srcRect b="0" l="20389" r="20389" t="0"/>
          <a:stretch/>
        </p:blipFill>
        <p:spPr>
          <a:xfrm>
            <a:off x="0" y="0"/>
            <a:ext cx="4572002"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9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2422350" y="1733388"/>
            <a:ext cx="4299300" cy="1676725"/>
          </a:xfrm>
          <a:prstGeom prst="rect">
            <a:avLst/>
          </a:prstGeom>
          <a:noFill/>
          <a:ln>
            <a:noFill/>
          </a:ln>
        </p:spPr>
      </p:pic>
      <p:sp>
        <p:nvSpPr>
          <p:cNvPr id="93" name="Google Shape;93;p18">
            <a:hlinkClick r:id="rId4"/>
          </p:cNvPr>
          <p:cNvSpPr/>
          <p:nvPr/>
        </p:nvSpPr>
        <p:spPr>
          <a:xfrm>
            <a:off x="2422350" y="1733400"/>
            <a:ext cx="4299300" cy="167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