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25" r:id="rId5"/>
    <p:sldId id="327" r:id="rId6"/>
    <p:sldId id="328" r:id="rId7"/>
    <p:sldId id="329" r:id="rId8"/>
    <p:sldId id="340" r:id="rId9"/>
    <p:sldId id="341" r:id="rId10"/>
    <p:sldId id="342" r:id="rId11"/>
    <p:sldId id="338" r:id="rId12"/>
    <p:sldId id="33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05" autoAdjust="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it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alphaModFix amt="4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8B829FC-0ACD-46C3-5D7E-74FB2C721D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-221466" y="0"/>
            <a:ext cx="12650548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365" y="3104727"/>
            <a:ext cx="9457267" cy="640080"/>
          </a:xfrm>
        </p:spPr>
        <p:txBody>
          <a:bodyPr/>
          <a:lstStyle/>
          <a:p>
            <a:r>
              <a:rPr lang="en-US" dirty="0"/>
              <a:t>Causes of Death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Mario </a:t>
            </a:r>
            <a:r>
              <a:rPr lang="en-US" dirty="0" err="1"/>
              <a:t>GuardaDo</a:t>
            </a:r>
            <a:r>
              <a:rPr lang="en-US" dirty="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7696" y="1368803"/>
            <a:ext cx="4956608" cy="548640"/>
          </a:xfrm>
        </p:spPr>
        <p:txBody>
          <a:bodyPr/>
          <a:lstStyle/>
          <a:p>
            <a:r>
              <a:rPr lang="en-US" dirty="0"/>
              <a:t>Project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5DF2D63-3FF5-D547-96B9-BE9CCD1ABA58}" type="slidenum">
              <a:rPr lang="en-US" smtClean="0">
                <a:solidFill>
                  <a:schemeClr val="accent1"/>
                </a:solidFill>
              </a:rPr>
              <a:pPr/>
              <a:t>2</a:t>
            </a:fld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696" y="2147532"/>
            <a:ext cx="6375390" cy="4150631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b="1" dirty="0"/>
          </a:p>
          <a:p>
            <a:pPr>
              <a:lnSpc>
                <a:spcPct val="100000"/>
              </a:lnSpc>
            </a:pPr>
            <a:r>
              <a:rPr lang="en-US" b="1" dirty="0"/>
              <a:t>Retrieval of Relevant Datasets:</a:t>
            </a:r>
            <a:br>
              <a:rPr lang="en-US" dirty="0"/>
            </a:br>
            <a:r>
              <a:rPr lang="en-US" sz="2000" dirty="0"/>
              <a:t>Causes of death &amp; GDP per Capita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EDA &amp; Data Cleaning:</a:t>
            </a:r>
            <a:br>
              <a:rPr lang="en-US" b="1" dirty="0"/>
            </a:br>
            <a:r>
              <a:rPr lang="en-US" sz="2000" dirty="0"/>
              <a:t>Removal of empty rows and filling nulls using linear regression</a:t>
            </a:r>
          </a:p>
          <a:p>
            <a:pPr>
              <a:lnSpc>
                <a:spcPct val="100000"/>
              </a:lnSpc>
            </a:pPr>
            <a:r>
              <a:rPr lang="en-US" b="1" dirty="0"/>
              <a:t>Clean Data Manipulation:</a:t>
            </a:r>
            <a:br>
              <a:rPr lang="en-US" b="1" dirty="0"/>
            </a:br>
            <a:r>
              <a:rPr lang="en-US" sz="2000" dirty="0"/>
              <a:t>Uploading and merging of tables and creation of relevant fields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Visualizations:</a:t>
            </a:r>
            <a:br>
              <a:rPr lang="en-US" b="1" dirty="0"/>
            </a:br>
            <a:r>
              <a:rPr lang="en-US" dirty="0"/>
              <a:t>C</a:t>
            </a:r>
            <a:r>
              <a:rPr lang="en-US" sz="2000" dirty="0"/>
              <a:t>reation of charts and maps to identify trends and patterns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Dashboard:</a:t>
            </a:r>
            <a:br>
              <a:rPr lang="en-US" b="1" dirty="0"/>
            </a:br>
            <a:r>
              <a:rPr lang="en-US" dirty="0"/>
              <a:t>C</a:t>
            </a:r>
            <a:r>
              <a:rPr lang="en-US" sz="2000" dirty="0"/>
              <a:t>ompilation of relevant visualizations to answer questions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1800808"/>
            <a:ext cx="8110728" cy="457200"/>
          </a:xfrm>
        </p:spPr>
        <p:txBody>
          <a:bodyPr/>
          <a:lstStyle/>
          <a:p>
            <a:r>
              <a:rPr lang="en-US" dirty="0"/>
              <a:t>Main Questions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B0CE6F-3E6A-C4F3-EC7D-4C078F67FBC5}"/>
              </a:ext>
            </a:extLst>
          </p:cNvPr>
          <p:cNvSpPr txBox="1">
            <a:spLocks/>
          </p:cNvSpPr>
          <p:nvPr/>
        </p:nvSpPr>
        <p:spPr>
          <a:xfrm>
            <a:off x="1486678" y="2258008"/>
            <a:ext cx="9218644" cy="25939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b="1" dirty="0"/>
          </a:p>
          <a:p>
            <a:pPr>
              <a:lnSpc>
                <a:spcPct val="100000"/>
              </a:lnSpc>
            </a:pPr>
            <a:r>
              <a:rPr lang="en-US" b="1" dirty="0"/>
              <a:t>Which are the leading causes of death in the world?</a:t>
            </a:r>
          </a:p>
          <a:p>
            <a:pPr>
              <a:lnSpc>
                <a:spcPct val="100000"/>
              </a:lnSpc>
            </a:pPr>
            <a:endParaRPr lang="en-US" b="1" dirty="0"/>
          </a:p>
          <a:p>
            <a:pPr>
              <a:lnSpc>
                <a:spcPct val="100000"/>
              </a:lnSpc>
            </a:pPr>
            <a:r>
              <a:rPr lang="en-US" b="1" dirty="0"/>
              <a:t>How do these causes of death vary over the last 30 years?</a:t>
            </a:r>
          </a:p>
          <a:p>
            <a:pPr>
              <a:lnSpc>
                <a:spcPct val="100000"/>
              </a:lnSpc>
            </a:pPr>
            <a:endParaRPr lang="en-US" b="1" dirty="0"/>
          </a:p>
          <a:p>
            <a:pPr>
              <a:lnSpc>
                <a:spcPct val="100000"/>
              </a:lnSpc>
            </a:pPr>
            <a:r>
              <a:rPr lang="en-US" b="1" dirty="0"/>
              <a:t>How do causes differ between high-income and low-income countries?</a:t>
            </a:r>
            <a:br>
              <a:rPr lang="en-US" dirty="0"/>
            </a:br>
            <a:endParaRPr lang="en-US" sz="3200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3A85860E-7246-8A08-3A77-40640474F1B8}"/>
              </a:ext>
            </a:extLst>
          </p:cNvPr>
          <p:cNvSpPr txBox="1">
            <a:spLocks/>
          </p:cNvSpPr>
          <p:nvPr/>
        </p:nvSpPr>
        <p:spPr>
          <a:xfrm>
            <a:off x="504599" y="5795867"/>
            <a:ext cx="457200" cy="18415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DF2D63-3FF5-D547-96B9-BE9CCD1ABA58}" type="slidenum">
              <a:rPr lang="en-US" smtClean="0">
                <a:solidFill>
                  <a:schemeClr val="accent1"/>
                </a:solidFill>
              </a:rPr>
              <a:pPr/>
              <a:t>3</a:t>
            </a:fld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41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454" y="1027258"/>
            <a:ext cx="9703090" cy="416767"/>
          </a:xfrm>
        </p:spPr>
        <p:txBody>
          <a:bodyPr/>
          <a:lstStyle/>
          <a:p>
            <a:r>
              <a:rPr lang="en-US" sz="2800" dirty="0"/>
              <a:t>main causes of death in the last 30 years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F99A90-E92E-CA34-F1E0-1E853ED1D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497" y="1444025"/>
            <a:ext cx="7343005" cy="4804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A98493-7EEF-E663-8646-03B14BFF9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654" y="5536022"/>
            <a:ext cx="1667108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7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331" y="1027258"/>
            <a:ext cx="8627334" cy="416767"/>
          </a:xfrm>
        </p:spPr>
        <p:txBody>
          <a:bodyPr/>
          <a:lstStyle/>
          <a:p>
            <a:r>
              <a:rPr lang="en-US" sz="2800" dirty="0"/>
              <a:t>Trends of causes of death over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BB72C8-CF84-8569-E3AF-907DAAC14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625" y="1444025"/>
            <a:ext cx="8796747" cy="497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8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06" y="943282"/>
            <a:ext cx="10969690" cy="416767"/>
          </a:xfrm>
        </p:spPr>
        <p:txBody>
          <a:bodyPr/>
          <a:lstStyle/>
          <a:p>
            <a:r>
              <a:rPr lang="en-US" sz="2800" dirty="0"/>
              <a:t>main causes of death By country income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A48FB7-DA6A-5DFF-B6DC-5E862CA9A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459" y="1290051"/>
            <a:ext cx="7691081" cy="54979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9749EA-1154-18CF-3A05-E44039B74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607" y="3489856"/>
            <a:ext cx="2229161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11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483" y="826891"/>
            <a:ext cx="7245034" cy="416767"/>
          </a:xfrm>
        </p:spPr>
        <p:txBody>
          <a:bodyPr/>
          <a:lstStyle/>
          <a:p>
            <a:r>
              <a:rPr lang="en-US" sz="2800" dirty="0"/>
              <a:t>main causes by country in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B18A9-E814-500D-6586-D40AC2F56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09" y="1243658"/>
            <a:ext cx="9005181" cy="56143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4A56B9-71D9-4A4B-889E-0F2356A60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839" y="6111876"/>
            <a:ext cx="1924319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81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7103A8-AEEA-50D3-BE61-CC85D24B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78ADB-AD70-DE7C-4643-85C48AE12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03147-27BE-7492-36B6-F405F1156F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71465" y="1749552"/>
            <a:ext cx="10049070" cy="3581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spc="100" dirty="0">
                <a:ea typeface="+mn-lt"/>
                <a:cs typeface="Posterama" panose="020B0504020200020000" pitchFamily="34" charset="0"/>
              </a:rPr>
              <a:t>Non-communicable diseases, like Cardiovascular Disease and Cancer, are the leading causes of death worldwide, except in Sub-Saharan Africa.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spc="100" dirty="0">
              <a:ea typeface="+mn-lt"/>
              <a:cs typeface="Posterama" panose="020B0504020200020000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spc="100" dirty="0">
                <a:ea typeface="+mn-lt"/>
                <a:cs typeface="Posterama" panose="020B0504020200020000" pitchFamily="34" charset="0"/>
              </a:rPr>
              <a:t>Over time, the proportion of deaths due to Infectious Diseases, Maternal and Neonatal Conditions has decreased.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spc="100" dirty="0">
              <a:ea typeface="+mn-lt"/>
              <a:cs typeface="Posterama" panose="020B0504020200020000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spc="100" dirty="0">
                <a:ea typeface="+mn-lt"/>
                <a:cs typeface="Posterama" panose="020B0504020200020000" pitchFamily="34" charset="0"/>
              </a:rPr>
              <a:t> High-income countries have a much larger proportion of deaths due to Non-Communicable Diseases, Substance Use, and Behavioral Disorders than Low-income countries.</a:t>
            </a:r>
            <a:endParaRPr lang="en-US" b="1" spc="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420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White DNA structure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-48388"/>
            <a:ext cx="12191999" cy="6858000"/>
          </a:xfr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2974731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B8B6963-69FE-8A03-5E86-2BF855024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 algn="ctr">
              <a:lnSpc>
                <a:spcPts val="2660"/>
              </a:lnSpc>
              <a:spcBef>
                <a:spcPts val="0"/>
              </a:spcBef>
              <a:buNone/>
            </a:pPr>
            <a:r>
              <a:rPr lang="en-US" sz="2000" cap="all" spc="0" dirty="0"/>
              <a:t>Mario Guardado | linkedin.com/in/</a:t>
            </a:r>
            <a:r>
              <a:rPr lang="en-US" sz="2000" cap="all" spc="0" dirty="0" err="1"/>
              <a:t>mario-guardado</a:t>
            </a:r>
            <a:endParaRPr lang="en-US" sz="2000" cap="all" spc="0" dirty="0"/>
          </a:p>
        </p:txBody>
      </p:sp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{45A8DB2A-ACFB-45E7-A670-B76E6F891205}tf67061901_win32</Template>
  <TotalTime>249</TotalTime>
  <Words>228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Daytona Condensed Light</vt:lpstr>
      <vt:lpstr>Posterama</vt:lpstr>
      <vt:lpstr>Office Theme</vt:lpstr>
      <vt:lpstr>Causes of Death</vt:lpstr>
      <vt:lpstr>Project flow</vt:lpstr>
      <vt:lpstr>Main Questions</vt:lpstr>
      <vt:lpstr>main causes of death in the last 30 years</vt:lpstr>
      <vt:lpstr>Trends of causes of death over time</vt:lpstr>
      <vt:lpstr>main causes of death By country income level</vt:lpstr>
      <vt:lpstr>main causes by country in 2019</vt:lpstr>
      <vt:lpstr>Summary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Causes of Death</dc:title>
  <dc:creator>Mario Guardado</dc:creator>
  <cp:lastModifiedBy>Mario Guardado</cp:lastModifiedBy>
  <cp:revision>2</cp:revision>
  <dcterms:created xsi:type="dcterms:W3CDTF">2023-10-30T20:26:11Z</dcterms:created>
  <dcterms:modified xsi:type="dcterms:W3CDTF">2023-10-31T00:36:46Z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