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25" r:id="rId5"/>
    <p:sldId id="328" r:id="rId6"/>
    <p:sldId id="341" r:id="rId7"/>
    <p:sldId id="340" r:id="rId8"/>
    <p:sldId id="342" r:id="rId9"/>
    <p:sldId id="343" r:id="rId10"/>
    <p:sldId id="33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05" autoAdjust="0"/>
  </p:normalViewPr>
  <p:slideViewPr>
    <p:cSldViewPr snapToGrid="0">
      <p:cViewPr varScale="1">
        <p:scale>
          <a:sx n="113" d="100"/>
          <a:sy n="113" d="100"/>
        </p:scale>
        <p:origin x="456" y="11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10/23/2023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5047827"/>
            <a:ext cx="10515600" cy="640080"/>
          </a:xfrm>
        </p:spPr>
        <p:txBody>
          <a:bodyPr/>
          <a:lstStyle/>
          <a:p>
            <a:r>
              <a:rPr lang="en-US" sz="3600" dirty="0"/>
              <a:t>Statistical Modelling with Python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For the city of Richmond, Virginia</a:t>
            </a:r>
          </a:p>
        </p:txBody>
      </p:sp>
      <p:pic>
        <p:nvPicPr>
          <p:cNvPr id="10" name="Picture 9">
            <a:extLst>
              <a:ext uri="{FF2B5EF4-FFF2-40B4-BE49-F238E27FC236}">
                <a16:creationId xmlns:a16="http://schemas.microsoft.com/office/drawing/2014/main" id="{38155AC8-8C7E-EC78-FA57-3E9687EC23FE}"/>
              </a:ext>
            </a:extLst>
          </p:cNvPr>
          <p:cNvPicPr>
            <a:picLocks noChangeAspect="1"/>
          </p:cNvPicPr>
          <p:nvPr/>
        </p:nvPicPr>
        <p:blipFill>
          <a:blip r:embed="rId2"/>
          <a:stretch>
            <a:fillRect/>
          </a:stretch>
        </p:blipFill>
        <p:spPr>
          <a:xfrm>
            <a:off x="1698906" y="767307"/>
            <a:ext cx="8794187" cy="4102382"/>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61036" y="1655064"/>
            <a:ext cx="8110728" cy="457200"/>
          </a:xfrm>
        </p:spPr>
        <p:txBody>
          <a:bodyPr/>
          <a:lstStyle/>
          <a:p>
            <a:r>
              <a:rPr lang="en-US" dirty="0"/>
              <a:t>Project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450253" y="2872910"/>
            <a:ext cx="6837680" cy="1280160"/>
          </a:xfrm>
        </p:spPr>
        <p:txBody>
          <a:bodyPr/>
          <a:lstStyle/>
          <a:p>
            <a:r>
              <a:rPr lang="en-US" cap="none" dirty="0"/>
              <a:t>To find meaningful correlations between public bike stations in the City of Richmond, Virginia, and the characteristics of businesses near them, by manipulating information about businesses and bike stations retrieved from online APIs.</a:t>
            </a:r>
          </a:p>
        </p:txBody>
      </p:sp>
    </p:spTree>
    <p:extLst>
      <p:ext uri="{BB962C8B-B14F-4D97-AF65-F5344CB8AC3E}">
        <p14:creationId xmlns:p14="http://schemas.microsoft.com/office/powerpoint/2010/main" val="292441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611715" y="1569890"/>
            <a:ext cx="9144000" cy="3772578"/>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694436" y="1719919"/>
            <a:ext cx="8110728" cy="457200"/>
          </a:xfrm>
        </p:spPr>
        <p:txBody>
          <a:bodyPr/>
          <a:lstStyle/>
          <a:p>
            <a:r>
              <a:rPr lang="en-US" dirty="0"/>
              <a:t>Project Process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739053" y="2327148"/>
            <a:ext cx="9016662" cy="1280160"/>
          </a:xfrm>
        </p:spPr>
        <p:txBody>
          <a:bodyPr/>
          <a:lstStyle/>
          <a:p>
            <a:r>
              <a:rPr lang="en-US" sz="1600" cap="none" dirty="0"/>
              <a:t>1. Creation of Yelp and Foursquare user accounts.</a:t>
            </a:r>
          </a:p>
          <a:p>
            <a:r>
              <a:rPr lang="en-US" sz="1600" cap="none" dirty="0"/>
              <a:t>2. Retrieving relevant information about bike stations and businesses close to them.</a:t>
            </a:r>
          </a:p>
          <a:p>
            <a:r>
              <a:rPr lang="en-US" sz="1600" cap="none" dirty="0"/>
              <a:t>3. Performing EDA and cleaning of the data retrieved from APIs.</a:t>
            </a:r>
          </a:p>
          <a:p>
            <a:r>
              <a:rPr lang="en-US" sz="1600" cap="none" dirty="0"/>
              <a:t>4. Creation of a database containing all the cleaned information.</a:t>
            </a:r>
          </a:p>
          <a:p>
            <a:r>
              <a:rPr lang="en-US" sz="1600" cap="none" dirty="0"/>
              <a:t>5. Merging relevant information to create a working </a:t>
            </a:r>
            <a:r>
              <a:rPr lang="en-US" sz="1600" cap="none" dirty="0" err="1"/>
              <a:t>dataframe</a:t>
            </a:r>
            <a:r>
              <a:rPr lang="en-US" sz="1600" cap="none" dirty="0"/>
              <a:t> on which to perform statistical analysis and modelling.</a:t>
            </a:r>
          </a:p>
          <a:p>
            <a:r>
              <a:rPr lang="en-US" sz="1600" cap="none" dirty="0"/>
              <a:t>6. Exploration of the resulting </a:t>
            </a:r>
            <a:r>
              <a:rPr lang="en-US" sz="1600" cap="none" dirty="0" err="1"/>
              <a:t>dataframe</a:t>
            </a:r>
            <a:r>
              <a:rPr lang="en-US" sz="1600" cap="none" dirty="0"/>
              <a:t> using data visualization techniques.</a:t>
            </a:r>
          </a:p>
          <a:p>
            <a:r>
              <a:rPr lang="en-US" sz="1600" cap="none" dirty="0"/>
              <a:t>7. Construction of a Linear Regression model illustrating relationships between bike stations businesses around them.</a:t>
            </a:r>
          </a:p>
          <a:p>
            <a:r>
              <a:rPr lang="en-US" sz="1600" cap="none" dirty="0"/>
              <a:t>8. Review of the output of the model and removal of irrelevant data to improve the predictive power of the model.</a:t>
            </a:r>
          </a:p>
        </p:txBody>
      </p:sp>
    </p:spTree>
    <p:extLst>
      <p:ext uri="{BB962C8B-B14F-4D97-AF65-F5344CB8AC3E}">
        <p14:creationId xmlns:p14="http://schemas.microsoft.com/office/powerpoint/2010/main" val="309008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592836" y="1719919"/>
            <a:ext cx="8110728" cy="457200"/>
          </a:xfrm>
        </p:spPr>
        <p:txBody>
          <a:bodyPr/>
          <a:lstStyle/>
          <a:p>
            <a:r>
              <a:rPr lang="en-US" dirty="0"/>
              <a:t>Project Results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076026" y="2830577"/>
            <a:ext cx="8287174" cy="2139356"/>
          </a:xfrm>
        </p:spPr>
        <p:txBody>
          <a:bodyPr/>
          <a:lstStyle/>
          <a:p>
            <a:pPr marL="342900" indent="-342900">
              <a:buFont typeface="Arial" panose="020B0604020202020204" pitchFamily="34" charset="0"/>
              <a:buChar char="•"/>
            </a:pPr>
            <a:r>
              <a:rPr lang="en-US" sz="2000" cap="none" dirty="0"/>
              <a:t>Yelp returns around 4 times more results than Foursquare, and also returns the user rating and 'price' level of each business, making Yelp a much better option for statistical modelling.</a:t>
            </a:r>
          </a:p>
          <a:p>
            <a:pPr marL="342900" indent="-342900">
              <a:buFont typeface="Arial" panose="020B0604020202020204" pitchFamily="34" charset="0"/>
              <a:buChar char="•"/>
            </a:pPr>
            <a:r>
              <a:rPr lang="en-US" sz="2000" cap="none" dirty="0"/>
              <a:t>Of all the available business characteristics, only the number of Yelp reviews has any significant correlation to the total number of bikes in the nearest bike station. However, the predictive power of the model is minimal. (Adj. </a:t>
            </a:r>
            <a:r>
              <a:rPr lang="en-US" sz="2000" cap="none" dirty="0" err="1"/>
              <a:t>Rsquared</a:t>
            </a:r>
            <a:r>
              <a:rPr lang="en-US" sz="2000" cap="none" dirty="0"/>
              <a:t>=0.008)</a:t>
            </a:r>
          </a:p>
        </p:txBody>
      </p:sp>
    </p:spTree>
    <p:extLst>
      <p:ext uri="{BB962C8B-B14F-4D97-AF65-F5344CB8AC3E}">
        <p14:creationId xmlns:p14="http://schemas.microsoft.com/office/powerpoint/2010/main" val="117856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227836" y="1721782"/>
            <a:ext cx="8110728" cy="457200"/>
          </a:xfrm>
        </p:spPr>
        <p:txBody>
          <a:bodyPr/>
          <a:lstStyle/>
          <a:p>
            <a:r>
              <a:rPr lang="en-US" dirty="0"/>
              <a:t>Project challenges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084493" y="2703577"/>
            <a:ext cx="8287174" cy="2139356"/>
          </a:xfrm>
        </p:spPr>
        <p:txBody>
          <a:bodyPr/>
          <a:lstStyle/>
          <a:p>
            <a:pPr marL="342900" indent="-342900">
              <a:buFont typeface="Arial" panose="020B0604020202020204" pitchFamily="34" charset="0"/>
              <a:buChar char="•"/>
            </a:pPr>
            <a:r>
              <a:rPr lang="en-US" sz="2000" cap="none" dirty="0"/>
              <a:t>Information retrieved from each APIs has different formatting, thus a different strategy is required to parse and convert each data set to a </a:t>
            </a:r>
            <a:r>
              <a:rPr lang="en-US" sz="2000" cap="none" dirty="0" err="1"/>
              <a:t>dataframe</a:t>
            </a:r>
            <a:r>
              <a:rPr lang="en-US" sz="2000" cap="none" dirty="0"/>
              <a:t>.</a:t>
            </a:r>
          </a:p>
          <a:p>
            <a:pPr marL="342900" indent="-342900">
              <a:buFont typeface="Arial" panose="020B0604020202020204" pitchFamily="34" charset="0"/>
              <a:buChar char="•"/>
            </a:pPr>
            <a:r>
              <a:rPr lang="en-US" sz="2000" cap="none" dirty="0"/>
              <a:t>Correlation of each business to its nearest bike station was not available and required the use of search algorithms.</a:t>
            </a:r>
          </a:p>
          <a:p>
            <a:pPr marL="342900" indent="-342900">
              <a:buFont typeface="Arial" panose="020B0604020202020204" pitchFamily="34" charset="0"/>
              <a:buChar char="•"/>
            </a:pPr>
            <a:r>
              <a:rPr lang="en-US" sz="2000" cap="none" dirty="0"/>
              <a:t>The task "Get the top 10 restaurants according to their rating" required the categorization of each venue into categories like 'Restaurant', 'Bar', 'Museum', etc. A very time-consuming task, that required the assistance of AI</a:t>
            </a:r>
          </a:p>
        </p:txBody>
      </p:sp>
    </p:spTree>
    <p:extLst>
      <p:ext uri="{BB962C8B-B14F-4D97-AF65-F5344CB8AC3E}">
        <p14:creationId xmlns:p14="http://schemas.microsoft.com/office/powerpoint/2010/main" val="390494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52569" y="1721782"/>
            <a:ext cx="8110728" cy="457200"/>
          </a:xfrm>
        </p:spPr>
        <p:txBody>
          <a:bodyPr/>
          <a:lstStyle/>
          <a:p>
            <a:r>
              <a:rPr lang="en-US" dirty="0"/>
              <a:t>Future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076027" y="3042244"/>
            <a:ext cx="8287174" cy="2139356"/>
          </a:xfrm>
        </p:spPr>
        <p:txBody>
          <a:bodyPr/>
          <a:lstStyle/>
          <a:p>
            <a:pPr marL="342900" indent="-342900">
              <a:buFont typeface="Arial" panose="020B0604020202020204" pitchFamily="34" charset="0"/>
              <a:buChar char="•"/>
            </a:pPr>
            <a:r>
              <a:rPr lang="en-US" sz="2800" cap="none" dirty="0"/>
              <a:t>Obtaining data from additional sources/APIs to find more meaningful relationships and/or improve the predictive power of the current model.</a:t>
            </a:r>
          </a:p>
        </p:txBody>
      </p:sp>
    </p:spTree>
    <p:extLst>
      <p:ext uri="{BB962C8B-B14F-4D97-AF65-F5344CB8AC3E}">
        <p14:creationId xmlns:p14="http://schemas.microsoft.com/office/powerpoint/2010/main" val="10328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b="1" cap="all" spc="0" dirty="0"/>
              <a:t>Mario </a:t>
            </a:r>
            <a:r>
              <a:rPr lang="en-US" sz="2000" b="1" cap="all" spc="0" dirty="0" err="1"/>
              <a:t>guardado</a:t>
            </a:r>
            <a:r>
              <a:rPr lang="en-US" sz="2000" b="1" cap="all" spc="0" dirty="0"/>
              <a:t>​</a:t>
            </a:r>
          </a:p>
          <a:p>
            <a:pPr marL="0" indent="0" algn="ctr">
              <a:lnSpc>
                <a:spcPts val="2660"/>
              </a:lnSpc>
              <a:spcBef>
                <a:spcPts val="0"/>
              </a:spcBef>
              <a:buNone/>
            </a:pPr>
            <a:r>
              <a:rPr lang="en-US" sz="2000" b="1" cap="all" spc="0" dirty="0"/>
              <a:t>linkedin.com/in/</a:t>
            </a:r>
            <a:r>
              <a:rPr lang="en-US" sz="2000" b="1" cap="all" spc="0" dirty="0" err="1"/>
              <a:t>mario-guardado</a:t>
            </a:r>
            <a:r>
              <a:rPr lang="en-US" sz="2000" b="1" cap="all" spc="0" dirty="0"/>
              <a:t>/</a:t>
            </a: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{4AB561CB-7126-4F7B-AB62-BA23306D6FCE}tf67061901_win32</Template>
  <TotalTime>25</TotalTime>
  <Words>383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Daytona Condensed Light</vt:lpstr>
      <vt:lpstr>Posterama</vt:lpstr>
      <vt:lpstr>Office Theme</vt:lpstr>
      <vt:lpstr>Statistical Modelling with Python</vt:lpstr>
      <vt:lpstr>Project goals</vt:lpstr>
      <vt:lpstr>Project Process</vt:lpstr>
      <vt:lpstr>Project Results</vt:lpstr>
      <vt:lpstr>Project challenges</vt:lpstr>
      <vt:lpstr>Future Goals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Modelling with Python</dc:title>
  <dc:creator>Mario Guardado</dc:creator>
  <cp:lastModifiedBy>Mario Guardado</cp:lastModifiedBy>
  <cp:revision>1</cp:revision>
  <dcterms:created xsi:type="dcterms:W3CDTF">2023-10-23T20:31:09Z</dcterms:created>
  <dcterms:modified xsi:type="dcterms:W3CDTF">2023-10-23T20:56:16Z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