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6FFD24-C338-4ADC-BBCF-385DECC8A912}" v="8" dt="2022-09-05T11:02:51.361"/>
    <p1510:client id="{91A40FDD-23B7-474E-AC20-A963D13424B4}" v="712" dt="2022-09-04T19:07:26.596"/>
    <p1510:client id="{AA282F76-0650-4F7C-9C30-05673EEACA72}" v="645" dt="2022-09-04T19:58:45.1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A544E3-604E-4557-9D5B-0CC3BBB9660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99659F2-C224-4F73-83B8-6A445AA9DB75}">
      <dgm:prSet/>
      <dgm:spPr/>
      <dgm:t>
        <a:bodyPr/>
        <a:lstStyle/>
        <a:p>
          <a:r>
            <a:rPr lang="en-US"/>
            <a:t>I have listed 3 bugs found:</a:t>
          </a:r>
        </a:p>
      </dgm:t>
    </dgm:pt>
    <dgm:pt modelId="{7ED09BD6-CC0E-4231-A1D4-9655B1B81E49}" type="parTrans" cxnId="{A07FAB66-1688-40B3-B5BD-DA52F8D20DFA}">
      <dgm:prSet/>
      <dgm:spPr/>
      <dgm:t>
        <a:bodyPr/>
        <a:lstStyle/>
        <a:p>
          <a:endParaRPr lang="en-US"/>
        </a:p>
      </dgm:t>
    </dgm:pt>
    <dgm:pt modelId="{86B45E8F-104C-4606-B5BB-D632B4D16774}" type="sibTrans" cxnId="{A07FAB66-1688-40B3-B5BD-DA52F8D20DFA}">
      <dgm:prSet/>
      <dgm:spPr/>
      <dgm:t>
        <a:bodyPr/>
        <a:lstStyle/>
        <a:p>
          <a:endParaRPr lang="en-US"/>
        </a:p>
      </dgm:t>
    </dgm:pt>
    <dgm:pt modelId="{F38CBB24-A8C5-459E-8CCD-E7C35EDD507A}">
      <dgm:prSet/>
      <dgm:spPr/>
      <dgm:t>
        <a:bodyPr/>
        <a:lstStyle/>
        <a:p>
          <a:r>
            <a:rPr lang="en-US"/>
            <a:t>1.Metraje section not working properly, when clicking on the button nothing happens.</a:t>
          </a:r>
        </a:p>
      </dgm:t>
    </dgm:pt>
    <dgm:pt modelId="{5698B91F-64A0-4301-9DBE-D8B5306AADBB}" type="parTrans" cxnId="{A248A169-EBA3-4131-B61A-7C0ADD7ABD73}">
      <dgm:prSet/>
      <dgm:spPr/>
      <dgm:t>
        <a:bodyPr/>
        <a:lstStyle/>
        <a:p>
          <a:endParaRPr lang="en-US"/>
        </a:p>
      </dgm:t>
    </dgm:pt>
    <dgm:pt modelId="{219A8465-F9AD-4DDD-8D7E-6351D1A90B98}" type="sibTrans" cxnId="{A248A169-EBA3-4131-B61A-7C0ADD7ABD73}">
      <dgm:prSet/>
      <dgm:spPr/>
      <dgm:t>
        <a:bodyPr/>
        <a:lstStyle/>
        <a:p>
          <a:endParaRPr lang="en-US"/>
        </a:p>
      </dgm:t>
    </dgm:pt>
    <dgm:pt modelId="{19705ED3-14E3-4319-B529-5B8999D93344}">
      <dgm:prSet/>
      <dgm:spPr/>
      <dgm:t>
        <a:bodyPr/>
        <a:lstStyle/>
        <a:p>
          <a:r>
            <a:rPr lang="en-US"/>
            <a:t>2.YouTube hyperlink button not functioning properly, the link redirected to contains an error displaying the message : "404 Not Found"</a:t>
          </a:r>
        </a:p>
      </dgm:t>
    </dgm:pt>
    <dgm:pt modelId="{5EC18DD0-4A7E-45CE-8543-82FB606B6CB6}" type="parTrans" cxnId="{1C45EB1C-4EBD-47D9-96E9-A8DAF6296568}">
      <dgm:prSet/>
      <dgm:spPr/>
      <dgm:t>
        <a:bodyPr/>
        <a:lstStyle/>
        <a:p>
          <a:endParaRPr lang="en-US"/>
        </a:p>
      </dgm:t>
    </dgm:pt>
    <dgm:pt modelId="{B593FDF9-3F3A-435E-8660-C2CCB5B6AECC}" type="sibTrans" cxnId="{1C45EB1C-4EBD-47D9-96E9-A8DAF6296568}">
      <dgm:prSet/>
      <dgm:spPr/>
      <dgm:t>
        <a:bodyPr/>
        <a:lstStyle/>
        <a:p>
          <a:endParaRPr lang="en-US"/>
        </a:p>
      </dgm:t>
    </dgm:pt>
    <dgm:pt modelId="{0417E892-5CD4-496C-AE7F-14A0BB747FEB}">
      <dgm:prSet/>
      <dgm:spPr/>
      <dgm:t>
        <a:bodyPr/>
        <a:lstStyle/>
        <a:p>
          <a:r>
            <a:rPr lang="en-US"/>
            <a:t>3.Image from the "Pilote" section not loaded properly.</a:t>
          </a:r>
        </a:p>
      </dgm:t>
    </dgm:pt>
    <dgm:pt modelId="{62CC7D9E-77C1-4933-9440-3457448DAD4E}" type="parTrans" cxnId="{7A14C36A-7239-4353-9349-7F007E38EED5}">
      <dgm:prSet/>
      <dgm:spPr/>
      <dgm:t>
        <a:bodyPr/>
        <a:lstStyle/>
        <a:p>
          <a:endParaRPr lang="en-US"/>
        </a:p>
      </dgm:t>
    </dgm:pt>
    <dgm:pt modelId="{0C5094E3-A983-4887-BB42-C1AF6A21A1D4}" type="sibTrans" cxnId="{7A14C36A-7239-4353-9349-7F007E38EED5}">
      <dgm:prSet/>
      <dgm:spPr/>
      <dgm:t>
        <a:bodyPr/>
        <a:lstStyle/>
        <a:p>
          <a:endParaRPr lang="en-US"/>
        </a:p>
      </dgm:t>
    </dgm:pt>
    <dgm:pt modelId="{7984713B-FC34-4A88-B4FE-57461C0C86CD}" type="pres">
      <dgm:prSet presAssocID="{EFA544E3-604E-4557-9D5B-0CC3BBB9660C}" presName="linear" presStyleCnt="0">
        <dgm:presLayoutVars>
          <dgm:animLvl val="lvl"/>
          <dgm:resizeHandles val="exact"/>
        </dgm:presLayoutVars>
      </dgm:prSet>
      <dgm:spPr/>
    </dgm:pt>
    <dgm:pt modelId="{2068A6D8-DF60-4FE4-9AD0-4F8F1BFDC167}" type="pres">
      <dgm:prSet presAssocID="{499659F2-C224-4F73-83B8-6A445AA9DB75}" presName="parentText" presStyleLbl="node1" presStyleIdx="0" presStyleCnt="4">
        <dgm:presLayoutVars>
          <dgm:chMax val="0"/>
          <dgm:bulletEnabled val="1"/>
        </dgm:presLayoutVars>
      </dgm:prSet>
      <dgm:spPr/>
    </dgm:pt>
    <dgm:pt modelId="{4358FBB7-1C4F-4475-AB7F-564A62EB2B36}" type="pres">
      <dgm:prSet presAssocID="{86B45E8F-104C-4606-B5BB-D632B4D16774}" presName="spacer" presStyleCnt="0"/>
      <dgm:spPr/>
    </dgm:pt>
    <dgm:pt modelId="{CDEC5F83-AD45-447B-AD09-8E4698F16752}" type="pres">
      <dgm:prSet presAssocID="{F38CBB24-A8C5-459E-8CCD-E7C35EDD507A}" presName="parentText" presStyleLbl="node1" presStyleIdx="1" presStyleCnt="4">
        <dgm:presLayoutVars>
          <dgm:chMax val="0"/>
          <dgm:bulletEnabled val="1"/>
        </dgm:presLayoutVars>
      </dgm:prSet>
      <dgm:spPr/>
    </dgm:pt>
    <dgm:pt modelId="{3A6EADBA-9F3B-4CEF-B977-53BFCD7D56AD}" type="pres">
      <dgm:prSet presAssocID="{219A8465-F9AD-4DDD-8D7E-6351D1A90B98}" presName="spacer" presStyleCnt="0"/>
      <dgm:spPr/>
    </dgm:pt>
    <dgm:pt modelId="{E7C9A268-9F67-4773-B177-3F6BD9C6F6A1}" type="pres">
      <dgm:prSet presAssocID="{19705ED3-14E3-4319-B529-5B8999D93344}" presName="parentText" presStyleLbl="node1" presStyleIdx="2" presStyleCnt="4">
        <dgm:presLayoutVars>
          <dgm:chMax val="0"/>
          <dgm:bulletEnabled val="1"/>
        </dgm:presLayoutVars>
      </dgm:prSet>
      <dgm:spPr/>
    </dgm:pt>
    <dgm:pt modelId="{E16DD697-06E8-42B9-BE30-09ED60EF37DC}" type="pres">
      <dgm:prSet presAssocID="{B593FDF9-3F3A-435E-8660-C2CCB5B6AECC}" presName="spacer" presStyleCnt="0"/>
      <dgm:spPr/>
    </dgm:pt>
    <dgm:pt modelId="{156277ED-DC99-420F-B4C2-11B122080269}" type="pres">
      <dgm:prSet presAssocID="{0417E892-5CD4-496C-AE7F-14A0BB747FEB}" presName="parentText" presStyleLbl="node1" presStyleIdx="3" presStyleCnt="4">
        <dgm:presLayoutVars>
          <dgm:chMax val="0"/>
          <dgm:bulletEnabled val="1"/>
        </dgm:presLayoutVars>
      </dgm:prSet>
      <dgm:spPr/>
    </dgm:pt>
  </dgm:ptLst>
  <dgm:cxnLst>
    <dgm:cxn modelId="{1C45EB1C-4EBD-47D9-96E9-A8DAF6296568}" srcId="{EFA544E3-604E-4557-9D5B-0CC3BBB9660C}" destId="{19705ED3-14E3-4319-B529-5B8999D93344}" srcOrd="2" destOrd="0" parTransId="{5EC18DD0-4A7E-45CE-8543-82FB606B6CB6}" sibTransId="{B593FDF9-3F3A-435E-8660-C2CCB5B6AECC}"/>
    <dgm:cxn modelId="{3B8BD945-CF2F-4C0D-8639-61456C131DF4}" type="presOf" srcId="{0417E892-5CD4-496C-AE7F-14A0BB747FEB}" destId="{156277ED-DC99-420F-B4C2-11B122080269}" srcOrd="0" destOrd="0" presId="urn:microsoft.com/office/officeart/2005/8/layout/vList2"/>
    <dgm:cxn modelId="{A07FAB66-1688-40B3-B5BD-DA52F8D20DFA}" srcId="{EFA544E3-604E-4557-9D5B-0CC3BBB9660C}" destId="{499659F2-C224-4F73-83B8-6A445AA9DB75}" srcOrd="0" destOrd="0" parTransId="{7ED09BD6-CC0E-4231-A1D4-9655B1B81E49}" sibTransId="{86B45E8F-104C-4606-B5BB-D632B4D16774}"/>
    <dgm:cxn modelId="{A248A169-EBA3-4131-B61A-7C0ADD7ABD73}" srcId="{EFA544E3-604E-4557-9D5B-0CC3BBB9660C}" destId="{F38CBB24-A8C5-459E-8CCD-E7C35EDD507A}" srcOrd="1" destOrd="0" parTransId="{5698B91F-64A0-4301-9DBE-D8B5306AADBB}" sibTransId="{219A8465-F9AD-4DDD-8D7E-6351D1A90B98}"/>
    <dgm:cxn modelId="{7A14C36A-7239-4353-9349-7F007E38EED5}" srcId="{EFA544E3-604E-4557-9D5B-0CC3BBB9660C}" destId="{0417E892-5CD4-496C-AE7F-14A0BB747FEB}" srcOrd="3" destOrd="0" parTransId="{62CC7D9E-77C1-4933-9440-3457448DAD4E}" sibTransId="{0C5094E3-A983-4887-BB42-C1AF6A21A1D4}"/>
    <dgm:cxn modelId="{78E7D070-32F6-4020-B336-94C6DF7C0211}" type="presOf" srcId="{F38CBB24-A8C5-459E-8CCD-E7C35EDD507A}" destId="{CDEC5F83-AD45-447B-AD09-8E4698F16752}" srcOrd="0" destOrd="0" presId="urn:microsoft.com/office/officeart/2005/8/layout/vList2"/>
    <dgm:cxn modelId="{F1B096B4-DE81-4DF2-9CE1-F76D2802919A}" type="presOf" srcId="{19705ED3-14E3-4319-B529-5B8999D93344}" destId="{E7C9A268-9F67-4773-B177-3F6BD9C6F6A1}" srcOrd="0" destOrd="0" presId="urn:microsoft.com/office/officeart/2005/8/layout/vList2"/>
    <dgm:cxn modelId="{2B6791BC-9F5A-4541-A36E-9A0355387CF7}" type="presOf" srcId="{499659F2-C224-4F73-83B8-6A445AA9DB75}" destId="{2068A6D8-DF60-4FE4-9AD0-4F8F1BFDC167}" srcOrd="0" destOrd="0" presId="urn:microsoft.com/office/officeart/2005/8/layout/vList2"/>
    <dgm:cxn modelId="{99412EF4-BC51-499F-A982-33C3D99474C8}" type="presOf" srcId="{EFA544E3-604E-4557-9D5B-0CC3BBB9660C}" destId="{7984713B-FC34-4A88-B4FE-57461C0C86CD}" srcOrd="0" destOrd="0" presId="urn:microsoft.com/office/officeart/2005/8/layout/vList2"/>
    <dgm:cxn modelId="{BDE589D2-604A-45B4-BF74-D2393A476B5B}" type="presParOf" srcId="{7984713B-FC34-4A88-B4FE-57461C0C86CD}" destId="{2068A6D8-DF60-4FE4-9AD0-4F8F1BFDC167}" srcOrd="0" destOrd="0" presId="urn:microsoft.com/office/officeart/2005/8/layout/vList2"/>
    <dgm:cxn modelId="{ECA28DE2-E02B-4B23-B7CC-5573FFBBBABA}" type="presParOf" srcId="{7984713B-FC34-4A88-B4FE-57461C0C86CD}" destId="{4358FBB7-1C4F-4475-AB7F-564A62EB2B36}" srcOrd="1" destOrd="0" presId="urn:microsoft.com/office/officeart/2005/8/layout/vList2"/>
    <dgm:cxn modelId="{A75ABDD0-C24A-4222-8F2C-6C901957B948}" type="presParOf" srcId="{7984713B-FC34-4A88-B4FE-57461C0C86CD}" destId="{CDEC5F83-AD45-447B-AD09-8E4698F16752}" srcOrd="2" destOrd="0" presId="urn:microsoft.com/office/officeart/2005/8/layout/vList2"/>
    <dgm:cxn modelId="{8C89DDFC-56E7-43D7-9E62-B266710E5800}" type="presParOf" srcId="{7984713B-FC34-4A88-B4FE-57461C0C86CD}" destId="{3A6EADBA-9F3B-4CEF-B977-53BFCD7D56AD}" srcOrd="3" destOrd="0" presId="urn:microsoft.com/office/officeart/2005/8/layout/vList2"/>
    <dgm:cxn modelId="{963ED629-B076-47CE-93D1-43683A7C092F}" type="presParOf" srcId="{7984713B-FC34-4A88-B4FE-57461C0C86CD}" destId="{E7C9A268-9F67-4773-B177-3F6BD9C6F6A1}" srcOrd="4" destOrd="0" presId="urn:microsoft.com/office/officeart/2005/8/layout/vList2"/>
    <dgm:cxn modelId="{D606C9B8-8D7D-4742-8F42-C677F1A36333}" type="presParOf" srcId="{7984713B-FC34-4A88-B4FE-57461C0C86CD}" destId="{E16DD697-06E8-42B9-BE30-09ED60EF37DC}" srcOrd="5" destOrd="0" presId="urn:microsoft.com/office/officeart/2005/8/layout/vList2"/>
    <dgm:cxn modelId="{D2B4F8C0-E099-40A2-A630-29C2E3439CC7}" type="presParOf" srcId="{7984713B-FC34-4A88-B4FE-57461C0C86CD}" destId="{156277ED-DC99-420F-B4C2-11B12208026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68A6D8-DF60-4FE4-9AD0-4F8F1BFDC167}">
      <dsp:nvSpPr>
        <dsp:cNvPr id="0" name=""/>
        <dsp:cNvSpPr/>
      </dsp:nvSpPr>
      <dsp:spPr>
        <a:xfrm>
          <a:off x="0" y="81411"/>
          <a:ext cx="10515600" cy="9931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I have listed 3 bugs found:</a:t>
          </a:r>
        </a:p>
      </dsp:txBody>
      <dsp:txXfrm>
        <a:off x="48481" y="129892"/>
        <a:ext cx="10418638" cy="896166"/>
      </dsp:txXfrm>
    </dsp:sp>
    <dsp:sp modelId="{CDEC5F83-AD45-447B-AD09-8E4698F16752}">
      <dsp:nvSpPr>
        <dsp:cNvPr id="0" name=""/>
        <dsp:cNvSpPr/>
      </dsp:nvSpPr>
      <dsp:spPr>
        <a:xfrm>
          <a:off x="0" y="1146540"/>
          <a:ext cx="10515600" cy="9931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1.Metraje section not working properly, when clicking on the button nothing happens.</a:t>
          </a:r>
        </a:p>
      </dsp:txBody>
      <dsp:txXfrm>
        <a:off x="48481" y="1195021"/>
        <a:ext cx="10418638" cy="896166"/>
      </dsp:txXfrm>
    </dsp:sp>
    <dsp:sp modelId="{E7C9A268-9F67-4773-B177-3F6BD9C6F6A1}">
      <dsp:nvSpPr>
        <dsp:cNvPr id="0" name=""/>
        <dsp:cNvSpPr/>
      </dsp:nvSpPr>
      <dsp:spPr>
        <a:xfrm>
          <a:off x="0" y="2211669"/>
          <a:ext cx="10515600" cy="9931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2.YouTube hyperlink button not functioning properly, the link redirected to contains an error displaying the message : "404 Not Found"</a:t>
          </a:r>
        </a:p>
      </dsp:txBody>
      <dsp:txXfrm>
        <a:off x="48481" y="2260150"/>
        <a:ext cx="10418638" cy="896166"/>
      </dsp:txXfrm>
    </dsp:sp>
    <dsp:sp modelId="{156277ED-DC99-420F-B4C2-11B122080269}">
      <dsp:nvSpPr>
        <dsp:cNvPr id="0" name=""/>
        <dsp:cNvSpPr/>
      </dsp:nvSpPr>
      <dsp:spPr>
        <a:xfrm>
          <a:off x="0" y="3276797"/>
          <a:ext cx="10515600" cy="9931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3.Image from the "Pilote" section not loaded properly.</a:t>
          </a:r>
        </a:p>
      </dsp:txBody>
      <dsp:txXfrm>
        <a:off x="48481" y="3325278"/>
        <a:ext cx="10418638" cy="8961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33976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64515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10733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6812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10430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5384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16633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79691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78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72144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66001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9/5/2022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87133875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The                         project</a:t>
            </a:r>
          </a:p>
        </p:txBody>
      </p:sp>
      <p:sp>
        <p:nvSpPr>
          <p:cNvPr id="3" name="Subtitle 2"/>
          <p:cNvSpPr>
            <a:spLocks noGrp="1"/>
          </p:cNvSpPr>
          <p:nvPr>
            <p:ph type="subTitle" idx="1"/>
          </p:nvPr>
        </p:nvSpPr>
        <p:spPr>
          <a:xfrm>
            <a:off x="1524000" y="3650236"/>
            <a:ext cx="9143877" cy="1739786"/>
          </a:xfrm>
        </p:spPr>
        <p:txBody>
          <a:bodyPr vert="horz" lIns="91440" tIns="45720" rIns="91440" bIns="45720" rtlCol="0" anchor="t">
            <a:normAutofit/>
          </a:bodyPr>
          <a:lstStyle/>
          <a:p>
            <a:r>
              <a:rPr lang="en-US" dirty="0">
                <a:cs typeface="Calibri"/>
              </a:rPr>
              <a:t>Application description</a:t>
            </a:r>
          </a:p>
          <a:p>
            <a:r>
              <a:rPr lang="en-US" dirty="0">
                <a:cs typeface="Calibri"/>
              </a:rPr>
              <a:t>Application testing and bug discovering</a:t>
            </a:r>
            <a:endParaRPr lang="en-US" dirty="0"/>
          </a:p>
          <a:p>
            <a:endParaRPr lang="en-US" dirty="0">
              <a:cs typeface="Calibri"/>
            </a:endParaRPr>
          </a:p>
          <a:p>
            <a:endParaRPr lang="en-US" dirty="0">
              <a:cs typeface="Calibri"/>
            </a:endParaRPr>
          </a:p>
        </p:txBody>
      </p:sp>
      <p:pic>
        <p:nvPicPr>
          <p:cNvPr id="4" name="Picture 4" descr="A picture containing text&#10;&#10;Description automatically generated">
            <a:extLst>
              <a:ext uri="{FF2B5EF4-FFF2-40B4-BE49-F238E27FC236}">
                <a16:creationId xmlns:a16="http://schemas.microsoft.com/office/drawing/2014/main" id="{A7465323-CB81-D25B-A615-22FFA2541646}"/>
              </a:ext>
            </a:extLst>
          </p:cNvPr>
          <p:cNvPicPr>
            <a:picLocks noChangeAspect="1"/>
          </p:cNvPicPr>
          <p:nvPr/>
        </p:nvPicPr>
        <p:blipFill>
          <a:blip r:embed="rId2"/>
          <a:stretch>
            <a:fillRect/>
          </a:stretch>
        </p:blipFill>
        <p:spPr>
          <a:xfrm>
            <a:off x="2993102" y="1462270"/>
            <a:ext cx="5061027" cy="2193073"/>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Background pattern&#10;&#10;Description automatically generated">
            <a:extLst>
              <a:ext uri="{FF2B5EF4-FFF2-40B4-BE49-F238E27FC236}">
                <a16:creationId xmlns:a16="http://schemas.microsoft.com/office/drawing/2014/main" id="{4F3545C3-151D-DC5F-76A0-942D6D8F0469}"/>
              </a:ext>
            </a:extLst>
          </p:cNvPr>
          <p:cNvPicPr>
            <a:picLocks noChangeAspect="1"/>
          </p:cNvPicPr>
          <p:nvPr/>
        </p:nvPicPr>
        <p:blipFill rotWithShape="1">
          <a:blip r:embed="rId2">
            <a:alphaModFix amt="35000"/>
          </a:blip>
          <a:srcRect r="3112"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F0B3AD44-F0D8-E682-0E9F-1669BE2819FA}"/>
              </a:ext>
            </a:extLst>
          </p:cNvPr>
          <p:cNvSpPr>
            <a:spLocks noGrp="1"/>
          </p:cNvSpPr>
          <p:nvPr>
            <p:ph type="title"/>
          </p:nvPr>
        </p:nvSpPr>
        <p:spPr/>
        <p:txBody>
          <a:bodyPr>
            <a:normAutofit/>
          </a:bodyPr>
          <a:lstStyle/>
          <a:p>
            <a:r>
              <a:rPr lang="en-US">
                <a:solidFill>
                  <a:srgbClr val="FFFFFF"/>
                </a:solidFill>
                <a:cs typeface="Calibri Light"/>
              </a:rPr>
              <a:t>                        www.pernador.ro</a:t>
            </a:r>
            <a:endParaRPr lang="en-US">
              <a:solidFill>
                <a:srgbClr val="FFFFFF"/>
              </a:solidFill>
            </a:endParaRPr>
          </a:p>
        </p:txBody>
      </p:sp>
      <p:sp>
        <p:nvSpPr>
          <p:cNvPr id="3" name="Content Placeholder 2">
            <a:extLst>
              <a:ext uri="{FF2B5EF4-FFF2-40B4-BE49-F238E27FC236}">
                <a16:creationId xmlns:a16="http://schemas.microsoft.com/office/drawing/2014/main" id="{8149BEAE-3671-75FF-79C2-C2B56F06A879}"/>
              </a:ext>
            </a:extLst>
          </p:cNvPr>
          <p:cNvSpPr>
            <a:spLocks noGrp="1"/>
          </p:cNvSpPr>
          <p:nvPr>
            <p:ph idx="1"/>
          </p:nvPr>
        </p:nvSpPr>
        <p:spPr/>
        <p:txBody>
          <a:bodyPr vert="horz" lIns="91440" tIns="45720" rIns="91440" bIns="45720" rtlCol="0">
            <a:normAutofit/>
          </a:bodyPr>
          <a:lstStyle/>
          <a:p>
            <a:r>
              <a:rPr lang="en-US">
                <a:solidFill>
                  <a:srgbClr val="FFFFFF"/>
                </a:solidFill>
                <a:cs typeface="Calibri"/>
              </a:rPr>
              <a:t>Pernador is a pillows, duvets, bed sheets and other textile products producer. They state that they are different by their creativity and quality of their product. The company is based in Iasi, and their products are 100% purely Romanian.</a:t>
            </a:r>
          </a:p>
          <a:p>
            <a:r>
              <a:rPr lang="en-US">
                <a:solidFill>
                  <a:srgbClr val="FFFFFF"/>
                </a:solidFill>
                <a:cs typeface="Calibri"/>
              </a:rPr>
              <a:t>Their website allows people to see and buy their products in an easy-using environment, also having the option of making orders from WhatsApp and Facebook.</a:t>
            </a:r>
          </a:p>
        </p:txBody>
      </p:sp>
    </p:spTree>
    <p:extLst>
      <p:ext uri="{BB962C8B-B14F-4D97-AF65-F5344CB8AC3E}">
        <p14:creationId xmlns:p14="http://schemas.microsoft.com/office/powerpoint/2010/main" val="211124398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icture containing sofa, indoor, bed, seat&#10;&#10;Description automatically generated">
            <a:extLst>
              <a:ext uri="{FF2B5EF4-FFF2-40B4-BE49-F238E27FC236}">
                <a16:creationId xmlns:a16="http://schemas.microsoft.com/office/drawing/2014/main" id="{13AF8E07-45E4-958A-2DF4-2B60D1EA940F}"/>
              </a:ext>
            </a:extLst>
          </p:cNvPr>
          <p:cNvPicPr>
            <a:picLocks noChangeAspect="1"/>
          </p:cNvPicPr>
          <p:nvPr/>
        </p:nvPicPr>
        <p:blipFill rotWithShape="1">
          <a:blip r:embed="rId2"/>
          <a:srcRect t="8636" r="18691" b="453"/>
          <a:stretch/>
        </p:blipFill>
        <p:spPr>
          <a:xfrm>
            <a:off x="3459838" y="10"/>
            <a:ext cx="8669532" cy="6857990"/>
          </a:xfrm>
          <a:prstGeom prst="rect">
            <a:avLst/>
          </a:prstGeom>
        </p:spPr>
      </p:pic>
      <p:sp>
        <p:nvSpPr>
          <p:cNvPr id="2" name="Title 1">
            <a:extLst>
              <a:ext uri="{FF2B5EF4-FFF2-40B4-BE49-F238E27FC236}">
                <a16:creationId xmlns:a16="http://schemas.microsoft.com/office/drawing/2014/main" id="{E467A9D7-762D-2AC1-609E-E413EAD44368}"/>
              </a:ext>
            </a:extLst>
          </p:cNvPr>
          <p:cNvSpPr>
            <a:spLocks noGrp="1"/>
          </p:cNvSpPr>
          <p:nvPr>
            <p:ph type="title"/>
          </p:nvPr>
        </p:nvSpPr>
        <p:spPr>
          <a:xfrm>
            <a:off x="371094" y="1161288"/>
            <a:ext cx="3438144" cy="1124712"/>
          </a:xfrm>
        </p:spPr>
        <p:txBody>
          <a:bodyPr anchor="b">
            <a:normAutofit/>
          </a:bodyPr>
          <a:lstStyle/>
          <a:p>
            <a:r>
              <a:rPr lang="en-US" sz="2800">
                <a:cs typeface="Calibri Light"/>
              </a:rPr>
              <a:t>Testing activities</a:t>
            </a:r>
            <a:endParaRPr lang="en-US" sz="2800"/>
          </a:p>
        </p:txBody>
      </p:sp>
      <p:sp>
        <p:nvSpPr>
          <p:cNvPr id="44" name="Content Placeholder 7">
            <a:extLst>
              <a:ext uri="{FF2B5EF4-FFF2-40B4-BE49-F238E27FC236}">
                <a16:creationId xmlns:a16="http://schemas.microsoft.com/office/drawing/2014/main" id="{E241B434-D2DB-1196-DFBD-230E09FBAB7D}"/>
              </a:ext>
            </a:extLst>
          </p:cNvPr>
          <p:cNvSpPr>
            <a:spLocks noGrp="1"/>
          </p:cNvSpPr>
          <p:nvPr>
            <p:ph idx="1"/>
          </p:nvPr>
        </p:nvSpPr>
        <p:spPr>
          <a:xfrm>
            <a:off x="371094" y="2718054"/>
            <a:ext cx="3438906" cy="3207258"/>
          </a:xfrm>
        </p:spPr>
        <p:txBody>
          <a:bodyPr anchor="t">
            <a:normAutofit/>
          </a:bodyPr>
          <a:lstStyle/>
          <a:p>
            <a:r>
              <a:rPr lang="en-US" sz="1700" dirty="0">
                <a:cs typeface="Calibri"/>
              </a:rPr>
              <a:t>Registration form – Functional testing</a:t>
            </a:r>
          </a:p>
          <a:p>
            <a:r>
              <a:rPr lang="en-US" sz="1700" dirty="0">
                <a:cs typeface="Calibri"/>
              </a:rPr>
              <a:t>Shopping cart – Functional testing</a:t>
            </a:r>
          </a:p>
          <a:p>
            <a:r>
              <a:rPr lang="en-US" sz="1700" dirty="0">
                <a:cs typeface="Calibri"/>
              </a:rPr>
              <a:t>The first 2 were done through manual testing.</a:t>
            </a:r>
          </a:p>
          <a:p>
            <a:r>
              <a:rPr lang="en-US" sz="1700" dirty="0">
                <a:cs typeface="Calibri"/>
              </a:rPr>
              <a:t>The next 2 were done through exploratory testing.</a:t>
            </a:r>
          </a:p>
          <a:p>
            <a:r>
              <a:rPr lang="en-US" sz="1700" dirty="0">
                <a:cs typeface="Calibri"/>
              </a:rPr>
              <a:t>Promotions</a:t>
            </a:r>
          </a:p>
          <a:p>
            <a:r>
              <a:rPr lang="en-US" sz="1700" dirty="0">
                <a:cs typeface="Calibri"/>
              </a:rPr>
              <a:t>Search bar</a:t>
            </a:r>
          </a:p>
          <a:p>
            <a:endParaRPr lang="en-US" sz="1700" dirty="0">
              <a:cs typeface="Calibri"/>
            </a:endParaRPr>
          </a:p>
        </p:txBody>
      </p:sp>
    </p:spTree>
    <p:extLst>
      <p:ext uri="{BB962C8B-B14F-4D97-AF65-F5344CB8AC3E}">
        <p14:creationId xmlns:p14="http://schemas.microsoft.com/office/powerpoint/2010/main" val="44404161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98C8F095-F44A-8EBB-90EA-F6AF8388A4C9}"/>
              </a:ext>
            </a:extLst>
          </p:cNvPr>
          <p:cNvPicPr>
            <a:picLocks noChangeAspect="1"/>
          </p:cNvPicPr>
          <p:nvPr/>
        </p:nvPicPr>
        <p:blipFill rotWithShape="1">
          <a:blip r:embed="rId2">
            <a:alphaModFix amt="35000"/>
          </a:blip>
          <a:srcRect t="29914" b="13836"/>
          <a:stretch/>
        </p:blipFill>
        <p:spPr>
          <a:xfrm>
            <a:off x="20" y="1"/>
            <a:ext cx="12191980" cy="6857999"/>
          </a:xfrm>
          <a:prstGeom prst="rect">
            <a:avLst/>
          </a:prstGeom>
        </p:spPr>
      </p:pic>
      <p:sp>
        <p:nvSpPr>
          <p:cNvPr id="2" name="Title 1">
            <a:extLst>
              <a:ext uri="{FF2B5EF4-FFF2-40B4-BE49-F238E27FC236}">
                <a16:creationId xmlns:a16="http://schemas.microsoft.com/office/drawing/2014/main" id="{F6C13846-2245-5BBD-8DDD-45808D9B9D17}"/>
              </a:ext>
            </a:extLst>
          </p:cNvPr>
          <p:cNvSpPr>
            <a:spLocks noGrp="1"/>
          </p:cNvSpPr>
          <p:nvPr>
            <p:ph type="title"/>
          </p:nvPr>
        </p:nvSpPr>
        <p:spPr>
          <a:xfrm>
            <a:off x="838201" y="1065862"/>
            <a:ext cx="3313164" cy="4726276"/>
          </a:xfrm>
        </p:spPr>
        <p:txBody>
          <a:bodyPr>
            <a:normAutofit/>
          </a:bodyPr>
          <a:lstStyle/>
          <a:p>
            <a:pPr algn="r"/>
            <a:r>
              <a:rPr lang="en-US" sz="4000">
                <a:solidFill>
                  <a:srgbClr val="FFFFFF"/>
                </a:solidFill>
                <a:cs typeface="Calibri Light"/>
              </a:rPr>
              <a:t>Test cases</a:t>
            </a:r>
            <a:endParaRPr lang="en-US" sz="4000">
              <a:solidFill>
                <a:srgbClr val="FFFFFF"/>
              </a:solidFill>
            </a:endParaRPr>
          </a:p>
        </p:txBody>
      </p:sp>
      <p:sp>
        <p:nvSpPr>
          <p:cNvPr id="3" name="Content Placeholder 2">
            <a:extLst>
              <a:ext uri="{FF2B5EF4-FFF2-40B4-BE49-F238E27FC236}">
                <a16:creationId xmlns:a16="http://schemas.microsoft.com/office/drawing/2014/main" id="{6EE26DFC-1B89-02C7-9E76-B15D348A6C0D}"/>
              </a:ext>
            </a:extLst>
          </p:cNvPr>
          <p:cNvSpPr>
            <a:spLocks noGrp="1"/>
          </p:cNvSpPr>
          <p:nvPr>
            <p:ph idx="1"/>
          </p:nvPr>
        </p:nvSpPr>
        <p:spPr>
          <a:xfrm>
            <a:off x="5155379" y="1065862"/>
            <a:ext cx="5744685" cy="4726276"/>
          </a:xfrm>
        </p:spPr>
        <p:txBody>
          <a:bodyPr vert="horz" lIns="91440" tIns="45720" rIns="91440" bIns="45720" rtlCol="0" anchor="ctr">
            <a:normAutofit/>
          </a:bodyPr>
          <a:lstStyle/>
          <a:p>
            <a:r>
              <a:rPr lang="en-US" sz="2000" dirty="0">
                <a:solidFill>
                  <a:srgbClr val="FFFFFF"/>
                </a:solidFill>
                <a:cs typeface="Calibri"/>
              </a:rPr>
              <a:t>There were a total of 50 Test Cases.</a:t>
            </a:r>
          </a:p>
          <a:p>
            <a:r>
              <a:rPr lang="en-US" sz="2000" dirty="0">
                <a:solidFill>
                  <a:srgbClr val="FFFFFF"/>
                </a:solidFill>
                <a:cs typeface="Calibri"/>
              </a:rPr>
              <a:t>The first feature which had 40 Test Cases and a success rate of 70%,being the Registration form.</a:t>
            </a:r>
          </a:p>
          <a:p>
            <a:r>
              <a:rPr lang="en-US" sz="2000" dirty="0">
                <a:solidFill>
                  <a:srgbClr val="FFFFFF"/>
                </a:solidFill>
                <a:cs typeface="Calibri"/>
              </a:rPr>
              <a:t>Whereas the second feature, the Shopping cart with only 10 Test Cases, had a 80% success rate.</a:t>
            </a:r>
          </a:p>
        </p:txBody>
      </p:sp>
    </p:spTree>
    <p:extLst>
      <p:ext uri="{BB962C8B-B14F-4D97-AF65-F5344CB8AC3E}">
        <p14:creationId xmlns:p14="http://schemas.microsoft.com/office/powerpoint/2010/main" val="379111772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94192-F901-6EA0-31EA-2379FC470B18}"/>
              </a:ext>
            </a:extLst>
          </p:cNvPr>
          <p:cNvSpPr>
            <a:spLocks noGrp="1"/>
          </p:cNvSpPr>
          <p:nvPr>
            <p:ph type="title"/>
          </p:nvPr>
        </p:nvSpPr>
        <p:spPr/>
        <p:txBody>
          <a:bodyPr/>
          <a:lstStyle/>
          <a:p>
            <a:r>
              <a:rPr lang="en-US" dirty="0">
                <a:cs typeface="Calibri Light"/>
              </a:rPr>
              <a:t>Bugs overview </a:t>
            </a:r>
            <a:endParaRPr lang="en-US" dirty="0"/>
          </a:p>
        </p:txBody>
      </p:sp>
      <p:graphicFrame>
        <p:nvGraphicFramePr>
          <p:cNvPr id="10" name="Content Placeholder 2">
            <a:extLst>
              <a:ext uri="{FF2B5EF4-FFF2-40B4-BE49-F238E27FC236}">
                <a16:creationId xmlns:a16="http://schemas.microsoft.com/office/drawing/2014/main" id="{694001E2-E5CC-CE2B-F4C4-AA3CD2087C2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4">
            <a:extLst>
              <a:ext uri="{FF2B5EF4-FFF2-40B4-BE49-F238E27FC236}">
                <a16:creationId xmlns:a16="http://schemas.microsoft.com/office/drawing/2014/main" id="{D48DAD20-4B34-6011-A1BA-8FA8FA0F43CC}"/>
              </a:ext>
            </a:extLst>
          </p:cNvPr>
          <p:cNvPicPr>
            <a:picLocks noChangeAspect="1"/>
          </p:cNvPicPr>
          <p:nvPr/>
        </p:nvPicPr>
        <p:blipFill>
          <a:blip r:embed="rId7"/>
          <a:stretch>
            <a:fillRect/>
          </a:stretch>
        </p:blipFill>
        <p:spPr>
          <a:xfrm>
            <a:off x="4223982" y="363049"/>
            <a:ext cx="1139589" cy="1616769"/>
          </a:xfrm>
          <a:prstGeom prst="rect">
            <a:avLst/>
          </a:prstGeom>
        </p:spPr>
      </p:pic>
    </p:spTree>
    <p:extLst>
      <p:ext uri="{BB962C8B-B14F-4D97-AF65-F5344CB8AC3E}">
        <p14:creationId xmlns:p14="http://schemas.microsoft.com/office/powerpoint/2010/main" val="3919225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ED40-FBF7-4E83-A1FE-CEF72FC8D675}"/>
              </a:ext>
            </a:extLst>
          </p:cNvPr>
          <p:cNvSpPr>
            <a:spLocks noGrp="1"/>
          </p:cNvSpPr>
          <p:nvPr>
            <p:ph type="title"/>
          </p:nvPr>
        </p:nvSpPr>
        <p:spPr>
          <a:xfrm>
            <a:off x="4965430" y="629268"/>
            <a:ext cx="6586491" cy="1286160"/>
          </a:xfrm>
        </p:spPr>
        <p:txBody>
          <a:bodyPr anchor="b">
            <a:normAutofit/>
          </a:bodyPr>
          <a:lstStyle/>
          <a:p>
            <a:r>
              <a:rPr lang="en-US" dirty="0">
                <a:cs typeface="Calibri Light"/>
              </a:rPr>
              <a:t>The conclusion</a:t>
            </a:r>
            <a:endParaRPr lang="en-US" dirty="0"/>
          </a:p>
        </p:txBody>
      </p:sp>
      <p:sp>
        <p:nvSpPr>
          <p:cNvPr id="3" name="Content Placeholder 2">
            <a:extLst>
              <a:ext uri="{FF2B5EF4-FFF2-40B4-BE49-F238E27FC236}">
                <a16:creationId xmlns:a16="http://schemas.microsoft.com/office/drawing/2014/main" id="{0DA5580A-E551-CC44-7C50-531FFA9BDD3C}"/>
              </a:ext>
            </a:extLst>
          </p:cNvPr>
          <p:cNvSpPr>
            <a:spLocks noGrp="1"/>
          </p:cNvSpPr>
          <p:nvPr>
            <p:ph idx="1"/>
          </p:nvPr>
        </p:nvSpPr>
        <p:spPr>
          <a:xfrm>
            <a:off x="4965431" y="2438400"/>
            <a:ext cx="6586489" cy="3785419"/>
          </a:xfrm>
        </p:spPr>
        <p:txBody>
          <a:bodyPr vert="horz" lIns="91440" tIns="45720" rIns="91440" bIns="45720" rtlCol="0">
            <a:normAutofit/>
          </a:bodyPr>
          <a:lstStyle/>
          <a:p>
            <a:r>
              <a:rPr lang="en-US" sz="2000">
                <a:cs typeface="Calibri"/>
              </a:rPr>
              <a:t>Pernador is a very useful application which can of course, like any other app, be improved. It has a lot of flaws, that can thankfully be solved easily with some better requirements and a little more work from the team that is responsible for this website.</a:t>
            </a:r>
          </a:p>
          <a:p>
            <a:r>
              <a:rPr lang="en-US" sz="2000">
                <a:cs typeface="Calibri"/>
              </a:rPr>
              <a:t>A lot of test cases have failed, and also while exploratory testing some big issues were found.</a:t>
            </a:r>
          </a:p>
          <a:p>
            <a:r>
              <a:rPr lang="en-US" sz="2000">
                <a:cs typeface="Calibri"/>
              </a:rPr>
              <a:t>On the other side, not a lot of bugs have been found.</a:t>
            </a:r>
          </a:p>
        </p:txBody>
      </p:sp>
      <p:pic>
        <p:nvPicPr>
          <p:cNvPr id="5" name="Picture 4" descr="Computer script on a screen">
            <a:extLst>
              <a:ext uri="{FF2B5EF4-FFF2-40B4-BE49-F238E27FC236}">
                <a16:creationId xmlns:a16="http://schemas.microsoft.com/office/drawing/2014/main" id="{464691BB-09E9-9F38-32C3-C61EC127CCDA}"/>
              </a:ext>
            </a:extLst>
          </p:cNvPr>
          <p:cNvPicPr>
            <a:picLocks noChangeAspect="1"/>
          </p:cNvPicPr>
          <p:nvPr/>
        </p:nvPicPr>
        <p:blipFill rotWithShape="1">
          <a:blip r:embed="rId2"/>
          <a:srcRect l="8983" r="45964" b="-3"/>
          <a:stretch/>
        </p:blipFill>
        <p:spPr>
          <a:xfrm>
            <a:off x="20" y="10"/>
            <a:ext cx="4635571" cy="6857990"/>
          </a:xfrm>
          <a:prstGeom prst="rect">
            <a:avLst/>
          </a:prstGeom>
          <a:effectLst/>
        </p:spPr>
      </p:pic>
    </p:spTree>
    <p:extLst>
      <p:ext uri="{BB962C8B-B14F-4D97-AF65-F5344CB8AC3E}">
        <p14:creationId xmlns:p14="http://schemas.microsoft.com/office/powerpoint/2010/main" val="3059564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6A828C-479A-27CD-EF61-2018DCC113B1}"/>
              </a:ext>
            </a:extLst>
          </p:cNvPr>
          <p:cNvSpPr>
            <a:spLocks noGrp="1"/>
          </p:cNvSpPr>
          <p:nvPr>
            <p:ph type="title"/>
          </p:nvPr>
        </p:nvSpPr>
        <p:spPr>
          <a:xfrm>
            <a:off x="1245072" y="1289765"/>
            <a:ext cx="3651101" cy="4270963"/>
          </a:xfrm>
        </p:spPr>
        <p:txBody>
          <a:bodyPr anchor="ctr">
            <a:normAutofit/>
          </a:bodyPr>
          <a:lstStyle/>
          <a:p>
            <a:pPr algn="ctr"/>
            <a:r>
              <a:rPr lang="en-US" sz="5600">
                <a:solidFill>
                  <a:srgbClr val="FFFFFF"/>
                </a:solidFill>
                <a:cs typeface="Calibri Light"/>
              </a:rPr>
              <a:t>Lessons learnt</a:t>
            </a:r>
            <a:endParaRPr lang="en-US" sz="5600">
              <a:solidFill>
                <a:srgbClr val="FFFFFF"/>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763BC7B4-3622-2AC3-9936-506A1BD1A3CA}"/>
              </a:ext>
            </a:extLst>
          </p:cNvPr>
          <p:cNvSpPr>
            <a:spLocks noGrp="1"/>
          </p:cNvSpPr>
          <p:nvPr>
            <p:ph idx="1"/>
          </p:nvPr>
        </p:nvSpPr>
        <p:spPr>
          <a:xfrm>
            <a:off x="6297233" y="518400"/>
            <a:ext cx="4771607" cy="5837949"/>
          </a:xfrm>
        </p:spPr>
        <p:txBody>
          <a:bodyPr vert="horz" lIns="91440" tIns="45720" rIns="91440" bIns="45720" rtlCol="0" anchor="ctr">
            <a:normAutofit/>
          </a:bodyPr>
          <a:lstStyle/>
          <a:p>
            <a:pPr marL="0" indent="0">
              <a:buNone/>
            </a:pPr>
            <a:r>
              <a:rPr lang="en-US" sz="2000" dirty="0">
                <a:solidFill>
                  <a:schemeClr val="tx1">
                    <a:alpha val="80000"/>
                  </a:schemeClr>
                </a:solidFill>
                <a:cs typeface="Calibri" panose="020F0502020204030204"/>
              </a:rPr>
              <a:t>- Testing is not as easy as people think, it also takes time and a lot of creativity.</a:t>
            </a:r>
          </a:p>
          <a:p>
            <a:pPr marL="0" indent="0">
              <a:buNone/>
            </a:pPr>
            <a:r>
              <a:rPr lang="en-US" sz="2000" dirty="0">
                <a:solidFill>
                  <a:schemeClr val="tx1">
                    <a:alpha val="80000"/>
                  </a:schemeClr>
                </a:solidFill>
                <a:cs typeface="Calibri" panose="020F0502020204030204"/>
              </a:rPr>
              <a:t>-Working on homework and with the other students while in the class really improves your knowledge about working together as a team.</a:t>
            </a:r>
          </a:p>
          <a:p>
            <a:pPr marL="0" indent="0">
              <a:buNone/>
            </a:pPr>
            <a:endParaRPr lang="en-US" sz="2000">
              <a:solidFill>
                <a:schemeClr val="tx1">
                  <a:alpha val="80000"/>
                </a:schemeClr>
              </a:solidFill>
              <a:cs typeface="Calibri" panose="020F0502020204030204"/>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45915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The                         project</vt:lpstr>
      <vt:lpstr>                        www.pernador.ro</vt:lpstr>
      <vt:lpstr>Testing activities</vt:lpstr>
      <vt:lpstr>Test cases</vt:lpstr>
      <vt:lpstr>Bugs overview </vt:lpstr>
      <vt:lpstr>The conclusion</vt:lpstr>
      <vt:lpstr>Lessons learnt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232</cp:revision>
  <dcterms:created xsi:type="dcterms:W3CDTF">2022-08-30T10:32:12Z</dcterms:created>
  <dcterms:modified xsi:type="dcterms:W3CDTF">2022-09-05T11:03:00Z</dcterms:modified>
</cp:coreProperties>
</file>