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5" r:id="rId1"/>
  </p:sldMasterIdLst>
  <p:notesMasterIdLst>
    <p:notesMasterId r:id="rId3"/>
  </p:notesMasterIdLst>
  <p:handoutMasterIdLst>
    <p:handoutMasterId r:id="rId4"/>
  </p:handoutMasterIdLst>
  <p:sldIdLst>
    <p:sldId id="491" r:id="rId2"/>
  </p:sldIdLst>
  <p:sldSz cx="9144000" cy="6858000" type="screen4x3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2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1822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pos="3543">
          <p15:clr>
            <a:srgbClr val="A4A3A4"/>
          </p15:clr>
        </p15:guide>
        <p15:guide id="7" pos="5541">
          <p15:clr>
            <a:srgbClr val="A4A3A4"/>
          </p15:clr>
        </p15:guide>
        <p15:guide id="8" pos="5061">
          <p15:clr>
            <a:srgbClr val="A4A3A4"/>
          </p15:clr>
        </p15:guide>
        <p15:guide id="9" pos="340">
          <p15:clr>
            <a:srgbClr val="A4A3A4"/>
          </p15:clr>
        </p15:guide>
        <p15:guide id="10" pos="1861">
          <p15:clr>
            <a:srgbClr val="A4A3A4"/>
          </p15:clr>
        </p15:guide>
        <p15:guide id="11" pos="1938">
          <p15:clr>
            <a:srgbClr val="A4A3A4"/>
          </p15:clr>
        </p15:guide>
        <p15:guide id="12" pos="3467">
          <p15:clr>
            <a:srgbClr val="A4A3A4"/>
          </p15:clr>
        </p15:guide>
        <p15:guide id="13" pos="2609">
          <p15:clr>
            <a:srgbClr val="A4A3A4"/>
          </p15:clr>
        </p15:guide>
        <p15:guide id="14" pos="2789">
          <p15:clr>
            <a:srgbClr val="A4A3A4"/>
          </p15:clr>
        </p15:guide>
        <p15:guide id="15" pos="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  <a:srgbClr val="6D2466"/>
    <a:srgbClr val="A54142"/>
    <a:srgbClr val="C29246"/>
    <a:srgbClr val="007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83550" autoAdjust="0"/>
  </p:normalViewPr>
  <p:slideViewPr>
    <p:cSldViewPr>
      <p:cViewPr varScale="1">
        <p:scale>
          <a:sx n="113" d="100"/>
          <a:sy n="113" d="100"/>
        </p:scale>
        <p:origin x="828" y="96"/>
      </p:cViewPr>
      <p:guideLst>
        <p:guide orient="horz" pos="3852"/>
        <p:guide orient="horz" pos="255"/>
        <p:guide orient="horz" pos="618"/>
        <p:guide orient="horz" pos="1822"/>
        <p:guide orient="horz" pos="4156"/>
        <p:guide pos="3543"/>
        <p:guide pos="5541"/>
        <p:guide pos="5061"/>
        <p:guide pos="340"/>
        <p:guide pos="1861"/>
        <p:guide pos="1938"/>
        <p:guide pos="3467"/>
        <p:guide pos="2609"/>
        <p:guide pos="2789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1386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Sales growth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'KPI Graphs'!$B$162</c:f>
              <c:strCache>
                <c:ptCount val="1"/>
                <c:pt idx="0">
                  <c:v>Enter</c:v>
                </c:pt>
              </c:strCache>
            </c:strRef>
          </c:tx>
          <c:spPr>
            <a:solidFill>
              <a:srgbClr val="D2D2D3"/>
            </a:solidFill>
            <a:ln>
              <a:solidFill>
                <a:srgbClr val="D2D2D3"/>
              </a:solidFill>
            </a:ln>
          </c:spPr>
          <c:val>
            <c:numRef>
              <c:f>'KPI Graphs'!$D$162:$O$162</c:f>
              <c:numCache>
                <c:formatCode>0%</c:formatCode>
                <c:ptCount val="12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</c:numCache>
            </c:numRef>
          </c:val>
        </c:ser>
        <c:ser>
          <c:idx val="2"/>
          <c:order val="2"/>
          <c:tx>
            <c:strRef>
              <c:f>'KPI Graphs'!$B$163</c:f>
              <c:strCache>
                <c:ptCount val="1"/>
                <c:pt idx="0">
                  <c:v>Grow</c:v>
                </c:pt>
              </c:strCache>
            </c:strRef>
          </c:tx>
          <c:spPr>
            <a:solidFill>
              <a:srgbClr val="C3C4C5"/>
            </a:solidFill>
            <a:ln>
              <a:solidFill>
                <a:srgbClr val="C3C4C5"/>
              </a:solidFill>
            </a:ln>
          </c:spPr>
          <c:val>
            <c:numRef>
              <c:f>'KPI Graphs'!$D$163:$O$163</c:f>
              <c:numCache>
                <c:formatCode>0%</c:formatCode>
                <c:ptCount val="12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'KPI Graphs'!$B$164</c:f>
              <c:strCache>
                <c:ptCount val="1"/>
                <c:pt idx="0">
                  <c:v>Cash</c:v>
                </c:pt>
              </c:strCache>
            </c:strRef>
          </c:tx>
          <c:spPr>
            <a:solidFill>
              <a:srgbClr val="E1E1E2"/>
            </a:solidFill>
            <a:ln>
              <a:solidFill>
                <a:srgbClr val="E1E1E2"/>
              </a:solidFill>
            </a:ln>
          </c:spPr>
          <c:val>
            <c:numRef>
              <c:f>'KPI Graphs'!$D$164:$O$164</c:f>
              <c:numCache>
                <c:formatCode>0%</c:formatCode>
                <c:ptCount val="12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</c:numCache>
            </c:numRef>
          </c:val>
        </c:ser>
        <c:ser>
          <c:idx val="4"/>
          <c:order val="4"/>
          <c:tx>
            <c:strRef>
              <c:f>'KPI Graphs'!$B$166</c:f>
              <c:strCache>
                <c:ptCount val="1"/>
                <c:pt idx="0">
                  <c:v>Exit</c:v>
                </c:pt>
              </c:strCache>
            </c:strRef>
          </c:tx>
          <c:spPr>
            <a:solidFill>
              <a:srgbClr val="F0F0F0"/>
            </a:solidFill>
            <a:ln>
              <a:solidFill>
                <a:srgbClr val="F0F0F0"/>
              </a:solidFill>
            </a:ln>
          </c:spPr>
          <c:val>
            <c:numRef>
              <c:f>'KPI Graphs'!$D$166:$O$166</c:f>
              <c:numCache>
                <c:formatCode>0%</c:formatCode>
                <c:ptCount val="12"/>
                <c:pt idx="0">
                  <c:v>-0.45</c:v>
                </c:pt>
                <c:pt idx="1">
                  <c:v>-0.45</c:v>
                </c:pt>
                <c:pt idx="2">
                  <c:v>-0.45</c:v>
                </c:pt>
                <c:pt idx="3">
                  <c:v>-0.45</c:v>
                </c:pt>
                <c:pt idx="4">
                  <c:v>-0.45</c:v>
                </c:pt>
                <c:pt idx="5">
                  <c:v>-0.45</c:v>
                </c:pt>
                <c:pt idx="6">
                  <c:v>-0.45</c:v>
                </c:pt>
                <c:pt idx="7">
                  <c:v>-0.45</c:v>
                </c:pt>
                <c:pt idx="8">
                  <c:v>-0.45</c:v>
                </c:pt>
                <c:pt idx="9">
                  <c:v>-0.45</c:v>
                </c:pt>
                <c:pt idx="10">
                  <c:v>-0.45</c:v>
                </c:pt>
                <c:pt idx="11">
                  <c:v>-0.45</c:v>
                </c:pt>
              </c:numCache>
            </c:numRef>
          </c:val>
        </c:ser>
        <c:ser>
          <c:idx val="5"/>
          <c:order val="5"/>
          <c:tx>
            <c:strRef>
              <c:f>'KPI Graphs'!$B$165</c:f>
              <c:strCache>
                <c:ptCount val="1"/>
                <c:pt idx="0">
                  <c:v>Cash 2</c:v>
                </c:pt>
              </c:strCache>
            </c:strRef>
          </c:tx>
          <c:spPr>
            <a:solidFill>
              <a:srgbClr val="E1E1E2"/>
            </a:solidFill>
            <a:ln>
              <a:solidFill>
                <a:srgbClr val="E1E1E2"/>
              </a:solidFill>
            </a:ln>
          </c:spPr>
          <c:val>
            <c:numRef>
              <c:f>'KPI Graphs'!$D$165:$O$165</c:f>
              <c:numCache>
                <c:formatCode>0%</c:formatCode>
                <c:ptCount val="12"/>
                <c:pt idx="0">
                  <c:v>-0.05</c:v>
                </c:pt>
                <c:pt idx="1">
                  <c:v>-0.05</c:v>
                </c:pt>
                <c:pt idx="2">
                  <c:v>-0.05</c:v>
                </c:pt>
                <c:pt idx="3">
                  <c:v>-0.05</c:v>
                </c:pt>
                <c:pt idx="4">
                  <c:v>-0.05</c:v>
                </c:pt>
                <c:pt idx="5">
                  <c:v>-0.05</c:v>
                </c:pt>
                <c:pt idx="6">
                  <c:v>-0.05</c:v>
                </c:pt>
                <c:pt idx="7">
                  <c:v>-0.05</c:v>
                </c:pt>
                <c:pt idx="8">
                  <c:v>-0.05</c:v>
                </c:pt>
                <c:pt idx="9">
                  <c:v>-0.05</c:v>
                </c:pt>
                <c:pt idx="10">
                  <c:v>-0.05</c:v>
                </c:pt>
                <c:pt idx="11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827008"/>
        <c:axId val="646827552"/>
      </c:areaChart>
      <c:lineChart>
        <c:grouping val="standard"/>
        <c:varyColors val="0"/>
        <c:ser>
          <c:idx val="0"/>
          <c:order val="0"/>
          <c:tx>
            <c:strRef>
              <c:f>'KPI Graphs'!$B$4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005195"/>
              </a:solidFill>
            </a:ln>
          </c:spPr>
          <c:marker>
            <c:symbol val="none"/>
          </c:marker>
          <c:cat>
            <c:strLit>
              <c:ptCount val="11"/>
              <c:pt idx="1">
                <c:v>'11</c:v>
              </c:pt>
              <c:pt idx="2">
                <c:v>'12</c:v>
              </c:pt>
              <c:pt idx="3">
                <c:v>'13</c:v>
              </c:pt>
              <c:pt idx="4">
                <c:v>'14</c:v>
              </c:pt>
              <c:pt idx="5">
                <c:v>'15</c:v>
              </c:pt>
              <c:pt idx="6">
                <c:v>'16</c:v>
              </c:pt>
              <c:pt idx="7">
                <c:v>'17</c:v>
              </c:pt>
              <c:pt idx="8">
                <c:v>'18</c:v>
              </c:pt>
              <c:pt idx="9">
                <c:v>'19</c:v>
              </c:pt>
              <c:pt idx="10">
                <c:v>'20</c:v>
              </c:pt>
            </c:strLit>
          </c:cat>
          <c:val>
            <c:numRef>
              <c:f>('KPI Graphs'!$A$5;'KPI Graphs'!$D$5:$M$5;'KPI Graphs'!$N$5)</c:f>
              <c:numCache>
                <c:formatCode>0.0%</c:formatCode>
                <c:ptCount val="12"/>
                <c:pt idx="1">
                  <c:v>-0.10240755751255347</c:v>
                </c:pt>
                <c:pt idx="2">
                  <c:v>-0.27954676499290992</c:v>
                </c:pt>
                <c:pt idx="3">
                  <c:v>-0.2718162999643508</c:v>
                </c:pt>
                <c:pt idx="4">
                  <c:v>-0.15003686186133172</c:v>
                </c:pt>
                <c:pt idx="5">
                  <c:v>-6.0115600662167555E-2</c:v>
                </c:pt>
                <c:pt idx="6">
                  <c:v>-0.14623918836792055</c:v>
                </c:pt>
                <c:pt idx="7">
                  <c:v>-0.15716070858223927</c:v>
                </c:pt>
                <c:pt idx="8">
                  <c:v>-0.12911979241745106</c:v>
                </c:pt>
                <c:pt idx="9">
                  <c:v>-0.10994168380466107</c:v>
                </c:pt>
                <c:pt idx="10">
                  <c:v>-0.40089030467300507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827008"/>
        <c:axId val="646827552"/>
      </c:lineChart>
      <c:catAx>
        <c:axId val="64682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chemeClr val="tx1"/>
            </a:solidFill>
            <a:tailEnd type="triangle"/>
          </a:ln>
        </c:spPr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46827552"/>
        <c:crosses val="autoZero"/>
        <c:auto val="0"/>
        <c:lblAlgn val="ctr"/>
        <c:lblOffset val="100"/>
        <c:tickLblSkip val="1"/>
        <c:noMultiLvlLbl val="0"/>
      </c:catAx>
      <c:valAx>
        <c:axId val="646827552"/>
        <c:scaling>
          <c:orientation val="minMax"/>
          <c:max val="0.30000000000000004"/>
          <c:min val="-0.45"/>
        </c:scaling>
        <c:delete val="0"/>
        <c:axPos val="l"/>
        <c:numFmt formatCode="0%" sourceLinked="0"/>
        <c:majorTickMark val="none"/>
        <c:minorTickMark val="none"/>
        <c:tickLblPos val="nextTo"/>
        <c:spPr>
          <a:ln w="19050">
            <a:solidFill>
              <a:schemeClr val="tx1"/>
            </a:solidFill>
            <a:tailEnd type="triangle"/>
          </a:ln>
        </c:spPr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4682700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dirty="0"/>
              <a:t>Sales in mEUR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Graphs'!$O$18:$P$18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strLit>
              <c:ptCount val="12"/>
              <c:pt idx="1">
                <c:v>'11</c:v>
              </c:pt>
              <c:pt idx="2">
                <c:v>'12</c:v>
              </c:pt>
              <c:pt idx="3">
                <c:v>'13</c:v>
              </c:pt>
              <c:pt idx="4">
                <c:v>'14</c:v>
              </c:pt>
              <c:pt idx="5">
                <c:v>'15</c:v>
              </c:pt>
              <c:pt idx="6">
                <c:v>'16</c:v>
              </c:pt>
              <c:pt idx="7">
                <c:v>'17</c:v>
              </c:pt>
              <c:pt idx="8">
                <c:v>'18</c:v>
              </c:pt>
              <c:pt idx="9">
                <c:v>'19</c:v>
              </c:pt>
              <c:pt idx="10">
                <c:v>'20</c:v>
              </c:pt>
            </c:strLit>
          </c:cat>
          <c:val>
            <c:numRef>
              <c:f>('KPI Graphs'!$O$17;'KPI Graphs'!$O$20:$O$30)</c:f>
              <c:numCache>
                <c:formatCode>0.0</c:formatCode>
                <c:ptCount val="12"/>
                <c:pt idx="1">
                  <c:v>97.512232157655902</c:v>
                </c:pt>
                <c:pt idx="2">
                  <c:v>70.253003110745595</c:v>
                </c:pt>
                <c:pt idx="3">
                  <c:v>51.157091743798702</c:v>
                </c:pt>
                <c:pt idx="4">
                  <c:v>43.481642236606902</c:v>
                </c:pt>
                <c:pt idx="5">
                  <c:v>40.867717195775803</c:v>
                </c:pt>
                <c:pt idx="6">
                  <c:v>34.89125540261584</c:v>
                </c:pt>
                <c:pt idx="7">
                  <c:v>29.407720980216851</c:v>
                </c:pt>
                <c:pt idx="8">
                  <c:v>25.610602151780931</c:v>
                </c:pt>
                <c:pt idx="9">
                  <c:v>22.79492942796286</c:v>
                </c:pt>
                <c:pt idx="10">
                  <c:v>13.656663224587179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4184448"/>
        <c:axId val="684175200"/>
      </c:barChart>
      <c:catAx>
        <c:axId val="68418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chemeClr val="tx1"/>
            </a:solidFill>
            <a:tailEnd type="triangle"/>
          </a:ln>
        </c:spPr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4175200"/>
        <c:crosses val="autoZero"/>
        <c:auto val="0"/>
        <c:lblAlgn val="ctr"/>
        <c:lblOffset val="100"/>
        <c:noMultiLvlLbl val="0"/>
      </c:catAx>
      <c:valAx>
        <c:axId val="684175200"/>
        <c:scaling>
          <c:orientation val="minMax"/>
          <c:max val="100"/>
        </c:scaling>
        <c:delete val="0"/>
        <c:axPos val="l"/>
        <c:majorGridlines>
          <c:spPr>
            <a:ln w="9525">
              <a:solidFill>
                <a:schemeClr val="bg2"/>
              </a:solidFill>
              <a:prstDash val="solid"/>
            </a:ln>
          </c:spPr>
        </c:majorGridlines>
        <c:numFmt formatCode="#,##0" sourceLinked="0"/>
        <c:majorTickMark val="none"/>
        <c:minorTickMark val="none"/>
        <c:tickLblPos val="nextTo"/>
        <c:spPr>
          <a:ln w="19050">
            <a:solidFill>
              <a:schemeClr val="tx1"/>
            </a:solidFill>
            <a:tailEnd type="triangle"/>
          </a:ln>
        </c:spPr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4184448"/>
        <c:crosses val="autoZero"/>
        <c:crossBetween val="midCat"/>
        <c:majorUnit val="2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317" cy="3396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003" y="0"/>
            <a:ext cx="4302317" cy="3396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3F00-B57C-4574-AB5C-DDD66D4DE019}" type="datetimeFigureOut">
              <a:rPr lang="de-DE" smtClean="0"/>
              <a:t>08.03.2018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456929"/>
            <a:ext cx="4302317" cy="339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003" y="6456929"/>
            <a:ext cx="4302317" cy="339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546E-163A-4942-BE5F-42853718A57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63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04782-EE95-4DE6-8794-505DC14B23D0}" type="datetimeFigureOut">
              <a:rPr lang="de-DE" smtClean="0"/>
              <a:t>08.03.2018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4DE0-F4CD-4D7E-B4C3-DE60C416540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81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KPI chart “Sales growth” to (Use Destination Theme &amp; Link Data) 1.5 cm horizontal, 4.1 cm vertical (automatically: 7 cm height, 11 cm width)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KPI chart “Sales in mEUR” to (Use Destination Theme &amp; Link Data) 1.5 cm horizontal, 11.2 cm vertical (automatically: 7 cm height, 11 cm width)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KPI table “Sales” (without CAGR, all available data) to (Keep Source Formatting) 4.3 cm vertical, align right with title (automatically: 8.71 cm width)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 links (File -&gt; Info -&gt; Edit links to files)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4DE0-F4CD-4D7E-B4C3-DE60C416540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77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505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166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3250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KSPG Strategy | BU PT | Workshop I 2016 | Results</a:t>
            </a:r>
            <a:endParaRPr lang="en-US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540001" y="864000"/>
            <a:ext cx="8064000" cy="331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36800" y="6696139"/>
            <a:ext cx="720000" cy="107722"/>
          </a:xfrm>
          <a:prstGeom prst="rect">
            <a:avLst/>
          </a:prstGeom>
        </p:spPr>
        <p:txBody>
          <a:bodyPr vert="horz" lIns="0" tIns="0" rIns="360000" bIns="0" rtlCol="0" anchor="ctr">
            <a:spAutoFit/>
          </a:bodyPr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1688ED7-C9B8-4191-8D93-7CD7F153A8DC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127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910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369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662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308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5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627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571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5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40001" y="401736"/>
            <a:ext cx="8064000" cy="1255728"/>
          </a:xfrm>
        </p:spPr>
        <p:txBody>
          <a:bodyPr>
            <a:noAutofit/>
          </a:bodyPr>
          <a:lstStyle/>
          <a:p>
            <a:r>
              <a:rPr lang="en-US" dirty="0" smtClean="0"/>
              <a:t>KPIs (</a:t>
            </a:r>
            <a:r>
              <a:rPr lang="en-US" dirty="0"/>
              <a:t>1/3)</a:t>
            </a:r>
            <a:br>
              <a:rPr lang="en-US" dirty="0"/>
            </a:br>
            <a:r>
              <a:rPr lang="en-US" dirty="0" smtClean="0"/>
              <a:t>61: mOP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688ED7-C9B8-4191-8D93-7CD7F153A8DC}" type="slidenum">
              <a:rPr lang="de-DE" smtClean="0">
                <a:solidFill>
                  <a:srgbClr val="FFFFFF"/>
                </a:solidFill>
              </a:rPr>
              <a:pPr/>
              <a:t>1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Rechteck 26"/>
          <p:cNvSpPr/>
          <p:nvPr/>
        </p:nvSpPr>
        <p:spPr>
          <a:xfrm>
            <a:off x="5472000" y="4824000"/>
            <a:ext cx="3132000" cy="158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>
              <a:buClr>
                <a:srgbClr val="005195"/>
              </a:buClr>
              <a:buSzPct val="75000"/>
            </a:pPr>
            <a:r>
              <a:rPr lang="en-US" sz="1000" kern="0" dirty="0" smtClean="0"/>
              <a:t>LOREM IPSUM</a:t>
            </a:r>
          </a:p>
        </p:txBody>
      </p:sp>
      <p:sp>
        <p:nvSpPr>
          <p:cNvPr id="12" name="Textfeld 45"/>
          <p:cNvSpPr txBox="1"/>
          <p:nvPr/>
        </p:nvSpPr>
        <p:spPr>
          <a:xfrm>
            <a:off x="4212000" y="180000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buClr>
                <a:srgbClr val="005195"/>
              </a:buClr>
              <a:buSzPct val="75000"/>
            </a:pPr>
            <a:r>
              <a:rPr lang="en-US" sz="1400" kern="0" dirty="0" smtClean="0">
                <a:latin typeface="+mn-lt"/>
              </a:rPr>
              <a:t>Enter</a:t>
            </a:r>
          </a:p>
        </p:txBody>
      </p:sp>
      <p:sp>
        <p:nvSpPr>
          <p:cNvPr id="13" name="Textfeld 45"/>
          <p:cNvSpPr txBox="1"/>
          <p:nvPr/>
        </p:nvSpPr>
        <p:spPr>
          <a:xfrm>
            <a:off x="4212000" y="2085754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buClr>
                <a:srgbClr val="005195"/>
              </a:buClr>
              <a:buSzPct val="75000"/>
            </a:pPr>
            <a:r>
              <a:rPr lang="en-US" sz="1400" kern="0" dirty="0" smtClean="0">
                <a:latin typeface="+mn-lt"/>
              </a:rPr>
              <a:t>Grow</a:t>
            </a:r>
          </a:p>
        </p:txBody>
      </p:sp>
      <p:sp>
        <p:nvSpPr>
          <p:cNvPr id="14" name="Textfeld 45"/>
          <p:cNvSpPr txBox="1"/>
          <p:nvPr/>
        </p:nvSpPr>
        <p:spPr>
          <a:xfrm>
            <a:off x="4212000" y="2410084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buClr>
                <a:srgbClr val="005195"/>
              </a:buClr>
              <a:buSzPct val="75000"/>
            </a:pPr>
            <a:r>
              <a:rPr lang="en-US" sz="1400" kern="0" dirty="0" smtClean="0">
                <a:latin typeface="+mn-lt"/>
              </a:rPr>
              <a:t>Cash</a:t>
            </a:r>
          </a:p>
        </p:txBody>
      </p:sp>
      <p:sp>
        <p:nvSpPr>
          <p:cNvPr id="15" name="Textfeld 45"/>
          <p:cNvSpPr txBox="1"/>
          <p:nvPr/>
        </p:nvSpPr>
        <p:spPr>
          <a:xfrm>
            <a:off x="4212000" y="2916132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buClr>
                <a:srgbClr val="005195"/>
              </a:buClr>
              <a:buSzPct val="75000"/>
            </a:pPr>
            <a:r>
              <a:rPr lang="en-US" sz="1400" kern="0" dirty="0" smtClean="0">
                <a:latin typeface="+mn-lt"/>
              </a:rPr>
              <a:t>Exit</a:t>
            </a:r>
          </a:p>
        </p:txBody>
      </p:sp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027269"/>
              </p:ext>
            </p:extLst>
          </p:nvPr>
        </p:nvGraphicFramePr>
        <p:xfrm>
          <a:off x="540000" y="1476000"/>
          <a:ext cx="396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81695"/>
              </p:ext>
            </p:extLst>
          </p:nvPr>
        </p:nvGraphicFramePr>
        <p:xfrm>
          <a:off x="5467101" y="1544532"/>
          <a:ext cx="3136900" cy="2743200"/>
        </p:xfrm>
        <a:graphic>
          <a:graphicData uri="http://schemas.openxmlformats.org/drawingml/2006/table">
            <a:tbl>
              <a:tblPr/>
              <a:tblGrid>
                <a:gridCol w="646392"/>
                <a:gridCol w="1245254"/>
                <a:gridCol w="1245254"/>
              </a:tblGrid>
              <a:tr h="228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Year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mEUR</a:t>
                      </a: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growth</a:t>
                      </a: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6D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1143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739259"/>
              </p:ext>
            </p:extLst>
          </p:nvPr>
        </p:nvGraphicFramePr>
        <p:xfrm>
          <a:off x="540000" y="4032000"/>
          <a:ext cx="396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45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SPG">
    <a:dk1>
      <a:sysClr val="windowText" lastClr="000000"/>
    </a:dk1>
    <a:lt1>
      <a:srgbClr val="FFFFFF"/>
    </a:lt1>
    <a:dk2>
      <a:srgbClr val="54585A"/>
    </a:dk2>
    <a:lt2>
      <a:srgbClr val="6A6B6D"/>
    </a:lt2>
    <a:accent1>
      <a:srgbClr val="005195"/>
    </a:accent1>
    <a:accent2>
      <a:srgbClr val="009EE0"/>
    </a:accent2>
    <a:accent3>
      <a:srgbClr val="F3E400"/>
    </a:accent3>
    <a:accent4>
      <a:srgbClr val="B1C800"/>
    </a:accent4>
    <a:accent5>
      <a:srgbClr val="F6A800"/>
    </a:accent5>
    <a:accent6>
      <a:srgbClr val="D10019"/>
    </a:accent6>
    <a:hlink>
      <a:srgbClr val="005195"/>
    </a:hlink>
    <a:folHlink>
      <a:srgbClr val="009EE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SPG">
    <a:dk1>
      <a:sysClr val="windowText" lastClr="000000"/>
    </a:dk1>
    <a:lt1>
      <a:srgbClr val="FFFFFF"/>
    </a:lt1>
    <a:dk2>
      <a:srgbClr val="54585A"/>
    </a:dk2>
    <a:lt2>
      <a:srgbClr val="6A6B6D"/>
    </a:lt2>
    <a:accent1>
      <a:srgbClr val="005195"/>
    </a:accent1>
    <a:accent2>
      <a:srgbClr val="009EE0"/>
    </a:accent2>
    <a:accent3>
      <a:srgbClr val="F3E400"/>
    </a:accent3>
    <a:accent4>
      <a:srgbClr val="B1C800"/>
    </a:accent4>
    <a:accent5>
      <a:srgbClr val="F6A800"/>
    </a:accent5>
    <a:accent6>
      <a:srgbClr val="D10019"/>
    </a:accent6>
    <a:hlink>
      <a:srgbClr val="005195"/>
    </a:hlink>
    <a:folHlink>
      <a:srgbClr val="009EE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ThemePowerPoint</Template>
  <TotalTime>103</TotalTime>
  <Words>164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KPIs (1/3) 61: mOP</vt:lpstr>
    </vt:vector>
  </TitlesOfParts>
  <Company>Rheinmetall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Sebastian Hollensteiner</dc:creator>
  <cp:lastModifiedBy>Сергей Пучок</cp:lastModifiedBy>
  <cp:revision>477</cp:revision>
  <cp:lastPrinted>2016-01-07T13:11:05Z</cp:lastPrinted>
  <dcterms:created xsi:type="dcterms:W3CDTF">2014-07-21T12:43:57Z</dcterms:created>
  <dcterms:modified xsi:type="dcterms:W3CDTF">2018-03-08T17:02:42Z</dcterms:modified>
</cp:coreProperties>
</file>