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64" r:id="rId3"/>
    <p:sldId id="265" r:id="rId4"/>
    <p:sldId id="266" r:id="rId5"/>
    <p:sldId id="267" r:id="rId6"/>
    <p:sldId id="259" r:id="rId7"/>
    <p:sldId id="268" r:id="rId8"/>
    <p:sldId id="269" r:id="rId9"/>
    <p:sldId id="262"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EGO DE GANTE PEREZ" initials="DP" lastIdx="1" clrIdx="0">
    <p:extLst>
      <p:ext uri="{19B8F6BF-5375-455C-9EA6-DF929625EA0E}">
        <p15:presenceInfo xmlns:p15="http://schemas.microsoft.com/office/powerpoint/2012/main" userId="S::a15003806@alumnos.uady.mx::21969ec4-8646-44b7-bfbd-b71c8991b2db" providerId="AD"/>
      </p:ext>
    </p:extLst>
  </p:cmAuthor>
  <p:cmAuthor id="2" name="PEDRO PABLO CAUICH SALAZAR" initials="PS" lastIdx="2" clrIdx="1">
    <p:extLst>
      <p:ext uri="{19B8F6BF-5375-455C-9EA6-DF929625EA0E}">
        <p15:presenceInfo xmlns:p15="http://schemas.microsoft.com/office/powerpoint/2012/main" userId="S::a19216289@alumnos.uady.mx::c8929e0a-7883-466f-b6cf-c19340e3e13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B9A76C-0E2D-4CBF-89FF-10F4832B4647}" v="4" dt="2020-05-04T18:39:25.940"/>
    <p1510:client id="{81F5CDA6-552C-53D9-1949-7A2594142CA0}" v="1240" dt="2020-05-04T20:43:02.780"/>
    <p1510:client id="{87CCA9F9-4EEE-1D5C-9B0E-1872FB7617BD}" v="88" dt="2020-05-04T19:05:37.920"/>
    <p1510:client id="{88D8A9C9-9DDF-F048-AD5F-A17516568C64}" v="231" dt="2020-05-04T21:27:21.260"/>
    <p1510:client id="{892FBBEC-9CBC-DEF3-BAA3-BC5DBA12FBDD}" v="38" dt="2020-05-04T19:09:16.011"/>
    <p1510:client id="{B52C263F-89FD-C116-4945-79B9B2CDA8F9}" v="1354" dt="2020-05-04T21:33:00.995"/>
    <p1510:client id="{F287E5BA-96C0-2F86-5196-8B34C813AF4D}" v="49" dt="2020-05-04T19:17:57.770"/>
    <p1510:client id="{F7E45CB2-656D-EDF4-2EE2-C8BFA0640F5F}" v="220" dt="2020-05-04T21:25:31.3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‹Nº›</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39DFCF-9247-4DE5-BB93-074BFAF07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42B652E-D499-4CDA-8F7A-60469EDBC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1632" y="996662"/>
            <a:ext cx="4864676" cy="4864676"/>
          </a:xfrm>
          <a:custGeom>
            <a:avLst/>
            <a:gdLst>
              <a:gd name="connsiteX0" fmla="*/ 0 w 4864676"/>
              <a:gd name="connsiteY0" fmla="*/ 0 h 4864676"/>
              <a:gd name="connsiteX1" fmla="*/ 4864676 w 4864676"/>
              <a:gd name="connsiteY1" fmla="*/ 0 h 4864676"/>
              <a:gd name="connsiteX2" fmla="*/ 4864676 w 4864676"/>
              <a:gd name="connsiteY2" fmla="*/ 4864676 h 4864676"/>
              <a:gd name="connsiteX3" fmla="*/ 1281101 w 4864676"/>
              <a:gd name="connsiteY3" fmla="*/ 4864676 h 4864676"/>
              <a:gd name="connsiteX4" fmla="*/ 0 w 4864676"/>
              <a:gd name="connsiteY4" fmla="*/ 3583575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4864676" y="0"/>
                </a:lnTo>
                <a:lnTo>
                  <a:pt x="4864676" y="4864676"/>
                </a:lnTo>
                <a:lnTo>
                  <a:pt x="1281101" y="4864676"/>
                </a:lnTo>
                <a:lnTo>
                  <a:pt x="0" y="358357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84A22B8-F5B6-47C2-B88E-DADAF3791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225693" y="996662"/>
            <a:ext cx="4864676" cy="4864676"/>
          </a:xfrm>
          <a:custGeom>
            <a:avLst/>
            <a:gdLst>
              <a:gd name="connsiteX0" fmla="*/ 0 w 4864676"/>
              <a:gd name="connsiteY0" fmla="*/ 0 h 4864676"/>
              <a:gd name="connsiteX1" fmla="*/ 3583574 w 4864676"/>
              <a:gd name="connsiteY1" fmla="*/ 0 h 4864676"/>
              <a:gd name="connsiteX2" fmla="*/ 4864676 w 4864676"/>
              <a:gd name="connsiteY2" fmla="*/ 1281103 h 4864676"/>
              <a:gd name="connsiteX3" fmla="*/ 4864676 w 4864676"/>
              <a:gd name="connsiteY3" fmla="*/ 4864676 h 4864676"/>
              <a:gd name="connsiteX4" fmla="*/ 0 w 4864676"/>
              <a:gd name="connsiteY4" fmla="*/ 4864676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3583574" y="0"/>
                </a:lnTo>
                <a:lnTo>
                  <a:pt x="4864676" y="1281103"/>
                </a:lnTo>
                <a:lnTo>
                  <a:pt x="4864676" y="4864676"/>
                </a:lnTo>
                <a:lnTo>
                  <a:pt x="0" y="486467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Isosceles Triangle 13">
            <a:extLst>
              <a:ext uri="{FF2B5EF4-FFF2-40B4-BE49-F238E27FC236}">
                <a16:creationId xmlns:a16="http://schemas.microsoft.com/office/drawing/2014/main" id="{A987C18C-164D-4263-B486-4647A98E8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9020" y="1"/>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E7E98B39-04C6-408B-92FD-76862874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286" y="3571620"/>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81C8C27-2457-421F-BDC4-7B4EA3C7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CEA13C66-82C1-44AF-972B-8F5CCA41B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71208" y="5287803"/>
            <a:ext cx="955808" cy="9558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9DB36437-FE59-457E-91A7-396BBD3C9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77AF8B1C-2231-4B06-BA22-83C7C97B8C6B}"/>
              </a:ext>
            </a:extLst>
          </p:cNvPr>
          <p:cNvSpPr>
            <a:spLocks noGrp="1"/>
          </p:cNvSpPr>
          <p:nvPr>
            <p:ph type="title"/>
          </p:nvPr>
        </p:nvSpPr>
        <p:spPr>
          <a:xfrm>
            <a:off x="2279626" y="2462246"/>
            <a:ext cx="7625448" cy="2150719"/>
          </a:xfrm>
          <a:noFill/>
        </p:spPr>
        <p:txBody>
          <a:bodyPr vert="horz" lIns="91440" tIns="45720" rIns="91440" bIns="45720" rtlCol="0" anchor="ctr">
            <a:normAutofit/>
          </a:bodyPr>
          <a:lstStyle/>
          <a:p>
            <a:pPr algn="ctr"/>
            <a:r>
              <a:rPr lang="es-ES" sz="3600" b="1" cap="all">
                <a:latin typeface="Bodoni MT Black"/>
                <a:ea typeface="+mj-lt"/>
                <a:cs typeface="+mj-lt"/>
              </a:rPr>
              <a:t>REMINDER SYSTEM FOR </a:t>
            </a:r>
            <a:br>
              <a:rPr lang="es-ES" sz="3600" b="1" cap="all">
                <a:latin typeface="Bodoni MT Black"/>
                <a:ea typeface="+mj-lt"/>
                <a:cs typeface="+mj-lt"/>
              </a:rPr>
            </a:br>
            <a:r>
              <a:rPr lang="es-ES" sz="3600" b="1" cap="all">
                <a:latin typeface="Bodoni MT Black"/>
                <a:ea typeface="+mj-lt"/>
                <a:cs typeface="+mj-lt"/>
              </a:rPr>
              <a:t>MEDICINAL CONSUMPTION</a:t>
            </a:r>
            <a:br>
              <a:rPr lang="es-ES" sz="3600" b="1" cap="all">
                <a:latin typeface="Bodoni MT Black"/>
                <a:ea typeface="+mj-lt"/>
                <a:cs typeface="+mj-lt"/>
              </a:rPr>
            </a:br>
            <a:r>
              <a:rPr lang="es-ES" sz="3600" b="1" cap="all">
                <a:latin typeface="Bodoni MT Black"/>
                <a:ea typeface="+mj-lt"/>
                <a:cs typeface="+mj-lt"/>
              </a:rPr>
              <a:t>(</a:t>
            </a:r>
            <a:r>
              <a:rPr lang="es-ES" sz="3600" b="1" cap="all" err="1">
                <a:latin typeface="Bodoni MT Black"/>
                <a:ea typeface="+mj-lt"/>
                <a:cs typeface="+mj-lt"/>
              </a:rPr>
              <a:t>ReSMeC</a:t>
            </a:r>
            <a:r>
              <a:rPr lang="es-ES" sz="3600" b="1" cap="all">
                <a:latin typeface="Bodoni MT Black"/>
                <a:ea typeface="+mj-lt"/>
                <a:cs typeface="+mj-lt"/>
              </a:rPr>
              <a:t>)</a:t>
            </a:r>
            <a:br>
              <a:rPr lang="es-ES" sz="3600" b="1" cap="all">
                <a:latin typeface="Bodoni MT Black"/>
                <a:ea typeface="+mj-lt"/>
                <a:cs typeface="+mj-lt"/>
              </a:rPr>
            </a:br>
            <a:endParaRPr lang="es-ES" sz="3600" b="1" cap="all">
              <a:latin typeface="Bodoni MT Black"/>
              <a:ea typeface="+mj-lt"/>
              <a:cs typeface="+mj-lt"/>
            </a:endParaRPr>
          </a:p>
          <a:p>
            <a:endParaRPr lang="es-ES" sz="3600" cap="all">
              <a:cs typeface="Calibri Light"/>
            </a:endParaRPr>
          </a:p>
        </p:txBody>
      </p:sp>
      <p:sp>
        <p:nvSpPr>
          <p:cNvPr id="24" name="Rectangle 23">
            <a:extLst>
              <a:ext uri="{FF2B5EF4-FFF2-40B4-BE49-F238E27FC236}">
                <a16:creationId xmlns:a16="http://schemas.microsoft.com/office/drawing/2014/main" id="{844D3693-2EFE-4667-89D5-47E2D5920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42846" y="410171"/>
            <a:ext cx="1321281" cy="1321281"/>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21FD796-9CD0-404D-8DF5-5274C0BCC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30319" y="1508609"/>
            <a:ext cx="700047" cy="70004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99516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2DD04-9CDA-438F-BA8C-C00C2FA55591}"/>
              </a:ext>
            </a:extLst>
          </p:cNvPr>
          <p:cNvSpPr>
            <a:spLocks noGrp="1"/>
          </p:cNvSpPr>
          <p:nvPr>
            <p:ph type="title"/>
          </p:nvPr>
        </p:nvSpPr>
        <p:spPr>
          <a:xfrm>
            <a:off x="643467" y="321734"/>
            <a:ext cx="10905066" cy="1135737"/>
          </a:xfrm>
        </p:spPr>
        <p:txBody>
          <a:bodyPr>
            <a:normAutofit/>
          </a:bodyPr>
          <a:lstStyle/>
          <a:p>
            <a:r>
              <a:rPr lang="en-US" sz="3600">
                <a:cs typeface="Calibri Light"/>
              </a:rPr>
              <a:t>Proceso de desarrollo</a:t>
            </a:r>
            <a:endParaRPr lang="en-US" sz="3600"/>
          </a:p>
        </p:txBody>
      </p:sp>
      <p:sp>
        <p:nvSpPr>
          <p:cNvPr id="3" name="Content Placeholder 2">
            <a:extLst>
              <a:ext uri="{FF2B5EF4-FFF2-40B4-BE49-F238E27FC236}">
                <a16:creationId xmlns:a16="http://schemas.microsoft.com/office/drawing/2014/main" id="{BC5E96C1-CB7B-4DE0-B9B7-4E4864E13324}"/>
              </a:ext>
            </a:extLst>
          </p:cNvPr>
          <p:cNvSpPr>
            <a:spLocks noGrp="1"/>
          </p:cNvSpPr>
          <p:nvPr>
            <p:ph idx="1"/>
          </p:nvPr>
        </p:nvSpPr>
        <p:spPr>
          <a:xfrm>
            <a:off x="643467" y="1782981"/>
            <a:ext cx="10905066" cy="4393982"/>
          </a:xfrm>
        </p:spPr>
        <p:txBody>
          <a:bodyPr vert="horz" lIns="91440" tIns="45720" rIns="91440" bIns="45720" rtlCol="0">
            <a:normAutofit/>
          </a:bodyPr>
          <a:lstStyle/>
          <a:p>
            <a:pPr marL="0" indent="0">
              <a:buNone/>
            </a:pPr>
            <a:r>
              <a:rPr lang="en-US" sz="2000">
                <a:ea typeface="+mn-lt"/>
                <a:cs typeface="+mn-lt"/>
              </a:rPr>
              <a:t>Se empleará el método scrum, pero enfocándonos en que el sistema sea iterativo-incremental en donde se llevará la necesidad de tener un análisis, un diseño, la codificación y las pruebas (en ese mismo orden), para cada que se le agregue una funcionalidad conforme pase el tiempo para permitir la evolución del producto.</a:t>
            </a:r>
            <a:endParaRPr lang="en-US" sz="2000">
              <a:cs typeface="Calibri" panose="020F0502020204030204"/>
            </a:endParaRPr>
          </a:p>
          <a:p>
            <a:pPr marL="0" indent="0">
              <a:buNone/>
            </a:pPr>
            <a:r>
              <a:rPr lang="en-US" sz="2000" b="1">
                <a:ea typeface="+mn-lt"/>
                <a:cs typeface="+mn-lt"/>
              </a:rPr>
              <a:t>Herramientas</a:t>
            </a:r>
            <a:r>
              <a:rPr lang="en-US" sz="2000">
                <a:ea typeface="+mn-lt"/>
                <a:cs typeface="+mn-lt"/>
              </a:rPr>
              <a:t>:</a:t>
            </a:r>
            <a:endParaRPr lang="en-US" sz="2000">
              <a:cs typeface="Calibri" panose="020F0502020204030204"/>
            </a:endParaRPr>
          </a:p>
          <a:p>
            <a:pPr marL="0" indent="0">
              <a:buNone/>
            </a:pPr>
            <a:r>
              <a:rPr lang="en-US" sz="2000">
                <a:ea typeface="+mn-lt"/>
                <a:cs typeface="+mn-lt"/>
              </a:rPr>
              <a:t>Como principal </a:t>
            </a:r>
            <a:r>
              <a:rPr lang="es-MX" sz="2000">
                <a:ea typeface="+mn-lt"/>
                <a:cs typeface="+mn-lt"/>
              </a:rPr>
              <a:t>entorno</a:t>
            </a:r>
            <a:r>
              <a:rPr lang="en-US" sz="2000">
                <a:ea typeface="+mn-lt"/>
                <a:cs typeface="+mn-lt"/>
              </a:rPr>
              <a:t> de desarrollo se empleará Android Studio, como principal punto de trabajo entre los miembros del equipo se utilizará GitHub, se usará Visual Studio Code como apoyo para la generación de la documentación interna del codigo.</a:t>
            </a:r>
            <a:endParaRPr lang="en-US" sz="2000">
              <a:cs typeface="Calibri" panose="020F0502020204030204"/>
            </a:endParaRPr>
          </a:p>
          <a:p>
            <a:pPr marL="0" indent="0">
              <a:buNone/>
            </a:pPr>
            <a:endParaRPr lang="en-US" sz="2000">
              <a:cs typeface="Calibri" panose="020F0502020204030204"/>
            </a:endParaRPr>
          </a:p>
          <a:p>
            <a:endParaRPr lang="en-US" sz="2000">
              <a:cs typeface="Calibri" panose="020F0502020204030204"/>
            </a:endParaRP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57245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D4A534-B2C3-498E-9E4C-64E470386AD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Mapeo de requisitos</a:t>
            </a:r>
          </a:p>
        </p:txBody>
      </p:sp>
      <p:graphicFrame>
        <p:nvGraphicFramePr>
          <p:cNvPr id="4" name="Table 4">
            <a:extLst>
              <a:ext uri="{FF2B5EF4-FFF2-40B4-BE49-F238E27FC236}">
                <a16:creationId xmlns:a16="http://schemas.microsoft.com/office/drawing/2014/main" id="{1A1BA0E5-96EF-452E-9227-A2F31433894A}"/>
              </a:ext>
            </a:extLst>
          </p:cNvPr>
          <p:cNvGraphicFramePr>
            <a:graphicFrameLocks noGrp="1"/>
          </p:cNvGraphicFramePr>
          <p:nvPr>
            <p:ph idx="1"/>
            <p:extLst>
              <p:ext uri="{D42A27DB-BD31-4B8C-83A1-F6EECF244321}">
                <p14:modId xmlns:p14="http://schemas.microsoft.com/office/powerpoint/2010/main" val="767276868"/>
              </p:ext>
            </p:extLst>
          </p:nvPr>
        </p:nvGraphicFramePr>
        <p:xfrm>
          <a:off x="4818063" y="746125"/>
          <a:ext cx="6697662" cy="2568575"/>
        </p:xfrm>
        <a:graphic>
          <a:graphicData uri="http://schemas.openxmlformats.org/drawingml/2006/table">
            <a:tbl>
              <a:tblPr firstRow="1" bandRow="1">
                <a:tableStyleId>{5C22544A-7EE6-4342-B048-85BDC9FD1C3A}</a:tableStyleId>
              </a:tblPr>
              <a:tblGrid>
                <a:gridCol w="3348831">
                  <a:extLst>
                    <a:ext uri="{9D8B030D-6E8A-4147-A177-3AD203B41FA5}">
                      <a16:colId xmlns:a16="http://schemas.microsoft.com/office/drawing/2014/main" val="2024140961"/>
                    </a:ext>
                  </a:extLst>
                </a:gridCol>
                <a:gridCol w="3348831">
                  <a:extLst>
                    <a:ext uri="{9D8B030D-6E8A-4147-A177-3AD203B41FA5}">
                      <a16:colId xmlns:a16="http://schemas.microsoft.com/office/drawing/2014/main" val="671224730"/>
                    </a:ext>
                  </a:extLst>
                </a:gridCol>
              </a:tblGrid>
              <a:tr h="513715">
                <a:tc>
                  <a:txBody>
                    <a:bodyPr/>
                    <a:lstStyle/>
                    <a:p>
                      <a:r>
                        <a:rPr lang="en-US" sz="1600" err="1"/>
                        <a:t>Requisito</a:t>
                      </a:r>
                    </a:p>
                  </a:txBody>
                  <a:tcPr marL="83029" marR="83029" marT="41514" marB="41514"/>
                </a:tc>
                <a:tc>
                  <a:txBody>
                    <a:bodyPr/>
                    <a:lstStyle/>
                    <a:p>
                      <a:r>
                        <a:rPr lang="en-US" sz="1600"/>
                        <a:t>Avance</a:t>
                      </a:r>
                    </a:p>
                  </a:txBody>
                  <a:tcPr marL="83029" marR="83029" marT="41514" marB="41514"/>
                </a:tc>
                <a:extLst>
                  <a:ext uri="{0D108BD9-81ED-4DB2-BD59-A6C34878D82A}">
                    <a16:rowId xmlns:a16="http://schemas.microsoft.com/office/drawing/2014/main" val="3636383808"/>
                  </a:ext>
                </a:extLst>
              </a:tr>
              <a:tr h="513715">
                <a:tc>
                  <a:txBody>
                    <a:bodyPr/>
                    <a:lstStyle/>
                    <a:p>
                      <a:pPr lvl="0">
                        <a:buNone/>
                      </a:pPr>
                      <a:r>
                        <a:rPr lang="en-US" sz="1600" b="1" i="0" u="none" strike="noStrike" noProof="0">
                          <a:latin typeface="Calibri"/>
                        </a:rPr>
                        <a:t>RF001 </a:t>
                      </a:r>
                      <a:r>
                        <a:rPr lang="en-US" sz="1600" b="1" i="0" u="none" strike="noStrike" noProof="0" err="1"/>
                        <a:t>Página</a:t>
                      </a:r>
                      <a:r>
                        <a:rPr lang="en-US" sz="1600" b="1" i="0" u="none" strike="noStrike" noProof="0"/>
                        <a:t> principal</a:t>
                      </a:r>
                      <a:endParaRPr lang="en-US" sz="1600"/>
                    </a:p>
                  </a:txBody>
                  <a:tcPr marL="83029" marR="83029" marT="41514" marB="41514"/>
                </a:tc>
                <a:tc>
                  <a:txBody>
                    <a:bodyPr/>
                    <a:lstStyle/>
                    <a:p>
                      <a:r>
                        <a:rPr lang="en-US" sz="1600"/>
                        <a:t>100%</a:t>
                      </a:r>
                    </a:p>
                  </a:txBody>
                  <a:tcPr marL="83029" marR="83029" marT="41514" marB="41514"/>
                </a:tc>
                <a:extLst>
                  <a:ext uri="{0D108BD9-81ED-4DB2-BD59-A6C34878D82A}">
                    <a16:rowId xmlns:a16="http://schemas.microsoft.com/office/drawing/2014/main" val="2573411773"/>
                  </a:ext>
                </a:extLst>
              </a:tr>
              <a:tr h="513715">
                <a:tc>
                  <a:txBody>
                    <a:bodyPr/>
                    <a:lstStyle/>
                    <a:p>
                      <a:pPr lvl="0">
                        <a:buNone/>
                      </a:pPr>
                      <a:r>
                        <a:rPr lang="en-US" sz="1600" b="1" i="0" u="none" strike="noStrike" noProof="0">
                          <a:latin typeface="Calibri"/>
                        </a:rPr>
                        <a:t>RF002 </a:t>
                      </a:r>
                      <a:r>
                        <a:rPr lang="en-US" sz="1600" b="1" i="0" u="none" strike="noStrike" noProof="0" err="1"/>
                        <a:t>Editar</a:t>
                      </a:r>
                      <a:endParaRPr lang="en-US" sz="1600" err="1"/>
                    </a:p>
                  </a:txBody>
                  <a:tcPr marL="83029" marR="83029" marT="41514" marB="41514"/>
                </a:tc>
                <a:tc>
                  <a:txBody>
                    <a:bodyPr/>
                    <a:lstStyle/>
                    <a:p>
                      <a:pPr lvl="0">
                        <a:buNone/>
                      </a:pPr>
                      <a:r>
                        <a:rPr lang="en-US" sz="1600" b="0" i="0" u="none" strike="noStrike" noProof="0">
                          <a:latin typeface="Calibri"/>
                        </a:rPr>
                        <a:t>50%</a:t>
                      </a:r>
                      <a:endParaRPr lang="en-US" sz="1600"/>
                    </a:p>
                  </a:txBody>
                  <a:tcPr marL="83029" marR="83029" marT="41514" marB="41514"/>
                </a:tc>
                <a:extLst>
                  <a:ext uri="{0D108BD9-81ED-4DB2-BD59-A6C34878D82A}">
                    <a16:rowId xmlns:a16="http://schemas.microsoft.com/office/drawing/2014/main" val="1357205188"/>
                  </a:ext>
                </a:extLst>
              </a:tr>
              <a:tr h="513715">
                <a:tc>
                  <a:txBody>
                    <a:bodyPr/>
                    <a:lstStyle/>
                    <a:p>
                      <a:pPr lvl="0">
                        <a:buNone/>
                      </a:pPr>
                      <a:r>
                        <a:rPr lang="en-US" sz="1600" b="1" i="0" u="none" strike="noStrike" noProof="0">
                          <a:latin typeface="Calibri"/>
                        </a:rPr>
                        <a:t>RF003 </a:t>
                      </a:r>
                      <a:r>
                        <a:rPr lang="en-US" sz="1600" b="1" i="0" u="none" strike="noStrike" noProof="0" err="1"/>
                        <a:t>Agregar</a:t>
                      </a:r>
                      <a:endParaRPr lang="en-US" sz="1600" err="1"/>
                    </a:p>
                  </a:txBody>
                  <a:tcPr marL="83029" marR="83029" marT="41514" marB="41514"/>
                </a:tc>
                <a:tc>
                  <a:txBody>
                    <a:bodyPr/>
                    <a:lstStyle/>
                    <a:p>
                      <a:pPr lvl="0">
                        <a:buNone/>
                      </a:pPr>
                      <a:r>
                        <a:rPr lang="en-US" sz="1600" b="0" i="0" u="none" strike="noStrike" noProof="0">
                          <a:latin typeface="Calibri"/>
                        </a:rPr>
                        <a:t>100%</a:t>
                      </a:r>
                      <a:endParaRPr lang="en-US" sz="1600"/>
                    </a:p>
                  </a:txBody>
                  <a:tcPr marL="83029" marR="83029" marT="41514" marB="41514"/>
                </a:tc>
                <a:extLst>
                  <a:ext uri="{0D108BD9-81ED-4DB2-BD59-A6C34878D82A}">
                    <a16:rowId xmlns:a16="http://schemas.microsoft.com/office/drawing/2014/main" val="2463132363"/>
                  </a:ext>
                </a:extLst>
              </a:tr>
              <a:tr h="513715">
                <a:tc>
                  <a:txBody>
                    <a:bodyPr/>
                    <a:lstStyle/>
                    <a:p>
                      <a:pPr lvl="0">
                        <a:buNone/>
                      </a:pPr>
                      <a:r>
                        <a:rPr lang="en-US" sz="1600" b="1" i="0" u="none" strike="noStrike" noProof="0">
                          <a:latin typeface="Calibri"/>
                        </a:rPr>
                        <a:t>RF004 </a:t>
                      </a:r>
                      <a:r>
                        <a:rPr lang="en-US" sz="1600" b="1" i="0" u="none" strike="noStrike" noProof="0" err="1"/>
                        <a:t>Buscador</a:t>
                      </a:r>
                      <a:r>
                        <a:rPr lang="en-US" sz="1600" b="1" i="0" u="none" strike="noStrike" noProof="0"/>
                        <a:t> de </a:t>
                      </a:r>
                      <a:r>
                        <a:rPr lang="en-US" sz="1600" b="1" i="0" u="none" strike="noStrike" noProof="0" err="1"/>
                        <a:t>alarma</a:t>
                      </a:r>
                      <a:endParaRPr lang="en-US" sz="1600" err="1"/>
                    </a:p>
                  </a:txBody>
                  <a:tcPr marL="83029" marR="83029" marT="41514" marB="41514"/>
                </a:tc>
                <a:tc>
                  <a:txBody>
                    <a:bodyPr/>
                    <a:lstStyle/>
                    <a:p>
                      <a:pPr lvl="0">
                        <a:buNone/>
                      </a:pPr>
                      <a:r>
                        <a:rPr lang="en-US" sz="1600" b="0" i="0" u="none" strike="noStrike" noProof="0">
                          <a:latin typeface="Calibri"/>
                        </a:rPr>
                        <a:t>10%</a:t>
                      </a:r>
                      <a:endParaRPr lang="en-US" sz="1600"/>
                    </a:p>
                  </a:txBody>
                  <a:tcPr marL="83029" marR="83029" marT="41514" marB="41514"/>
                </a:tc>
                <a:extLst>
                  <a:ext uri="{0D108BD9-81ED-4DB2-BD59-A6C34878D82A}">
                    <a16:rowId xmlns:a16="http://schemas.microsoft.com/office/drawing/2014/main" val="2325413053"/>
                  </a:ext>
                </a:extLst>
              </a:tr>
            </a:tbl>
          </a:graphicData>
        </a:graphic>
      </p:graphicFrame>
      <p:graphicFrame>
        <p:nvGraphicFramePr>
          <p:cNvPr id="6" name="Table 6">
            <a:extLst>
              <a:ext uri="{FF2B5EF4-FFF2-40B4-BE49-F238E27FC236}">
                <a16:creationId xmlns:a16="http://schemas.microsoft.com/office/drawing/2014/main" id="{67BAFDD8-5410-4689-9DE9-345DD69AC2BD}"/>
              </a:ext>
            </a:extLst>
          </p:cNvPr>
          <p:cNvGraphicFramePr>
            <a:graphicFrameLocks noGrp="1"/>
          </p:cNvGraphicFramePr>
          <p:nvPr>
            <p:extLst>
              <p:ext uri="{D42A27DB-BD31-4B8C-83A1-F6EECF244321}">
                <p14:modId xmlns:p14="http://schemas.microsoft.com/office/powerpoint/2010/main" val="224963244"/>
              </p:ext>
            </p:extLst>
          </p:nvPr>
        </p:nvGraphicFramePr>
        <p:xfrm>
          <a:off x="4818063" y="3397250"/>
          <a:ext cx="6697662" cy="2713034"/>
        </p:xfrm>
        <a:graphic>
          <a:graphicData uri="http://schemas.openxmlformats.org/drawingml/2006/table">
            <a:tbl>
              <a:tblPr firstRow="1" bandRow="1">
                <a:tableStyleId>{5C22544A-7EE6-4342-B048-85BDC9FD1C3A}</a:tableStyleId>
              </a:tblPr>
              <a:tblGrid>
                <a:gridCol w="3348831">
                  <a:extLst>
                    <a:ext uri="{9D8B030D-6E8A-4147-A177-3AD203B41FA5}">
                      <a16:colId xmlns:a16="http://schemas.microsoft.com/office/drawing/2014/main" val="2744833653"/>
                    </a:ext>
                  </a:extLst>
                </a:gridCol>
                <a:gridCol w="3348831">
                  <a:extLst>
                    <a:ext uri="{9D8B030D-6E8A-4147-A177-3AD203B41FA5}">
                      <a16:colId xmlns:a16="http://schemas.microsoft.com/office/drawing/2014/main" val="3772646732"/>
                    </a:ext>
                  </a:extLst>
                </a:gridCol>
              </a:tblGrid>
              <a:tr h="353176">
                <a:tc>
                  <a:txBody>
                    <a:bodyPr/>
                    <a:lstStyle/>
                    <a:p>
                      <a:r>
                        <a:rPr lang="en-US" sz="1400" err="1"/>
                        <a:t>Requisito</a:t>
                      </a:r>
                    </a:p>
                  </a:txBody>
                  <a:tcPr marL="71761" marR="71761" marT="35880" marB="35880"/>
                </a:tc>
                <a:tc>
                  <a:txBody>
                    <a:bodyPr/>
                    <a:lstStyle/>
                    <a:p>
                      <a:r>
                        <a:rPr lang="en-US" sz="1400"/>
                        <a:t>Avance</a:t>
                      </a:r>
                    </a:p>
                  </a:txBody>
                  <a:tcPr marL="71761" marR="71761" marT="35880" marB="35880"/>
                </a:tc>
                <a:extLst>
                  <a:ext uri="{0D108BD9-81ED-4DB2-BD59-A6C34878D82A}">
                    <a16:rowId xmlns:a16="http://schemas.microsoft.com/office/drawing/2014/main" val="3322980941"/>
                  </a:ext>
                </a:extLst>
              </a:tr>
              <a:tr h="353176">
                <a:tc>
                  <a:txBody>
                    <a:bodyPr/>
                    <a:lstStyle/>
                    <a:p>
                      <a:pPr lvl="0">
                        <a:buNone/>
                      </a:pPr>
                      <a:r>
                        <a:rPr lang="en-US" sz="1400" b="1" i="0" u="none" strike="noStrike" noProof="0">
                          <a:latin typeface="Calibri"/>
                        </a:rPr>
                        <a:t>RNF001 </a:t>
                      </a:r>
                      <a:r>
                        <a:rPr lang="en-US" sz="1400" b="1" i="0" u="none" strike="noStrike" noProof="0" err="1"/>
                        <a:t>Opciones</a:t>
                      </a:r>
                      <a:r>
                        <a:rPr lang="en-US" sz="1400" b="1" i="0" u="none" strike="noStrike" noProof="0"/>
                        <a:t> de </a:t>
                      </a:r>
                      <a:r>
                        <a:rPr lang="en-US" sz="1400" b="1" i="0" u="none" strike="noStrike" noProof="0" err="1"/>
                        <a:t>alarma</a:t>
                      </a:r>
                      <a:endParaRPr lang="en-US" sz="1400" err="1"/>
                    </a:p>
                  </a:txBody>
                  <a:tcPr marL="71761" marR="71761" marT="35880" marB="35880"/>
                </a:tc>
                <a:tc>
                  <a:txBody>
                    <a:bodyPr/>
                    <a:lstStyle/>
                    <a:p>
                      <a:pPr lvl="0">
                        <a:buNone/>
                      </a:pPr>
                      <a:r>
                        <a:rPr lang="en-US" sz="1400" b="0" i="0" u="none" strike="noStrike" noProof="0">
                          <a:latin typeface="Calibri"/>
                        </a:rPr>
                        <a:t>50%</a:t>
                      </a:r>
                      <a:endParaRPr lang="en-US" sz="1400" err="1"/>
                    </a:p>
                  </a:txBody>
                  <a:tcPr marL="71761" marR="71761" marT="35880" marB="35880"/>
                </a:tc>
                <a:extLst>
                  <a:ext uri="{0D108BD9-81ED-4DB2-BD59-A6C34878D82A}">
                    <a16:rowId xmlns:a16="http://schemas.microsoft.com/office/drawing/2014/main" val="3923959790"/>
                  </a:ext>
                </a:extLst>
              </a:tr>
              <a:tr h="353176">
                <a:tc>
                  <a:txBody>
                    <a:bodyPr/>
                    <a:lstStyle/>
                    <a:p>
                      <a:pPr lvl="0">
                        <a:buNone/>
                      </a:pPr>
                      <a:r>
                        <a:rPr lang="en-US" sz="1400" b="1" i="0" u="none" strike="noStrike" noProof="0">
                          <a:latin typeface="Calibri"/>
                        </a:rPr>
                        <a:t>RNF002 </a:t>
                      </a:r>
                      <a:r>
                        <a:rPr lang="en-US" sz="1400" b="1" i="0" u="none" strike="noStrike" noProof="0" err="1"/>
                        <a:t>Conteo</a:t>
                      </a:r>
                      <a:r>
                        <a:rPr lang="en-US" sz="1400" b="1" i="0" u="none" strike="noStrike" noProof="0"/>
                        <a:t> </a:t>
                      </a:r>
                      <a:r>
                        <a:rPr lang="en-US" sz="1400" b="1" i="0" u="none" strike="noStrike" noProof="0" err="1"/>
                        <a:t>automático</a:t>
                      </a:r>
                      <a:endParaRPr lang="en-US" sz="1400" err="1"/>
                    </a:p>
                  </a:txBody>
                  <a:tcPr marL="71761" marR="71761" marT="35880" marB="35880"/>
                </a:tc>
                <a:tc>
                  <a:txBody>
                    <a:bodyPr/>
                    <a:lstStyle/>
                    <a:p>
                      <a:pPr lvl="0">
                        <a:buNone/>
                      </a:pPr>
                      <a:r>
                        <a:rPr lang="en-US" sz="1400" b="0" i="0" u="none" strike="noStrike" noProof="0">
                          <a:latin typeface="Calibri"/>
                        </a:rPr>
                        <a:t>50%</a:t>
                      </a:r>
                      <a:endParaRPr lang="en-US" sz="1400" err="1"/>
                    </a:p>
                  </a:txBody>
                  <a:tcPr marL="71761" marR="71761" marT="35880" marB="35880"/>
                </a:tc>
                <a:extLst>
                  <a:ext uri="{0D108BD9-81ED-4DB2-BD59-A6C34878D82A}">
                    <a16:rowId xmlns:a16="http://schemas.microsoft.com/office/drawing/2014/main" val="3450762993"/>
                  </a:ext>
                </a:extLst>
              </a:tr>
              <a:tr h="353176">
                <a:tc>
                  <a:txBody>
                    <a:bodyPr/>
                    <a:lstStyle/>
                    <a:p>
                      <a:pPr lvl="0">
                        <a:buNone/>
                      </a:pPr>
                      <a:r>
                        <a:rPr lang="en-US" sz="1400" b="1" i="0" u="none" strike="noStrike" noProof="0">
                          <a:latin typeface="Calibri"/>
                        </a:rPr>
                        <a:t>RNF003 </a:t>
                      </a:r>
                      <a:r>
                        <a:rPr lang="en-US" sz="1400" b="1" i="0" u="none" strike="noStrike" noProof="0" err="1"/>
                        <a:t>Suspensión</a:t>
                      </a:r>
                      <a:r>
                        <a:rPr lang="en-US" sz="1400" b="1" i="0" u="none" strike="noStrike" noProof="0"/>
                        <a:t> </a:t>
                      </a:r>
                      <a:r>
                        <a:rPr lang="en-US" sz="1400" b="1" i="0" u="none" strike="noStrike" noProof="0" err="1"/>
                        <a:t>automática</a:t>
                      </a:r>
                      <a:endParaRPr lang="en-US" sz="1400" err="1"/>
                    </a:p>
                  </a:txBody>
                  <a:tcPr marL="71761" marR="71761" marT="35880" marB="35880"/>
                </a:tc>
                <a:tc>
                  <a:txBody>
                    <a:bodyPr/>
                    <a:lstStyle/>
                    <a:p>
                      <a:pPr lvl="0">
                        <a:buNone/>
                      </a:pPr>
                      <a:r>
                        <a:rPr lang="en-US" sz="1400" b="0" i="0" u="none" strike="noStrike" noProof="0">
                          <a:latin typeface="Calibri"/>
                        </a:rPr>
                        <a:t>50%</a:t>
                      </a:r>
                      <a:endParaRPr lang="en-US" sz="1400" err="1"/>
                    </a:p>
                  </a:txBody>
                  <a:tcPr marL="71761" marR="71761" marT="35880" marB="35880"/>
                </a:tc>
                <a:extLst>
                  <a:ext uri="{0D108BD9-81ED-4DB2-BD59-A6C34878D82A}">
                    <a16:rowId xmlns:a16="http://schemas.microsoft.com/office/drawing/2014/main" val="1006524693"/>
                  </a:ext>
                </a:extLst>
              </a:tr>
              <a:tr h="353176">
                <a:tc>
                  <a:txBody>
                    <a:bodyPr/>
                    <a:lstStyle/>
                    <a:p>
                      <a:pPr lvl="0">
                        <a:buNone/>
                      </a:pPr>
                      <a:r>
                        <a:rPr lang="en-US" sz="1400" b="1" i="0" u="none" strike="noStrike" noProof="0">
                          <a:latin typeface="Calibri"/>
                        </a:rPr>
                        <a:t>RNF004 </a:t>
                      </a:r>
                      <a:r>
                        <a:rPr lang="en-US" sz="1400" b="1" i="0" u="none" strike="noStrike" noProof="0" err="1"/>
                        <a:t>Notificaciones</a:t>
                      </a:r>
                      <a:endParaRPr lang="en-US" sz="1400" err="1"/>
                    </a:p>
                  </a:txBody>
                  <a:tcPr marL="71761" marR="71761" marT="35880" marB="35880"/>
                </a:tc>
                <a:tc>
                  <a:txBody>
                    <a:bodyPr/>
                    <a:lstStyle/>
                    <a:p>
                      <a:pPr lvl="0">
                        <a:buNone/>
                      </a:pPr>
                      <a:r>
                        <a:rPr lang="en-US" sz="1400" b="0" i="0" u="none" strike="noStrike" noProof="0">
                          <a:latin typeface="Calibri"/>
                        </a:rPr>
                        <a:t>50%</a:t>
                      </a:r>
                      <a:endParaRPr lang="en-US" sz="1400" err="1"/>
                    </a:p>
                  </a:txBody>
                  <a:tcPr marL="71761" marR="71761" marT="35880" marB="35880"/>
                </a:tc>
                <a:extLst>
                  <a:ext uri="{0D108BD9-81ED-4DB2-BD59-A6C34878D82A}">
                    <a16:rowId xmlns:a16="http://schemas.microsoft.com/office/drawing/2014/main" val="2664316981"/>
                  </a:ext>
                </a:extLst>
              </a:tr>
              <a:tr h="353176">
                <a:tc>
                  <a:txBody>
                    <a:bodyPr/>
                    <a:lstStyle/>
                    <a:p>
                      <a:pPr lvl="0">
                        <a:buNone/>
                      </a:pPr>
                      <a:r>
                        <a:rPr lang="en-US" sz="1400" b="1" i="0" u="none" strike="noStrike" noProof="0"/>
                        <a:t>RNF005 </a:t>
                      </a:r>
                      <a:r>
                        <a:rPr lang="en-US" sz="1400" b="1" i="0" u="none" strike="noStrike" noProof="0">
                          <a:latin typeface="Calibri"/>
                        </a:rPr>
                        <a:t>Sistemas compatibles</a:t>
                      </a:r>
                      <a:endParaRPr lang="en-US" sz="1400"/>
                    </a:p>
                  </a:txBody>
                  <a:tcPr marL="71761" marR="71761" marT="35880" marB="35880"/>
                </a:tc>
                <a:tc>
                  <a:txBody>
                    <a:bodyPr/>
                    <a:lstStyle/>
                    <a:p>
                      <a:pPr lvl="0">
                        <a:buNone/>
                      </a:pPr>
                      <a:r>
                        <a:rPr lang="en-US" sz="1400" b="0" i="0" u="none" strike="noStrike" noProof="0">
                          <a:latin typeface="Calibri"/>
                        </a:rPr>
                        <a:t>100%</a:t>
                      </a:r>
                      <a:endParaRPr lang="en-US" sz="1400"/>
                    </a:p>
                  </a:txBody>
                  <a:tcPr marL="71761" marR="71761" marT="35880" marB="35880"/>
                </a:tc>
                <a:extLst>
                  <a:ext uri="{0D108BD9-81ED-4DB2-BD59-A6C34878D82A}">
                    <a16:rowId xmlns:a16="http://schemas.microsoft.com/office/drawing/2014/main" val="346905990"/>
                  </a:ext>
                </a:extLst>
              </a:tr>
              <a:tr h="593978">
                <a:tc>
                  <a:txBody>
                    <a:bodyPr/>
                    <a:lstStyle/>
                    <a:p>
                      <a:pPr lvl="0">
                        <a:buNone/>
                      </a:pPr>
                      <a:r>
                        <a:rPr lang="en-US" sz="1400" b="1" i="0" u="none" strike="noStrike" noProof="0">
                          <a:latin typeface="Calibri"/>
                        </a:rPr>
                        <a:t>RNF006 </a:t>
                      </a:r>
                      <a:r>
                        <a:rPr lang="en-US" sz="1400" b="1" i="0" u="none" strike="noStrike" noProof="0" err="1"/>
                        <a:t>Asistente</a:t>
                      </a:r>
                      <a:r>
                        <a:rPr lang="en-US" sz="1400" b="1" i="0" u="none" strike="noStrike" noProof="0"/>
                        <a:t> </a:t>
                      </a:r>
                      <a:r>
                        <a:rPr lang="en-US" sz="1400" b="1" i="0" u="none" strike="noStrike" noProof="0" err="1"/>
                        <a:t>inteligente</a:t>
                      </a:r>
                      <a:r>
                        <a:rPr lang="en-US" sz="1400" b="1" i="0" u="none" strike="noStrike" noProof="0"/>
                        <a:t> de Google</a:t>
                      </a:r>
                      <a:endParaRPr lang="en-US" sz="1400" b="1" i="0" u="none" strike="noStrike" noProof="0">
                        <a:latin typeface="Calibri"/>
                      </a:endParaRPr>
                    </a:p>
                  </a:txBody>
                  <a:tcPr marL="71761" marR="71761" marT="35880" marB="35880"/>
                </a:tc>
                <a:tc>
                  <a:txBody>
                    <a:bodyPr/>
                    <a:lstStyle/>
                    <a:p>
                      <a:pPr lvl="0">
                        <a:buNone/>
                      </a:pPr>
                      <a:r>
                        <a:rPr lang="en-US" sz="1400" b="0" i="0" u="none" strike="noStrike" noProof="0">
                          <a:latin typeface="Calibri"/>
                        </a:rPr>
                        <a:t>0%</a:t>
                      </a:r>
                      <a:endParaRPr lang="en-US" sz="1400" err="1"/>
                    </a:p>
                  </a:txBody>
                  <a:tcPr marL="71761" marR="71761" marT="35880" marB="35880"/>
                </a:tc>
                <a:extLst>
                  <a:ext uri="{0D108BD9-81ED-4DB2-BD59-A6C34878D82A}">
                    <a16:rowId xmlns:a16="http://schemas.microsoft.com/office/drawing/2014/main" val="3548754499"/>
                  </a:ext>
                </a:extLst>
              </a:tr>
            </a:tbl>
          </a:graphicData>
        </a:graphic>
      </p:graphicFrame>
    </p:spTree>
    <p:extLst>
      <p:ext uri="{BB962C8B-B14F-4D97-AF65-F5344CB8AC3E}">
        <p14:creationId xmlns:p14="http://schemas.microsoft.com/office/powerpoint/2010/main" val="290458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3EFD51-ABD5-49E6-A3B8-56DCD5D9A1AC}"/>
              </a:ext>
            </a:extLst>
          </p:cNvPr>
          <p:cNvSpPr>
            <a:spLocks noGrp="1"/>
          </p:cNvSpPr>
          <p:nvPr>
            <p:ph type="title"/>
          </p:nvPr>
        </p:nvSpPr>
        <p:spPr>
          <a:xfrm>
            <a:off x="7586471" y="1698171"/>
            <a:ext cx="3962061" cy="4516360"/>
          </a:xfrm>
        </p:spPr>
        <p:txBody>
          <a:bodyPr anchor="t">
            <a:normAutofit/>
          </a:bodyPr>
          <a:lstStyle/>
          <a:p>
            <a:r>
              <a:rPr lang="en-US" sz="3600">
                <a:cs typeface="Calibri Light"/>
              </a:rPr>
              <a:t>Estándar de </a:t>
            </a:r>
            <a:r>
              <a:rPr lang="en-US" sz="3600" err="1">
                <a:cs typeface="Calibri Light"/>
              </a:rPr>
              <a:t>codificación</a:t>
            </a:r>
            <a:endParaRPr lang="en-US" sz="3600" err="1"/>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117A244-56EA-4EEE-B217-DB996515D313}"/>
              </a:ext>
            </a:extLst>
          </p:cNvPr>
          <p:cNvSpPr>
            <a:spLocks noGrp="1"/>
          </p:cNvSpPr>
          <p:nvPr>
            <p:ph idx="1"/>
          </p:nvPr>
        </p:nvSpPr>
        <p:spPr>
          <a:xfrm>
            <a:off x="643467" y="1698170"/>
            <a:ext cx="6478513" cy="4516361"/>
          </a:xfrm>
        </p:spPr>
        <p:txBody>
          <a:bodyPr vert="horz" lIns="91440" tIns="45720" rIns="91440" bIns="45720" rtlCol="0">
            <a:normAutofit/>
          </a:bodyPr>
          <a:lstStyle/>
          <a:p>
            <a:pPr marL="0" indent="0">
              <a:buNone/>
            </a:pPr>
            <a:endParaRPr lang="en-US" sz="1700" b="1">
              <a:cs typeface="Calibri" panose="020F0502020204030204"/>
            </a:endParaRPr>
          </a:p>
          <a:p>
            <a:r>
              <a:rPr lang="en-US" sz="1700">
                <a:ea typeface="+mn-lt"/>
                <a:cs typeface="+mn-lt"/>
              </a:rPr>
              <a:t>Se empleará el uso del estándar básico de programación:</a:t>
            </a:r>
            <a:endParaRPr lang="en-US" sz="1700">
              <a:cs typeface="Calibri" panose="020F0502020204030204"/>
            </a:endParaRPr>
          </a:p>
          <a:p>
            <a:r>
              <a:rPr lang="en-US" sz="1700">
                <a:ea typeface="+mn-lt"/>
                <a:cs typeface="+mn-lt"/>
              </a:rPr>
              <a:t>Los nombres de las variables serán sustantivos que hagan referencia al contexto de la variable, la primera letra de la primera palabra será minúscula y el inicio de cada palabra, mayúscula, no se empleará el uso de guion o guion bajo entre palabras, las palabras estarán unidas una tras otra.</a:t>
            </a:r>
            <a:endParaRPr lang="en-US" sz="1700"/>
          </a:p>
          <a:p>
            <a:r>
              <a:rPr lang="en-US" sz="1700">
                <a:ea typeface="+mn-lt"/>
                <a:cs typeface="+mn-lt"/>
              </a:rPr>
              <a:t>Uso correcto de la indentación, se empleará el uso de llaves, en donde después de abrir una llave se creará un salto de línea y las líneas de código se desplazarán un TAB por cada llave abierta, es decir, si se abren dos llaves, la línea de código debe moverse dos TAB, el cierre de llave va después de la última línea de código.</a:t>
            </a:r>
            <a:endParaRPr lang="en-US" sz="1700"/>
          </a:p>
          <a:p>
            <a:r>
              <a:rPr lang="en-US" sz="1700">
                <a:ea typeface="+mn-lt"/>
                <a:cs typeface="+mn-lt"/>
              </a:rPr>
              <a:t>Funciones, las funciones usarán el mismo tipo de nombrado que las variables excepto que en vez de sustantivos serán verbos que dan contexto a la acción de la función.</a:t>
            </a:r>
            <a:endParaRPr lang="en-US" sz="1700"/>
          </a:p>
          <a:p>
            <a:endParaRPr lang="en-US" sz="1700">
              <a:cs typeface="Calibri"/>
            </a:endParaRPr>
          </a:p>
          <a:p>
            <a:endParaRPr lang="en-US" sz="1700">
              <a:cs typeface="Calibri"/>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64225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17A244-56EA-4EEE-B217-DB996515D313}"/>
              </a:ext>
            </a:extLst>
          </p:cNvPr>
          <p:cNvSpPr>
            <a:spLocks noGrp="1"/>
          </p:cNvSpPr>
          <p:nvPr>
            <p:ph idx="1"/>
          </p:nvPr>
        </p:nvSpPr>
        <p:spPr>
          <a:xfrm>
            <a:off x="643467" y="1782981"/>
            <a:ext cx="10905066" cy="4393982"/>
          </a:xfrm>
        </p:spPr>
        <p:txBody>
          <a:bodyPr vert="horz" lIns="91440" tIns="45720" rIns="91440" bIns="45720" rtlCol="0">
            <a:normAutofit/>
          </a:bodyPr>
          <a:lstStyle/>
          <a:p>
            <a:pPr>
              <a:buFont typeface="Arial"/>
              <a:buChar char="•"/>
            </a:pPr>
            <a:r>
              <a:rPr lang="en-US" sz="2000">
                <a:cs typeface="Calibri" panose="020F0502020204030204"/>
              </a:rPr>
              <a:t>Archivos</a:t>
            </a:r>
            <a:r>
              <a:rPr lang="en-US" sz="2000">
                <a:ea typeface="+mn-lt"/>
                <a:cs typeface="+mn-lt"/>
              </a:rPr>
              <a:t>, los archivos creados que sean requeridos durante el proceso de desarrollo, se nombraran de forma que hagan referencia al contexto y/o contenido del mismo</a:t>
            </a:r>
          </a:p>
          <a:p>
            <a:pPr>
              <a:buFont typeface="Arial"/>
            </a:pPr>
            <a:r>
              <a:rPr lang="en-US" sz="2000">
                <a:ea typeface="+mn-lt"/>
                <a:cs typeface="+mn-lt"/>
              </a:rPr>
              <a:t>Librerías, las librerías a emplear serán las proporcionadas por el propio lenguaje y las creadas por el mismo equipo de desarrollo</a:t>
            </a:r>
          </a:p>
          <a:p>
            <a:pPr>
              <a:buFont typeface="Arial"/>
            </a:pPr>
            <a:r>
              <a:rPr lang="en-US" sz="2000">
                <a:ea typeface="+mn-lt"/>
                <a:cs typeface="+mn-lt"/>
              </a:rPr>
              <a:t>Comentarios, para las funciones se emplearán principalmente dos tipos de comentarios, el generado por la extensión Javadoc Tools de la aplicación Visual Studio Code, y comentarios sencillos, preferentemente agregados dentro del comentario de Javadoc, en donde se explica brevemente la función</a:t>
            </a:r>
            <a:endParaRPr lang="en-US" sz="2000">
              <a:cs typeface="Calibri"/>
            </a:endParaRPr>
          </a:p>
          <a:p>
            <a:pPr>
              <a:buFont typeface="Arial"/>
            </a:pPr>
            <a:r>
              <a:rPr lang="en-US" sz="2000">
                <a:ea typeface="+mn-lt"/>
                <a:cs typeface="+mn-lt"/>
              </a:rPr>
              <a:t>Como documentación se utilizará JavaDoc proveniente del Java Developer Kit</a:t>
            </a:r>
            <a:endParaRPr lang="en-US" sz="2000">
              <a:cs typeface="Calibri"/>
            </a:endParaRPr>
          </a:p>
          <a:p>
            <a:endParaRPr lang="en-US" sz="2000">
              <a:cs typeface="Calibri"/>
            </a:endParaRPr>
          </a:p>
          <a:p>
            <a:endParaRPr lang="en-US" sz="2000">
              <a:cs typeface="Calibri"/>
            </a:endParaRPr>
          </a:p>
          <a:p>
            <a:endParaRPr lang="en-US" sz="2000">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0020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01AF7F-7017-4748-9B82-EE4F661F6B50}"/>
              </a:ext>
            </a:extLst>
          </p:cNvPr>
          <p:cNvSpPr>
            <a:spLocks noGrp="1"/>
          </p:cNvSpPr>
          <p:nvPr>
            <p:ph type="title"/>
          </p:nvPr>
        </p:nvSpPr>
        <p:spPr>
          <a:xfrm>
            <a:off x="643467" y="321734"/>
            <a:ext cx="10905066" cy="1135737"/>
          </a:xfrm>
        </p:spPr>
        <p:txBody>
          <a:bodyPr>
            <a:normAutofit/>
          </a:bodyPr>
          <a:lstStyle/>
          <a:p>
            <a:r>
              <a:rPr lang="en-US" sz="3600">
                <a:cs typeface="Calibri Light"/>
              </a:rPr>
              <a:t>Uso del repositorio</a:t>
            </a:r>
            <a:endParaRPr lang="en-US" sz="3600"/>
          </a:p>
        </p:txBody>
      </p:sp>
      <p:sp>
        <p:nvSpPr>
          <p:cNvPr id="3" name="Content Placeholder 2">
            <a:extLst>
              <a:ext uri="{FF2B5EF4-FFF2-40B4-BE49-F238E27FC236}">
                <a16:creationId xmlns:a16="http://schemas.microsoft.com/office/drawing/2014/main" id="{13936AE2-AC3E-4ECD-A6B6-BAC6756762A9}"/>
              </a:ext>
            </a:extLst>
          </p:cNvPr>
          <p:cNvSpPr>
            <a:spLocks noGrp="1"/>
          </p:cNvSpPr>
          <p:nvPr>
            <p:ph idx="1"/>
          </p:nvPr>
        </p:nvSpPr>
        <p:spPr>
          <a:xfrm>
            <a:off x="643467" y="1782981"/>
            <a:ext cx="10905066" cy="4393982"/>
          </a:xfrm>
        </p:spPr>
        <p:txBody>
          <a:bodyPr vert="horz" lIns="91440" tIns="45720" rIns="91440" bIns="45720" rtlCol="0">
            <a:normAutofit/>
          </a:bodyPr>
          <a:lstStyle/>
          <a:p>
            <a:r>
              <a:rPr lang="en-US" sz="2000">
                <a:cs typeface="Calibri"/>
              </a:rPr>
              <a:t>En el repositorio se usara principalmente la carpeta "AppDevelopment" en ella se almacena todo lo relacionado con el desarrollo de la aplicacion</a:t>
            </a:r>
          </a:p>
          <a:p>
            <a:r>
              <a:rPr lang="en-US" sz="2000">
                <a:cs typeface="Calibri"/>
              </a:rPr>
              <a:t>En AppDevelopment se puede almacenar directamente las carpetas de los proyectos de Android Studio, pero estas deben de referenciar a que parte del proyecto hace referencia</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60376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C459B8-261C-4F67-83B4-D4C3EAF89FD8}"/>
              </a:ext>
            </a:extLst>
          </p:cNvPr>
          <p:cNvSpPr>
            <a:spLocks noGrp="1"/>
          </p:cNvSpPr>
          <p:nvPr>
            <p:ph type="title"/>
          </p:nvPr>
        </p:nvSpPr>
        <p:spPr>
          <a:xfrm>
            <a:off x="643467" y="321734"/>
            <a:ext cx="10905066" cy="1135737"/>
          </a:xfrm>
        </p:spPr>
        <p:txBody>
          <a:bodyPr>
            <a:normAutofit/>
          </a:bodyPr>
          <a:lstStyle/>
          <a:p>
            <a:r>
              <a:rPr lang="en-US" sz="3600">
                <a:cs typeface="Calibri Light"/>
              </a:rPr>
              <a:t>Modularidad</a:t>
            </a:r>
            <a:endParaRPr lang="en-US" sz="3600"/>
          </a:p>
        </p:txBody>
      </p:sp>
      <p:sp>
        <p:nvSpPr>
          <p:cNvPr id="3" name="Content Placeholder 2">
            <a:extLst>
              <a:ext uri="{FF2B5EF4-FFF2-40B4-BE49-F238E27FC236}">
                <a16:creationId xmlns:a16="http://schemas.microsoft.com/office/drawing/2014/main" id="{A41793CF-B193-462A-A0DC-0BD4BD49541F}"/>
              </a:ext>
            </a:extLst>
          </p:cNvPr>
          <p:cNvSpPr>
            <a:spLocks noGrp="1"/>
          </p:cNvSpPr>
          <p:nvPr>
            <p:ph idx="1"/>
          </p:nvPr>
        </p:nvSpPr>
        <p:spPr>
          <a:xfrm>
            <a:off x="643469" y="1782981"/>
            <a:ext cx="4008384" cy="4393982"/>
          </a:xfrm>
        </p:spPr>
        <p:txBody>
          <a:bodyPr vert="horz" lIns="91440" tIns="45720" rIns="91440" bIns="45720" rtlCol="0">
            <a:normAutofit/>
          </a:bodyPr>
          <a:lstStyle/>
          <a:p>
            <a:pPr marL="742950" lvl="1" indent="-285750">
              <a:buFont typeface="Arial,Sans-Serif" panose="020B0604020202020204" pitchFamily="34" charset="0"/>
            </a:pPr>
            <a:r>
              <a:rPr lang="en-US" sz="2000">
                <a:cs typeface="Calibri"/>
              </a:rPr>
              <a:t>Organización del sistema en general</a:t>
            </a:r>
            <a:endParaRPr lang="en-US" sz="2000">
              <a:ea typeface="+mn-lt"/>
              <a:cs typeface="+mn-lt"/>
            </a:endParaRPr>
          </a:p>
          <a:p>
            <a:pPr marL="457200" lvl="1" indent="0">
              <a:buNone/>
            </a:pPr>
            <a:r>
              <a:rPr lang="en-US" sz="2000">
                <a:cs typeface="Calibri"/>
              </a:rPr>
              <a:t>El sistema general esta organizado en dos pantallas en la que la principal te da como opción un botón para poder registrar la alarma y tener en vista los datos de la misma. En tanto a la segunda pantalla se encarga de almacenar todos los datos en una base de datos para poder enviarla a la primer pantalla, así como hacer llegar la notificación en el tiempo establecido </a:t>
            </a:r>
          </a:p>
          <a:p>
            <a:pPr marL="457200" lvl="1" indent="0">
              <a:buNone/>
            </a:pPr>
            <a:endParaRPr lang="en-US" sz="2000">
              <a:cs typeface="Calibri"/>
            </a:endParaRPr>
          </a:p>
        </p:txBody>
      </p:sp>
      <p:grpSp>
        <p:nvGrpSpPr>
          <p:cNvPr id="34" name="Group 33">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5" name="Rectangle 34">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9" name="Isosceles Triangle 3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8" descr="A screenshot of a cell phone&#10;&#10;Description generated with high confidence">
            <a:extLst>
              <a:ext uri="{FF2B5EF4-FFF2-40B4-BE49-F238E27FC236}">
                <a16:creationId xmlns:a16="http://schemas.microsoft.com/office/drawing/2014/main" id="{B42D14A4-60C1-47CC-B98C-5B0C38C583EF}"/>
              </a:ext>
            </a:extLst>
          </p:cNvPr>
          <p:cNvPicPr>
            <a:picLocks noChangeAspect="1"/>
          </p:cNvPicPr>
          <p:nvPr/>
        </p:nvPicPr>
        <p:blipFill>
          <a:blip r:embed="rId2"/>
          <a:stretch>
            <a:fillRect/>
          </a:stretch>
        </p:blipFill>
        <p:spPr>
          <a:xfrm>
            <a:off x="6277155" y="641590"/>
            <a:ext cx="4583500" cy="6063649"/>
          </a:xfrm>
          <a:prstGeom prst="rect">
            <a:avLst/>
          </a:prstGeom>
        </p:spPr>
      </p:pic>
    </p:spTree>
    <p:extLst>
      <p:ext uri="{BB962C8B-B14F-4D97-AF65-F5344CB8AC3E}">
        <p14:creationId xmlns:p14="http://schemas.microsoft.com/office/powerpoint/2010/main" val="245463433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5CB269-3778-4723-93E3-59E0A65CBA64}"/>
              </a:ext>
            </a:extLst>
          </p:cNvPr>
          <p:cNvSpPr>
            <a:spLocks noGrp="1"/>
          </p:cNvSpPr>
          <p:nvPr>
            <p:ph type="title"/>
          </p:nvPr>
        </p:nvSpPr>
        <p:spPr>
          <a:xfrm>
            <a:off x="643468" y="643467"/>
            <a:ext cx="4804064" cy="5571065"/>
          </a:xfrm>
        </p:spPr>
        <p:txBody>
          <a:bodyPr>
            <a:normAutofit/>
          </a:bodyPr>
          <a:lstStyle/>
          <a:p>
            <a:r>
              <a:rPr lang="en-US" sz="3600">
                <a:ea typeface="+mj-lt"/>
                <a:cs typeface="+mj-lt"/>
              </a:rPr>
              <a:t>Modularidad</a:t>
            </a:r>
            <a:endParaRPr lang="en-US" sz="3600"/>
          </a:p>
        </p:txBody>
      </p:sp>
      <p:sp>
        <p:nvSpPr>
          <p:cNvPr id="11"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34C0BF9-5B26-43B6-B70F-D4B7467B8614}"/>
              </a:ext>
            </a:extLst>
          </p:cNvPr>
          <p:cNvSpPr>
            <a:spLocks noGrp="1"/>
          </p:cNvSpPr>
          <p:nvPr>
            <p:ph idx="1"/>
          </p:nvPr>
        </p:nvSpPr>
        <p:spPr>
          <a:xfrm>
            <a:off x="4739063" y="643467"/>
            <a:ext cx="6809468" cy="5571065"/>
          </a:xfrm>
        </p:spPr>
        <p:txBody>
          <a:bodyPr vert="horz" lIns="91440" tIns="45720" rIns="91440" bIns="45720" rtlCol="0" anchor="ctr">
            <a:normAutofit/>
          </a:bodyPr>
          <a:lstStyle/>
          <a:p>
            <a:pPr marL="742950" lvl="1" indent="-285750"/>
            <a:r>
              <a:rPr lang="en-US" sz="2000">
                <a:ea typeface="+mn-lt"/>
                <a:cs typeface="+mn-lt"/>
              </a:rPr>
              <a:t>Organización del código con base en Entradas, Procesamiento, Salidas:</a:t>
            </a:r>
          </a:p>
          <a:p>
            <a:pPr marL="457200" lvl="1" indent="0">
              <a:buNone/>
            </a:pPr>
            <a:r>
              <a:rPr lang="en-US" sz="2000">
                <a:ea typeface="+mn-lt"/>
                <a:cs typeface="+mn-lt"/>
              </a:rPr>
              <a:t>En cuanto a las entradas se da de manera simple, puesto que lo más importante es la fecha de inicio y la hora de consumo de la misma, así como, notas del medicamento que realmente no tienen función en el sistema pues son unicamente para enviar la información en la notificación para el cliente.</a:t>
            </a:r>
          </a:p>
          <a:p>
            <a:pPr lvl="1"/>
            <a:endParaRPr lang="en-US" sz="2000">
              <a:ea typeface="+mn-lt"/>
              <a:cs typeface="+mn-lt"/>
            </a:endParaRPr>
          </a:p>
          <a:p>
            <a:pPr marL="742950" lvl="1" indent="-285750"/>
            <a:r>
              <a:rPr lang="en-US" sz="2000" err="1">
                <a:ea typeface="+mn-lt"/>
                <a:cs typeface="+mn-lt"/>
              </a:rPr>
              <a:t>Cohesión</a:t>
            </a:r>
            <a:r>
              <a:rPr lang="en-US" sz="2000">
                <a:ea typeface="+mn-lt"/>
                <a:cs typeface="+mn-lt"/>
              </a:rPr>
              <a:t> de las </a:t>
            </a:r>
            <a:r>
              <a:rPr lang="en-US" sz="2000" err="1">
                <a:ea typeface="+mn-lt"/>
                <a:cs typeface="+mn-lt"/>
              </a:rPr>
              <a:t>funciones</a:t>
            </a:r>
            <a:r>
              <a:rPr lang="en-US" sz="2000">
                <a:ea typeface="+mn-lt"/>
                <a:cs typeface="+mn-lt"/>
              </a:rPr>
              <a:t>:</a:t>
            </a:r>
          </a:p>
          <a:p>
            <a:pPr marL="457200" lvl="1" indent="0">
              <a:buNone/>
            </a:pPr>
            <a:r>
              <a:rPr lang="en-US" sz="2000">
                <a:cs typeface="Calibri"/>
              </a:rPr>
              <a:t>Las </a:t>
            </a:r>
            <a:r>
              <a:rPr lang="en-US" sz="2000" err="1">
                <a:cs typeface="Calibri"/>
              </a:rPr>
              <a:t>funciones</a:t>
            </a:r>
            <a:r>
              <a:rPr lang="en-US" sz="2000">
                <a:cs typeface="Calibri"/>
              </a:rPr>
              <a:t> se </a:t>
            </a:r>
            <a:r>
              <a:rPr lang="en-US" sz="2000" err="1">
                <a:cs typeface="Calibri"/>
              </a:rPr>
              <a:t>relacionan</a:t>
            </a:r>
            <a:r>
              <a:rPr lang="en-US" sz="2000">
                <a:cs typeface="Calibri"/>
              </a:rPr>
              <a:t> </a:t>
            </a:r>
            <a:r>
              <a:rPr lang="en-US" sz="2000" err="1">
                <a:cs typeface="Calibri"/>
              </a:rPr>
              <a:t>todas</a:t>
            </a:r>
            <a:r>
              <a:rPr lang="en-US" sz="2000">
                <a:cs typeface="Calibri"/>
              </a:rPr>
              <a:t> entre </a:t>
            </a:r>
            <a:r>
              <a:rPr lang="en-US" sz="2000" err="1">
                <a:cs typeface="Calibri"/>
              </a:rPr>
              <a:t>si</a:t>
            </a:r>
            <a:r>
              <a:rPr lang="en-US" sz="2000">
                <a:cs typeface="Calibri"/>
              </a:rPr>
              <a:t> para </a:t>
            </a:r>
            <a:r>
              <a:rPr lang="en-US" sz="2000" err="1">
                <a:cs typeface="Calibri"/>
              </a:rPr>
              <a:t>poder</a:t>
            </a:r>
            <a:r>
              <a:rPr lang="en-US" sz="2000">
                <a:cs typeface="Calibri"/>
              </a:rPr>
              <a:t> </a:t>
            </a:r>
            <a:r>
              <a:rPr lang="en-US" sz="2000" err="1">
                <a:cs typeface="Calibri"/>
              </a:rPr>
              <a:t>comparar</a:t>
            </a:r>
            <a:r>
              <a:rPr lang="en-US" sz="2000">
                <a:cs typeface="Calibri"/>
              </a:rPr>
              <a:t> </a:t>
            </a:r>
            <a:r>
              <a:rPr lang="en-US" sz="2000" err="1">
                <a:cs typeface="Calibri"/>
              </a:rPr>
              <a:t>fecha</a:t>
            </a:r>
            <a:r>
              <a:rPr lang="en-US" sz="2000">
                <a:cs typeface="Calibri"/>
              </a:rPr>
              <a:t> </a:t>
            </a:r>
            <a:r>
              <a:rPr lang="en-US" sz="2000" err="1">
                <a:cs typeface="Calibri"/>
              </a:rPr>
              <a:t>ingresada</a:t>
            </a:r>
            <a:r>
              <a:rPr lang="en-US" sz="2000">
                <a:cs typeface="Calibri"/>
              </a:rPr>
              <a:t> con la del </a:t>
            </a:r>
            <a:r>
              <a:rPr lang="en-US" sz="2000" err="1">
                <a:cs typeface="Calibri"/>
              </a:rPr>
              <a:t>dispositivo</a:t>
            </a:r>
            <a:r>
              <a:rPr lang="en-US" sz="2000">
                <a:cs typeface="Calibri"/>
              </a:rPr>
              <a:t> </a:t>
            </a:r>
            <a:r>
              <a:rPr lang="en-US" sz="2000" err="1">
                <a:cs typeface="Calibri"/>
              </a:rPr>
              <a:t>así</a:t>
            </a:r>
            <a:r>
              <a:rPr lang="en-US" sz="2000">
                <a:cs typeface="Calibri"/>
              </a:rPr>
              <a:t> </a:t>
            </a:r>
            <a:r>
              <a:rPr lang="en-US" sz="2000" err="1">
                <a:cs typeface="Calibri"/>
              </a:rPr>
              <a:t>como</a:t>
            </a:r>
            <a:r>
              <a:rPr lang="en-US" sz="2000">
                <a:cs typeface="Calibri"/>
              </a:rPr>
              <a:t>, se </a:t>
            </a:r>
            <a:r>
              <a:rPr lang="en-US" sz="2000" err="1">
                <a:cs typeface="Calibri"/>
              </a:rPr>
              <a:t>necesita</a:t>
            </a:r>
            <a:r>
              <a:rPr lang="en-US" sz="2000">
                <a:cs typeface="Calibri"/>
              </a:rPr>
              <a:t> de la </a:t>
            </a:r>
            <a:r>
              <a:rPr lang="en-US" sz="2000" err="1">
                <a:cs typeface="Calibri"/>
              </a:rPr>
              <a:t>misma</a:t>
            </a:r>
            <a:r>
              <a:rPr lang="en-US" sz="2000">
                <a:cs typeface="Calibri"/>
              </a:rPr>
              <a:t> </a:t>
            </a:r>
            <a:r>
              <a:rPr lang="en-US" sz="2000" err="1">
                <a:cs typeface="Calibri"/>
              </a:rPr>
              <a:t>información</a:t>
            </a:r>
            <a:r>
              <a:rPr lang="en-US" sz="2000">
                <a:cs typeface="Calibri"/>
              </a:rPr>
              <a:t> y variables en las </a:t>
            </a:r>
            <a:r>
              <a:rPr lang="en-US" sz="2000" err="1">
                <a:cs typeface="Calibri"/>
              </a:rPr>
              <a:t>funciones</a:t>
            </a:r>
            <a:r>
              <a:rPr lang="en-US" sz="2000">
                <a:cs typeface="Calibri"/>
              </a:rPr>
              <a:t> para </a:t>
            </a:r>
            <a:r>
              <a:rPr lang="en-US" sz="2000" err="1">
                <a:cs typeface="Calibri"/>
              </a:rPr>
              <a:t>poder</a:t>
            </a:r>
            <a:r>
              <a:rPr lang="en-US" sz="2000">
                <a:cs typeface="Calibri"/>
              </a:rPr>
              <a:t> </a:t>
            </a:r>
            <a:r>
              <a:rPr lang="en-US" sz="2000" err="1">
                <a:cs typeface="Calibri"/>
              </a:rPr>
              <a:t>llevar</a:t>
            </a:r>
            <a:r>
              <a:rPr lang="en-US" sz="2000">
                <a:cs typeface="Calibri"/>
              </a:rPr>
              <a:t> a </a:t>
            </a:r>
            <a:r>
              <a:rPr lang="en-US" sz="2000" err="1">
                <a:cs typeface="Calibri"/>
              </a:rPr>
              <a:t>cabo</a:t>
            </a:r>
            <a:r>
              <a:rPr lang="en-US" sz="2000">
                <a:cs typeface="Calibri"/>
              </a:rPr>
              <a:t> </a:t>
            </a:r>
            <a:r>
              <a:rPr lang="en-US" sz="2000" err="1">
                <a:cs typeface="Calibri"/>
              </a:rPr>
              <a:t>su</a:t>
            </a:r>
            <a:r>
              <a:rPr lang="en-US" sz="2000">
                <a:cs typeface="Calibri"/>
              </a:rPr>
              <a:t> </a:t>
            </a:r>
            <a:r>
              <a:rPr lang="en-US" sz="2000" err="1">
                <a:cs typeface="Calibri"/>
              </a:rPr>
              <a:t>funcionalidad</a:t>
            </a:r>
            <a:r>
              <a:rPr lang="en-US" sz="2000">
                <a:cs typeface="Calibri"/>
              </a:rPr>
              <a:t> </a:t>
            </a:r>
            <a:r>
              <a:rPr lang="en-US" sz="2000" err="1">
                <a:cs typeface="Calibri"/>
              </a:rPr>
              <a:t>aunque</a:t>
            </a:r>
            <a:r>
              <a:rPr lang="en-US" sz="2000">
                <a:cs typeface="Calibri"/>
              </a:rPr>
              <a:t> </a:t>
            </a:r>
            <a:r>
              <a:rPr lang="en-US" sz="2000" err="1">
                <a:cs typeface="Calibri"/>
              </a:rPr>
              <a:t>cabe</a:t>
            </a:r>
            <a:r>
              <a:rPr lang="en-US" sz="2000">
                <a:cs typeface="Calibri"/>
              </a:rPr>
              <a:t> </a:t>
            </a:r>
            <a:r>
              <a:rPr lang="en-US" sz="2000" err="1">
                <a:cs typeface="Calibri"/>
              </a:rPr>
              <a:t>destacar</a:t>
            </a:r>
            <a:r>
              <a:rPr lang="en-US" sz="2000">
                <a:cs typeface="Calibri"/>
              </a:rPr>
              <a:t> que </a:t>
            </a:r>
            <a:r>
              <a:rPr lang="en-US" sz="2000" err="1">
                <a:cs typeface="Calibri"/>
              </a:rPr>
              <a:t>unos</a:t>
            </a:r>
            <a:r>
              <a:rPr lang="en-US" sz="2000">
                <a:cs typeface="Calibri"/>
              </a:rPr>
              <a:t> solo </a:t>
            </a:r>
            <a:r>
              <a:rPr lang="en-US" sz="2000" err="1">
                <a:cs typeface="Calibri"/>
              </a:rPr>
              <a:t>tiene</a:t>
            </a:r>
            <a:r>
              <a:rPr lang="en-US" sz="2000">
                <a:cs typeface="Calibri"/>
              </a:rPr>
              <a:t> la </a:t>
            </a:r>
            <a:r>
              <a:rPr lang="en-US" sz="2000" err="1">
                <a:cs typeface="Calibri"/>
              </a:rPr>
              <a:t>funcion</a:t>
            </a:r>
            <a:r>
              <a:rPr lang="en-US" sz="2000">
                <a:cs typeface="Calibri"/>
              </a:rPr>
              <a:t> de </a:t>
            </a:r>
            <a:r>
              <a:rPr lang="en-US" sz="2000" err="1">
                <a:cs typeface="Calibri"/>
              </a:rPr>
              <a:t>notificar</a:t>
            </a:r>
            <a:r>
              <a:rPr lang="en-US" sz="2000">
                <a:cs typeface="Calibri"/>
              </a:rPr>
              <a:t> en dado </a:t>
            </a:r>
            <a:r>
              <a:rPr lang="en-US" sz="2000" err="1">
                <a:cs typeface="Calibri"/>
              </a:rPr>
              <a:t>caso</a:t>
            </a:r>
            <a:r>
              <a:rPr lang="en-US" sz="2000">
                <a:cs typeface="Calibri"/>
              </a:rPr>
              <a:t>.</a:t>
            </a:r>
          </a:p>
        </p:txBody>
      </p:sp>
      <p:sp>
        <p:nvSpPr>
          <p:cNvPr id="15"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413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30C2BA-5EF9-414C-9F1B-09423B04AE6C}"/>
              </a:ext>
            </a:extLst>
          </p:cNvPr>
          <p:cNvSpPr>
            <a:spLocks noGrp="1"/>
          </p:cNvSpPr>
          <p:nvPr>
            <p:ph type="title"/>
          </p:nvPr>
        </p:nvSpPr>
        <p:spPr>
          <a:xfrm>
            <a:off x="643467" y="321734"/>
            <a:ext cx="10905066" cy="1135737"/>
          </a:xfrm>
        </p:spPr>
        <p:txBody>
          <a:bodyPr>
            <a:normAutofit/>
          </a:bodyPr>
          <a:lstStyle/>
          <a:p>
            <a:r>
              <a:rPr lang="en-US" sz="3600">
                <a:cs typeface="Calibri Light"/>
              </a:rPr>
              <a:t>Ejemplo:</a:t>
            </a:r>
            <a:endParaRPr lang="en-US" sz="3600"/>
          </a:p>
        </p:txBody>
      </p:sp>
      <p:sp>
        <p:nvSpPr>
          <p:cNvPr id="3" name="Content Placeholder 2">
            <a:extLst>
              <a:ext uri="{FF2B5EF4-FFF2-40B4-BE49-F238E27FC236}">
                <a16:creationId xmlns:a16="http://schemas.microsoft.com/office/drawing/2014/main" id="{D3437C1B-C375-494B-AE88-95DA495E473D}"/>
              </a:ext>
            </a:extLst>
          </p:cNvPr>
          <p:cNvSpPr>
            <a:spLocks noGrp="1"/>
          </p:cNvSpPr>
          <p:nvPr>
            <p:ph idx="1"/>
          </p:nvPr>
        </p:nvSpPr>
        <p:spPr>
          <a:xfrm>
            <a:off x="1368596" y="1709239"/>
            <a:ext cx="10905066" cy="4393982"/>
          </a:xfrm>
        </p:spPr>
        <p:txBody>
          <a:bodyPr vert="horz" lIns="91440" tIns="45720" rIns="91440" bIns="45720" rtlCol="0" anchor="t">
            <a:normAutofit/>
          </a:bodyPr>
          <a:lstStyle/>
          <a:p>
            <a:r>
              <a:rPr lang="en-US" sz="1400">
                <a:latin typeface="Consolas"/>
              </a:rPr>
              <a:t>public void </a:t>
            </a:r>
            <a:r>
              <a:rPr lang="en-US" sz="1400" err="1">
                <a:latin typeface="Consolas"/>
              </a:rPr>
              <a:t>llenar</a:t>
            </a:r>
            <a:r>
              <a:rPr lang="en-US" sz="1400">
                <a:latin typeface="Consolas"/>
              </a:rPr>
              <a:t>(View view) {</a:t>
            </a:r>
            <a:br>
              <a:rPr lang="en-US" sz="1400">
                <a:latin typeface="Consolas"/>
              </a:rPr>
            </a:br>
            <a:r>
              <a:rPr lang="en-US" sz="1400">
                <a:latin typeface="Consolas"/>
              </a:rPr>
              <a:t>    </a:t>
            </a:r>
            <a:r>
              <a:rPr lang="en-US" sz="1400" err="1">
                <a:latin typeface="Consolas"/>
              </a:rPr>
              <a:t>AdminDateBase</a:t>
            </a:r>
            <a:r>
              <a:rPr lang="en-US" sz="1400">
                <a:latin typeface="Consolas"/>
              </a:rPr>
              <a:t> admin = new </a:t>
            </a:r>
            <a:r>
              <a:rPr lang="en-US" sz="1400" err="1">
                <a:latin typeface="Consolas"/>
              </a:rPr>
              <a:t>AdmiDateBase</a:t>
            </a:r>
            <a:r>
              <a:rPr lang="en-US" sz="1400">
                <a:latin typeface="Consolas"/>
              </a:rPr>
              <a:t>(this, var.</a:t>
            </a:r>
            <a:r>
              <a:rPr lang="en-US" sz="1400" i="1">
                <a:latin typeface="Consolas"/>
              </a:rPr>
              <a:t>bd</a:t>
            </a:r>
            <a:r>
              <a:rPr lang="en-US" sz="1400">
                <a:latin typeface="Consolas"/>
              </a:rPr>
              <a:t>, null, </a:t>
            </a:r>
            <a:r>
              <a:rPr lang="en-US" sz="1400" err="1">
                <a:latin typeface="Consolas"/>
              </a:rPr>
              <a:t>var.</a:t>
            </a:r>
            <a:r>
              <a:rPr lang="en-US" sz="1400" i="1" err="1">
                <a:latin typeface="Consolas"/>
              </a:rPr>
              <a:t>version</a:t>
            </a:r>
            <a:r>
              <a:rPr lang="en-US" sz="1400">
                <a:latin typeface="Consolas"/>
              </a:rPr>
              <a:t>);</a:t>
            </a:r>
            <a:br>
              <a:rPr lang="en-US" sz="1400">
                <a:latin typeface="Consolas"/>
              </a:rPr>
            </a:br>
            <a:r>
              <a:rPr lang="en-US" sz="1400">
                <a:latin typeface="Consolas"/>
              </a:rPr>
              <a:t>    </a:t>
            </a:r>
            <a:r>
              <a:rPr lang="en-US" sz="1400" err="1">
                <a:latin typeface="Consolas"/>
              </a:rPr>
              <a:t>SQLiteDatabase</a:t>
            </a:r>
            <a:r>
              <a:rPr lang="en-US" sz="1400">
                <a:latin typeface="Consolas"/>
              </a:rPr>
              <a:t> bd = </a:t>
            </a:r>
            <a:r>
              <a:rPr lang="en-US" sz="1400" err="1">
                <a:latin typeface="Consolas"/>
              </a:rPr>
              <a:t>admin.getReadableDatabase</a:t>
            </a:r>
            <a:r>
              <a:rPr lang="en-US" sz="1400">
                <a:latin typeface="Consolas"/>
              </a:rPr>
              <a:t>();</a:t>
            </a:r>
            <a:br>
              <a:rPr lang="en-US" sz="1400">
                <a:latin typeface="Consolas"/>
              </a:rPr>
            </a:br>
            <a:r>
              <a:rPr lang="en-US" sz="1400">
                <a:latin typeface="Consolas"/>
              </a:rPr>
              <a:t>    bd = </a:t>
            </a:r>
            <a:r>
              <a:rPr lang="en-US" sz="1400" err="1">
                <a:latin typeface="Consolas"/>
              </a:rPr>
              <a:t>admin.getWritableDatabase</a:t>
            </a:r>
            <a:r>
              <a:rPr lang="en-US" sz="1400">
                <a:latin typeface="Consolas"/>
              </a:rPr>
              <a:t>();</a:t>
            </a:r>
            <a:br>
              <a:rPr lang="en-US" sz="1400">
                <a:latin typeface="Consolas"/>
              </a:rPr>
            </a:br>
            <a:r>
              <a:rPr lang="en-US" sz="1400">
                <a:latin typeface="Consolas"/>
              </a:rPr>
              <a:t>    </a:t>
            </a:r>
            <a:r>
              <a:rPr lang="en-US" sz="1400" err="1">
                <a:latin typeface="Consolas"/>
              </a:rPr>
              <a:t>registro</a:t>
            </a:r>
            <a:r>
              <a:rPr lang="en-US" sz="1400">
                <a:latin typeface="Consolas"/>
              </a:rPr>
              <a:t> = new </a:t>
            </a:r>
            <a:r>
              <a:rPr lang="en-US" sz="1400" err="1">
                <a:latin typeface="Consolas"/>
              </a:rPr>
              <a:t>ContentValues</a:t>
            </a:r>
            <a:r>
              <a:rPr lang="en-US" sz="1400">
                <a:latin typeface="Consolas"/>
              </a:rPr>
              <a:t>();</a:t>
            </a:r>
            <a:br>
              <a:rPr lang="en-US" sz="1400">
                <a:latin typeface="Consolas"/>
              </a:rPr>
            </a:br>
            <a:r>
              <a:rPr lang="en-US" sz="1400">
                <a:latin typeface="Consolas"/>
              </a:rPr>
              <a:t>    </a:t>
            </a:r>
            <a:r>
              <a:rPr lang="en-US" sz="1400" err="1">
                <a:latin typeface="Consolas"/>
              </a:rPr>
              <a:t>registro.put</a:t>
            </a:r>
            <a:r>
              <a:rPr lang="en-US" sz="1400">
                <a:latin typeface="Consolas"/>
              </a:rPr>
              <a:t>("</a:t>
            </a:r>
            <a:r>
              <a:rPr lang="en-US" sz="1400" err="1">
                <a:latin typeface="Consolas"/>
              </a:rPr>
              <a:t>encabezado</a:t>
            </a:r>
            <a:r>
              <a:rPr lang="en-US" sz="1400">
                <a:latin typeface="Consolas"/>
              </a:rPr>
              <a:t>", t1.getText().</a:t>
            </a:r>
            <a:r>
              <a:rPr lang="en-US" sz="1400" err="1">
                <a:latin typeface="Consolas"/>
              </a:rPr>
              <a:t>toString</a:t>
            </a:r>
            <a:r>
              <a:rPr lang="en-US" sz="1400">
                <a:latin typeface="Consolas"/>
              </a:rPr>
              <a:t>());</a:t>
            </a:r>
            <a:br>
              <a:rPr lang="en-US" sz="1400">
                <a:latin typeface="Consolas"/>
              </a:rPr>
            </a:br>
            <a:r>
              <a:rPr lang="en-US" sz="1400">
                <a:latin typeface="Consolas"/>
              </a:rPr>
              <a:t>    </a:t>
            </a:r>
            <a:r>
              <a:rPr lang="en-US" sz="1400" err="1">
                <a:latin typeface="Consolas"/>
              </a:rPr>
              <a:t>registro.put</a:t>
            </a:r>
            <a:r>
              <a:rPr lang="en-US" sz="1400">
                <a:latin typeface="Consolas"/>
              </a:rPr>
              <a:t>("</a:t>
            </a:r>
            <a:r>
              <a:rPr lang="en-US" sz="1400" err="1">
                <a:latin typeface="Consolas"/>
              </a:rPr>
              <a:t>mensaje</a:t>
            </a:r>
            <a:r>
              <a:rPr lang="en-US" sz="1400">
                <a:latin typeface="Consolas"/>
              </a:rPr>
              <a:t>", t2.getText().</a:t>
            </a:r>
            <a:r>
              <a:rPr lang="en-US" sz="1400" err="1">
                <a:latin typeface="Consolas"/>
              </a:rPr>
              <a:t>toString</a:t>
            </a:r>
            <a:r>
              <a:rPr lang="en-US" sz="1400">
                <a:latin typeface="Consolas"/>
              </a:rPr>
              <a:t>());</a:t>
            </a:r>
            <a:br>
              <a:rPr lang="en-US" sz="1400">
                <a:latin typeface="Consolas"/>
              </a:rPr>
            </a:br>
            <a:r>
              <a:rPr lang="en-US" sz="1400">
                <a:latin typeface="Consolas"/>
              </a:rPr>
              <a:t>    </a:t>
            </a:r>
            <a:r>
              <a:rPr lang="en-US" sz="1400" err="1">
                <a:latin typeface="Consolas"/>
              </a:rPr>
              <a:t>registro.put</a:t>
            </a:r>
            <a:r>
              <a:rPr lang="en-US" sz="1400">
                <a:latin typeface="Consolas"/>
              </a:rPr>
              <a:t>("</a:t>
            </a:r>
            <a:r>
              <a:rPr lang="en-US" sz="1400" err="1">
                <a:latin typeface="Consolas"/>
              </a:rPr>
              <a:t>fecha</a:t>
            </a:r>
            <a:r>
              <a:rPr lang="en-US" sz="1400">
                <a:latin typeface="Consolas"/>
              </a:rPr>
              <a:t>", t3.getText().</a:t>
            </a:r>
            <a:r>
              <a:rPr lang="en-US" sz="1400" err="1">
                <a:latin typeface="Consolas"/>
              </a:rPr>
              <a:t>toString</a:t>
            </a:r>
            <a:r>
              <a:rPr lang="en-US" sz="1400">
                <a:latin typeface="Consolas"/>
              </a:rPr>
              <a:t>());</a:t>
            </a:r>
            <a:br>
              <a:rPr lang="en-US" sz="1400">
                <a:latin typeface="Consolas"/>
              </a:rPr>
            </a:br>
            <a:r>
              <a:rPr lang="en-US" sz="1400">
                <a:latin typeface="Consolas"/>
              </a:rPr>
              <a:t>    </a:t>
            </a:r>
            <a:r>
              <a:rPr lang="en-US" sz="1400" err="1">
                <a:latin typeface="Consolas"/>
              </a:rPr>
              <a:t>registro.put</a:t>
            </a:r>
            <a:r>
              <a:rPr lang="en-US" sz="1400">
                <a:latin typeface="Consolas"/>
              </a:rPr>
              <a:t>("hora", t4.getText().</a:t>
            </a:r>
            <a:r>
              <a:rPr lang="en-US" sz="1400" err="1">
                <a:latin typeface="Consolas"/>
              </a:rPr>
              <a:t>toString</a:t>
            </a:r>
            <a:r>
              <a:rPr lang="en-US" sz="1400">
                <a:latin typeface="Consolas"/>
              </a:rPr>
              <a:t>());</a:t>
            </a:r>
            <a:br>
              <a:rPr lang="en-US" sz="1400">
                <a:latin typeface="Consolas"/>
              </a:rPr>
            </a:br>
            <a:r>
              <a:rPr lang="en-US" sz="1400">
                <a:latin typeface="Consolas"/>
              </a:rPr>
              <a:t>    </a:t>
            </a:r>
            <a:r>
              <a:rPr lang="en-US" sz="1400" err="1">
                <a:latin typeface="Consolas"/>
              </a:rPr>
              <a:t>bd.insert</a:t>
            </a:r>
            <a:r>
              <a:rPr lang="en-US" sz="1400">
                <a:latin typeface="Consolas"/>
              </a:rPr>
              <a:t>("</a:t>
            </a:r>
            <a:r>
              <a:rPr lang="en-US" sz="1400" err="1">
                <a:latin typeface="Consolas"/>
              </a:rPr>
              <a:t>alarma</a:t>
            </a:r>
            <a:r>
              <a:rPr lang="en-US" sz="1400">
                <a:latin typeface="Consolas"/>
              </a:rPr>
              <a:t>", null, </a:t>
            </a:r>
            <a:r>
              <a:rPr lang="en-US" sz="1400" err="1">
                <a:latin typeface="Consolas"/>
              </a:rPr>
              <a:t>registro</a:t>
            </a:r>
            <a:r>
              <a:rPr lang="en-US" sz="1400">
                <a:latin typeface="Consolas"/>
              </a:rPr>
              <a:t>);</a:t>
            </a:r>
            <a:br>
              <a:rPr lang="en-US" sz="1400">
                <a:latin typeface="Consolas"/>
              </a:rPr>
            </a:br>
            <a:r>
              <a:rPr lang="en-US" sz="1400">
                <a:latin typeface="Consolas"/>
              </a:rPr>
              <a:t>    </a:t>
            </a:r>
            <a:r>
              <a:rPr lang="en-US" sz="1400" err="1">
                <a:latin typeface="Consolas"/>
              </a:rPr>
              <a:t>bd.close</a:t>
            </a:r>
            <a:r>
              <a:rPr lang="en-US" sz="1400">
                <a:latin typeface="Consolas"/>
              </a:rPr>
              <a:t>();</a:t>
            </a:r>
            <a:br>
              <a:rPr lang="en-US" sz="1400">
                <a:latin typeface="Consolas"/>
              </a:rPr>
            </a:br>
            <a:r>
              <a:rPr lang="en-US" sz="1400">
                <a:latin typeface="Consolas"/>
              </a:rPr>
              <a:t>    t1.setText("");</a:t>
            </a:r>
            <a:br>
              <a:rPr lang="en-US" sz="1400">
                <a:latin typeface="Consolas"/>
              </a:rPr>
            </a:br>
            <a:r>
              <a:rPr lang="en-US" sz="1400">
                <a:latin typeface="Consolas"/>
              </a:rPr>
              <a:t>    t2.setText("");</a:t>
            </a:r>
            <a:br>
              <a:rPr lang="en-US" sz="1400">
                <a:latin typeface="Consolas"/>
              </a:rPr>
            </a:br>
            <a:r>
              <a:rPr lang="en-US" sz="1400">
                <a:latin typeface="Consolas"/>
              </a:rPr>
              <a:t>    t3.setText("");</a:t>
            </a:r>
            <a:br>
              <a:rPr lang="en-US" sz="1400">
                <a:latin typeface="Consolas"/>
              </a:rPr>
            </a:br>
            <a:r>
              <a:rPr lang="en-US" sz="1400">
                <a:latin typeface="Consolas"/>
              </a:rPr>
              <a:t>    t4.setText("");</a:t>
            </a:r>
            <a:br>
              <a:rPr lang="en-US" sz="1400">
                <a:latin typeface="Consolas"/>
              </a:rPr>
            </a:br>
            <a:r>
              <a:rPr lang="en-US" sz="1400">
                <a:latin typeface="Consolas"/>
              </a:rPr>
              <a:t>    </a:t>
            </a:r>
            <a:r>
              <a:rPr lang="en-US" sz="1400" err="1">
                <a:latin typeface="Consolas"/>
              </a:rPr>
              <a:t>Toast.</a:t>
            </a:r>
            <a:r>
              <a:rPr lang="en-US" sz="1400" i="1" err="1">
                <a:latin typeface="Consolas"/>
              </a:rPr>
              <a:t>makeText</a:t>
            </a:r>
            <a:r>
              <a:rPr lang="en-US" sz="1400">
                <a:latin typeface="Consolas"/>
              </a:rPr>
              <a:t>(this, "</a:t>
            </a:r>
            <a:r>
              <a:rPr lang="en-US" sz="1400" err="1">
                <a:latin typeface="Consolas"/>
              </a:rPr>
              <a:t>alarma</a:t>
            </a:r>
            <a:r>
              <a:rPr lang="en-US" sz="1400">
                <a:latin typeface="Consolas"/>
              </a:rPr>
              <a:t> </a:t>
            </a:r>
            <a:r>
              <a:rPr lang="en-US" sz="1400" err="1">
                <a:latin typeface="Consolas"/>
              </a:rPr>
              <a:t>registrada</a:t>
            </a:r>
            <a:r>
              <a:rPr lang="en-US" sz="1400">
                <a:latin typeface="Consolas"/>
              </a:rPr>
              <a:t>", </a:t>
            </a:r>
            <a:r>
              <a:rPr lang="en-US" sz="1400" err="1">
                <a:latin typeface="Consolas"/>
              </a:rPr>
              <a:t>Toast.</a:t>
            </a:r>
            <a:r>
              <a:rPr lang="en-US" sz="1400" i="1" err="1">
                <a:latin typeface="Consolas"/>
              </a:rPr>
              <a:t>LENGTH_LONG</a:t>
            </a:r>
            <a:r>
              <a:rPr lang="en-US" sz="1400">
                <a:latin typeface="Consolas"/>
              </a:rPr>
              <a:t>).show();</a:t>
            </a:r>
            <a:br>
              <a:rPr lang="en-US" sz="1400">
                <a:latin typeface="Consolas"/>
              </a:rPr>
            </a:br>
            <a:r>
              <a:rPr lang="en-US" sz="1400">
                <a:latin typeface="Consolas"/>
              </a:rPr>
              <a:t>}</a:t>
            </a:r>
          </a:p>
          <a:p>
            <a:endParaRPr lang="en-US" sz="1400">
              <a:latin typeface="Consolas"/>
            </a:endParaRPr>
          </a:p>
          <a:p>
            <a:r>
              <a:rPr lang="en-US" sz="1400" err="1">
                <a:latin typeface="Consolas"/>
              </a:rPr>
              <a:t>Donde</a:t>
            </a:r>
            <a:r>
              <a:rPr lang="en-US" sz="1400">
                <a:latin typeface="Consolas"/>
              </a:rPr>
              <a:t> se </a:t>
            </a:r>
            <a:r>
              <a:rPr lang="en-US" sz="1400" err="1">
                <a:latin typeface="Consolas"/>
              </a:rPr>
              <a:t>registra</a:t>
            </a:r>
            <a:r>
              <a:rPr lang="en-US" sz="1400">
                <a:latin typeface="Consolas"/>
              </a:rPr>
              <a:t> </a:t>
            </a:r>
            <a:r>
              <a:rPr lang="en-US" sz="1400" err="1">
                <a:latin typeface="Consolas"/>
              </a:rPr>
              <a:t>cada</a:t>
            </a:r>
            <a:r>
              <a:rPr lang="en-US" sz="1400">
                <a:latin typeface="Consolas"/>
              </a:rPr>
              <a:t> una de las entradas y se </a:t>
            </a:r>
            <a:r>
              <a:rPr lang="en-US" sz="1400" err="1">
                <a:latin typeface="Consolas"/>
              </a:rPr>
              <a:t>resguarda</a:t>
            </a:r>
            <a:r>
              <a:rPr lang="en-US" sz="1400">
                <a:latin typeface="Consolas"/>
              </a:rPr>
              <a:t> en la base de </a:t>
            </a:r>
            <a:r>
              <a:rPr lang="en-US" sz="1400" err="1">
                <a:latin typeface="Consolas"/>
              </a:rPr>
              <a:t>datos</a:t>
            </a:r>
            <a:endParaRPr lang="en-US" sz="1400">
              <a:latin typeface="Consolas"/>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80577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9260FAC-7F1D-4D1C-9E7B-4E3D8EBB2643}"/>
              </a:ext>
            </a:extLst>
          </p:cNvPr>
          <p:cNvSpPr>
            <a:spLocks noGrp="1"/>
          </p:cNvSpPr>
          <p:nvPr>
            <p:ph idx="1"/>
          </p:nvPr>
        </p:nvSpPr>
        <p:spPr>
          <a:xfrm>
            <a:off x="901564" y="1366331"/>
            <a:ext cx="10054996" cy="4737587"/>
          </a:xfrm>
        </p:spPr>
        <p:txBody>
          <a:bodyPr vert="horz" lIns="91440" tIns="45720" rIns="91440" bIns="45720" rtlCol="0" anchor="t">
            <a:noAutofit/>
          </a:bodyPr>
          <a:lstStyle/>
          <a:p>
            <a:pPr marL="0" indent="0">
              <a:buNone/>
            </a:pPr>
            <a:r>
              <a:rPr lang="en-US" sz="2000">
                <a:cs typeface="Calibri"/>
              </a:rPr>
              <a:t>Organización:</a:t>
            </a:r>
            <a:endParaRPr lang="en-US" sz="2000">
              <a:ea typeface="+mn-lt"/>
              <a:cs typeface="+mn-lt"/>
            </a:endParaRPr>
          </a:p>
          <a:p>
            <a:pPr marL="0" indent="0">
              <a:buNone/>
            </a:pPr>
            <a:r>
              <a:rPr lang="en-US" sz="2000">
                <a:cs typeface="Calibri"/>
              </a:rPr>
              <a:t>Alexis Ake: </a:t>
            </a:r>
            <a:r>
              <a:rPr lang="en-US" sz="2000" i="1">
                <a:cs typeface="Calibri"/>
              </a:rPr>
              <a:t>Scrum team</a:t>
            </a:r>
            <a:endParaRPr lang="en-US" sz="2000">
              <a:ea typeface="+mn-lt"/>
              <a:cs typeface="+mn-lt"/>
            </a:endParaRPr>
          </a:p>
          <a:p>
            <a:pPr marL="0" indent="0">
              <a:buNone/>
            </a:pPr>
            <a:r>
              <a:rPr lang="en-US" sz="2000">
                <a:cs typeface="Calibri"/>
              </a:rPr>
              <a:t>Diego de </a:t>
            </a:r>
            <a:r>
              <a:rPr lang="en-US" sz="2000" err="1">
                <a:cs typeface="Calibri"/>
              </a:rPr>
              <a:t>Gante</a:t>
            </a:r>
            <a:r>
              <a:rPr lang="en-US" sz="2000">
                <a:cs typeface="Calibri"/>
              </a:rPr>
              <a:t>: </a:t>
            </a:r>
            <a:r>
              <a:rPr lang="en-US" sz="2000" i="1">
                <a:cs typeface="Calibri"/>
              </a:rPr>
              <a:t>Scrum team</a:t>
            </a:r>
            <a:endParaRPr lang="en-US" sz="2000">
              <a:ea typeface="+mn-lt"/>
              <a:cs typeface="+mn-lt"/>
            </a:endParaRPr>
          </a:p>
          <a:p>
            <a:pPr marL="0" indent="0">
              <a:buNone/>
            </a:pPr>
            <a:r>
              <a:rPr lang="en-US" sz="2000">
                <a:cs typeface="Calibri"/>
              </a:rPr>
              <a:t>Mario Chan: </a:t>
            </a:r>
            <a:r>
              <a:rPr lang="en-US" sz="2000" i="1">
                <a:cs typeface="Calibri"/>
              </a:rPr>
              <a:t>Scrum team</a:t>
            </a:r>
            <a:r>
              <a:rPr lang="en-US" sz="2000">
                <a:cs typeface="Calibri"/>
              </a:rPr>
              <a:t> </a:t>
            </a:r>
            <a:r>
              <a:rPr lang="en-US" sz="2000" b="1">
                <a:cs typeface="Calibri"/>
              </a:rPr>
              <a:t>/ Scrum master</a:t>
            </a:r>
            <a:endParaRPr lang="en-US" sz="2000">
              <a:ea typeface="+mn-lt"/>
              <a:cs typeface="+mn-lt"/>
            </a:endParaRPr>
          </a:p>
          <a:p>
            <a:pPr marL="0" indent="0">
              <a:buNone/>
            </a:pPr>
            <a:r>
              <a:rPr lang="en-US" sz="2000">
                <a:cs typeface="Calibri"/>
              </a:rPr>
              <a:t>Pedro </a:t>
            </a:r>
            <a:r>
              <a:rPr lang="en-US" sz="2000" err="1">
                <a:cs typeface="Calibri"/>
              </a:rPr>
              <a:t>Cauich</a:t>
            </a:r>
            <a:r>
              <a:rPr lang="en-US" sz="2000">
                <a:cs typeface="Calibri"/>
              </a:rPr>
              <a:t>: </a:t>
            </a:r>
            <a:r>
              <a:rPr lang="en-US" sz="2000" i="1">
                <a:cs typeface="Calibri"/>
              </a:rPr>
              <a:t>Scrum team</a:t>
            </a:r>
          </a:p>
          <a:p>
            <a:pPr>
              <a:buNone/>
            </a:pPr>
            <a:r>
              <a:rPr lang="en-US" sz="2000" err="1">
                <a:ea typeface="+mn-lt"/>
                <a:cs typeface="+mn-lt"/>
              </a:rPr>
              <a:t>Esquemas</a:t>
            </a:r>
            <a:r>
              <a:rPr lang="en-US" sz="2000">
                <a:ea typeface="+mn-lt"/>
                <a:cs typeface="+mn-lt"/>
              </a:rPr>
              <a:t> de </a:t>
            </a:r>
            <a:r>
              <a:rPr lang="en-US" sz="2000" err="1">
                <a:ea typeface="+mn-lt"/>
                <a:cs typeface="+mn-lt"/>
              </a:rPr>
              <a:t>monitoreo</a:t>
            </a:r>
            <a:r>
              <a:rPr lang="en-US" sz="2000">
                <a:ea typeface="+mn-lt"/>
                <a:cs typeface="+mn-lt"/>
              </a:rPr>
              <a:t>:</a:t>
            </a:r>
            <a:endParaRPr lang="en-US" sz="2000">
              <a:cs typeface="Calibri"/>
            </a:endParaRPr>
          </a:p>
          <a:p>
            <a:pPr>
              <a:buNone/>
            </a:pPr>
            <a:r>
              <a:rPr lang="en-US" sz="2000">
                <a:ea typeface="+mn-lt"/>
                <a:cs typeface="+mn-lt"/>
              </a:rPr>
              <a:t>El </a:t>
            </a:r>
            <a:r>
              <a:rPr lang="en-US" sz="2000" err="1">
                <a:ea typeface="+mn-lt"/>
                <a:cs typeface="+mn-lt"/>
              </a:rPr>
              <a:t>monitoreo</a:t>
            </a:r>
            <a:r>
              <a:rPr lang="en-US" sz="2000">
                <a:ea typeface="+mn-lt"/>
                <a:cs typeface="+mn-lt"/>
              </a:rPr>
              <a:t> del </a:t>
            </a:r>
            <a:r>
              <a:rPr lang="en-US" sz="2000" err="1">
                <a:ea typeface="+mn-lt"/>
                <a:cs typeface="+mn-lt"/>
              </a:rPr>
              <a:t>equipo</a:t>
            </a:r>
            <a:r>
              <a:rPr lang="en-US" sz="2000">
                <a:ea typeface="+mn-lt"/>
                <a:cs typeface="+mn-lt"/>
              </a:rPr>
              <a:t> </a:t>
            </a:r>
            <a:r>
              <a:rPr lang="en-US" sz="2000" err="1">
                <a:ea typeface="+mn-lt"/>
                <a:cs typeface="+mn-lt"/>
              </a:rPr>
              <a:t>estará</a:t>
            </a:r>
            <a:r>
              <a:rPr lang="en-US" sz="2000">
                <a:ea typeface="+mn-lt"/>
                <a:cs typeface="+mn-lt"/>
              </a:rPr>
              <a:t> </a:t>
            </a:r>
            <a:r>
              <a:rPr lang="en-US" sz="2000" err="1">
                <a:ea typeface="+mn-lt"/>
                <a:cs typeface="+mn-lt"/>
              </a:rPr>
              <a:t>contenido</a:t>
            </a:r>
            <a:r>
              <a:rPr lang="en-US" sz="2000">
                <a:ea typeface="+mn-lt"/>
                <a:cs typeface="+mn-lt"/>
              </a:rPr>
              <a:t> en el </a:t>
            </a:r>
            <a:r>
              <a:rPr lang="en-US" sz="2000" err="1">
                <a:ea typeface="+mn-lt"/>
                <a:cs typeface="+mn-lt"/>
              </a:rPr>
              <a:t>calendario</a:t>
            </a:r>
            <a:r>
              <a:rPr lang="en-US" sz="2000">
                <a:ea typeface="+mn-lt"/>
                <a:cs typeface="+mn-lt"/>
              </a:rPr>
              <a:t>, </a:t>
            </a:r>
            <a:r>
              <a:rPr lang="en-US" sz="2000" err="1">
                <a:ea typeface="+mn-lt"/>
                <a:cs typeface="+mn-lt"/>
              </a:rPr>
              <a:t>donde</a:t>
            </a:r>
            <a:r>
              <a:rPr lang="en-US" sz="2000">
                <a:ea typeface="+mn-lt"/>
                <a:cs typeface="+mn-lt"/>
              </a:rPr>
              <a:t> se </a:t>
            </a:r>
            <a:r>
              <a:rPr lang="en-US" sz="2000" err="1">
                <a:ea typeface="+mn-lt"/>
                <a:cs typeface="+mn-lt"/>
              </a:rPr>
              <a:t>irán</a:t>
            </a:r>
            <a:r>
              <a:rPr lang="en-US" sz="2000">
                <a:ea typeface="+mn-lt"/>
                <a:cs typeface="+mn-lt"/>
              </a:rPr>
              <a:t> </a:t>
            </a:r>
            <a:r>
              <a:rPr lang="en-US" sz="2000" err="1">
                <a:ea typeface="+mn-lt"/>
                <a:cs typeface="+mn-lt"/>
              </a:rPr>
              <a:t>apuntando</a:t>
            </a:r>
            <a:r>
              <a:rPr lang="en-US" sz="2000">
                <a:ea typeface="+mn-lt"/>
                <a:cs typeface="+mn-lt"/>
              </a:rPr>
              <a:t> los </a:t>
            </a:r>
            <a:r>
              <a:rPr lang="en-US" sz="2000" err="1">
                <a:ea typeface="+mn-lt"/>
                <a:cs typeface="+mn-lt"/>
              </a:rPr>
              <a:t>avances</a:t>
            </a:r>
            <a:r>
              <a:rPr lang="en-US" sz="2000">
                <a:ea typeface="+mn-lt"/>
                <a:cs typeface="+mn-lt"/>
              </a:rPr>
              <a:t> </a:t>
            </a:r>
            <a:r>
              <a:rPr lang="en-US" sz="2000" err="1">
                <a:ea typeface="+mn-lt"/>
                <a:cs typeface="+mn-lt"/>
              </a:rPr>
              <a:t>logrados</a:t>
            </a:r>
            <a:r>
              <a:rPr lang="en-US" sz="2000">
                <a:ea typeface="+mn-lt"/>
                <a:cs typeface="+mn-lt"/>
              </a:rPr>
              <a:t> </a:t>
            </a:r>
            <a:r>
              <a:rPr lang="en-US" sz="2000" err="1">
                <a:ea typeface="+mn-lt"/>
                <a:cs typeface="+mn-lt"/>
              </a:rPr>
              <a:t>cada</a:t>
            </a:r>
            <a:r>
              <a:rPr lang="en-US" sz="2000">
                <a:ea typeface="+mn-lt"/>
                <a:cs typeface="+mn-lt"/>
              </a:rPr>
              <a:t> </a:t>
            </a:r>
            <a:r>
              <a:rPr lang="en-US" sz="2000" err="1">
                <a:ea typeface="+mn-lt"/>
                <a:cs typeface="+mn-lt"/>
              </a:rPr>
              <a:t>determinado</a:t>
            </a:r>
            <a:r>
              <a:rPr lang="en-US" sz="2000">
                <a:ea typeface="+mn-lt"/>
                <a:cs typeface="+mn-lt"/>
              </a:rPr>
              <a:t> </a:t>
            </a:r>
            <a:r>
              <a:rPr lang="en-US" sz="2000" err="1">
                <a:ea typeface="+mn-lt"/>
                <a:cs typeface="+mn-lt"/>
              </a:rPr>
              <a:t>tiempo</a:t>
            </a:r>
            <a:r>
              <a:rPr lang="en-US" sz="2000">
                <a:ea typeface="+mn-lt"/>
                <a:cs typeface="+mn-lt"/>
              </a:rPr>
              <a:t> y </a:t>
            </a:r>
            <a:r>
              <a:rPr lang="en-US" sz="2000" err="1">
                <a:ea typeface="+mn-lt"/>
                <a:cs typeface="+mn-lt"/>
              </a:rPr>
              <a:t>serán</a:t>
            </a:r>
            <a:r>
              <a:rPr lang="en-US" sz="2000">
                <a:ea typeface="+mn-lt"/>
                <a:cs typeface="+mn-lt"/>
              </a:rPr>
              <a:t> </a:t>
            </a:r>
            <a:r>
              <a:rPr lang="en-US" sz="2000" err="1">
                <a:ea typeface="+mn-lt"/>
                <a:cs typeface="+mn-lt"/>
              </a:rPr>
              <a:t>comparados</a:t>
            </a:r>
            <a:r>
              <a:rPr lang="en-US" sz="2000">
                <a:ea typeface="+mn-lt"/>
                <a:cs typeface="+mn-lt"/>
              </a:rPr>
              <a:t> con los </a:t>
            </a:r>
            <a:r>
              <a:rPr lang="en-US" sz="2000" err="1">
                <a:ea typeface="+mn-lt"/>
                <a:cs typeface="+mn-lt"/>
              </a:rPr>
              <a:t>avances</a:t>
            </a:r>
            <a:r>
              <a:rPr lang="en-US" sz="2000">
                <a:ea typeface="+mn-lt"/>
                <a:cs typeface="+mn-lt"/>
              </a:rPr>
              <a:t> </a:t>
            </a:r>
            <a:r>
              <a:rPr lang="en-US" sz="2000" err="1">
                <a:ea typeface="+mn-lt"/>
                <a:cs typeface="+mn-lt"/>
              </a:rPr>
              <a:t>planeados</a:t>
            </a:r>
            <a:r>
              <a:rPr lang="en-US" sz="2000">
                <a:ea typeface="+mn-lt"/>
                <a:cs typeface="+mn-lt"/>
              </a:rPr>
              <a:t>.</a:t>
            </a:r>
            <a:endParaRPr lang="en-US" sz="2000">
              <a:cs typeface="Calibri"/>
            </a:endParaRPr>
          </a:p>
          <a:p>
            <a:pPr>
              <a:buNone/>
            </a:pPr>
            <a:r>
              <a:rPr lang="en-US" sz="2000" err="1">
                <a:ea typeface="+mn-lt"/>
                <a:cs typeface="+mn-lt"/>
              </a:rPr>
              <a:t>Bitácoras</a:t>
            </a:r>
            <a:r>
              <a:rPr lang="en-US" sz="2000">
                <a:ea typeface="+mn-lt"/>
                <a:cs typeface="+mn-lt"/>
              </a:rPr>
              <a:t>:</a:t>
            </a:r>
            <a:endParaRPr lang="en-US" sz="2000">
              <a:cs typeface="Calibri"/>
            </a:endParaRPr>
          </a:p>
          <a:p>
            <a:pPr>
              <a:buNone/>
            </a:pPr>
            <a:r>
              <a:rPr lang="en-US" sz="2000">
                <a:ea typeface="+mn-lt"/>
                <a:cs typeface="+mn-lt"/>
              </a:rPr>
              <a:t>Conforme </a:t>
            </a:r>
            <a:r>
              <a:rPr lang="en-US" sz="2000" err="1">
                <a:ea typeface="+mn-lt"/>
                <a:cs typeface="+mn-lt"/>
              </a:rPr>
              <a:t>avanzamos</a:t>
            </a:r>
            <a:r>
              <a:rPr lang="en-US" sz="2000">
                <a:ea typeface="+mn-lt"/>
                <a:cs typeface="+mn-lt"/>
              </a:rPr>
              <a:t> en el </a:t>
            </a:r>
            <a:r>
              <a:rPr lang="en-US" sz="2000" err="1">
                <a:ea typeface="+mn-lt"/>
                <a:cs typeface="+mn-lt"/>
              </a:rPr>
              <a:t>proceso</a:t>
            </a:r>
            <a:r>
              <a:rPr lang="en-US" sz="2000">
                <a:ea typeface="+mn-lt"/>
                <a:cs typeface="+mn-lt"/>
              </a:rPr>
              <a:t> de </a:t>
            </a:r>
            <a:r>
              <a:rPr lang="en-US" sz="2000" err="1">
                <a:ea typeface="+mn-lt"/>
                <a:cs typeface="+mn-lt"/>
              </a:rPr>
              <a:t>desarrollo</a:t>
            </a:r>
            <a:r>
              <a:rPr lang="en-US" sz="2000">
                <a:ea typeface="+mn-lt"/>
                <a:cs typeface="+mn-lt"/>
              </a:rPr>
              <a:t>, </a:t>
            </a:r>
            <a:r>
              <a:rPr lang="en-US" sz="2000" err="1">
                <a:ea typeface="+mn-lt"/>
                <a:cs typeface="+mn-lt"/>
              </a:rPr>
              <a:t>iremos</a:t>
            </a:r>
            <a:r>
              <a:rPr lang="en-US" sz="2000">
                <a:ea typeface="+mn-lt"/>
                <a:cs typeface="+mn-lt"/>
              </a:rPr>
              <a:t> </a:t>
            </a:r>
            <a:r>
              <a:rPr lang="en-US" sz="2000" err="1">
                <a:ea typeface="+mn-lt"/>
                <a:cs typeface="+mn-lt"/>
              </a:rPr>
              <a:t>anotando</a:t>
            </a:r>
            <a:r>
              <a:rPr lang="en-US" sz="2000">
                <a:ea typeface="+mn-lt"/>
                <a:cs typeface="+mn-lt"/>
              </a:rPr>
              <a:t> </a:t>
            </a:r>
            <a:r>
              <a:rPr lang="en-US" sz="2000" err="1">
                <a:ea typeface="+mn-lt"/>
                <a:cs typeface="+mn-lt"/>
              </a:rPr>
              <a:t>cada</a:t>
            </a:r>
            <a:r>
              <a:rPr lang="en-US" sz="2000">
                <a:ea typeface="+mn-lt"/>
                <a:cs typeface="+mn-lt"/>
              </a:rPr>
              <a:t> una de los </a:t>
            </a:r>
            <a:r>
              <a:rPr lang="en-US" sz="2000" err="1">
                <a:ea typeface="+mn-lt"/>
                <a:cs typeface="+mn-lt"/>
              </a:rPr>
              <a:t>avances</a:t>
            </a:r>
            <a:r>
              <a:rPr lang="en-US" sz="2000">
                <a:ea typeface="+mn-lt"/>
                <a:cs typeface="+mn-lt"/>
              </a:rPr>
              <a:t> y </a:t>
            </a:r>
            <a:r>
              <a:rPr lang="en-US" sz="2000" err="1">
                <a:ea typeface="+mn-lt"/>
                <a:cs typeface="+mn-lt"/>
              </a:rPr>
              <a:t>cambios</a:t>
            </a:r>
            <a:r>
              <a:rPr lang="en-US" sz="2000">
                <a:ea typeface="+mn-lt"/>
                <a:cs typeface="+mn-lt"/>
              </a:rPr>
              <a:t> que se </a:t>
            </a:r>
            <a:r>
              <a:rPr lang="en-US" sz="2000" err="1">
                <a:ea typeface="+mn-lt"/>
                <a:cs typeface="+mn-lt"/>
              </a:rPr>
              <a:t>vayan</a:t>
            </a:r>
            <a:r>
              <a:rPr lang="en-US" sz="2000">
                <a:ea typeface="+mn-lt"/>
                <a:cs typeface="+mn-lt"/>
              </a:rPr>
              <a:t> </a:t>
            </a:r>
            <a:r>
              <a:rPr lang="en-US" sz="2000" err="1">
                <a:ea typeface="+mn-lt"/>
                <a:cs typeface="+mn-lt"/>
              </a:rPr>
              <a:t>haciendo</a:t>
            </a:r>
            <a:r>
              <a:rPr lang="en-US" sz="2000">
                <a:ea typeface="+mn-lt"/>
                <a:cs typeface="+mn-lt"/>
              </a:rPr>
              <a:t> al </a:t>
            </a:r>
            <a:r>
              <a:rPr lang="en-US" sz="2000" err="1">
                <a:ea typeface="+mn-lt"/>
                <a:cs typeface="+mn-lt"/>
              </a:rPr>
              <a:t>sistema</a:t>
            </a:r>
            <a:r>
              <a:rPr lang="en-US" sz="2000">
                <a:ea typeface="+mn-lt"/>
                <a:cs typeface="+mn-lt"/>
              </a:rPr>
              <a:t>, para </a:t>
            </a:r>
            <a:r>
              <a:rPr lang="en-US" sz="2000" err="1">
                <a:ea typeface="+mn-lt"/>
                <a:cs typeface="+mn-lt"/>
              </a:rPr>
              <a:t>tener</a:t>
            </a:r>
            <a:r>
              <a:rPr lang="en-US" sz="2000">
                <a:ea typeface="+mn-lt"/>
                <a:cs typeface="+mn-lt"/>
              </a:rPr>
              <a:t> un control </a:t>
            </a:r>
            <a:r>
              <a:rPr lang="en-US" sz="2000" err="1">
                <a:ea typeface="+mn-lt"/>
                <a:cs typeface="+mn-lt"/>
              </a:rPr>
              <a:t>sobre</a:t>
            </a:r>
            <a:r>
              <a:rPr lang="en-US" sz="2000">
                <a:ea typeface="+mn-lt"/>
                <a:cs typeface="+mn-lt"/>
              </a:rPr>
              <a:t> el </a:t>
            </a:r>
            <a:r>
              <a:rPr lang="en-US" sz="2000" err="1">
                <a:ea typeface="+mn-lt"/>
                <a:cs typeface="+mn-lt"/>
              </a:rPr>
              <a:t>proceso</a:t>
            </a:r>
            <a:r>
              <a:rPr lang="en-US" sz="2000">
                <a:ea typeface="+mn-lt"/>
                <a:cs typeface="+mn-lt"/>
              </a:rPr>
              <a:t>. Las </a:t>
            </a:r>
            <a:r>
              <a:rPr lang="en-US" sz="2000" err="1">
                <a:ea typeface="+mn-lt"/>
                <a:cs typeface="+mn-lt"/>
              </a:rPr>
              <a:t>bitacoras</a:t>
            </a:r>
            <a:r>
              <a:rPr lang="en-US" sz="2000">
                <a:ea typeface="+mn-lt"/>
                <a:cs typeface="+mn-lt"/>
              </a:rPr>
              <a:t> </a:t>
            </a:r>
            <a:r>
              <a:rPr lang="en-US" sz="2000" err="1">
                <a:ea typeface="+mn-lt"/>
                <a:cs typeface="+mn-lt"/>
              </a:rPr>
              <a:t>consistiran</a:t>
            </a:r>
            <a:r>
              <a:rPr lang="en-US" sz="2000">
                <a:ea typeface="+mn-lt"/>
                <a:cs typeface="+mn-lt"/>
              </a:rPr>
              <a:t> con un </a:t>
            </a:r>
            <a:r>
              <a:rPr lang="en-US" sz="2000" err="1">
                <a:ea typeface="+mn-lt"/>
                <a:cs typeface="+mn-lt"/>
              </a:rPr>
              <a:t>formato</a:t>
            </a:r>
            <a:r>
              <a:rPr lang="en-US" sz="2000">
                <a:ea typeface="+mn-lt"/>
                <a:cs typeface="+mn-lt"/>
              </a:rPr>
              <a:t> de: </a:t>
            </a:r>
            <a:r>
              <a:rPr lang="en-US" sz="2000" err="1">
                <a:ea typeface="+mn-lt"/>
                <a:cs typeface="+mn-lt"/>
              </a:rPr>
              <a:t>dia</a:t>
            </a:r>
            <a:r>
              <a:rPr lang="en-US" sz="2000">
                <a:ea typeface="+mn-lt"/>
                <a:cs typeface="+mn-lt"/>
              </a:rPr>
              <a:t>, </a:t>
            </a:r>
            <a:r>
              <a:rPr lang="en-US" sz="2000" err="1">
                <a:ea typeface="+mn-lt"/>
                <a:cs typeface="+mn-lt"/>
              </a:rPr>
              <a:t>requerimiento</a:t>
            </a:r>
            <a:r>
              <a:rPr lang="en-US" sz="2000">
                <a:ea typeface="+mn-lt"/>
                <a:cs typeface="+mn-lt"/>
              </a:rPr>
              <a:t> o </a:t>
            </a:r>
            <a:r>
              <a:rPr lang="en-US" sz="2000" err="1">
                <a:ea typeface="+mn-lt"/>
                <a:cs typeface="+mn-lt"/>
              </a:rPr>
              <a:t>requerimientos</a:t>
            </a:r>
            <a:r>
              <a:rPr lang="en-US" sz="2000">
                <a:ea typeface="+mn-lt"/>
                <a:cs typeface="+mn-lt"/>
              </a:rPr>
              <a:t> </a:t>
            </a:r>
            <a:r>
              <a:rPr lang="en-US" sz="2000" err="1">
                <a:ea typeface="+mn-lt"/>
                <a:cs typeface="+mn-lt"/>
              </a:rPr>
              <a:t>trabajados</a:t>
            </a:r>
            <a:r>
              <a:rPr lang="en-US" sz="2000">
                <a:ea typeface="+mn-lt"/>
                <a:cs typeface="+mn-lt"/>
              </a:rPr>
              <a:t>, </a:t>
            </a:r>
            <a:r>
              <a:rPr lang="en-US" sz="2000" err="1">
                <a:ea typeface="+mn-lt"/>
                <a:cs typeface="+mn-lt"/>
              </a:rPr>
              <a:t>aporte</a:t>
            </a:r>
            <a:r>
              <a:rPr lang="en-US" sz="2000">
                <a:ea typeface="+mn-lt"/>
                <a:cs typeface="+mn-lt"/>
              </a:rPr>
              <a:t> </a:t>
            </a:r>
            <a:r>
              <a:rPr lang="en-US" sz="2000" err="1">
                <a:ea typeface="+mn-lt"/>
                <a:cs typeface="+mn-lt"/>
              </a:rPr>
              <a:t>porcentual</a:t>
            </a:r>
            <a:r>
              <a:rPr lang="en-US" sz="2000">
                <a:ea typeface="+mn-lt"/>
                <a:cs typeface="+mn-lt"/>
              </a:rPr>
              <a:t> </a:t>
            </a:r>
            <a:r>
              <a:rPr lang="en-US" sz="2000" err="1">
                <a:ea typeface="+mn-lt"/>
                <a:cs typeface="+mn-lt"/>
              </a:rPr>
              <a:t>realizado</a:t>
            </a:r>
            <a:r>
              <a:rPr lang="en-US" sz="2000">
                <a:ea typeface="+mn-lt"/>
                <a:cs typeface="+mn-lt"/>
              </a:rPr>
              <a:t> a los </a:t>
            </a:r>
            <a:r>
              <a:rPr lang="en-US" sz="2000" err="1">
                <a:ea typeface="+mn-lt"/>
                <a:cs typeface="+mn-lt"/>
              </a:rPr>
              <a:t>requerimientos</a:t>
            </a:r>
            <a:r>
              <a:rPr lang="en-US" sz="2000">
                <a:ea typeface="+mn-lt"/>
                <a:cs typeface="+mn-lt"/>
              </a:rPr>
              <a:t>, </a:t>
            </a:r>
            <a:r>
              <a:rPr lang="en-US" sz="2000" err="1">
                <a:ea typeface="+mn-lt"/>
                <a:cs typeface="+mn-lt"/>
              </a:rPr>
              <a:t>generalizacion</a:t>
            </a:r>
            <a:r>
              <a:rPr lang="en-US" sz="2000">
                <a:ea typeface="+mn-lt"/>
                <a:cs typeface="+mn-lt"/>
              </a:rPr>
              <a:t> del </a:t>
            </a:r>
            <a:r>
              <a:rPr lang="en-US" sz="2000" err="1">
                <a:ea typeface="+mn-lt"/>
                <a:cs typeface="+mn-lt"/>
              </a:rPr>
              <a:t>codigo</a:t>
            </a:r>
            <a:r>
              <a:rPr lang="en-US" sz="2000">
                <a:ea typeface="+mn-lt"/>
                <a:cs typeface="+mn-lt"/>
              </a:rPr>
              <a:t> </a:t>
            </a:r>
            <a:r>
              <a:rPr lang="en-US" sz="2000" err="1">
                <a:ea typeface="+mn-lt"/>
                <a:cs typeface="+mn-lt"/>
              </a:rPr>
              <a:t>realizado</a:t>
            </a:r>
            <a:r>
              <a:rPr lang="en-US" sz="2000">
                <a:ea typeface="+mn-lt"/>
                <a:cs typeface="+mn-lt"/>
              </a:rPr>
              <a:t>, es </a:t>
            </a:r>
            <a:r>
              <a:rPr lang="en-US" sz="2000" err="1">
                <a:ea typeface="+mn-lt"/>
                <a:cs typeface="+mn-lt"/>
              </a:rPr>
              <a:t>decir</a:t>
            </a:r>
            <a:r>
              <a:rPr lang="en-US" sz="2000">
                <a:ea typeface="+mn-lt"/>
                <a:cs typeface="+mn-lt"/>
              </a:rPr>
              <a:t>, que se </a:t>
            </a:r>
            <a:r>
              <a:rPr lang="en-US" sz="2000" err="1">
                <a:ea typeface="+mn-lt"/>
                <a:cs typeface="+mn-lt"/>
              </a:rPr>
              <a:t>agrego</a:t>
            </a:r>
            <a:r>
              <a:rPr lang="en-US" sz="2000">
                <a:ea typeface="+mn-lt"/>
                <a:cs typeface="+mn-lt"/>
              </a:rPr>
              <a:t>, </a:t>
            </a:r>
            <a:r>
              <a:rPr lang="en-US" sz="2000" err="1">
                <a:ea typeface="+mn-lt"/>
                <a:cs typeface="+mn-lt"/>
              </a:rPr>
              <a:t>modifico</a:t>
            </a:r>
            <a:r>
              <a:rPr lang="en-US" sz="2000">
                <a:ea typeface="+mn-lt"/>
                <a:cs typeface="+mn-lt"/>
              </a:rPr>
              <a:t> o </a:t>
            </a:r>
            <a:r>
              <a:rPr lang="en-US" sz="2000" err="1">
                <a:ea typeface="+mn-lt"/>
                <a:cs typeface="+mn-lt"/>
              </a:rPr>
              <a:t>mejoro</a:t>
            </a:r>
            <a:r>
              <a:rPr lang="en-US" sz="2000">
                <a:ea typeface="+mn-lt"/>
                <a:cs typeface="+mn-lt"/>
              </a:rPr>
              <a:t> del </a:t>
            </a:r>
            <a:r>
              <a:rPr lang="en-US" sz="2000" err="1">
                <a:ea typeface="+mn-lt"/>
                <a:cs typeface="+mn-lt"/>
              </a:rPr>
              <a:t>codigo</a:t>
            </a:r>
            <a:endParaRPr lang="en-US" sz="2000" err="1"/>
          </a:p>
          <a:p>
            <a:pPr marL="0" indent="0">
              <a:buNone/>
            </a:pPr>
            <a:endParaRPr lang="en-US" sz="1400" i="1">
              <a:cs typeface="Calibri"/>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487408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353</Words>
  <Application>Microsoft Office PowerPoint</Application>
  <PresentationFormat>Panorámica</PresentationFormat>
  <Paragraphs>66</Paragraphs>
  <Slides>10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Arial</vt:lpstr>
      <vt:lpstr>Arial,Sans-Serif</vt:lpstr>
      <vt:lpstr>Bodoni MT Black</vt:lpstr>
      <vt:lpstr>Calibri</vt:lpstr>
      <vt:lpstr>Calibri Light</vt:lpstr>
      <vt:lpstr>Consolas</vt:lpstr>
      <vt:lpstr>office theme</vt:lpstr>
      <vt:lpstr>REMINDER SYSTEM FOR  MEDICINAL CONSUMPTION (ReSMeC)  </vt:lpstr>
      <vt:lpstr>Mapeo de requisitos</vt:lpstr>
      <vt:lpstr>Estándar de codificación</vt:lpstr>
      <vt:lpstr>Presentación de PowerPoint</vt:lpstr>
      <vt:lpstr>Uso del repositorio</vt:lpstr>
      <vt:lpstr>Modularidad</vt:lpstr>
      <vt:lpstr>Modularidad</vt:lpstr>
      <vt:lpstr>Ejemplo:</vt:lpstr>
      <vt:lpstr>Presentación de PowerPoint</vt:lpstr>
      <vt:lpstr>Proceso de desarrollo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Alexis ivan ake vela</cp:lastModifiedBy>
  <cp:revision>3</cp:revision>
  <dcterms:created xsi:type="dcterms:W3CDTF">2020-05-04T18:36:09Z</dcterms:created>
  <dcterms:modified xsi:type="dcterms:W3CDTF">2020-05-04T22:04:44Z</dcterms:modified>
</cp:coreProperties>
</file>