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6" r:id="rId5"/>
    <p:sldMasterId id="2147483678" r:id="rId6"/>
    <p:sldMasterId id="2147483690" r:id="rId7"/>
  </p:sldMasterIdLst>
  <p:notesMasterIdLst>
    <p:notesMasterId r:id="rId8"/>
  </p:notesMasterIdLst>
  <p:sldIdLst>
    <p:sldId id="256" r:id="rId9"/>
    <p:sldId id="257" r:id="rId10"/>
  </p:sldIdLst>
  <p:sldSz cy="68580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jb3s3o4gtuURw0MDnLb51Ng7TN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2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448177" y="3771174"/>
            <a:ext cx="5540814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A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A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66442" y="3124201"/>
            <a:ext cx="6620968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6" name="Google Shape;126;p1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9" name="Google Shape;129;p1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1" name="Google Shape;201;p3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3" name="Google Shape;223;p3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37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3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3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Google Shape;251;p3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7" name="Google Shape;257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4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3" name="Google Shape;273;p4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5" name="Google Shape;295;p4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2" name="Google Shape;302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3" name="Google Shape;303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8" name="Google Shape;308;p4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9" name="Google Shape;309;p4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4" name="Google Shape;314;p4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5" name="Google Shape;315;p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6" name="Google Shape;316;p4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5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5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3" name="Google Shape;323;p5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9" name="Google Shape;329;p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Google Shape;330;p5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5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5" name="Google Shape;335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8" name="Google Shape;338;p5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9" name="Google Shape;339;p5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0" name="Google Shape;340;p5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1" name="Google Shape;341;p5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2" name="Google Shape;342;p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5" name="Google Shape;345;p5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7" name="Google Shape;347;p5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8" name="Google Shape;348;p5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9" name="Google Shape;349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2" name="Google Shape;352;p5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5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5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0" name="Google Shape;360;p5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5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9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50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6666"/>
                </a:srgbClr>
              </a:gs>
              <a:gs pos="36000">
                <a:srgbClr val="FAC867">
                  <a:alpha val="5882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AC867">
                  <a:alpha val="13725"/>
                </a:srgbClr>
              </a:gs>
              <a:gs pos="36000">
                <a:srgbClr val="FAC867">
                  <a:alpha val="6666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AC867">
                  <a:alpha val="9803"/>
                </a:srgbClr>
              </a:gs>
              <a:gs pos="31000">
                <a:srgbClr val="FAC867">
                  <a:alpha val="4705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AC867">
                  <a:alpha val="10980"/>
                </a:srgbClr>
              </a:gs>
              <a:gs pos="36000">
                <a:srgbClr val="FAC867">
                  <a:alpha val="9803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AC867">
                  <a:alpha val="7843"/>
                </a:srgbClr>
              </a:gs>
              <a:gs pos="36000">
                <a:srgbClr val="FAC867">
                  <a:alpha val="7843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88823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1">
            <a:alphaModFix/>
          </a:blip>
          <a:srcRect b="0" l="364" r="0" t="0"/>
          <a:stretch/>
        </p:blipFill>
        <p:spPr>
          <a:xfrm>
            <a:off x="0" y="0"/>
            <a:ext cx="91731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/>
          <p:nvPr/>
        </p:nvSpPr>
        <p:spPr>
          <a:xfrm>
            <a:off x="251520" y="6237312"/>
            <a:ext cx="1643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PMO-MON-102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8882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5"/>
          <p:cNvSpPr/>
          <p:nvPr/>
        </p:nvSpPr>
        <p:spPr>
          <a:xfrm>
            <a:off x="251520" y="6237312"/>
            <a:ext cx="1643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PMO-MON-101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"/>
          <p:cNvSpPr txBox="1"/>
          <p:nvPr/>
        </p:nvSpPr>
        <p:spPr>
          <a:xfrm>
            <a:off x="1691680" y="620688"/>
            <a:ext cx="60203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RETROSPECTIVA DEL SPRINT 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1"/>
          <p:cNvSpPr txBox="1"/>
          <p:nvPr/>
        </p:nvSpPr>
        <p:spPr>
          <a:xfrm>
            <a:off x="1561798" y="4943246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HISTORIAS 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CLÍNICAS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06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p1"/>
          <p:cNvSpPr txBox="1"/>
          <p:nvPr/>
        </p:nvSpPr>
        <p:spPr>
          <a:xfrm>
            <a:off x="1027650" y="1237375"/>
            <a:ext cx="71517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Reflexionar sobre el Sprint 4 para identificar aprendizajes, fortalezas y áreas de mejora.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A" sz="1500">
                <a:solidFill>
                  <a:schemeClr val="lt1"/>
                </a:solidFill>
              </a:rPr>
              <a:t>Agenda: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PA" sz="1500">
                <a:solidFill>
                  <a:schemeClr val="lt1"/>
                </a:solidFill>
              </a:rPr>
              <a:t>Qué aprendimos?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PA" sz="1500">
                <a:solidFill>
                  <a:schemeClr val="lt1"/>
                </a:solidFill>
              </a:rPr>
              <a:t>Qué estamos haciendo bien?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PA" sz="1500">
                <a:solidFill>
                  <a:schemeClr val="lt1"/>
                </a:solidFill>
              </a:rPr>
              <a:t>Qué podemos hacer mejor?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PA" sz="1500">
                <a:solidFill>
                  <a:schemeClr val="lt1"/>
                </a:solidFill>
              </a:rPr>
              <a:t>Personas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PA" sz="1500">
                <a:solidFill>
                  <a:schemeClr val="lt1"/>
                </a:solidFill>
              </a:rPr>
              <a:t>Relaciones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PA" sz="1500">
                <a:solidFill>
                  <a:schemeClr val="lt1"/>
                </a:solidFill>
              </a:rPr>
              <a:t>Procesos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PA" sz="1500">
                <a:solidFill>
                  <a:schemeClr val="lt1"/>
                </a:solidFill>
              </a:rPr>
              <a:t>Herramientas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PA" sz="1500">
                <a:solidFill>
                  <a:schemeClr val="lt1"/>
                </a:solidFill>
              </a:rPr>
              <a:t>Acciones a realizar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"/>
          <p:cNvSpPr txBox="1"/>
          <p:nvPr/>
        </p:nvSpPr>
        <p:spPr>
          <a:xfrm>
            <a:off x="415100" y="104250"/>
            <a:ext cx="8487600" cy="6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aprendimos?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49" lvl="0" marL="89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Importancia de la comunicación efectiva entre equipos.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Necesidad de pruebas más exhaustivas antes de la implementación.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estamos haciendo bien?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49" lvl="0" marL="89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Colaboración y trabajo en equipo.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Cumplimiento de los plazos establecidos.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podemos hacer mejor?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49" lvl="0" marL="89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Mejorar la planificación para evitar sobrecargas de trabajo.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Implementar un sistema de seguimiento de tareas más eficiente.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134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Reconocer el esfuerzo y dedicación de cada miembro del equipo.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Fomentar el desarrollo profesional y personal.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Relaciones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134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Fortalecer la comunicación entre los equipos de desarrollo y prueba.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Aumentar la interacción con los usuarios finales para obtener feedback.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Procesos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134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Revisar y optimizar el proceso de aprobación de actividades.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Refinar el flujo de trabajo para la captura y almacenamiento de firmas.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Herramientas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134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Evaluar y actualizar las herramientas de gestión de proyectos.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Mejorar las herramientas de prueba y debugging.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Acciones a realizar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49" lvl="0" marL="89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Organizar sesiones de formación sobre nuevas herramientas.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Planificar reuniones de seguimiento para asegurar la implementación de mejoras.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señ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