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</p:sldIdLst>
  <p:sldSz cy="6858000" cx="9144000"/>
  <p:notesSz cx="6858000" cy="9144000"/>
  <p:embeddedFontLst>
    <p:embeddedFont>
      <p:font typeface="Century Gothic"/>
      <p:regular r:id="rId9"/>
      <p:bold r:id="rId10"/>
      <p:italic r:id="rId11"/>
      <p:boldItalic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13" roundtripDataSignature="AMtx7mgOrlGZV1clS5EC8M00f8oXoTUI1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CenturyGothic-italic.fntdata"/><Relationship Id="rId10" Type="http://schemas.openxmlformats.org/officeDocument/2006/relationships/font" Target="fonts/CenturyGothic-bold.fntdata"/><Relationship Id="rId13" Type="http://customschemas.google.com/relationships/presentationmetadata" Target="metadata"/><Relationship Id="rId12" Type="http://schemas.openxmlformats.org/officeDocument/2006/relationships/font" Target="fonts/CenturyGothic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CenturyGothic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s-PA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0" name="Google Shape;150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7" name="Google Shape;157;p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151d2e773b_1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2" name="Google Shape;162;g2151d2e773b_1_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panorámica con descripción">
  <p:cSld name="Imagen panorámica con descripción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/>
          <p:nvPr>
            <p:ph type="title"/>
          </p:nvPr>
        </p:nvSpPr>
        <p:spPr>
          <a:xfrm>
            <a:off x="866443" y="4800587"/>
            <a:ext cx="662096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b="0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3"/>
          <p:cNvSpPr/>
          <p:nvPr>
            <p:ph idx="2" type="pic"/>
          </p:nvPr>
        </p:nvSpPr>
        <p:spPr>
          <a:xfrm>
            <a:off x="866442" y="685800"/>
            <a:ext cx="6620968" cy="3640666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352"/>
              </a:srgbClr>
            </a:outerShdw>
          </a:effectLst>
        </p:spPr>
      </p:sp>
      <p:sp>
        <p:nvSpPr>
          <p:cNvPr id="81" name="Google Shape;81;p13"/>
          <p:cNvSpPr txBox="1"/>
          <p:nvPr>
            <p:ph idx="1" type="body"/>
          </p:nvPr>
        </p:nvSpPr>
        <p:spPr>
          <a:xfrm>
            <a:off x="866443" y="5367325"/>
            <a:ext cx="6620966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82" name="Google Shape;82;p13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3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descripción">
  <p:cSld name="Título y descripción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/>
          <p:nvPr>
            <p:ph type="title"/>
          </p:nvPr>
        </p:nvSpPr>
        <p:spPr>
          <a:xfrm>
            <a:off x="866442" y="1447800"/>
            <a:ext cx="6620968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4"/>
          <p:cNvSpPr txBox="1"/>
          <p:nvPr>
            <p:ph idx="1" type="body"/>
          </p:nvPr>
        </p:nvSpPr>
        <p:spPr>
          <a:xfrm>
            <a:off x="866442" y="3657600"/>
            <a:ext cx="6620968" cy="23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88" name="Google Shape;88;p14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4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4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 con descripción">
  <p:cSld name="Cita con descripció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5"/>
          <p:cNvSpPr txBox="1"/>
          <p:nvPr>
            <p:ph type="title"/>
          </p:nvPr>
        </p:nvSpPr>
        <p:spPr>
          <a:xfrm>
            <a:off x="1181409" y="1447800"/>
            <a:ext cx="6001049" cy="23233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5"/>
          <p:cNvSpPr txBox="1"/>
          <p:nvPr>
            <p:ph idx="1" type="body"/>
          </p:nvPr>
        </p:nvSpPr>
        <p:spPr>
          <a:xfrm>
            <a:off x="1448177" y="3771174"/>
            <a:ext cx="5540814" cy="3421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b="0" i="0" sz="1400" cap="small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94" name="Google Shape;94;p15"/>
          <p:cNvSpPr txBox="1"/>
          <p:nvPr>
            <p:ph idx="2" type="body"/>
          </p:nvPr>
        </p:nvSpPr>
        <p:spPr>
          <a:xfrm>
            <a:off x="866442" y="4350657"/>
            <a:ext cx="6620968" cy="167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95" name="Google Shape;95;p15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5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5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  <p:sp>
        <p:nvSpPr>
          <p:cNvPr id="98" name="Google Shape;98;p15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200"/>
              <a:buFont typeface="Arial"/>
              <a:buNone/>
            </a:pPr>
            <a:r>
              <a:rPr b="0" i="0" lang="es-PA" sz="12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5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200"/>
              <a:buFont typeface="Arial"/>
              <a:buNone/>
            </a:pPr>
            <a:r>
              <a:rPr b="0" i="0" lang="es-PA" sz="12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rjeta de nombre">
  <p:cSld name="Tarjeta de nombre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 txBox="1"/>
          <p:nvPr>
            <p:ph type="title"/>
          </p:nvPr>
        </p:nvSpPr>
        <p:spPr>
          <a:xfrm>
            <a:off x="866442" y="3124201"/>
            <a:ext cx="6620968" cy="16531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b="0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6"/>
          <p:cNvSpPr txBox="1"/>
          <p:nvPr>
            <p:ph idx="1" type="body"/>
          </p:nvPr>
        </p:nvSpPr>
        <p:spPr>
          <a:xfrm>
            <a:off x="866442" y="4777381"/>
            <a:ext cx="662096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3" name="Google Shape;103;p16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6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6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lumna 3">
  <p:cSld name="Columna 3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/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7"/>
          <p:cNvSpPr txBox="1"/>
          <p:nvPr>
            <p:ph idx="1" type="body"/>
          </p:nvPr>
        </p:nvSpPr>
        <p:spPr>
          <a:xfrm>
            <a:off x="474834" y="1981200"/>
            <a:ext cx="221072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09" name="Google Shape;109;p17"/>
          <p:cNvSpPr txBox="1"/>
          <p:nvPr>
            <p:ph idx="2" type="body"/>
          </p:nvPr>
        </p:nvSpPr>
        <p:spPr>
          <a:xfrm>
            <a:off x="489475" y="2667000"/>
            <a:ext cx="2196084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10" name="Google Shape;110;p17"/>
          <p:cNvSpPr txBox="1"/>
          <p:nvPr>
            <p:ph idx="3" type="body"/>
          </p:nvPr>
        </p:nvSpPr>
        <p:spPr>
          <a:xfrm>
            <a:off x="2913504" y="1981200"/>
            <a:ext cx="2202754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11" name="Google Shape;111;p17"/>
          <p:cNvSpPr txBox="1"/>
          <p:nvPr>
            <p:ph idx="4" type="body"/>
          </p:nvPr>
        </p:nvSpPr>
        <p:spPr>
          <a:xfrm>
            <a:off x="2905586" y="2667000"/>
            <a:ext cx="2210671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12" name="Google Shape;112;p17"/>
          <p:cNvSpPr txBox="1"/>
          <p:nvPr>
            <p:ph idx="5" type="body"/>
          </p:nvPr>
        </p:nvSpPr>
        <p:spPr>
          <a:xfrm>
            <a:off x="5344917" y="1981200"/>
            <a:ext cx="219965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13" name="Google Shape;113;p17"/>
          <p:cNvSpPr txBox="1"/>
          <p:nvPr>
            <p:ph idx="6" type="body"/>
          </p:nvPr>
        </p:nvSpPr>
        <p:spPr>
          <a:xfrm>
            <a:off x="5344917" y="2667000"/>
            <a:ext cx="2199658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cxnSp>
        <p:nvCxnSpPr>
          <p:cNvPr id="114" name="Google Shape;114;p17"/>
          <p:cNvCxnSpPr/>
          <p:nvPr/>
        </p:nvCxnSpPr>
        <p:spPr>
          <a:xfrm>
            <a:off x="2795334" y="2133600"/>
            <a:ext cx="0" cy="3962400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5" name="Google Shape;115;p17"/>
          <p:cNvCxnSpPr/>
          <p:nvPr/>
        </p:nvCxnSpPr>
        <p:spPr>
          <a:xfrm>
            <a:off x="5223030" y="2133600"/>
            <a:ext cx="0" cy="3966882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6" name="Google Shape;116;p17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7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7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lumna de imagen 3">
  <p:cSld name="Columna de imagen 3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8"/>
          <p:cNvSpPr txBox="1"/>
          <p:nvPr>
            <p:ph idx="1" type="body"/>
          </p:nvPr>
        </p:nvSpPr>
        <p:spPr>
          <a:xfrm>
            <a:off x="489475" y="4250949"/>
            <a:ext cx="2205612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22" name="Google Shape;122;p18"/>
          <p:cNvSpPr/>
          <p:nvPr>
            <p:ph idx="2" type="pic"/>
          </p:nvPr>
        </p:nvSpPr>
        <p:spPr>
          <a:xfrm>
            <a:off x="489475" y="2209800"/>
            <a:ext cx="2205612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352"/>
              </a:srgbClr>
            </a:outerShdw>
          </a:effectLst>
        </p:spPr>
      </p:sp>
      <p:sp>
        <p:nvSpPr>
          <p:cNvPr id="123" name="Google Shape;123;p18"/>
          <p:cNvSpPr txBox="1"/>
          <p:nvPr>
            <p:ph idx="3" type="body"/>
          </p:nvPr>
        </p:nvSpPr>
        <p:spPr>
          <a:xfrm>
            <a:off x="489475" y="4827212"/>
            <a:ext cx="2205612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24" name="Google Shape;124;p18"/>
          <p:cNvSpPr txBox="1"/>
          <p:nvPr>
            <p:ph idx="4" type="body"/>
          </p:nvPr>
        </p:nvSpPr>
        <p:spPr>
          <a:xfrm>
            <a:off x="2917792" y="4250949"/>
            <a:ext cx="2198466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25" name="Google Shape;125;p18"/>
          <p:cNvSpPr/>
          <p:nvPr>
            <p:ph idx="5" type="pic"/>
          </p:nvPr>
        </p:nvSpPr>
        <p:spPr>
          <a:xfrm>
            <a:off x="2917791" y="2209800"/>
            <a:ext cx="2198466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352"/>
              </a:srgbClr>
            </a:outerShdw>
          </a:effectLst>
        </p:spPr>
      </p:sp>
      <p:sp>
        <p:nvSpPr>
          <p:cNvPr id="126" name="Google Shape;126;p18"/>
          <p:cNvSpPr txBox="1"/>
          <p:nvPr>
            <p:ph idx="6" type="body"/>
          </p:nvPr>
        </p:nvSpPr>
        <p:spPr>
          <a:xfrm>
            <a:off x="2916776" y="4827211"/>
            <a:ext cx="2201378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27" name="Google Shape;127;p18"/>
          <p:cNvSpPr txBox="1"/>
          <p:nvPr>
            <p:ph idx="7" type="body"/>
          </p:nvPr>
        </p:nvSpPr>
        <p:spPr>
          <a:xfrm>
            <a:off x="5344917" y="4250949"/>
            <a:ext cx="219965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28" name="Google Shape;128;p18"/>
          <p:cNvSpPr/>
          <p:nvPr>
            <p:ph idx="8" type="pic"/>
          </p:nvPr>
        </p:nvSpPr>
        <p:spPr>
          <a:xfrm>
            <a:off x="5344916" y="2209800"/>
            <a:ext cx="2199658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352"/>
              </a:srgbClr>
            </a:outerShdw>
          </a:effectLst>
        </p:spPr>
      </p:sp>
      <p:sp>
        <p:nvSpPr>
          <p:cNvPr id="129" name="Google Shape;129;p18"/>
          <p:cNvSpPr txBox="1"/>
          <p:nvPr>
            <p:ph idx="9" type="body"/>
          </p:nvPr>
        </p:nvSpPr>
        <p:spPr>
          <a:xfrm>
            <a:off x="5344824" y="4827209"/>
            <a:ext cx="2202571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cxnSp>
        <p:nvCxnSpPr>
          <p:cNvPr id="130" name="Google Shape;130;p18"/>
          <p:cNvCxnSpPr/>
          <p:nvPr/>
        </p:nvCxnSpPr>
        <p:spPr>
          <a:xfrm>
            <a:off x="2795334" y="2133600"/>
            <a:ext cx="0" cy="3962400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1" name="Google Shape;131;p18"/>
          <p:cNvCxnSpPr/>
          <p:nvPr/>
        </p:nvCxnSpPr>
        <p:spPr>
          <a:xfrm>
            <a:off x="5223030" y="2133600"/>
            <a:ext cx="0" cy="3966882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2" name="Google Shape;132;p18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18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18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9"/>
          <p:cNvSpPr txBox="1"/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19"/>
          <p:cNvSpPr txBox="1"/>
          <p:nvPr>
            <p:ph idx="1" type="body"/>
          </p:nvPr>
        </p:nvSpPr>
        <p:spPr>
          <a:xfrm rot="5400000">
            <a:off x="2085787" y="794839"/>
            <a:ext cx="4195481" cy="67116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8" name="Google Shape;138;p19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19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19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0"/>
          <p:cNvSpPr txBox="1"/>
          <p:nvPr>
            <p:ph type="title"/>
          </p:nvPr>
        </p:nvSpPr>
        <p:spPr>
          <a:xfrm rot="5400000">
            <a:off x="3974116" y="2685880"/>
            <a:ext cx="5826125" cy="131479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20"/>
          <p:cNvSpPr txBox="1"/>
          <p:nvPr>
            <p:ph idx="1" type="body"/>
          </p:nvPr>
        </p:nvSpPr>
        <p:spPr>
          <a:xfrm rot="5400000">
            <a:off x="532314" y="730366"/>
            <a:ext cx="5483134" cy="5568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44" name="Google Shape;144;p20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20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20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ctrTitle"/>
          </p:nvPr>
        </p:nvSpPr>
        <p:spPr>
          <a:xfrm>
            <a:off x="866442" y="1447801"/>
            <a:ext cx="6620968" cy="33295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Century Gothic"/>
              <a:buNone/>
              <a:defRPr sz="7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subTitle"/>
          </p:nvPr>
        </p:nvSpPr>
        <p:spPr>
          <a:xfrm>
            <a:off x="866442" y="4777380"/>
            <a:ext cx="6620968" cy="8614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cap="none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8" name="Google Shape;28;p5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" type="body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866443" y="2861734"/>
            <a:ext cx="6620967" cy="191564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b="0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866442" y="4777381"/>
            <a:ext cx="662096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7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/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8"/>
          <p:cNvSpPr txBox="1"/>
          <p:nvPr>
            <p:ph idx="1" type="body"/>
          </p:nvPr>
        </p:nvSpPr>
        <p:spPr>
          <a:xfrm>
            <a:off x="827700" y="2060576"/>
            <a:ext cx="3298113" cy="4195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46" name="Google Shape;46;p8"/>
          <p:cNvSpPr txBox="1"/>
          <p:nvPr>
            <p:ph idx="2" type="body"/>
          </p:nvPr>
        </p:nvSpPr>
        <p:spPr>
          <a:xfrm>
            <a:off x="4241975" y="2056093"/>
            <a:ext cx="3298115" cy="42002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47" name="Google Shape;47;p8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8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8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/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" type="body"/>
          </p:nvPr>
        </p:nvSpPr>
        <p:spPr>
          <a:xfrm>
            <a:off x="827700" y="1905000"/>
            <a:ext cx="3298112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827700" y="2514600"/>
            <a:ext cx="3298113" cy="3741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54" name="Google Shape;54;p9"/>
          <p:cNvSpPr txBox="1"/>
          <p:nvPr>
            <p:ph idx="3" type="body"/>
          </p:nvPr>
        </p:nvSpPr>
        <p:spPr>
          <a:xfrm>
            <a:off x="4241976" y="1905000"/>
            <a:ext cx="329811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55" name="Google Shape;55;p9"/>
          <p:cNvSpPr txBox="1"/>
          <p:nvPr>
            <p:ph idx="4" type="body"/>
          </p:nvPr>
        </p:nvSpPr>
        <p:spPr>
          <a:xfrm>
            <a:off x="4241976" y="2514600"/>
            <a:ext cx="3298113" cy="3741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56" name="Google Shape;56;p9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9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9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/>
          <p:cNvSpPr txBox="1"/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0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0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/>
          <p:nvPr>
            <p:ph type="title"/>
          </p:nvPr>
        </p:nvSpPr>
        <p:spPr>
          <a:xfrm>
            <a:off x="866441" y="1447800"/>
            <a:ext cx="2551462" cy="144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b="0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1"/>
          <p:cNvSpPr txBox="1"/>
          <p:nvPr>
            <p:ph idx="1" type="body"/>
          </p:nvPr>
        </p:nvSpPr>
        <p:spPr>
          <a:xfrm>
            <a:off x="3589397" y="1447800"/>
            <a:ext cx="3898013" cy="45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02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►"/>
              <a:defRPr sz="2000"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2pPr>
            <a:lvl3pPr indent="-30988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3pPr>
            <a:lvl4pPr indent="-29971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4pPr>
            <a:lvl5pPr indent="-29972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5pPr>
            <a:lvl6pPr indent="-29972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6pPr>
            <a:lvl7pPr indent="-29972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7pPr>
            <a:lvl8pPr indent="-29972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8pPr>
            <a:lvl9pPr indent="-29972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9pPr>
          </a:lstStyle>
          <a:p/>
        </p:txBody>
      </p:sp>
      <p:sp>
        <p:nvSpPr>
          <p:cNvPr id="67" name="Google Shape;67;p11"/>
          <p:cNvSpPr txBox="1"/>
          <p:nvPr>
            <p:ph idx="2" type="body"/>
          </p:nvPr>
        </p:nvSpPr>
        <p:spPr>
          <a:xfrm>
            <a:off x="866441" y="3129281"/>
            <a:ext cx="2551462" cy="2895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68" name="Google Shape;68;p11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1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2"/>
          <p:cNvSpPr txBox="1"/>
          <p:nvPr>
            <p:ph type="title"/>
          </p:nvPr>
        </p:nvSpPr>
        <p:spPr>
          <a:xfrm>
            <a:off x="865656" y="1854192"/>
            <a:ext cx="3820674" cy="157480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b="0"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2"/>
          <p:cNvSpPr/>
          <p:nvPr>
            <p:ph idx="2" type="pic"/>
          </p:nvPr>
        </p:nvSpPr>
        <p:spPr>
          <a:xfrm>
            <a:off x="5213517" y="1143000"/>
            <a:ext cx="2400925" cy="4572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352"/>
              </a:srgbClr>
            </a:outerShdw>
          </a:effectLst>
        </p:spPr>
      </p:sp>
      <p:sp>
        <p:nvSpPr>
          <p:cNvPr id="74" name="Google Shape;74;p12"/>
          <p:cNvSpPr txBox="1"/>
          <p:nvPr>
            <p:ph idx="1" type="body"/>
          </p:nvPr>
        </p:nvSpPr>
        <p:spPr>
          <a:xfrm>
            <a:off x="866441" y="3657600"/>
            <a:ext cx="3814728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75" name="Google Shape;75;p12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1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>
            <a:gsLst>
              <a:gs pos="0">
                <a:srgbClr val="FAC867">
                  <a:alpha val="6274"/>
                </a:srgbClr>
              </a:gs>
              <a:gs pos="36000">
                <a:srgbClr val="FAC867">
                  <a:alpha val="5490"/>
                </a:srgbClr>
              </a:gs>
              <a:gs pos="69000">
                <a:srgbClr val="FAC867">
                  <a:alpha val="0"/>
                </a:srgbClr>
              </a:gs>
              <a:gs pos="100000">
                <a:srgbClr val="FAC867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3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>
            <a:gsLst>
              <a:gs pos="0">
                <a:srgbClr val="FAC867">
                  <a:alpha val="13333"/>
                </a:srgbClr>
              </a:gs>
              <a:gs pos="36000">
                <a:srgbClr val="FAC867">
                  <a:alpha val="6274"/>
                </a:srgbClr>
              </a:gs>
              <a:gs pos="73000">
                <a:srgbClr val="FAC867">
                  <a:alpha val="0"/>
                </a:srgbClr>
              </a:gs>
              <a:gs pos="100000">
                <a:srgbClr val="FAC867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>
            <a:gsLst>
              <a:gs pos="0">
                <a:srgbClr val="FAC867">
                  <a:alpha val="9411"/>
                </a:srgbClr>
              </a:gs>
              <a:gs pos="31000">
                <a:srgbClr val="FAC867">
                  <a:alpha val="4313"/>
                </a:srgbClr>
              </a:gs>
              <a:gs pos="66000">
                <a:srgbClr val="FAC867">
                  <a:alpha val="0"/>
                </a:srgbClr>
              </a:gs>
              <a:gs pos="100000">
                <a:srgbClr val="FAC867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3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>
            <a:gsLst>
              <a:gs pos="0">
                <a:srgbClr val="FAC867">
                  <a:alpha val="10588"/>
                </a:srgbClr>
              </a:gs>
              <a:gs pos="36000">
                <a:srgbClr val="FAC867">
                  <a:alpha val="9411"/>
                </a:srgbClr>
              </a:gs>
              <a:gs pos="75000">
                <a:srgbClr val="FAC867">
                  <a:alpha val="0"/>
                </a:srgbClr>
              </a:gs>
              <a:gs pos="100000">
                <a:srgbClr val="FAC867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3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>
            <a:gsLst>
              <a:gs pos="0">
                <a:srgbClr val="FAC867">
                  <a:alpha val="7450"/>
                </a:srgbClr>
              </a:gs>
              <a:gs pos="36000">
                <a:srgbClr val="FAC867">
                  <a:alpha val="7450"/>
                </a:srgbClr>
              </a:gs>
              <a:gs pos="72000">
                <a:srgbClr val="FAC867">
                  <a:alpha val="0"/>
                </a:srgbClr>
              </a:gs>
              <a:gs pos="100000">
                <a:srgbClr val="FAC867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3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31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b="0" i="0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" type="body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►"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2004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0988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99719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9972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9972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9972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9972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9972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"/>
          <p:cNvSpPr txBox="1"/>
          <p:nvPr/>
        </p:nvSpPr>
        <p:spPr>
          <a:xfrm>
            <a:off x="1691680" y="620688"/>
            <a:ext cx="60204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s-PA" sz="28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REUNION DE DEMOSTRACION 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s-PA" sz="28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REVISION DEL SPRINT </a:t>
            </a:r>
            <a:r>
              <a:rPr b="1" lang="es-PA" sz="2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</a:t>
            </a:r>
            <a:endParaRPr b="1" i="0" sz="2800" u="none" cap="none" strike="noStrik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3" name="Google Shape;153;p1"/>
          <p:cNvSpPr txBox="1"/>
          <p:nvPr/>
        </p:nvSpPr>
        <p:spPr>
          <a:xfrm>
            <a:off x="1456073" y="5320746"/>
            <a:ext cx="60204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s-PA" sz="28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HISTORIAS CLINICAS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s-PA" sz="2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07</a:t>
            </a:r>
            <a:r>
              <a:rPr b="1" i="0" lang="es-PA" sz="28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/0</a:t>
            </a:r>
            <a:r>
              <a:rPr b="1" lang="es-PA" sz="2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5</a:t>
            </a:r>
            <a:r>
              <a:rPr b="1" i="0" lang="es-PA" sz="28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/2024</a:t>
            </a:r>
            <a:endParaRPr b="1" i="0" sz="2800" u="none" cap="none" strike="noStrik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4" name="Google Shape;154;p1"/>
          <p:cNvSpPr txBox="1"/>
          <p:nvPr/>
        </p:nvSpPr>
        <p:spPr>
          <a:xfrm>
            <a:off x="838875" y="2076275"/>
            <a:ext cx="7571100" cy="229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PA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Objetivo:</a:t>
            </a:r>
            <a:r>
              <a:rPr b="0" i="0" lang="es-PA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Realizar la revisión del Sprint </a:t>
            </a:r>
            <a:r>
              <a:rPr lang="es-PA" sz="1800">
                <a:solidFill>
                  <a:schemeClr val="lt1"/>
                </a:solidFill>
              </a:rPr>
              <a:t>1</a:t>
            </a:r>
            <a:r>
              <a:rPr b="0" i="0" lang="es-PA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según la planificación establecida. Aquí se presenta un resumen de la agenda.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s-PA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Agenda:</a:t>
            </a:r>
            <a:endParaRPr b="1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AutoNum type="arabicPeriod"/>
            </a:pPr>
            <a:r>
              <a:rPr b="0" i="0" lang="es-PA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Historias de Usuario completadas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AutoNum type="arabicPeriod"/>
            </a:pPr>
            <a:r>
              <a:rPr b="0" i="0" lang="es-PA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Demostración del trabajo completado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AutoNum type="arabicPeriod"/>
            </a:pPr>
            <a:r>
              <a:rPr b="0" i="0" lang="es-PA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Pendientes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"/>
          <p:cNvSpPr txBox="1"/>
          <p:nvPr/>
        </p:nvSpPr>
        <p:spPr>
          <a:xfrm>
            <a:off x="558900" y="102000"/>
            <a:ext cx="8134200" cy="70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s-PA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AGENDA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s-PA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Historia </a:t>
            </a:r>
            <a:r>
              <a:rPr b="1" lang="es-PA" sz="1300">
                <a:solidFill>
                  <a:schemeClr val="lt1"/>
                </a:solidFill>
              </a:rPr>
              <a:t>1</a:t>
            </a:r>
            <a:r>
              <a:rPr b="1" i="0" lang="es-PA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b="1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1" marL="9144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○"/>
            </a:pPr>
            <a:r>
              <a:rPr b="1" i="0" lang="es-PA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Objetivo:</a:t>
            </a:r>
            <a:r>
              <a:rPr b="0" i="0" lang="es-PA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PA" sz="1300">
                <a:solidFill>
                  <a:schemeClr val="lt1"/>
                </a:solidFill>
              </a:rPr>
              <a:t>Agregar nuevas historias clínicas para registrar nuevos casos.</a:t>
            </a:r>
            <a:endParaRPr sz="1700">
              <a:solidFill>
                <a:schemeClr val="lt1"/>
              </a:solidFill>
            </a:endParaRPr>
          </a:p>
          <a:p>
            <a:pPr indent="-3111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○"/>
            </a:pPr>
            <a:r>
              <a:rPr lang="es-PA" sz="1300">
                <a:solidFill>
                  <a:schemeClr val="lt1"/>
                </a:solidFill>
              </a:rPr>
              <a:t>Tareas:</a:t>
            </a:r>
            <a:endParaRPr sz="1300">
              <a:solidFill>
                <a:schemeClr val="lt1"/>
              </a:solidFill>
            </a:endParaRPr>
          </a:p>
          <a:p>
            <a:pPr indent="-3111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■"/>
            </a:pPr>
            <a:r>
              <a:rPr b="0" i="0" lang="es-PA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Diseñar la interfaz de usuario.</a:t>
            </a:r>
            <a:endParaRPr b="0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■"/>
            </a:pPr>
            <a:r>
              <a:rPr lang="es-PA" sz="1300">
                <a:solidFill>
                  <a:schemeClr val="lt1"/>
                </a:solidFill>
              </a:rPr>
              <a:t>Implementar campos necesarios para el </a:t>
            </a:r>
            <a:r>
              <a:rPr lang="es-PA" sz="1300">
                <a:solidFill>
                  <a:schemeClr val="lt1"/>
                </a:solidFill>
              </a:rPr>
              <a:t>registrar</a:t>
            </a:r>
            <a:r>
              <a:rPr lang="es-PA" sz="1300">
                <a:solidFill>
                  <a:schemeClr val="lt1"/>
                </a:solidFill>
              </a:rPr>
              <a:t> las H.C.</a:t>
            </a:r>
            <a:endParaRPr sz="1300">
              <a:solidFill>
                <a:schemeClr val="lt1"/>
              </a:solidFill>
            </a:endParaRPr>
          </a:p>
          <a:p>
            <a:pPr indent="-3111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■"/>
            </a:pPr>
            <a:r>
              <a:rPr b="0" i="0" lang="es-PA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Implementar la lógica de backend.</a:t>
            </a:r>
            <a:endParaRPr b="0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■"/>
            </a:pPr>
            <a:r>
              <a:rPr b="0" i="0" lang="es-PA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Realizar pruebas de funcionalidad.</a:t>
            </a:r>
            <a:endParaRPr b="0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s-PA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Historia </a:t>
            </a:r>
            <a:r>
              <a:rPr b="1" lang="es-PA" sz="1300">
                <a:solidFill>
                  <a:schemeClr val="lt1"/>
                </a:solidFill>
              </a:rPr>
              <a:t>2</a:t>
            </a:r>
            <a:r>
              <a:rPr b="1" i="0" lang="es-PA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b="1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1" marL="9144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○"/>
            </a:pPr>
            <a:r>
              <a:rPr lang="es-PA" sz="1300">
                <a:solidFill>
                  <a:schemeClr val="lt1"/>
                </a:solidFill>
              </a:rPr>
              <a:t>Objetivo: Buscar y visualizar mis historias clínicas</a:t>
            </a:r>
            <a:endParaRPr b="0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○"/>
            </a:pPr>
            <a:r>
              <a:rPr b="1" i="0" lang="es-PA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Tareas:</a:t>
            </a:r>
            <a:endParaRPr b="1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■"/>
            </a:pPr>
            <a:r>
              <a:rPr lang="es-PA" sz="1300">
                <a:solidFill>
                  <a:schemeClr val="lt1"/>
                </a:solidFill>
              </a:rPr>
              <a:t>Diseñar la interfaz de usuario para la búsqueda de historias clínicas</a:t>
            </a:r>
            <a:endParaRPr sz="1300">
              <a:solidFill>
                <a:schemeClr val="lt1"/>
              </a:solidFill>
            </a:endParaRPr>
          </a:p>
          <a:p>
            <a:pPr indent="-3111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■"/>
            </a:pPr>
            <a:r>
              <a:rPr lang="es-PA" sz="1300">
                <a:solidFill>
                  <a:schemeClr val="lt1"/>
                </a:solidFill>
              </a:rPr>
              <a:t>Implementar un cuadro de búsqueda con filtros</a:t>
            </a:r>
            <a:endParaRPr sz="1300">
              <a:solidFill>
                <a:schemeClr val="lt1"/>
              </a:solidFill>
            </a:endParaRPr>
          </a:p>
          <a:p>
            <a:pPr indent="-3111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■"/>
            </a:pPr>
            <a:r>
              <a:rPr lang="es-PA" sz="1300">
                <a:solidFill>
                  <a:schemeClr val="lt1"/>
                </a:solidFill>
              </a:rPr>
              <a:t>Implementar la lógica de backend.</a:t>
            </a:r>
            <a:endParaRPr sz="1300">
              <a:solidFill>
                <a:schemeClr val="lt1"/>
              </a:solidFill>
            </a:endParaRPr>
          </a:p>
          <a:p>
            <a:pPr indent="-3111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■"/>
            </a:pPr>
            <a:r>
              <a:rPr lang="es-PA" sz="1300">
                <a:solidFill>
                  <a:schemeClr val="lt1"/>
                </a:solidFill>
              </a:rPr>
              <a:t>Desarrollar la vista de detalles para visualizar la información de una historia clínica.</a:t>
            </a:r>
            <a:endParaRPr sz="1300">
              <a:solidFill>
                <a:schemeClr val="lt1"/>
              </a:solidFill>
            </a:endParaRPr>
          </a:p>
          <a:p>
            <a:pPr indent="-3111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■"/>
            </a:pPr>
            <a:r>
              <a:rPr lang="es-PA" sz="1300">
                <a:solidFill>
                  <a:schemeClr val="lt1"/>
                </a:solidFill>
              </a:rPr>
              <a:t>Realizar pruebas de funcionalidad.</a:t>
            </a:r>
            <a:endParaRPr sz="13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b="1" lang="es-PA" sz="1300">
                <a:solidFill>
                  <a:schemeClr val="lt1"/>
                </a:solidFill>
              </a:rPr>
              <a:t>Historia 3:</a:t>
            </a:r>
            <a:endParaRPr b="1" sz="1300">
              <a:solidFill>
                <a:schemeClr val="lt1"/>
              </a:solidFill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300"/>
              <a:buChar char="○"/>
            </a:pPr>
            <a:r>
              <a:rPr lang="es-PA" sz="1300">
                <a:solidFill>
                  <a:schemeClr val="lt1"/>
                </a:solidFill>
              </a:rPr>
              <a:t>Objetivo: Editar historias clínicas</a:t>
            </a:r>
            <a:endParaRPr sz="1300">
              <a:solidFill>
                <a:schemeClr val="lt1"/>
              </a:solidFill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○"/>
            </a:pPr>
            <a:r>
              <a:rPr lang="es-PA" sz="1300">
                <a:solidFill>
                  <a:schemeClr val="lt1"/>
                </a:solidFill>
              </a:rPr>
              <a:t>Tareas:</a:t>
            </a:r>
            <a:endParaRPr sz="1300">
              <a:solidFill>
                <a:schemeClr val="lt1"/>
              </a:solidFill>
            </a:endParaRPr>
          </a:p>
          <a:p>
            <a:pPr indent="-3111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■"/>
            </a:pPr>
            <a:r>
              <a:rPr lang="es-PA" sz="1300">
                <a:solidFill>
                  <a:schemeClr val="lt1"/>
                </a:solidFill>
              </a:rPr>
              <a:t>Diseñar la interfaz de usuario para la edición de historias clínicas.</a:t>
            </a:r>
            <a:endParaRPr sz="1300">
              <a:solidFill>
                <a:schemeClr val="lt1"/>
              </a:solidFill>
            </a:endParaRPr>
          </a:p>
          <a:p>
            <a:pPr indent="-3111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■"/>
            </a:pPr>
            <a:r>
              <a:rPr lang="es-PA" sz="1300">
                <a:solidFill>
                  <a:schemeClr val="lt1"/>
                </a:solidFill>
              </a:rPr>
              <a:t>Implementar la lógica de backend para actualizar los registros en la base de datos</a:t>
            </a:r>
            <a:endParaRPr sz="1300">
              <a:solidFill>
                <a:schemeClr val="lt1"/>
              </a:solidFill>
            </a:endParaRPr>
          </a:p>
          <a:p>
            <a:pPr indent="-3111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■"/>
            </a:pPr>
            <a:r>
              <a:rPr lang="es-PA" sz="1300">
                <a:solidFill>
                  <a:schemeClr val="lt1"/>
                </a:solidFill>
              </a:rPr>
              <a:t>Crear validaciones para los campos editables.</a:t>
            </a:r>
            <a:endParaRPr sz="1300">
              <a:solidFill>
                <a:schemeClr val="lt1"/>
              </a:solidFill>
            </a:endParaRPr>
          </a:p>
          <a:p>
            <a:pPr indent="-3111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■"/>
            </a:pPr>
            <a:r>
              <a:rPr lang="es-PA" sz="1300">
                <a:solidFill>
                  <a:schemeClr val="lt1"/>
                </a:solidFill>
              </a:rPr>
              <a:t>Realizar pruebas para asegurar que la edición de historias clínicas funciona correctamente.</a:t>
            </a:r>
            <a:endParaRPr sz="13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151d2e773b_1_7"/>
          <p:cNvSpPr txBox="1"/>
          <p:nvPr/>
        </p:nvSpPr>
        <p:spPr>
          <a:xfrm>
            <a:off x="558900" y="102000"/>
            <a:ext cx="8134200" cy="27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s-PA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AGENDA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s-PA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Demostración del trabajo completado:</a:t>
            </a:r>
            <a:endParaRPr b="1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●"/>
            </a:pPr>
            <a:r>
              <a:rPr b="0" i="0" lang="es-PA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Presentación de las interfaces de usuario.</a:t>
            </a:r>
            <a:endParaRPr b="0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●"/>
            </a:pPr>
            <a:r>
              <a:rPr b="0" i="0" lang="es-PA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Explicación de la lógica de backend y notificaciones.</a:t>
            </a:r>
            <a:endParaRPr b="0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●"/>
            </a:pPr>
            <a:r>
              <a:rPr b="0" i="0" lang="es-PA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Mostrar la funcionalidad de captura y almacenamiento de firmas.</a:t>
            </a:r>
            <a:endParaRPr b="0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s-PA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Pendientes:</a:t>
            </a:r>
            <a:endParaRPr b="1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●"/>
            </a:pPr>
            <a:r>
              <a:rPr b="0" i="0" lang="es-PA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Continuar con la mejora y optimización de las interfaces y la lógica de backend.</a:t>
            </a:r>
            <a:endParaRPr b="0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●"/>
            </a:pPr>
            <a:r>
              <a:rPr b="0" i="0" lang="es-PA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Realizar más pruebas para asegurar la calidad y funcionalidad del sistema.</a:t>
            </a:r>
            <a:endParaRPr b="0" i="0" sz="20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Ion">
  <a:themeElements>
    <a:clrScheme name="Ion">
      <a:dk1>
        <a:srgbClr val="000000"/>
      </a:dk1>
      <a:lt1>
        <a:srgbClr val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2012-03-27T19:44:46Z</dcterms:created>
  <dc:creator>hbravo-consultorge@innovacion.gob.pa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0x010100A5124E24CAF14D46B2DD609ACFD84C07</vt:lpwstr>
  </property>
  <property fmtid="{D5CDD505-2E9C-101B-9397-08002B2CF9AE}" pid="3" name="_dlc_DocIdItemGuid">
    <vt:lpwstr>ad5b9eb1-3f56-4f57-9c5a-78d9eb8422d9</vt:lpwstr>
  </property>
</Properties>
</file>