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Helvetica Neue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90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bold.fntdata"/><Relationship Id="rId41" Type="http://schemas.openxmlformats.org/officeDocument/2006/relationships/font" Target="fonts/HelveticaNeueLight-regular.fntdata"/><Relationship Id="rId22" Type="http://schemas.openxmlformats.org/officeDocument/2006/relationships/font" Target="fonts/LibreFranklin-bold.fntdata"/><Relationship Id="rId44" Type="http://schemas.openxmlformats.org/officeDocument/2006/relationships/font" Target="fonts/HelveticaNeueLight-boldItalic.fntdata"/><Relationship Id="rId21" Type="http://schemas.openxmlformats.org/officeDocument/2006/relationships/font" Target="fonts/LibreFranklin-regular.fntdata"/><Relationship Id="rId43" Type="http://schemas.openxmlformats.org/officeDocument/2006/relationships/font" Target="fonts/HelveticaNeueLight-italic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7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7f57c3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57f57c3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7f57c38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57f57c38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7f57c38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57f57c38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7f57c38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57f57c38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74eee49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3374eee49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2" y="0"/>
            <a:ext cx="34905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82600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OBJECT_WITH_CAPTIO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2058425" y="4090150"/>
            <a:ext cx="1800000" cy="34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991900" y="409915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SEP</a:t>
            </a:r>
            <a:r>
              <a:rPr b="0" i="0" lang="en" sz="10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" sz="10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23rd</a:t>
            </a:r>
            <a:r>
              <a:rPr b="0" i="0" lang="en" sz="10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| PARIS</a:t>
            </a:r>
            <a:endParaRPr b="0" i="0" sz="10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64600" y="608075"/>
            <a:ext cx="5655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TITLE</a:t>
            </a:r>
            <a:endParaRPr b="1" i="0" sz="57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818325" y="3618300"/>
            <a:ext cx="41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Name</a:t>
            </a:r>
            <a:r>
              <a:rPr b="0" i="0" lang="en" sz="21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21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SURNAME</a:t>
            </a:r>
            <a:endParaRPr b="0" i="0" sz="21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187175" y="4578750"/>
            <a:ext cx="382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Analytics 2022</a:t>
            </a:r>
            <a:endParaRPr b="0" i="0" sz="1600" u="none" cap="none" strike="noStrike">
              <a:solidFill>
                <a:srgbClr val="2DC5F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561000" y="428225"/>
            <a:ext cx="34038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Queries</a:t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1000" y="428225"/>
            <a:ext cx="34038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561000" y="428225"/>
            <a:ext cx="34038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Models comparison</a:t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561000" y="428225"/>
            <a:ext cx="53415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Insights and vizualisation</a:t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Socio Economic </a:t>
            </a: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divide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More technical knowledge and statistical knowledge could bring more insight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○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Normalized data population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○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Adding more databases to the study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■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Velib Roadwork,...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Conclusions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3975"/>
            <a:ext cx="4070350" cy="2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61000" y="1432550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19975" y="1961725"/>
            <a:ext cx="2925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6234350" y="1431925"/>
            <a:ext cx="2073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4818325" y="3618300"/>
            <a:ext cx="41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Name</a:t>
            </a:r>
            <a:r>
              <a:rPr b="0" i="0" lang="en" sz="21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21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SURNAME</a:t>
            </a:r>
            <a:endParaRPr b="0" i="0" sz="21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71250" y="922325"/>
            <a:ext cx="75939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Use Case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Collect the data Via an API or direct download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Format the Json &amp; Csv files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Pandas to analyze the data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 Database &amp; Tables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 Medium"/>
              <a:buChar char="●"/>
            </a:pPr>
            <a:r>
              <a:rPr b="0" i="0" lang="en" sz="1300" u="none" cap="none" strike="noStrike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Further analyze the data with queries</a:t>
            </a:r>
            <a:endParaRPr b="0" i="0" sz="13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86775" y="65697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The Plan 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600" y="732950"/>
            <a:ext cx="4459051" cy="353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057625" y="535975"/>
            <a:ext cx="711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The data</a:t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750275" y="1074775"/>
            <a:ext cx="75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671250" y="922325"/>
            <a:ext cx="76599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‘</a:t>
            </a: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str.replace</a:t>
            </a: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’ and in some instances, with Regex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Removing accents using a lambda function &amp; string encoding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Remove repetitive column variations using ‘drop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data did not contain missing values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prep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38" y="1298425"/>
            <a:ext cx="8235030" cy="4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038" y="1922175"/>
            <a:ext cx="8327924" cy="3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6625" y="2571750"/>
            <a:ext cx="5986850" cy="7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 database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Easy to conceive and set up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Most common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 Medium"/>
              <a:buChar char="●"/>
            </a:pPr>
            <a:r>
              <a:rPr lang="en" sz="12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Easily reused</a:t>
            </a: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atabase se</a:t>
            </a: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lection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84875"/>
            <a:ext cx="3399000" cy="389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ERD</a:t>
            </a:r>
            <a:endParaRPr b="1" i="0" sz="2300" u="none" cap="none" strike="noStrike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61000" y="428225"/>
            <a:ext cx="34038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b="1" lang="en" sz="23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Insertion</a:t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75" y="1040124"/>
            <a:ext cx="8006049" cy="3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4114125" y="514550"/>
            <a:ext cx="42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SqlAlchemy / MySQL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