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62" autoAdjust="0"/>
    <p:restoredTop sz="95196" autoAdjust="0"/>
  </p:normalViewPr>
  <p:slideViewPr>
    <p:cSldViewPr snapToGrid="0">
      <p:cViewPr varScale="1">
        <p:scale>
          <a:sx n="113" d="100"/>
          <a:sy n="113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C657E-B523-FC3C-B8B6-CA3093161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2D80C-79C8-1B28-971A-ABFD3046B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B5883-EC19-FCDA-0260-B602295F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4C88-4010-40AA-9B1C-A68929A42F9C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5AB04-C847-ECF6-A220-B6E782BA5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EA5FA-43B0-55EB-6F6B-F0CDFEFD2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240-9EEC-4E31-B444-4328D48A9F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615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D36A-75DA-ED49-F134-8BB4B559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37BCE-67D6-82CE-C856-415FEFB0B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05D9E-30E5-2855-34ED-1AF253188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4C88-4010-40AA-9B1C-A68929A42F9C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5B510-7DB8-0423-125C-27308DF0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B2C55-ECF5-CB51-A91C-E7CCE5B4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240-9EEC-4E31-B444-4328D48A9F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651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849D8-B1D7-58C5-6DBD-09A70955A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4C144-FB75-1485-2ED4-46C76F02C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92B02-446F-3FA5-655D-DC1CB43F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4C88-4010-40AA-9B1C-A68929A42F9C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398AD-82BC-2B17-3726-C2F585EA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17BB2-5F01-0D93-C1C9-96F77D4A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240-9EEC-4E31-B444-4328D48A9F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569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8A34-C7A4-F7AD-1A87-5DF88BC7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2D-D455-D23A-B7C2-9092672D1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5980C-A830-17A5-3943-C006FB01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4C88-4010-40AA-9B1C-A68929A42F9C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4205B-9A5C-25A5-CED4-50D97029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E1C47-81DB-C73E-05AA-2DC6FDD3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240-9EEC-4E31-B444-4328D48A9F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591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D1DB-D240-B1DB-46DE-2FB0AB955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B5505-EEC0-6ACE-1AE5-4DDC387FF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EF74A-EEE7-481C-EA21-1EA0C60B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4C88-4010-40AA-9B1C-A68929A42F9C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FF564-AD24-4B5C-7B88-E6FDC32A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27008-7D41-6641-FC4A-5D879E4A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240-9EEC-4E31-B444-4328D48A9F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384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AC08-2757-274C-5C8F-8B049053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6D5E-7720-B4A6-1F82-D857F870C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9F809-CAEC-F895-E295-6A9C972E8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AD8E8-B9F8-1303-D9D5-A2D92ED48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4C88-4010-40AA-9B1C-A68929A42F9C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340E2-8EAE-D96D-C849-F932A44F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B8E4A-9628-50CE-39BF-EEBE22E5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240-9EEC-4E31-B444-4328D48A9F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912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1093-A732-F3F8-FF41-A46771677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54AFE-FC31-17A1-60A0-86EAB218F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DA048-7FE2-8813-071F-FC3A747CD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B1931-9296-C453-CC23-9E2ADBA0A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85C2F-7DA0-87BD-2663-C34192D60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54EA7-9A26-173E-8568-D666A7B2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4C88-4010-40AA-9B1C-A68929A42F9C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6C3A1-CEE9-EDCB-3EA7-3E6610FC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6A4D-461D-EF25-AB30-D51824D8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240-9EEC-4E31-B444-4328D48A9F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67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9D7C-23B9-1504-8B37-C1281F1F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1F411-6823-A690-2F38-E55307B5C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4C88-4010-40AA-9B1C-A68929A42F9C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DFB38-C076-3FC6-C977-6A3326EF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2EB73-7D53-15DF-8EEE-797496F7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240-9EEC-4E31-B444-4328D48A9F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88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999A1-0EAA-D4DD-01FE-C0BFE0D0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4C88-4010-40AA-9B1C-A68929A42F9C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A1AB03-7291-9A6F-5BAF-61548EE12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92528-174C-97F8-AA63-A3B587BB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240-9EEC-4E31-B444-4328D48A9F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72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49DE1-2DDA-6806-0FF0-B0594602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58082-1A56-FDFF-CD2E-20E305399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E742C-E971-04B9-124B-7245C91C7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3F980-FED5-6560-D7C1-C9F247718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4C88-4010-40AA-9B1C-A68929A42F9C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C69D4-E896-A2D5-FBE9-59C89FC7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796CB-E9D0-FF54-25A2-5790DA2E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240-9EEC-4E31-B444-4328D48A9F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315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44F4D-A612-AAD7-5B85-8A8CACDC6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43DA6-32C1-B777-6A36-860C84B77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A8BF5-B9F5-67E7-7644-2788C0217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E4BAB-1A20-4B4A-78C4-3EEFD5D6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4C88-4010-40AA-9B1C-A68929A42F9C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2D57B-ACBD-06E4-5026-A32E443F3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9AF35-74DA-7332-DD7D-891422EE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240-9EEC-4E31-B444-4328D48A9F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038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39941-DB31-7C8C-6CE8-AF228938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E1A6B-9D71-1869-B916-72D2CE67C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B4988-CD5A-8D32-AC3A-5553671048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04C88-4010-40AA-9B1C-A68929A42F9C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A5247-1AF3-1DD9-CE56-0273724A2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6F37A-B820-9858-D4FD-6D530FC72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A4240-9EEC-4E31-B444-4328D48A9F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216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60672B-B594-2B34-9F73-F44B8DA6A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391" y="0"/>
            <a:ext cx="4292893" cy="6705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24F9DA-EC6A-528C-26F3-CF2A36E23229}"/>
              </a:ext>
            </a:extLst>
          </p:cNvPr>
          <p:cNvSpPr/>
          <p:nvPr/>
        </p:nvSpPr>
        <p:spPr>
          <a:xfrm>
            <a:off x="5882325" y="791852"/>
            <a:ext cx="1470582" cy="1980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DB2304-5A7D-2A83-58F9-0282B11B38CE}"/>
              </a:ext>
            </a:extLst>
          </p:cNvPr>
          <p:cNvSpPr txBox="1"/>
          <p:nvPr/>
        </p:nvSpPr>
        <p:spPr>
          <a:xfrm>
            <a:off x="7796032" y="2795351"/>
            <a:ext cx="41879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(2) F-statistic: </a:t>
            </a:r>
            <a:r>
              <a:rPr lang="en-CA" dirty="0"/>
              <a:t>it is much larger than 1 … this means that at least 1 predictor has a relationship with the response</a:t>
            </a:r>
          </a:p>
          <a:p>
            <a:endParaRPr lang="en-CA" dirty="0"/>
          </a:p>
          <a:p>
            <a:r>
              <a:rPr lang="en-CA" dirty="0"/>
              <a:t>We can also reject the null hypothesis based on </a:t>
            </a:r>
            <a:r>
              <a:rPr lang="en-US" dirty="0"/>
              <a:t>the F-statistic. If the F-statistic is&gt; 1, it means that at least one predictor is related to</a:t>
            </a:r>
            <a:r>
              <a:rPr lang="en-CA" dirty="0"/>
              <a:t> the response.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729A46-2217-4E66-BCF7-4C342680DDBF}"/>
              </a:ext>
            </a:extLst>
          </p:cNvPr>
          <p:cNvSpPr txBox="1"/>
          <p:nvPr/>
        </p:nvSpPr>
        <p:spPr>
          <a:xfrm>
            <a:off x="7807874" y="0"/>
            <a:ext cx="41879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CA" b="1" dirty="0"/>
              <a:t>R-squared:</a:t>
            </a:r>
            <a:r>
              <a:rPr lang="en-CA" dirty="0"/>
              <a:t> it is &gt; 0.6 so the model is good for predictions. The 0.734 means that 73.4% of the predictions can be explained by the predictors.</a:t>
            </a:r>
          </a:p>
          <a:p>
            <a:endParaRPr lang="en-CA" dirty="0"/>
          </a:p>
          <a:p>
            <a:r>
              <a:rPr lang="en-CA" dirty="0"/>
              <a:t>If you have low R-square but p-value good this means that the variables are good to the model, but not enough. You need more variables to improve the model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65F630-E932-A295-B3A1-BFF556DEC28A}"/>
              </a:ext>
            </a:extLst>
          </p:cNvPr>
          <p:cNvSpPr/>
          <p:nvPr/>
        </p:nvSpPr>
        <p:spPr>
          <a:xfrm>
            <a:off x="5929864" y="298508"/>
            <a:ext cx="1470582" cy="301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8569D1-9751-D749-717F-037815B747FE}"/>
              </a:ext>
            </a:extLst>
          </p:cNvPr>
          <p:cNvSpPr/>
          <p:nvPr/>
        </p:nvSpPr>
        <p:spPr>
          <a:xfrm>
            <a:off x="4139736" y="2389239"/>
            <a:ext cx="599413" cy="3206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5F75EC-1052-9A35-3474-3F0EC4EC4094}"/>
              </a:ext>
            </a:extLst>
          </p:cNvPr>
          <p:cNvSpPr/>
          <p:nvPr/>
        </p:nvSpPr>
        <p:spPr>
          <a:xfrm>
            <a:off x="5755507" y="2389238"/>
            <a:ext cx="474063" cy="3206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C55399-8761-7A2B-036D-19435133D3EA}"/>
              </a:ext>
            </a:extLst>
          </p:cNvPr>
          <p:cNvSpPr/>
          <p:nvPr/>
        </p:nvSpPr>
        <p:spPr>
          <a:xfrm>
            <a:off x="6305611" y="2311265"/>
            <a:ext cx="970259" cy="301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CC7238-7159-2B7A-C756-05D47D553BEA}"/>
              </a:ext>
            </a:extLst>
          </p:cNvPr>
          <p:cNvSpPr txBox="1"/>
          <p:nvPr/>
        </p:nvSpPr>
        <p:spPr>
          <a:xfrm>
            <a:off x="399610" y="492866"/>
            <a:ext cx="2600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/>
              <a:t>coef</a:t>
            </a:r>
            <a:r>
              <a:rPr lang="en-CA" b="1" dirty="0"/>
              <a:t>:</a:t>
            </a:r>
            <a:r>
              <a:rPr lang="en-CA" dirty="0"/>
              <a:t> .. Slopes of the predictors (b1, b2…) except the Intercept (b0)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E6DCEE-9432-728C-9AC3-D88272E49C04}"/>
              </a:ext>
            </a:extLst>
          </p:cNvPr>
          <p:cNvSpPr txBox="1"/>
          <p:nvPr/>
        </p:nvSpPr>
        <p:spPr>
          <a:xfrm>
            <a:off x="7836296" y="5343113"/>
            <a:ext cx="4042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(3) Prob (F-Statistic) </a:t>
            </a:r>
            <a:r>
              <a:rPr lang="en-CA" dirty="0"/>
              <a:t>= is the p-value of the F-statistic and is used to support the F-statistic interpretation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3E824E-3E64-E449-8081-1FB7A3D44AC4}"/>
              </a:ext>
            </a:extLst>
          </p:cNvPr>
          <p:cNvSpPr txBox="1"/>
          <p:nvPr/>
        </p:nvSpPr>
        <p:spPr>
          <a:xfrm>
            <a:off x="145987" y="4927615"/>
            <a:ext cx="29773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/>
              <a:t>(4) P &gt; |t| (p-value): </a:t>
            </a:r>
            <a:r>
              <a:rPr lang="en-CA" dirty="0"/>
              <a:t>p-value represents the significance of the predictor to the result. The lower, the better. Rule of </a:t>
            </a:r>
            <a:r>
              <a:rPr lang="en-CA" dirty="0" err="1"/>
              <a:t>tumb</a:t>
            </a:r>
            <a:r>
              <a:rPr lang="en-CA" dirty="0"/>
              <a:t>, a good p-value is &lt; 0.05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185913-2E21-3E6C-5309-77D816215FAA}"/>
              </a:ext>
            </a:extLst>
          </p:cNvPr>
          <p:cNvSpPr txBox="1"/>
          <p:nvPr/>
        </p:nvSpPr>
        <p:spPr>
          <a:xfrm>
            <a:off x="403444" y="1694577"/>
            <a:ext cx="2600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0.025 – 0.975 </a:t>
            </a:r>
            <a:r>
              <a:rPr lang="en-CA" b="1" dirty="0">
                <a:sym typeface="Wingdings" panose="05000000000000000000" pitchFamily="2" charset="2"/>
              </a:rPr>
              <a:t> </a:t>
            </a:r>
            <a:r>
              <a:rPr lang="en-CA" dirty="0">
                <a:sym typeface="Wingdings" panose="05000000000000000000" pitchFamily="2" charset="2"/>
              </a:rPr>
              <a:t>confidence interval for each variable. This represents a </a:t>
            </a:r>
            <a:r>
              <a:rPr lang="en-CA" dirty="0" err="1">
                <a:sym typeface="Wingdings" panose="05000000000000000000" pitchFamily="2" charset="2"/>
              </a:rPr>
              <a:t>Gaussain</a:t>
            </a:r>
            <a:r>
              <a:rPr lang="en-CA" dirty="0">
                <a:sym typeface="Wingdings" panose="05000000000000000000" pitchFamily="2" charset="2"/>
              </a:rPr>
              <a:t> (Bell curve).</a:t>
            </a:r>
            <a:endParaRPr lang="en-CA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86998C-BF70-F261-A7C5-E44595B82B41}"/>
              </a:ext>
            </a:extLst>
          </p:cNvPr>
          <p:cNvSpPr/>
          <p:nvPr/>
        </p:nvSpPr>
        <p:spPr>
          <a:xfrm>
            <a:off x="5685100" y="1015972"/>
            <a:ext cx="1715346" cy="1980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589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214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Marcio de Souza e Mello Klaes</dc:creator>
  <cp:lastModifiedBy>Mario Marcio de Souza e Mello Klaes</cp:lastModifiedBy>
  <cp:revision>10</cp:revision>
  <dcterms:created xsi:type="dcterms:W3CDTF">2024-05-30T22:33:21Z</dcterms:created>
  <dcterms:modified xsi:type="dcterms:W3CDTF">2024-06-03T23:34:13Z</dcterms:modified>
</cp:coreProperties>
</file>