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75" r:id="rId3"/>
    <p:sldId id="283" r:id="rId4"/>
    <p:sldId id="276" r:id="rId5"/>
    <p:sldId id="284" r:id="rId6"/>
    <p:sldId id="272" r:id="rId7"/>
    <p:sldId id="270" r:id="rId8"/>
    <p:sldId id="27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D2C"/>
    <a:srgbClr val="F6EDED"/>
    <a:srgbClr val="F7F7F7"/>
    <a:srgbClr val="EA3223"/>
    <a:srgbClr val="F5E9DA"/>
    <a:srgbClr val="F2D3D8"/>
    <a:srgbClr val="DC2F33"/>
    <a:srgbClr val="FFFFFF"/>
    <a:srgbClr val="B7254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53993-8BC4-495C-AB69-C4C8C458D6AC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F9C5-0C0A-4FC9-A7B5-1712B76E4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28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AD2AF-5B75-1E32-3ECC-FD8C0FE6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96E193-F265-11CA-DFF2-0AF4D0020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640802-D9CD-1E8B-F047-E5BE0F18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54D1-CC1D-48CB-BDFF-7E76089C332E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794B35-8CCF-71C8-9357-77A27B74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718F40-2B32-D10C-0B18-08F4BFA5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797-D096-4272-8D2B-3BC6902C6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37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97C94-5C61-9E7D-3340-F9938EDD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5D5421-5075-F0E6-4E90-D0F6D2CE8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E3910A-7976-7793-7BA7-746549DF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54D1-CC1D-48CB-BDFF-7E76089C332E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C678D9-702E-5B6C-2F88-EEB7D4E5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D378BB-4B2D-A7D0-154A-80918D96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797-D096-4272-8D2B-3BC6902C6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24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E3FDED-C203-1F66-A966-2AF4754CB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863804-11D2-22EC-D2C8-19992EBB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C82502-7F77-A7D7-B4A7-A4BA092A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54D1-CC1D-48CB-BDFF-7E76089C332E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270645-F6B3-6A42-3206-866E8668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D8AA67-1B1B-B643-FB89-661E5041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797-D096-4272-8D2B-3BC6902C6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69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508F-067A-6752-BB75-30F4BB68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F2C181-ECAB-CC61-B86C-78FF9D99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A96D85-523D-DCDD-130C-C2E2E845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54D1-CC1D-48CB-BDFF-7E76089C332E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03DB87-84D8-C31F-52BD-C71238C6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0CE023-C568-AA6F-FE9B-CE3B736C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797-D096-4272-8D2B-3BC6902C6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99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CD473-7070-4DB1-ACCB-DA4A2885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9F4B2C-0EF1-21D9-4242-BA815211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3412B3-BBA8-E776-8586-7C4E8B8E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54D1-CC1D-48CB-BDFF-7E76089C332E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58ECFF-E776-98BE-DA1A-1A6B5BDB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C2AF18-75AE-4D2A-BD5E-3E4D74F4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797-D096-4272-8D2B-3BC6902C6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7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191C1-CE09-3828-4675-5972B7C8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69DAC-51DF-CCEA-52D2-8C37A205A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230AC6-6B6C-D7B7-D273-7EB51B9F2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362973-62AA-689A-B920-ED5D66E0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54D1-CC1D-48CB-BDFF-7E76089C332E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132C9B-7B9F-7F9C-647B-9595FCC8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1F8719-F361-A31B-3E4F-7175CF32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797-D096-4272-8D2B-3BC6902C6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09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62E75-D6B7-528B-F973-95679A8E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3833CA-5CC2-18B1-128D-A6C04DDAE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44E740-5AAE-71BB-64F9-D7BF17CB4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315F0D-4E64-91F9-0820-AEEBD3849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74773C-0F7E-4B68-402F-64B4E0FCA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CB1F19-A51F-C30F-8DE4-9D77E40A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54D1-CC1D-48CB-BDFF-7E76089C332E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4CB7BC-EA3C-EE0E-252A-FB3CADC6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2F9FFC-652C-23E5-3665-EDC143E4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797-D096-4272-8D2B-3BC6902C6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10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CE6C5-20F9-3176-635B-12DE94E4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F1760D-A631-8959-D719-BDB96079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54D1-CC1D-48CB-BDFF-7E76089C332E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09A62E-8550-6E1F-8DCA-A5C38660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20BC5A-5707-FE28-5989-CAC9E518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797-D096-4272-8D2B-3BC6902C6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69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1BCB3C-A33A-3228-2DFB-CA5B30E7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54D1-CC1D-48CB-BDFF-7E76089C332E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C4C9D1-2031-624A-A38A-0D43FA1A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E0118F-2786-19B1-7C2B-A13CB2D3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797-D096-4272-8D2B-3BC6902C6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87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D6820-0C19-0465-55B3-69CCB0F3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9C7BDC-2B3A-91AD-E211-F1F2363B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2EC667-798B-2785-22E8-203D136B0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3B2B8D-0D22-9686-B985-176FCDEB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54D1-CC1D-48CB-BDFF-7E76089C332E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36231F-1F4C-2352-5097-2D4C224B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43DD98-CB4B-8F51-D59C-47C2FF11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797-D096-4272-8D2B-3BC6902C6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44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86EBB-C91D-EB9F-5D40-E6BB11E0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730951-207E-F61F-59DD-290D5FCB6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2438EB-5932-3BA0-AD60-DA57B43F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D71C0D-4078-EC16-FB27-C224021F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54D1-CC1D-48CB-BDFF-7E76089C332E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2EA1D7-9CE5-D630-6050-4C7FD830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131917-C46A-854E-06EA-73A52FBD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797-D096-4272-8D2B-3BC6902C6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55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4E2EBA-EDF4-7026-93DB-F0BAF5C1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F78FEC-87B1-2287-A09D-A6C323FC4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FEC01-1243-1577-45EB-61C3D5D0C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C54D1-CC1D-48CB-BDFF-7E76089C332E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DCF0BC-4300-53D1-FBC9-A784E2555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9B54C6-8405-60C0-DD2C-F383FDB97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7D797-D096-4272-8D2B-3BC6902C6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14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microsoft.com/office/2007/relationships/hdphoto" Target="../media/hdphoto1.wdp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slide" Target="slide7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11" Type="http://schemas.openxmlformats.org/officeDocument/2006/relationships/slide" Target="slide1.xml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1.png"/><Relationship Id="rId7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3.png"/><Relationship Id="rId7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microsoft.com/office/2007/relationships/hdphoto" Target="../media/hdphoto5.wdp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slide" Target="slide1.xml"/><Relationship Id="rId3" Type="http://schemas.openxmlformats.org/officeDocument/2006/relationships/image" Target="../media/image15.jpeg"/><Relationship Id="rId7" Type="http://schemas.openxmlformats.org/officeDocument/2006/relationships/image" Target="../media/image18.png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microsoft.com/office/2007/relationships/hdphoto" Target="../media/hdphoto8.wdp"/><Relationship Id="rId5" Type="http://schemas.microsoft.com/office/2007/relationships/hdphoto" Target="../media/hdphoto6.wdp"/><Relationship Id="rId15" Type="http://schemas.openxmlformats.org/officeDocument/2006/relationships/slide" Target="slide7.xml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jpeg"/><Relationship Id="rId1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slide" Target="slide1.xm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microsoft.com/office/2007/relationships/hdphoto" Target="../media/hdphoto10.wdp"/><Relationship Id="rId5" Type="http://schemas.openxmlformats.org/officeDocument/2006/relationships/image" Target="../media/image23.png"/><Relationship Id="rId15" Type="http://schemas.openxmlformats.org/officeDocument/2006/relationships/slide" Target="slide6.xml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microsoft.com/office/2007/relationships/hdphoto" Target="../media/hdphoto9.wdp"/><Relationship Id="rId1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lisboamario.wixsite.com/website" TargetMode="External"/><Relationship Id="rId13" Type="http://schemas.openxmlformats.org/officeDocument/2006/relationships/slide" Target="slide1.xml"/><Relationship Id="rId3" Type="http://schemas.openxmlformats.org/officeDocument/2006/relationships/hyperlink" Target="https://www.linkedin.com/in/mario-lisboa/" TargetMode="External"/><Relationship Id="rId7" Type="http://schemas.openxmlformats.org/officeDocument/2006/relationships/image" Target="../media/image29.png"/><Relationship Id="rId12" Type="http://schemas.microsoft.com/office/2007/relationships/hdphoto" Target="../media/hdphoto13.wdp"/><Relationship Id="rId2" Type="http://schemas.openxmlformats.org/officeDocument/2006/relationships/image" Target="../media/image2.png"/><Relationship Id="rId16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MarioLisboaJr" TargetMode="External"/><Relationship Id="rId11" Type="http://schemas.openxmlformats.org/officeDocument/2006/relationships/image" Target="../media/image31.png"/><Relationship Id="rId5" Type="http://schemas.microsoft.com/office/2007/relationships/hdphoto" Target="../media/hdphoto11.wdp"/><Relationship Id="rId15" Type="http://schemas.openxmlformats.org/officeDocument/2006/relationships/slide" Target="slide6.xml"/><Relationship Id="rId10" Type="http://schemas.microsoft.com/office/2007/relationships/hdphoto" Target="../media/hdphoto12.wdp"/><Relationship Id="rId4" Type="http://schemas.openxmlformats.org/officeDocument/2006/relationships/image" Target="../media/image28.png"/><Relationship Id="rId9" Type="http://schemas.openxmlformats.org/officeDocument/2006/relationships/image" Target="../media/image30.png"/><Relationship Id="rId1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7C737C0-D514-A773-D6D6-6F5C6697DCF1}"/>
              </a:ext>
            </a:extLst>
          </p:cNvPr>
          <p:cNvGrpSpPr/>
          <p:nvPr/>
        </p:nvGrpSpPr>
        <p:grpSpPr>
          <a:xfrm>
            <a:off x="1" y="4363861"/>
            <a:ext cx="12192000" cy="2494138"/>
            <a:chOff x="1" y="4363861"/>
            <a:chExt cx="12192000" cy="2494138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E2164D9-6096-05EE-4364-94E98F387A5B}"/>
                </a:ext>
              </a:extLst>
            </p:cNvPr>
            <p:cNvSpPr/>
            <p:nvPr/>
          </p:nvSpPr>
          <p:spPr>
            <a:xfrm>
              <a:off x="1" y="5199472"/>
              <a:ext cx="12192000" cy="1658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FF695759-3F5D-15AE-9482-20F400515F50}"/>
                </a:ext>
              </a:extLst>
            </p:cNvPr>
            <p:cNvGrpSpPr/>
            <p:nvPr/>
          </p:nvGrpSpPr>
          <p:grpSpPr>
            <a:xfrm>
              <a:off x="683065" y="4363861"/>
              <a:ext cx="3343835" cy="1658527"/>
              <a:chOff x="683065" y="4195426"/>
              <a:chExt cx="3343835" cy="1658527"/>
            </a:xfrm>
          </p:grpSpPr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581692B8-78C5-AE1F-3FA8-78BF58B5EE51}"/>
                  </a:ext>
                </a:extLst>
              </p:cNvPr>
              <p:cNvSpPr/>
              <p:nvPr/>
            </p:nvSpPr>
            <p:spPr>
              <a:xfrm>
                <a:off x="683065" y="4195426"/>
                <a:ext cx="3343835" cy="1658527"/>
              </a:xfrm>
              <a:prstGeom prst="roundRect">
                <a:avLst/>
              </a:prstGeom>
              <a:solidFill>
                <a:srgbClr val="EA00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792CF517-B731-D3C1-8263-2DE38744C9C2}"/>
                  </a:ext>
                </a:extLst>
              </p:cNvPr>
              <p:cNvSpPr/>
              <p:nvPr/>
            </p:nvSpPr>
            <p:spPr>
              <a:xfrm>
                <a:off x="887506" y="5387761"/>
                <a:ext cx="1219200" cy="322729"/>
              </a:xfrm>
              <a:prstGeom prst="roundRect">
                <a:avLst>
                  <a:gd name="adj" fmla="val 41667"/>
                </a:avLst>
              </a:prstGeom>
              <a:solidFill>
                <a:schemeClr val="tx1"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Ver mais   &gt;</a:t>
                </a:r>
                <a:endParaRPr lang="pt-BR" sz="1600" b="1" dirty="0">
                  <a:solidFill>
                    <a:schemeClr val="bg1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855F676-1CC4-1D24-E660-0EEABB587C49}"/>
                  </a:ext>
                </a:extLst>
              </p:cNvPr>
              <p:cNvSpPr txBox="1"/>
              <p:nvPr/>
            </p:nvSpPr>
            <p:spPr>
              <a:xfrm>
                <a:off x="729160" y="4290043"/>
                <a:ext cx="30118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Característica dos Entrevistados</a:t>
                </a:r>
              </a:p>
            </p:txBody>
          </p:sp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A26AD1B7-9B27-9992-F7AD-DCFD1EE56BBE}"/>
                </a:ext>
              </a:extLst>
            </p:cNvPr>
            <p:cNvGrpSpPr/>
            <p:nvPr/>
          </p:nvGrpSpPr>
          <p:grpSpPr>
            <a:xfrm>
              <a:off x="4424083" y="4363861"/>
              <a:ext cx="3343835" cy="1658527"/>
              <a:chOff x="4424083" y="4195426"/>
              <a:chExt cx="3343835" cy="1658527"/>
            </a:xfrm>
          </p:grpSpPr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9047BE10-FF54-F29A-D9B4-EC3E23DB1F0A}"/>
                  </a:ext>
                </a:extLst>
              </p:cNvPr>
              <p:cNvSpPr/>
              <p:nvPr/>
            </p:nvSpPr>
            <p:spPr>
              <a:xfrm>
                <a:off x="4424083" y="4195426"/>
                <a:ext cx="3343835" cy="1658527"/>
              </a:xfrm>
              <a:prstGeom prst="roundRect">
                <a:avLst/>
              </a:prstGeom>
              <a:solidFill>
                <a:srgbClr val="B6D0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0587331B-430D-5AB9-E632-7BC6CC39B32E}"/>
                  </a:ext>
                </a:extLst>
              </p:cNvPr>
              <p:cNvSpPr/>
              <p:nvPr/>
            </p:nvSpPr>
            <p:spPr>
              <a:xfrm>
                <a:off x="4628524" y="5387761"/>
                <a:ext cx="1219200" cy="322729"/>
              </a:xfrm>
              <a:prstGeom prst="roundRect">
                <a:avLst>
                  <a:gd name="adj" fmla="val 41667"/>
                </a:avLst>
              </a:prstGeom>
              <a:solidFill>
                <a:schemeClr val="tx1"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Ver mais   &gt;</a:t>
                </a:r>
                <a:endParaRPr lang="pt-BR" sz="1600" b="1" dirty="0">
                  <a:solidFill>
                    <a:schemeClr val="bg1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E50F47CB-8C03-D4F0-8CCC-24E6BC0F3991}"/>
                  </a:ext>
                </a:extLst>
              </p:cNvPr>
              <p:cNvSpPr txBox="1"/>
              <p:nvPr/>
            </p:nvSpPr>
            <p:spPr>
              <a:xfrm>
                <a:off x="4495683" y="4290043"/>
                <a:ext cx="30118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Segmentação dos Clientes</a:t>
                </a:r>
              </a:p>
            </p:txBody>
          </p:sp>
        </p:grp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C077E811-403E-DD2B-1DCA-5960BF46F429}"/>
                </a:ext>
              </a:extLst>
            </p:cNvPr>
            <p:cNvGrpSpPr/>
            <p:nvPr/>
          </p:nvGrpSpPr>
          <p:grpSpPr>
            <a:xfrm>
              <a:off x="8165101" y="4363861"/>
              <a:ext cx="3343835" cy="1658527"/>
              <a:chOff x="8165101" y="4195426"/>
              <a:chExt cx="3343835" cy="1658527"/>
            </a:xfrm>
          </p:grpSpPr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D9C36455-38C0-09E1-A5B8-8F44689E0633}"/>
                  </a:ext>
                </a:extLst>
              </p:cNvPr>
              <p:cNvSpPr/>
              <p:nvPr/>
            </p:nvSpPr>
            <p:spPr>
              <a:xfrm>
                <a:off x="8165101" y="4195426"/>
                <a:ext cx="3343835" cy="1658527"/>
              </a:xfrm>
              <a:prstGeom prst="roundRect">
                <a:avLst/>
              </a:prstGeom>
              <a:solidFill>
                <a:srgbClr val="F5C2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0BC8F37D-08D4-6890-3EB7-10E2BD038EE8}"/>
                  </a:ext>
                </a:extLst>
              </p:cNvPr>
              <p:cNvSpPr/>
              <p:nvPr/>
            </p:nvSpPr>
            <p:spPr>
              <a:xfrm>
                <a:off x="8369542" y="5387761"/>
                <a:ext cx="1219200" cy="322729"/>
              </a:xfrm>
              <a:prstGeom prst="roundRect">
                <a:avLst>
                  <a:gd name="adj" fmla="val 41667"/>
                </a:avLst>
              </a:prstGeom>
              <a:solidFill>
                <a:schemeClr val="tx1"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Ver mais   &gt;</a:t>
                </a:r>
                <a:endParaRPr lang="pt-BR" sz="1600" b="1" dirty="0">
                  <a:solidFill>
                    <a:schemeClr val="bg1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FB59BF7-913A-B0A2-AAF9-869B64A33524}"/>
                  </a:ext>
                </a:extLst>
              </p:cNvPr>
              <p:cNvSpPr txBox="1"/>
              <p:nvPr/>
            </p:nvSpPr>
            <p:spPr>
              <a:xfrm>
                <a:off x="8260859" y="4290043"/>
                <a:ext cx="30118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Modelo Preditivo de Classificação</a:t>
                </a:r>
              </a:p>
            </p:txBody>
          </p:sp>
        </p:grp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30D67A3-6D8A-5592-011D-92EDAC88398E}"/>
              </a:ext>
            </a:extLst>
          </p:cNvPr>
          <p:cNvGrpSpPr/>
          <p:nvPr/>
        </p:nvGrpSpPr>
        <p:grpSpPr>
          <a:xfrm>
            <a:off x="2672001" y="2483223"/>
            <a:ext cx="7978070" cy="1189690"/>
            <a:chOff x="2672001" y="2483223"/>
            <a:chExt cx="7978070" cy="1189690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AEA8CBF-754F-5EE1-B335-13FFE9FC00E7}"/>
                </a:ext>
              </a:extLst>
            </p:cNvPr>
            <p:cNvSpPr txBox="1"/>
            <p:nvPr/>
          </p:nvSpPr>
          <p:spPr>
            <a:xfrm>
              <a:off x="4320674" y="2483223"/>
              <a:ext cx="35506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rgbClr val="000000"/>
                  </a:solidFill>
                  <a:latin typeface="+mj-lt"/>
                </a:rPr>
                <a:t>iFood Data Analyst Case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80BB37B-C72E-EE3A-C1FC-E9A54154036D}"/>
                </a:ext>
              </a:extLst>
            </p:cNvPr>
            <p:cNvSpPr txBox="1"/>
            <p:nvPr/>
          </p:nvSpPr>
          <p:spPr>
            <a:xfrm>
              <a:off x="2916732" y="2961618"/>
              <a:ext cx="6358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 sz="1400">
                  <a:solidFill>
                    <a:schemeClr val="bg2">
                      <a:lumMod val="10000"/>
                    </a:schemeClr>
                  </a:solidFill>
                  <a:cs typeface="Calibri Light" panose="020F0302020204030204" pitchFamily="34" charset="0"/>
                </a:defRPr>
              </a:lvl1pPr>
            </a:lstStyle>
            <a:p>
              <a:r>
                <a:rPr lang="pt-BR" sz="1600" dirty="0"/>
                <a:t>Entendendo os clientes para maximizar a próxima campanha de marketing</a:t>
              </a:r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5E59C575-7257-5EC9-1596-B2736A957D38}"/>
                </a:ext>
              </a:extLst>
            </p:cNvPr>
            <p:cNvGrpSpPr/>
            <p:nvPr/>
          </p:nvGrpSpPr>
          <p:grpSpPr>
            <a:xfrm>
              <a:off x="2672001" y="3366729"/>
              <a:ext cx="7978070" cy="306184"/>
              <a:chOff x="2672001" y="3366729"/>
              <a:chExt cx="7978070" cy="306184"/>
            </a:xfrm>
          </p:grpSpPr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9E34D333-793D-A004-14A8-F4714568415A}"/>
                  </a:ext>
                </a:extLst>
              </p:cNvPr>
              <p:cNvSpPr/>
              <p:nvPr/>
            </p:nvSpPr>
            <p:spPr>
              <a:xfrm>
                <a:off x="2672001" y="3370573"/>
                <a:ext cx="6847998" cy="302340"/>
              </a:xfrm>
              <a:prstGeom prst="roundRect">
                <a:avLst>
                  <a:gd name="adj" fmla="val 2627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600" dirty="0">
                    <a:solidFill>
                      <a:schemeClr val="bg2">
                        <a:lumMod val="90000"/>
                      </a:schemeClr>
                    </a:solidFill>
                  </a:rPr>
                  <a:t>     </a:t>
                </a:r>
                <a:r>
                  <a:rPr lang="pt-BR" sz="1400" dirty="0">
                    <a:solidFill>
                      <a:schemeClr val="bg2">
                        <a:lumMod val="75000"/>
                      </a:schemeClr>
                    </a:solidFill>
                  </a:rPr>
                  <a:t>Mais informações</a:t>
                </a:r>
                <a:endParaRPr lang="pt-BR" sz="16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A30E4809-2B8F-6E92-8567-067D67276FC9}"/>
                  </a:ext>
                </a:extLst>
              </p:cNvPr>
              <p:cNvSpPr/>
              <p:nvPr/>
            </p:nvSpPr>
            <p:spPr>
              <a:xfrm>
                <a:off x="9588742" y="3366729"/>
                <a:ext cx="1061329" cy="302340"/>
              </a:xfrm>
              <a:prstGeom prst="roundRect">
                <a:avLst>
                  <a:gd name="adj" fmla="val 11453"/>
                </a:avLst>
              </a:prstGeom>
              <a:solidFill>
                <a:srgbClr val="EA00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bg1"/>
                    </a:solidFill>
                  </a:rPr>
                  <a:t>Buscar</a:t>
                </a:r>
              </a:p>
            </p:txBody>
          </p:sp>
          <p:pic>
            <p:nvPicPr>
              <p:cNvPr id="33" name="Imagem 32">
                <a:extLst>
                  <a:ext uri="{FF2B5EF4-FFF2-40B4-BE49-F238E27FC236}">
                    <a16:creationId xmlns:a16="http://schemas.microsoft.com/office/drawing/2014/main" id="{B6C06F04-041E-CE51-15AD-CE08AA073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EA0029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714784" y="3416925"/>
                <a:ext cx="201948" cy="201948"/>
              </a:xfrm>
              <a:prstGeom prst="rect">
                <a:avLst/>
              </a:prstGeom>
            </p:spPr>
          </p:pic>
        </p:grp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114D25B-BAF1-333E-5791-6269FC3BA23E}"/>
              </a:ext>
            </a:extLst>
          </p:cNvPr>
          <p:cNvGrpSpPr/>
          <p:nvPr/>
        </p:nvGrpSpPr>
        <p:grpSpPr>
          <a:xfrm>
            <a:off x="0" y="1"/>
            <a:ext cx="12192000" cy="870070"/>
            <a:chOff x="0" y="1"/>
            <a:chExt cx="12192000" cy="870070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7BC6B35A-03FA-9F3C-EDCB-CD4460BE1E76}"/>
                </a:ext>
              </a:extLst>
            </p:cNvPr>
            <p:cNvSpPr/>
            <p:nvPr/>
          </p:nvSpPr>
          <p:spPr>
            <a:xfrm>
              <a:off x="0" y="1"/>
              <a:ext cx="12192000" cy="87007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17372CF2-3CE7-B732-8370-D00077409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4177"/>
              <a:ext cx="1366131" cy="688201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78F26925-BC89-D353-06C5-9762FF67E71F}"/>
                </a:ext>
              </a:extLst>
            </p:cNvPr>
            <p:cNvSpPr txBox="1"/>
            <p:nvPr/>
          </p:nvSpPr>
          <p:spPr>
            <a:xfrm>
              <a:off x="1748118" y="282731"/>
              <a:ext cx="1330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2">
                      <a:lumMod val="10000"/>
                    </a:schemeClr>
                  </a:solidFill>
                  <a:cs typeface="Calibri Light" panose="020F0302020204030204" pitchFamily="34" charset="0"/>
                </a:rPr>
                <a:t>Explorar Dados</a:t>
              </a:r>
              <a:endParaRPr lang="pt-BR" dirty="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endParaRP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6A16BEAB-667F-2230-4494-818884D54EEA}"/>
                </a:ext>
              </a:extLst>
            </p:cNvPr>
            <p:cNvSpPr txBox="1"/>
            <p:nvPr/>
          </p:nvSpPr>
          <p:spPr>
            <a:xfrm>
              <a:off x="3324516" y="282731"/>
              <a:ext cx="1471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2">
                      <a:lumMod val="10000"/>
                    </a:schemeClr>
                  </a:solidFill>
                  <a:cs typeface="Calibri Light" panose="020F0302020204030204" pitchFamily="34" charset="0"/>
                </a:rPr>
                <a:t>Segmentar Dados</a:t>
              </a:r>
              <a:endParaRPr lang="pt-BR" dirty="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65370EFA-1E22-1654-97E1-98EA4E9387E7}"/>
                </a:ext>
              </a:extLst>
            </p:cNvPr>
            <p:cNvSpPr txBox="1"/>
            <p:nvPr/>
          </p:nvSpPr>
          <p:spPr>
            <a:xfrm>
              <a:off x="5085066" y="282731"/>
              <a:ext cx="1450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2">
                      <a:lumMod val="10000"/>
                    </a:schemeClr>
                  </a:solidFill>
                  <a:cs typeface="Calibri Light" panose="020F0302020204030204" pitchFamily="34" charset="0"/>
                </a:rPr>
                <a:t>Modelo Preditivo</a:t>
              </a:r>
              <a:endParaRPr lang="pt-BR" dirty="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endParaRPr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57146542-8DDF-31E6-F3AC-90E8470977A8}"/>
                </a:ext>
              </a:extLst>
            </p:cNvPr>
            <p:cNvSpPr/>
            <p:nvPr/>
          </p:nvSpPr>
          <p:spPr>
            <a:xfrm>
              <a:off x="9825186" y="282731"/>
              <a:ext cx="2069232" cy="307777"/>
            </a:xfrm>
            <a:prstGeom prst="roundRect">
              <a:avLst>
                <a:gd name="adj" fmla="val 11453"/>
              </a:avLst>
            </a:prstGeom>
            <a:solidFill>
              <a:srgbClr val="EA0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</a:rPr>
                <a:t>Mário José Lisbôa Júnior</a:t>
              </a:r>
            </a:p>
          </p:txBody>
        </p:sp>
      </p:grpSp>
      <p:sp>
        <p:nvSpPr>
          <p:cNvPr id="2" name="Retângulo 1">
            <a:hlinkClick r:id="rId5" action="ppaction://hlinksldjump"/>
            <a:extLst>
              <a:ext uri="{FF2B5EF4-FFF2-40B4-BE49-F238E27FC236}">
                <a16:creationId xmlns:a16="http://schemas.microsoft.com/office/drawing/2014/main" id="{1C205EE8-1AE9-CF04-537D-DFB37C3B281C}"/>
              </a:ext>
            </a:extLst>
          </p:cNvPr>
          <p:cNvSpPr/>
          <p:nvPr/>
        </p:nvSpPr>
        <p:spPr>
          <a:xfrm>
            <a:off x="1730188" y="282731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hlinkClick r:id="rId6" action="ppaction://hlinksldjump"/>
            <a:extLst>
              <a:ext uri="{FF2B5EF4-FFF2-40B4-BE49-F238E27FC236}">
                <a16:creationId xmlns:a16="http://schemas.microsoft.com/office/drawing/2014/main" id="{A6C758ED-3AE9-E890-E60F-91C49F939031}"/>
              </a:ext>
            </a:extLst>
          </p:cNvPr>
          <p:cNvSpPr/>
          <p:nvPr/>
        </p:nvSpPr>
        <p:spPr>
          <a:xfrm>
            <a:off x="3420726" y="282731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hlinkClick r:id="rId7" action="ppaction://hlinksldjump"/>
            <a:extLst>
              <a:ext uri="{FF2B5EF4-FFF2-40B4-BE49-F238E27FC236}">
                <a16:creationId xmlns:a16="http://schemas.microsoft.com/office/drawing/2014/main" id="{0A8C5FD8-6AA7-1760-5DA6-CE14024FAF2B}"/>
              </a:ext>
            </a:extLst>
          </p:cNvPr>
          <p:cNvSpPr/>
          <p:nvPr/>
        </p:nvSpPr>
        <p:spPr>
          <a:xfrm>
            <a:off x="5161894" y="275707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 38">
            <a:hlinkClick r:id="rId5" action="ppaction://hlinksldjump"/>
            <a:extLst>
              <a:ext uri="{FF2B5EF4-FFF2-40B4-BE49-F238E27FC236}">
                <a16:creationId xmlns:a16="http://schemas.microsoft.com/office/drawing/2014/main" id="{E6D0F3C4-B462-DE73-6A3B-5AB3EFDD7031}"/>
              </a:ext>
            </a:extLst>
          </p:cNvPr>
          <p:cNvSpPr/>
          <p:nvPr/>
        </p:nvSpPr>
        <p:spPr>
          <a:xfrm>
            <a:off x="827890" y="5540664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 39">
            <a:hlinkClick r:id="rId6" action="ppaction://hlinksldjump"/>
            <a:extLst>
              <a:ext uri="{FF2B5EF4-FFF2-40B4-BE49-F238E27FC236}">
                <a16:creationId xmlns:a16="http://schemas.microsoft.com/office/drawing/2014/main" id="{7CEA64B6-7218-806F-2892-6C23859A7B23}"/>
              </a:ext>
            </a:extLst>
          </p:cNvPr>
          <p:cNvSpPr/>
          <p:nvPr/>
        </p:nvSpPr>
        <p:spPr>
          <a:xfrm>
            <a:off x="4598716" y="5553392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hlinkClick r:id="rId7" action="ppaction://hlinksldjump"/>
            <a:extLst>
              <a:ext uri="{FF2B5EF4-FFF2-40B4-BE49-F238E27FC236}">
                <a16:creationId xmlns:a16="http://schemas.microsoft.com/office/drawing/2014/main" id="{114D7D7B-0988-CA1F-E278-D955AF82CB79}"/>
              </a:ext>
            </a:extLst>
          </p:cNvPr>
          <p:cNvSpPr/>
          <p:nvPr/>
        </p:nvSpPr>
        <p:spPr>
          <a:xfrm>
            <a:off x="8331311" y="5553392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hlinkClick r:id="rId8" action="ppaction://hlinksldjump"/>
            <a:extLst>
              <a:ext uri="{FF2B5EF4-FFF2-40B4-BE49-F238E27FC236}">
                <a16:creationId xmlns:a16="http://schemas.microsoft.com/office/drawing/2014/main" id="{9C320CDB-A644-B1B0-9A1F-5ACB0D4323A2}"/>
              </a:ext>
            </a:extLst>
          </p:cNvPr>
          <p:cNvSpPr/>
          <p:nvPr/>
        </p:nvSpPr>
        <p:spPr>
          <a:xfrm>
            <a:off x="9825186" y="275707"/>
            <a:ext cx="206923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41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6">
            <a:extLst>
              <a:ext uri="{FF2B5EF4-FFF2-40B4-BE49-F238E27FC236}">
                <a16:creationId xmlns:a16="http://schemas.microsoft.com/office/drawing/2014/main" id="{9D1BC930-15FF-40E9-9E4A-9E4DE2DF18E8}"/>
              </a:ext>
            </a:extLst>
          </p:cNvPr>
          <p:cNvSpPr/>
          <p:nvPr/>
        </p:nvSpPr>
        <p:spPr>
          <a:xfrm>
            <a:off x="2821419" y="1152801"/>
            <a:ext cx="6474981" cy="5670923"/>
          </a:xfrm>
          <a:custGeom>
            <a:avLst/>
            <a:gdLst>
              <a:gd name="connsiteX0" fmla="*/ 0 w 4159738"/>
              <a:gd name="connsiteY0" fmla="*/ 1999130 h 3998259"/>
              <a:gd name="connsiteX1" fmla="*/ 2079869 w 4159738"/>
              <a:gd name="connsiteY1" fmla="*/ 0 h 3998259"/>
              <a:gd name="connsiteX2" fmla="*/ 4159738 w 4159738"/>
              <a:gd name="connsiteY2" fmla="*/ 1999130 h 3998259"/>
              <a:gd name="connsiteX3" fmla="*/ 2079869 w 4159738"/>
              <a:gd name="connsiteY3" fmla="*/ 3998260 h 3998259"/>
              <a:gd name="connsiteX4" fmla="*/ 0 w 4159738"/>
              <a:gd name="connsiteY4" fmla="*/ 1999130 h 3998259"/>
              <a:gd name="connsiteX0" fmla="*/ 51965 w 4211703"/>
              <a:gd name="connsiteY0" fmla="*/ 2073335 h 4072465"/>
              <a:gd name="connsiteX1" fmla="*/ 754223 w 4211703"/>
              <a:gd name="connsiteY1" fmla="*/ 585193 h 4072465"/>
              <a:gd name="connsiteX2" fmla="*/ 2131834 w 4211703"/>
              <a:gd name="connsiteY2" fmla="*/ 74205 h 4072465"/>
              <a:gd name="connsiteX3" fmla="*/ 4211703 w 4211703"/>
              <a:gd name="connsiteY3" fmla="*/ 2073335 h 4072465"/>
              <a:gd name="connsiteX4" fmla="*/ 2131834 w 4211703"/>
              <a:gd name="connsiteY4" fmla="*/ 4072465 h 4072465"/>
              <a:gd name="connsiteX5" fmla="*/ 51965 w 4211703"/>
              <a:gd name="connsiteY5" fmla="*/ 2073335 h 4072465"/>
              <a:gd name="connsiteX0" fmla="*/ 51965 w 4285206"/>
              <a:gd name="connsiteY0" fmla="*/ 2073335 h 4127313"/>
              <a:gd name="connsiteX1" fmla="*/ 754223 w 4285206"/>
              <a:gd name="connsiteY1" fmla="*/ 585193 h 4127313"/>
              <a:gd name="connsiteX2" fmla="*/ 2131834 w 4285206"/>
              <a:gd name="connsiteY2" fmla="*/ 74205 h 4127313"/>
              <a:gd name="connsiteX3" fmla="*/ 4211703 w 4285206"/>
              <a:gd name="connsiteY3" fmla="*/ 2073335 h 4127313"/>
              <a:gd name="connsiteX4" fmla="*/ 3658789 w 4285206"/>
              <a:gd name="connsiteY4" fmla="*/ 3435970 h 4127313"/>
              <a:gd name="connsiteX5" fmla="*/ 2131834 w 4285206"/>
              <a:gd name="connsiteY5" fmla="*/ 4072465 h 4127313"/>
              <a:gd name="connsiteX6" fmla="*/ 51965 w 4285206"/>
              <a:gd name="connsiteY6" fmla="*/ 2073335 h 4127313"/>
              <a:gd name="connsiteX0" fmla="*/ 51965 w 4219778"/>
              <a:gd name="connsiteY0" fmla="*/ 2008733 h 4062711"/>
              <a:gd name="connsiteX1" fmla="*/ 754223 w 4219778"/>
              <a:gd name="connsiteY1" fmla="*/ 520591 h 4062711"/>
              <a:gd name="connsiteX2" fmla="*/ 2131834 w 4219778"/>
              <a:gd name="connsiteY2" fmla="*/ 9603 h 4062711"/>
              <a:gd name="connsiteX3" fmla="*/ 3309164 w 4219778"/>
              <a:gd name="connsiteY3" fmla="*/ 888144 h 4062711"/>
              <a:gd name="connsiteX4" fmla="*/ 4211703 w 4219778"/>
              <a:gd name="connsiteY4" fmla="*/ 2008733 h 4062711"/>
              <a:gd name="connsiteX5" fmla="*/ 3658789 w 4219778"/>
              <a:gd name="connsiteY5" fmla="*/ 3371368 h 4062711"/>
              <a:gd name="connsiteX6" fmla="*/ 2131834 w 4219778"/>
              <a:gd name="connsiteY6" fmla="*/ 4007863 h 4062711"/>
              <a:gd name="connsiteX7" fmla="*/ 51965 w 4219778"/>
              <a:gd name="connsiteY7" fmla="*/ 2008733 h 4062711"/>
              <a:gd name="connsiteX0" fmla="*/ 51965 w 4413262"/>
              <a:gd name="connsiteY0" fmla="*/ 2168015 h 4221993"/>
              <a:gd name="connsiteX1" fmla="*/ 754223 w 4413262"/>
              <a:gd name="connsiteY1" fmla="*/ 679873 h 4221993"/>
              <a:gd name="connsiteX2" fmla="*/ 2131834 w 4413262"/>
              <a:gd name="connsiteY2" fmla="*/ 168885 h 4221993"/>
              <a:gd name="connsiteX3" fmla="*/ 4286317 w 4413262"/>
              <a:gd name="connsiteY3" fmla="*/ 168885 h 4221993"/>
              <a:gd name="connsiteX4" fmla="*/ 4211703 w 4413262"/>
              <a:gd name="connsiteY4" fmla="*/ 2168015 h 4221993"/>
              <a:gd name="connsiteX5" fmla="*/ 3658789 w 4413262"/>
              <a:gd name="connsiteY5" fmla="*/ 3530650 h 4221993"/>
              <a:gd name="connsiteX6" fmla="*/ 2131834 w 4413262"/>
              <a:gd name="connsiteY6" fmla="*/ 4167145 h 4221993"/>
              <a:gd name="connsiteX7" fmla="*/ 51965 w 4413262"/>
              <a:gd name="connsiteY7" fmla="*/ 2168015 h 4221993"/>
              <a:gd name="connsiteX0" fmla="*/ 51965 w 4219778"/>
              <a:gd name="connsiteY0" fmla="*/ 2014889 h 4068867"/>
              <a:gd name="connsiteX1" fmla="*/ 754223 w 4219778"/>
              <a:gd name="connsiteY1" fmla="*/ 526747 h 4068867"/>
              <a:gd name="connsiteX2" fmla="*/ 2131834 w 4219778"/>
              <a:gd name="connsiteY2" fmla="*/ 15759 h 4068867"/>
              <a:gd name="connsiteX3" fmla="*/ 3954623 w 4219778"/>
              <a:gd name="connsiteY3" fmla="*/ 311594 h 4068867"/>
              <a:gd name="connsiteX4" fmla="*/ 4211703 w 4219778"/>
              <a:gd name="connsiteY4" fmla="*/ 2014889 h 4068867"/>
              <a:gd name="connsiteX5" fmla="*/ 3658789 w 4219778"/>
              <a:gd name="connsiteY5" fmla="*/ 3377524 h 4068867"/>
              <a:gd name="connsiteX6" fmla="*/ 2131834 w 4219778"/>
              <a:gd name="connsiteY6" fmla="*/ 4014019 h 4068867"/>
              <a:gd name="connsiteX7" fmla="*/ 51965 w 4219778"/>
              <a:gd name="connsiteY7" fmla="*/ 2014889 h 4068867"/>
              <a:gd name="connsiteX0" fmla="*/ 51965 w 4219778"/>
              <a:gd name="connsiteY0" fmla="*/ 1841567 h 3895545"/>
              <a:gd name="connsiteX1" fmla="*/ 754223 w 4219778"/>
              <a:gd name="connsiteY1" fmla="*/ 353425 h 3895545"/>
              <a:gd name="connsiteX2" fmla="*/ 2113905 w 4219778"/>
              <a:gd name="connsiteY2" fmla="*/ 209989 h 3895545"/>
              <a:gd name="connsiteX3" fmla="*/ 3954623 w 4219778"/>
              <a:gd name="connsiteY3" fmla="*/ 138272 h 3895545"/>
              <a:gd name="connsiteX4" fmla="*/ 4211703 w 4219778"/>
              <a:gd name="connsiteY4" fmla="*/ 1841567 h 3895545"/>
              <a:gd name="connsiteX5" fmla="*/ 3658789 w 4219778"/>
              <a:gd name="connsiteY5" fmla="*/ 3204202 h 3895545"/>
              <a:gd name="connsiteX6" fmla="*/ 2131834 w 4219778"/>
              <a:gd name="connsiteY6" fmla="*/ 3840697 h 3895545"/>
              <a:gd name="connsiteX7" fmla="*/ 51965 w 4219778"/>
              <a:gd name="connsiteY7" fmla="*/ 1841567 h 3895545"/>
              <a:gd name="connsiteX0" fmla="*/ 5 w 4167818"/>
              <a:gd name="connsiteY0" fmla="*/ 1904350 h 3958328"/>
              <a:gd name="connsiteX1" fmla="*/ 2061945 w 4167818"/>
              <a:gd name="connsiteY1" fmla="*/ 272772 h 3958328"/>
              <a:gd name="connsiteX2" fmla="*/ 3902663 w 4167818"/>
              <a:gd name="connsiteY2" fmla="*/ 201055 h 3958328"/>
              <a:gd name="connsiteX3" fmla="*/ 4159743 w 4167818"/>
              <a:gd name="connsiteY3" fmla="*/ 1904350 h 3958328"/>
              <a:gd name="connsiteX4" fmla="*/ 3606829 w 4167818"/>
              <a:gd name="connsiteY4" fmla="*/ 3266985 h 3958328"/>
              <a:gd name="connsiteX5" fmla="*/ 2079874 w 4167818"/>
              <a:gd name="connsiteY5" fmla="*/ 3903480 h 3958328"/>
              <a:gd name="connsiteX6" fmla="*/ 5 w 4167818"/>
              <a:gd name="connsiteY6" fmla="*/ 1904350 h 3958328"/>
              <a:gd name="connsiteX0" fmla="*/ 5 w 4048024"/>
              <a:gd name="connsiteY0" fmla="*/ 1904350 h 3958328"/>
              <a:gd name="connsiteX1" fmla="*/ 2061945 w 4048024"/>
              <a:gd name="connsiteY1" fmla="*/ 272772 h 3958328"/>
              <a:gd name="connsiteX2" fmla="*/ 3902663 w 4048024"/>
              <a:gd name="connsiteY2" fmla="*/ 201055 h 3958328"/>
              <a:gd name="connsiteX3" fmla="*/ 3917696 w 4048024"/>
              <a:gd name="connsiteY3" fmla="*/ 2253973 h 3958328"/>
              <a:gd name="connsiteX4" fmla="*/ 3606829 w 4048024"/>
              <a:gd name="connsiteY4" fmla="*/ 3266985 h 3958328"/>
              <a:gd name="connsiteX5" fmla="*/ 2079874 w 4048024"/>
              <a:gd name="connsiteY5" fmla="*/ 3903480 h 3958328"/>
              <a:gd name="connsiteX6" fmla="*/ 5 w 4048024"/>
              <a:gd name="connsiteY6" fmla="*/ 1904350 h 3958328"/>
              <a:gd name="connsiteX0" fmla="*/ 5 w 3942490"/>
              <a:gd name="connsiteY0" fmla="*/ 1809763 h 3863741"/>
              <a:gd name="connsiteX1" fmla="*/ 2061945 w 3942490"/>
              <a:gd name="connsiteY1" fmla="*/ 178185 h 3863741"/>
              <a:gd name="connsiteX2" fmla="*/ 3723369 w 3942490"/>
              <a:gd name="connsiteY2" fmla="*/ 267832 h 3863741"/>
              <a:gd name="connsiteX3" fmla="*/ 3917696 w 3942490"/>
              <a:gd name="connsiteY3" fmla="*/ 2159386 h 3863741"/>
              <a:gd name="connsiteX4" fmla="*/ 3606829 w 3942490"/>
              <a:gd name="connsiteY4" fmla="*/ 3172398 h 3863741"/>
              <a:gd name="connsiteX5" fmla="*/ 2079874 w 3942490"/>
              <a:gd name="connsiteY5" fmla="*/ 3808893 h 3863741"/>
              <a:gd name="connsiteX6" fmla="*/ 5 w 3942490"/>
              <a:gd name="connsiteY6" fmla="*/ 1809763 h 3863741"/>
              <a:gd name="connsiteX0" fmla="*/ 124 w 3942609"/>
              <a:gd name="connsiteY0" fmla="*/ 1809763 h 3930552"/>
              <a:gd name="connsiteX1" fmla="*/ 2062064 w 3942609"/>
              <a:gd name="connsiteY1" fmla="*/ 178185 h 3930552"/>
              <a:gd name="connsiteX2" fmla="*/ 3723488 w 3942609"/>
              <a:gd name="connsiteY2" fmla="*/ 267832 h 3930552"/>
              <a:gd name="connsiteX3" fmla="*/ 3917815 w 3942609"/>
              <a:gd name="connsiteY3" fmla="*/ 2159386 h 3930552"/>
              <a:gd name="connsiteX4" fmla="*/ 3606948 w 3942609"/>
              <a:gd name="connsiteY4" fmla="*/ 3172398 h 3930552"/>
              <a:gd name="connsiteX5" fmla="*/ 1990346 w 3942609"/>
              <a:gd name="connsiteY5" fmla="*/ 3880611 h 3930552"/>
              <a:gd name="connsiteX6" fmla="*/ 124 w 3942609"/>
              <a:gd name="connsiteY6" fmla="*/ 1809763 h 393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2609" h="3930552">
                <a:moveTo>
                  <a:pt x="124" y="1809763"/>
                </a:moveTo>
                <a:cubicBezTo>
                  <a:pt x="12077" y="1192692"/>
                  <a:pt x="1441503" y="435173"/>
                  <a:pt x="2062064" y="178185"/>
                </a:cubicBezTo>
                <a:cubicBezTo>
                  <a:pt x="2682625" y="-78803"/>
                  <a:pt x="3376843" y="-65356"/>
                  <a:pt x="3723488" y="267832"/>
                </a:cubicBezTo>
                <a:cubicBezTo>
                  <a:pt x="4070133" y="601020"/>
                  <a:pt x="3859544" y="1745515"/>
                  <a:pt x="3917815" y="2159386"/>
                </a:cubicBezTo>
                <a:cubicBezTo>
                  <a:pt x="3976086" y="2573257"/>
                  <a:pt x="3953593" y="2839210"/>
                  <a:pt x="3606948" y="3172398"/>
                </a:cubicBezTo>
                <a:cubicBezTo>
                  <a:pt x="3260303" y="3505586"/>
                  <a:pt x="2591483" y="4107717"/>
                  <a:pt x="1990346" y="3880611"/>
                </a:cubicBezTo>
                <a:cubicBezTo>
                  <a:pt x="841666" y="3880611"/>
                  <a:pt x="-11829" y="2426834"/>
                  <a:pt x="124" y="1809763"/>
                </a:cubicBezTo>
                <a:close/>
              </a:path>
            </a:pathLst>
          </a:custGeom>
          <a:solidFill>
            <a:srgbClr val="FF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43A03EB-6F20-F3B4-5D80-017A07AB8265}"/>
              </a:ext>
            </a:extLst>
          </p:cNvPr>
          <p:cNvSpPr/>
          <p:nvPr/>
        </p:nvSpPr>
        <p:spPr>
          <a:xfrm>
            <a:off x="0" y="1"/>
            <a:ext cx="12192000" cy="87007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372CF2-3CE7-B732-8370-D0007740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77"/>
            <a:ext cx="1366131" cy="6882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F26925-BC89-D353-06C5-9762FF67E71F}"/>
              </a:ext>
            </a:extLst>
          </p:cNvPr>
          <p:cNvSpPr txBox="1"/>
          <p:nvPr/>
        </p:nvSpPr>
        <p:spPr>
          <a:xfrm>
            <a:off x="1748118" y="282731"/>
            <a:ext cx="131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EA0029"/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Explorar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16BEAB-667F-2230-4494-818884D54EEA}"/>
              </a:ext>
            </a:extLst>
          </p:cNvPr>
          <p:cNvSpPr txBox="1"/>
          <p:nvPr/>
        </p:nvSpPr>
        <p:spPr>
          <a:xfrm>
            <a:off x="3324516" y="282731"/>
            <a:ext cx="1471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Segmentar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370EFA-1E22-1654-97E1-98EA4E9387E7}"/>
              </a:ext>
            </a:extLst>
          </p:cNvPr>
          <p:cNvSpPr txBox="1"/>
          <p:nvPr/>
        </p:nvSpPr>
        <p:spPr>
          <a:xfrm>
            <a:off x="5085066" y="282731"/>
            <a:ext cx="145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rPr>
              <a:t>Modelo Preditivo</a:t>
            </a:r>
            <a:endParaRPr lang="pt-BR" dirty="0">
              <a:solidFill>
                <a:schemeClr val="bg2">
                  <a:lumMod val="10000"/>
                </a:schemeClr>
              </a:solidFill>
              <a:cs typeface="Calibri Light" panose="020F0302020204030204" pitchFamily="34" charset="0"/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C9027E6-1D2D-B950-5713-627B2A0732D2}"/>
              </a:ext>
            </a:extLst>
          </p:cNvPr>
          <p:cNvGrpSpPr/>
          <p:nvPr/>
        </p:nvGrpSpPr>
        <p:grpSpPr>
          <a:xfrm>
            <a:off x="4186527" y="1662075"/>
            <a:ext cx="3824544" cy="3824325"/>
            <a:chOff x="5794424" y="2263064"/>
            <a:chExt cx="3824544" cy="3824325"/>
          </a:xfrm>
        </p:grpSpPr>
        <p:sp>
          <p:nvSpPr>
            <p:cNvPr id="12" name="Fluxograma: Conector 11">
              <a:extLst>
                <a:ext uri="{FF2B5EF4-FFF2-40B4-BE49-F238E27FC236}">
                  <a16:creationId xmlns:a16="http://schemas.microsoft.com/office/drawing/2014/main" id="{62C492A1-F72B-CEC1-36F1-8DB119649D56}"/>
                </a:ext>
              </a:extLst>
            </p:cNvPr>
            <p:cNvSpPr/>
            <p:nvPr/>
          </p:nvSpPr>
          <p:spPr>
            <a:xfrm rot="21439717">
              <a:off x="5794424" y="2263064"/>
              <a:ext cx="3824544" cy="3824325"/>
            </a:xfrm>
            <a:prstGeom prst="flowChartConnector">
              <a:avLst/>
            </a:prstGeom>
            <a:solidFill>
              <a:srgbClr val="854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B134232-09E9-39C0-9952-FD3A19B3D130}"/>
                </a:ext>
              </a:extLst>
            </p:cNvPr>
            <p:cNvSpPr txBox="1"/>
            <p:nvPr/>
          </p:nvSpPr>
          <p:spPr>
            <a:xfrm>
              <a:off x="6206642" y="2428058"/>
              <a:ext cx="1157881" cy="461665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rgbClr val="854868"/>
                  </a:solidFill>
                  <a:latin typeface="+mj-lt"/>
                </a:rPr>
                <a:t>Vivem...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710C81BF-43CB-DCF1-DC68-ECB23BD29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0168" y="2809806"/>
              <a:ext cx="3603697" cy="3032672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A1FC4F3-6703-E4AE-4188-A192F3E02240}"/>
              </a:ext>
            </a:extLst>
          </p:cNvPr>
          <p:cNvGrpSpPr/>
          <p:nvPr/>
        </p:nvGrpSpPr>
        <p:grpSpPr>
          <a:xfrm rot="20364912">
            <a:off x="280735" y="2756755"/>
            <a:ext cx="3824544" cy="4005671"/>
            <a:chOff x="147385" y="2675643"/>
            <a:chExt cx="3824544" cy="4005671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A6C9CBB7-3455-40F5-A119-8978B1C63310}"/>
                </a:ext>
              </a:extLst>
            </p:cNvPr>
            <p:cNvGrpSpPr/>
            <p:nvPr/>
          </p:nvGrpSpPr>
          <p:grpSpPr>
            <a:xfrm>
              <a:off x="147385" y="2856989"/>
              <a:ext cx="3824544" cy="3824325"/>
              <a:chOff x="1000124" y="328961"/>
              <a:chExt cx="5419725" cy="5419414"/>
            </a:xfrm>
          </p:grpSpPr>
          <p:sp>
            <p:nvSpPr>
              <p:cNvPr id="2" name="Fluxograma: Conector 1">
                <a:extLst>
                  <a:ext uri="{FF2B5EF4-FFF2-40B4-BE49-F238E27FC236}">
                    <a16:creationId xmlns:a16="http://schemas.microsoft.com/office/drawing/2014/main" id="{5BB3B328-5E4C-59B6-8BE6-0D95756E5CA2}"/>
                  </a:ext>
                </a:extLst>
              </p:cNvPr>
              <p:cNvSpPr/>
              <p:nvPr/>
            </p:nvSpPr>
            <p:spPr>
              <a:xfrm>
                <a:off x="1000124" y="328961"/>
                <a:ext cx="5419725" cy="5419414"/>
              </a:xfrm>
              <a:prstGeom prst="flowChartConnector">
                <a:avLst/>
              </a:prstGeom>
              <a:solidFill>
                <a:srgbClr val="854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6393BF36-CC47-B8C4-74E3-976A486F13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6508" y="466725"/>
                <a:ext cx="4882898" cy="4316765"/>
              </a:xfrm>
              <a:prstGeom prst="rect">
                <a:avLst/>
              </a:prstGeom>
            </p:spPr>
          </p:pic>
        </p:grp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CC258A00-D8F4-2669-08B6-045B01D2B190}"/>
                </a:ext>
              </a:extLst>
            </p:cNvPr>
            <p:cNvSpPr txBox="1"/>
            <p:nvPr/>
          </p:nvSpPr>
          <p:spPr>
            <a:xfrm>
              <a:off x="1840939" y="2675643"/>
              <a:ext cx="1940147" cy="461665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rgbClr val="854868"/>
                  </a:solidFill>
                  <a:latin typeface="+mj-lt"/>
                </a:rPr>
                <a:t>Escolaridade...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C3F461D9-093C-329A-8ABA-422DA8B3061D}"/>
              </a:ext>
            </a:extLst>
          </p:cNvPr>
          <p:cNvGrpSpPr/>
          <p:nvPr/>
        </p:nvGrpSpPr>
        <p:grpSpPr>
          <a:xfrm>
            <a:off x="8103709" y="2858078"/>
            <a:ext cx="3911588" cy="3824325"/>
            <a:chOff x="8103709" y="2858078"/>
            <a:chExt cx="3911588" cy="3824325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E21E5072-F558-4D66-196F-2CCFDF0F385D}"/>
                </a:ext>
              </a:extLst>
            </p:cNvPr>
            <p:cNvGrpSpPr/>
            <p:nvPr/>
          </p:nvGrpSpPr>
          <p:grpSpPr>
            <a:xfrm rot="761334">
              <a:off x="8103709" y="2858078"/>
              <a:ext cx="3911588" cy="3824325"/>
              <a:chOff x="7978019" y="2946627"/>
              <a:chExt cx="3911588" cy="3824325"/>
            </a:xfrm>
          </p:grpSpPr>
          <p:sp>
            <p:nvSpPr>
              <p:cNvPr id="22" name="Fluxograma: Conector 21">
                <a:extLst>
                  <a:ext uri="{FF2B5EF4-FFF2-40B4-BE49-F238E27FC236}">
                    <a16:creationId xmlns:a16="http://schemas.microsoft.com/office/drawing/2014/main" id="{71E4D6FD-2E86-A5D5-938C-7A0F9ABB8DC3}"/>
                  </a:ext>
                </a:extLst>
              </p:cNvPr>
              <p:cNvSpPr/>
              <p:nvPr/>
            </p:nvSpPr>
            <p:spPr>
              <a:xfrm rot="21439717">
                <a:off x="7978019" y="2946627"/>
                <a:ext cx="3824544" cy="3824325"/>
              </a:xfrm>
              <a:prstGeom prst="flowChartConnector">
                <a:avLst/>
              </a:prstGeom>
              <a:solidFill>
                <a:srgbClr val="854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4" name="Imagem 23">
                <a:extLst>
                  <a:ext uri="{FF2B5EF4-FFF2-40B4-BE49-F238E27FC236}">
                    <a16:creationId xmlns:a16="http://schemas.microsoft.com/office/drawing/2014/main" id="{E17927B1-593D-F2B5-230A-458AEE756E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7991" y="3250560"/>
                <a:ext cx="3401616" cy="3216458"/>
              </a:xfrm>
              <a:prstGeom prst="rect">
                <a:avLst/>
              </a:prstGeom>
            </p:spPr>
          </p:pic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B7D97ED7-47E7-D18C-E708-13ACD3A29D15}"/>
                  </a:ext>
                </a:extLst>
              </p:cNvPr>
              <p:cNvSpPr txBox="1"/>
              <p:nvPr/>
            </p:nvSpPr>
            <p:spPr>
              <a:xfrm>
                <a:off x="9712549" y="3198167"/>
                <a:ext cx="2023696" cy="461665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rgbClr val="854868"/>
                    </a:solidFill>
                    <a:latin typeface="+mj-lt"/>
                  </a:rPr>
                  <a:t>Dependentes...</a:t>
                </a:r>
              </a:p>
            </p:txBody>
          </p: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2C9D2E7-EA29-F4BC-EEA2-99877416F779}"/>
                </a:ext>
              </a:extLst>
            </p:cNvPr>
            <p:cNvSpPr txBox="1"/>
            <p:nvPr/>
          </p:nvSpPr>
          <p:spPr>
            <a:xfrm rot="16949246">
              <a:off x="7736264" y="4209856"/>
              <a:ext cx="16161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bg1"/>
                  </a:solidFill>
                  <a:latin typeface="+mj-lt"/>
                </a:rPr>
                <a:t>Número de dependentes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EF9DE647-8D8D-F424-673B-D70706D23B65}"/>
              </a:ext>
            </a:extLst>
          </p:cNvPr>
          <p:cNvGrpSpPr/>
          <p:nvPr/>
        </p:nvGrpSpPr>
        <p:grpSpPr>
          <a:xfrm>
            <a:off x="231704" y="1062000"/>
            <a:ext cx="5149921" cy="734636"/>
            <a:chOff x="231704" y="1062000"/>
            <a:chExt cx="5149921" cy="734636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C700D1B3-FC27-0B68-D86B-114CCADCC4DB}"/>
                </a:ext>
              </a:extLst>
            </p:cNvPr>
            <p:cNvSpPr txBox="1"/>
            <p:nvPr/>
          </p:nvSpPr>
          <p:spPr>
            <a:xfrm>
              <a:off x="1023600" y="1062000"/>
              <a:ext cx="4358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400" b="1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Característica dos entrevistados</a:t>
              </a:r>
            </a:p>
          </p:txBody>
        </p:sp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D7830727-130D-4CC5-A3E2-9FAF7B25E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704" y="1209552"/>
              <a:ext cx="704850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B953668-E1F0-9662-3441-3D708EE60F2E}"/>
                </a:ext>
              </a:extLst>
            </p:cNvPr>
            <p:cNvSpPr txBox="1"/>
            <p:nvPr/>
          </p:nvSpPr>
          <p:spPr>
            <a:xfrm>
              <a:off x="1023599" y="1396526"/>
              <a:ext cx="4358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400" b="1">
                  <a:solidFill>
                    <a:srgbClr val="000000"/>
                  </a:solidFill>
                </a:defRPr>
              </a:lvl1pPr>
            </a:lstStyle>
            <a:p>
              <a:r>
                <a:rPr lang="pt-BR" sz="2000" b="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Quem são?</a:t>
              </a:r>
              <a:endParaRPr lang="pt-BR" sz="2800" b="0" dirty="0">
                <a:solidFill>
                  <a:schemeClr val="bg2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29" name="Retângulo 28">
            <a:hlinkClick r:id="rId7" action="ppaction://hlinksldjump"/>
            <a:extLst>
              <a:ext uri="{FF2B5EF4-FFF2-40B4-BE49-F238E27FC236}">
                <a16:creationId xmlns:a16="http://schemas.microsoft.com/office/drawing/2014/main" id="{1B55B1E1-B521-3392-27C6-2D1CA00A8E9E}"/>
              </a:ext>
            </a:extLst>
          </p:cNvPr>
          <p:cNvSpPr/>
          <p:nvPr/>
        </p:nvSpPr>
        <p:spPr>
          <a:xfrm>
            <a:off x="105245" y="98612"/>
            <a:ext cx="1278816" cy="623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hlinkClick r:id="rId8" action="ppaction://hlinksldjump"/>
            <a:extLst>
              <a:ext uri="{FF2B5EF4-FFF2-40B4-BE49-F238E27FC236}">
                <a16:creationId xmlns:a16="http://schemas.microsoft.com/office/drawing/2014/main" id="{DA7DD1A3-4114-69E0-BF71-B504888C3673}"/>
              </a:ext>
            </a:extLst>
          </p:cNvPr>
          <p:cNvSpPr/>
          <p:nvPr/>
        </p:nvSpPr>
        <p:spPr>
          <a:xfrm>
            <a:off x="3420726" y="282731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hlinkClick r:id="rId9" action="ppaction://hlinksldjump"/>
            <a:extLst>
              <a:ext uri="{FF2B5EF4-FFF2-40B4-BE49-F238E27FC236}">
                <a16:creationId xmlns:a16="http://schemas.microsoft.com/office/drawing/2014/main" id="{C3EDBF32-30DC-377A-A7F9-F0AC26233CCF}"/>
              </a:ext>
            </a:extLst>
          </p:cNvPr>
          <p:cNvSpPr/>
          <p:nvPr/>
        </p:nvSpPr>
        <p:spPr>
          <a:xfrm>
            <a:off x="5161894" y="275707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314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FE5FFB50-3B24-61BB-C418-4C9B4A4D199B}"/>
              </a:ext>
            </a:extLst>
          </p:cNvPr>
          <p:cNvSpPr/>
          <p:nvPr/>
        </p:nvSpPr>
        <p:spPr>
          <a:xfrm>
            <a:off x="0" y="1990725"/>
            <a:ext cx="12192000" cy="4057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43A03EB-6F20-F3B4-5D80-017A07AB8265}"/>
              </a:ext>
            </a:extLst>
          </p:cNvPr>
          <p:cNvSpPr/>
          <p:nvPr/>
        </p:nvSpPr>
        <p:spPr>
          <a:xfrm>
            <a:off x="0" y="1"/>
            <a:ext cx="12192000" cy="87007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372CF2-3CE7-B732-8370-D0007740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77"/>
            <a:ext cx="1366131" cy="6882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F26925-BC89-D353-06C5-9762FF67E71F}"/>
              </a:ext>
            </a:extLst>
          </p:cNvPr>
          <p:cNvSpPr txBox="1"/>
          <p:nvPr/>
        </p:nvSpPr>
        <p:spPr>
          <a:xfrm>
            <a:off x="1748118" y="282731"/>
            <a:ext cx="131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EA0029"/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Explorar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16BEAB-667F-2230-4494-818884D54EEA}"/>
              </a:ext>
            </a:extLst>
          </p:cNvPr>
          <p:cNvSpPr txBox="1"/>
          <p:nvPr/>
        </p:nvSpPr>
        <p:spPr>
          <a:xfrm>
            <a:off x="3324516" y="282731"/>
            <a:ext cx="1471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Segmentar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370EFA-1E22-1654-97E1-98EA4E9387E7}"/>
              </a:ext>
            </a:extLst>
          </p:cNvPr>
          <p:cNvSpPr txBox="1"/>
          <p:nvPr/>
        </p:nvSpPr>
        <p:spPr>
          <a:xfrm>
            <a:off x="5085066" y="282731"/>
            <a:ext cx="145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rPr>
              <a:t>Modelo Preditivo</a:t>
            </a:r>
            <a:endParaRPr lang="pt-BR" dirty="0">
              <a:solidFill>
                <a:schemeClr val="bg2">
                  <a:lumMod val="10000"/>
                </a:schemeClr>
              </a:solidFill>
              <a:cs typeface="Calibri Light" panose="020F0302020204030204" pitchFamily="34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82253F8-90FF-D4EE-2E73-C7E408521B4D}"/>
              </a:ext>
            </a:extLst>
          </p:cNvPr>
          <p:cNvGrpSpPr/>
          <p:nvPr/>
        </p:nvGrpSpPr>
        <p:grpSpPr>
          <a:xfrm>
            <a:off x="1045718" y="2119551"/>
            <a:ext cx="3339219" cy="1171575"/>
            <a:chOff x="1366131" y="2313336"/>
            <a:chExt cx="3339219" cy="1171575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33D8A4CF-6DBC-9095-2609-4D4AFD027355}"/>
                </a:ext>
              </a:extLst>
            </p:cNvPr>
            <p:cNvGrpSpPr/>
            <p:nvPr/>
          </p:nvGrpSpPr>
          <p:grpSpPr>
            <a:xfrm>
              <a:off x="1366131" y="2313336"/>
              <a:ext cx="1170000" cy="1171575"/>
              <a:chOff x="1366131" y="2313336"/>
              <a:chExt cx="1170000" cy="1171575"/>
            </a:xfrm>
          </p:grpSpPr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F121B9FB-AFA3-29E8-91F5-A97C19CA01E7}"/>
                  </a:ext>
                </a:extLst>
              </p:cNvPr>
              <p:cNvSpPr/>
              <p:nvPr/>
            </p:nvSpPr>
            <p:spPr>
              <a:xfrm>
                <a:off x="1366131" y="2313336"/>
                <a:ext cx="1170000" cy="1171575"/>
              </a:xfrm>
              <a:prstGeom prst="roundRect">
                <a:avLst/>
              </a:prstGeom>
              <a:solidFill>
                <a:srgbClr val="FF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91C2D4E2-5E56-25D2-5C69-BE9F7C8BDB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836" b="95616" l="9367" r="96456">
                            <a14:foregroundMark x1="53418" y1="34247" x2="53418" y2="34247"/>
                            <a14:foregroundMark x1="27848" y1="37808" x2="27848" y2="37808"/>
                            <a14:foregroundMark x1="72152" y1="39726" x2="72152" y2="39726"/>
                            <a14:foregroundMark x1="73165" y1="44110" x2="73165" y2="44110"/>
                            <a14:foregroundMark x1="76962" y1="73151" x2="76962" y2="73151"/>
                          </a14:backgroundRemoval>
                        </a14:imgEffect>
                      </a14:imgLayer>
                    </a14:imgProps>
                  </a:ext>
                </a:extLst>
              </a:blip>
              <a:srcRect l="10764" t="5142" r="5700" b="3086"/>
              <a:stretch/>
            </p:blipFill>
            <p:spPr>
              <a:xfrm>
                <a:off x="1661993" y="2600572"/>
                <a:ext cx="588189" cy="597101"/>
              </a:xfrm>
              <a:prstGeom prst="rect">
                <a:avLst/>
              </a:prstGeom>
            </p:spPr>
          </p:pic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97AF181-420F-6DE9-75CB-5FEE20D9E8B5}"/>
                </a:ext>
              </a:extLst>
            </p:cNvPr>
            <p:cNvSpPr txBox="1"/>
            <p:nvPr/>
          </p:nvSpPr>
          <p:spPr>
            <a:xfrm>
              <a:off x="2612462" y="2437458"/>
              <a:ext cx="20928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Público tem em sua maioria entre 30 e 65 anos de idade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BC2AA3B-C16C-5DE9-F7CE-0A2593548BDC}"/>
              </a:ext>
            </a:extLst>
          </p:cNvPr>
          <p:cNvGrpSpPr/>
          <p:nvPr/>
        </p:nvGrpSpPr>
        <p:grpSpPr>
          <a:xfrm>
            <a:off x="1045718" y="3419386"/>
            <a:ext cx="3429622" cy="1171575"/>
            <a:chOff x="1366131" y="3695073"/>
            <a:chExt cx="3429622" cy="1171575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D2D4AE47-7599-6AF4-F246-44020291F3C2}"/>
                </a:ext>
              </a:extLst>
            </p:cNvPr>
            <p:cNvGrpSpPr/>
            <p:nvPr/>
          </p:nvGrpSpPr>
          <p:grpSpPr>
            <a:xfrm>
              <a:off x="1366131" y="3695073"/>
              <a:ext cx="1170000" cy="1171575"/>
              <a:chOff x="1366131" y="3670367"/>
              <a:chExt cx="1170000" cy="1171575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77DBC418-7BA2-DF14-ABDC-0FEBEC3FC594}"/>
                  </a:ext>
                </a:extLst>
              </p:cNvPr>
              <p:cNvSpPr/>
              <p:nvPr/>
            </p:nvSpPr>
            <p:spPr>
              <a:xfrm>
                <a:off x="1366131" y="3670367"/>
                <a:ext cx="1170000" cy="1171575"/>
              </a:xfrm>
              <a:prstGeom prst="roundRect">
                <a:avLst/>
              </a:prstGeom>
              <a:solidFill>
                <a:srgbClr val="FF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CD5C37FA-EF84-0CB4-FB21-8F6DF1C9F7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6757" b="97568" l="5556" r="93651">
                            <a14:foregroundMark x1="49471" y1="55405" x2="49471" y2="55405"/>
                            <a14:foregroundMark x1="84921" y1="62703" x2="84921" y2="62703"/>
                          </a14:backgroundRemoval>
                        </a14:imgEffect>
                      </a14:imgLayer>
                    </a14:imgProps>
                  </a:ext>
                </a:extLst>
              </a:blip>
              <a:srcRect l="4862" t="7097" r="7345" b="4396"/>
              <a:stretch/>
            </p:blipFill>
            <p:spPr>
              <a:xfrm>
                <a:off x="1661993" y="3970403"/>
                <a:ext cx="579155" cy="571501"/>
              </a:xfrm>
              <a:prstGeom prst="rect">
                <a:avLst/>
              </a:prstGeom>
            </p:spPr>
          </p:pic>
        </p:grp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317F512-B623-B33F-7E90-8BE024321200}"/>
                </a:ext>
              </a:extLst>
            </p:cNvPr>
            <p:cNvSpPr txBox="1"/>
            <p:nvPr/>
          </p:nvSpPr>
          <p:spPr>
            <a:xfrm>
              <a:off x="2612462" y="3819195"/>
              <a:ext cx="21832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Possuem renda anual média de 25.000 a 75.000 UM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2ADA91FD-B277-A412-016E-61ECBE05D1FD}"/>
              </a:ext>
            </a:extLst>
          </p:cNvPr>
          <p:cNvGrpSpPr/>
          <p:nvPr/>
        </p:nvGrpSpPr>
        <p:grpSpPr>
          <a:xfrm>
            <a:off x="1045718" y="4719221"/>
            <a:ext cx="3907283" cy="1200329"/>
            <a:chOff x="1366131" y="5067580"/>
            <a:chExt cx="3907283" cy="1200329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FC831EAB-D74B-085E-91BC-DED1239739EB}"/>
                </a:ext>
              </a:extLst>
            </p:cNvPr>
            <p:cNvGrpSpPr/>
            <p:nvPr/>
          </p:nvGrpSpPr>
          <p:grpSpPr>
            <a:xfrm>
              <a:off x="1366131" y="5081957"/>
              <a:ext cx="1170000" cy="1171575"/>
              <a:chOff x="1366131" y="5076809"/>
              <a:chExt cx="1170000" cy="1171575"/>
            </a:xfrm>
          </p:grpSpPr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9E7F6477-27AC-6D46-B3EC-E3FA9AC20894}"/>
                  </a:ext>
                </a:extLst>
              </p:cNvPr>
              <p:cNvSpPr/>
              <p:nvPr/>
            </p:nvSpPr>
            <p:spPr>
              <a:xfrm>
                <a:off x="1366131" y="5076809"/>
                <a:ext cx="1170000" cy="1171575"/>
              </a:xfrm>
              <a:prstGeom prst="roundRect">
                <a:avLst/>
              </a:prstGeom>
              <a:solidFill>
                <a:srgbClr val="FF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3" name="Imagem 42">
                <a:extLst>
                  <a:ext uri="{FF2B5EF4-FFF2-40B4-BE49-F238E27FC236}">
                    <a16:creationId xmlns:a16="http://schemas.microsoft.com/office/drawing/2014/main" id="{79FD1E44-66C5-D558-5324-C2C39A4D30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161" b="96552" l="3581" r="94215">
                            <a14:foregroundMark x1="87603" y1="20690" x2="87603" y2="20690"/>
                            <a14:foregroundMark x1="77410" y1="64368" x2="77410" y2="64368"/>
                          </a14:backgroundRemoval>
                        </a14:imgEffect>
                      </a14:imgLayer>
                    </a14:imgProps>
                  </a:ext>
                </a:extLst>
              </a:blip>
              <a:srcRect l="6271" t="5465" r="5582" b="3667"/>
              <a:stretch/>
            </p:blipFill>
            <p:spPr>
              <a:xfrm>
                <a:off x="1661992" y="5376845"/>
                <a:ext cx="578277" cy="571501"/>
              </a:xfrm>
              <a:prstGeom prst="rect">
                <a:avLst/>
              </a:prstGeom>
            </p:spPr>
          </p:pic>
        </p:grp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3913354B-0EA7-415D-B4EC-2C81613E0368}"/>
                </a:ext>
              </a:extLst>
            </p:cNvPr>
            <p:cNvSpPr txBox="1"/>
            <p:nvPr/>
          </p:nvSpPr>
          <p:spPr>
            <a:xfrm>
              <a:off x="2612462" y="5067580"/>
              <a:ext cx="26609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Metade deles gastaram até 400 UM por compras, no mais, as compras atingiram até 2.500UM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ADA9F4-A150-6303-4CD8-394EFD2C0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181" y="1619126"/>
            <a:ext cx="4694819" cy="46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46E19485-7814-EDD8-CEA9-68A531BCD155}"/>
              </a:ext>
            </a:extLst>
          </p:cNvPr>
          <p:cNvGrpSpPr/>
          <p:nvPr/>
        </p:nvGrpSpPr>
        <p:grpSpPr>
          <a:xfrm>
            <a:off x="231704" y="1062000"/>
            <a:ext cx="5149921" cy="734636"/>
            <a:chOff x="231704" y="1062000"/>
            <a:chExt cx="5149921" cy="73463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D9C77C6-E716-0529-B339-415DEC3DBF7F}"/>
                </a:ext>
              </a:extLst>
            </p:cNvPr>
            <p:cNvSpPr txBox="1"/>
            <p:nvPr/>
          </p:nvSpPr>
          <p:spPr>
            <a:xfrm>
              <a:off x="1023600" y="1062000"/>
              <a:ext cx="4358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400" b="1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Característica dos entrevistados</a:t>
              </a:r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F58ADEF7-3D78-D724-612D-5C210F18D7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704" y="1209552"/>
              <a:ext cx="704850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A3EF7FE0-FEDC-BF83-B15A-D15E80395176}"/>
                </a:ext>
              </a:extLst>
            </p:cNvPr>
            <p:cNvSpPr txBox="1"/>
            <p:nvPr/>
          </p:nvSpPr>
          <p:spPr>
            <a:xfrm>
              <a:off x="1023599" y="1396526"/>
              <a:ext cx="4358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400" b="1">
                  <a:solidFill>
                    <a:srgbClr val="000000"/>
                  </a:solidFill>
                </a:defRPr>
              </a:lvl1pPr>
            </a:lstStyle>
            <a:p>
              <a:r>
                <a:rPr lang="pt-BR" sz="2000" b="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Quem são?</a:t>
              </a:r>
              <a:endParaRPr lang="pt-BR" sz="2800" b="0" dirty="0">
                <a:solidFill>
                  <a:schemeClr val="bg2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28" name="Retângulo 27">
            <a:hlinkClick r:id="rId11" action="ppaction://hlinksldjump"/>
            <a:extLst>
              <a:ext uri="{FF2B5EF4-FFF2-40B4-BE49-F238E27FC236}">
                <a16:creationId xmlns:a16="http://schemas.microsoft.com/office/drawing/2014/main" id="{950B090F-5FBC-47D4-1A75-DC10538665E6}"/>
              </a:ext>
            </a:extLst>
          </p:cNvPr>
          <p:cNvSpPr/>
          <p:nvPr/>
        </p:nvSpPr>
        <p:spPr>
          <a:xfrm>
            <a:off x="105245" y="98612"/>
            <a:ext cx="1278816" cy="623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hlinkClick r:id="rId12" action="ppaction://hlinksldjump"/>
            <a:extLst>
              <a:ext uri="{FF2B5EF4-FFF2-40B4-BE49-F238E27FC236}">
                <a16:creationId xmlns:a16="http://schemas.microsoft.com/office/drawing/2014/main" id="{A997F5D8-2DEE-35E3-94EB-3DFD16803519}"/>
              </a:ext>
            </a:extLst>
          </p:cNvPr>
          <p:cNvSpPr/>
          <p:nvPr/>
        </p:nvSpPr>
        <p:spPr>
          <a:xfrm>
            <a:off x="3420726" y="282731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hlinkClick r:id="rId13" action="ppaction://hlinksldjump"/>
            <a:extLst>
              <a:ext uri="{FF2B5EF4-FFF2-40B4-BE49-F238E27FC236}">
                <a16:creationId xmlns:a16="http://schemas.microsoft.com/office/drawing/2014/main" id="{3F58A453-6457-475A-16C8-EEC40CA0556A}"/>
              </a:ext>
            </a:extLst>
          </p:cNvPr>
          <p:cNvSpPr/>
          <p:nvPr/>
        </p:nvSpPr>
        <p:spPr>
          <a:xfrm>
            <a:off x="5161894" y="275707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185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Elipse 6">
            <a:extLst>
              <a:ext uri="{FF2B5EF4-FFF2-40B4-BE49-F238E27FC236}">
                <a16:creationId xmlns:a16="http://schemas.microsoft.com/office/drawing/2014/main" id="{A848804A-6B9E-B572-7540-9E98C0FBB783}"/>
              </a:ext>
            </a:extLst>
          </p:cNvPr>
          <p:cNvSpPr/>
          <p:nvPr/>
        </p:nvSpPr>
        <p:spPr>
          <a:xfrm>
            <a:off x="5628195" y="1736761"/>
            <a:ext cx="5576556" cy="4924837"/>
          </a:xfrm>
          <a:custGeom>
            <a:avLst/>
            <a:gdLst>
              <a:gd name="connsiteX0" fmla="*/ 0 w 4159738"/>
              <a:gd name="connsiteY0" fmla="*/ 1999130 h 3998259"/>
              <a:gd name="connsiteX1" fmla="*/ 2079869 w 4159738"/>
              <a:gd name="connsiteY1" fmla="*/ 0 h 3998259"/>
              <a:gd name="connsiteX2" fmla="*/ 4159738 w 4159738"/>
              <a:gd name="connsiteY2" fmla="*/ 1999130 h 3998259"/>
              <a:gd name="connsiteX3" fmla="*/ 2079869 w 4159738"/>
              <a:gd name="connsiteY3" fmla="*/ 3998260 h 3998259"/>
              <a:gd name="connsiteX4" fmla="*/ 0 w 4159738"/>
              <a:gd name="connsiteY4" fmla="*/ 1999130 h 3998259"/>
              <a:gd name="connsiteX0" fmla="*/ 51965 w 4211703"/>
              <a:gd name="connsiteY0" fmla="*/ 2073335 h 4072465"/>
              <a:gd name="connsiteX1" fmla="*/ 754223 w 4211703"/>
              <a:gd name="connsiteY1" fmla="*/ 585193 h 4072465"/>
              <a:gd name="connsiteX2" fmla="*/ 2131834 w 4211703"/>
              <a:gd name="connsiteY2" fmla="*/ 74205 h 4072465"/>
              <a:gd name="connsiteX3" fmla="*/ 4211703 w 4211703"/>
              <a:gd name="connsiteY3" fmla="*/ 2073335 h 4072465"/>
              <a:gd name="connsiteX4" fmla="*/ 2131834 w 4211703"/>
              <a:gd name="connsiteY4" fmla="*/ 4072465 h 4072465"/>
              <a:gd name="connsiteX5" fmla="*/ 51965 w 4211703"/>
              <a:gd name="connsiteY5" fmla="*/ 2073335 h 4072465"/>
              <a:gd name="connsiteX0" fmla="*/ 51965 w 4285206"/>
              <a:gd name="connsiteY0" fmla="*/ 2073335 h 4127313"/>
              <a:gd name="connsiteX1" fmla="*/ 754223 w 4285206"/>
              <a:gd name="connsiteY1" fmla="*/ 585193 h 4127313"/>
              <a:gd name="connsiteX2" fmla="*/ 2131834 w 4285206"/>
              <a:gd name="connsiteY2" fmla="*/ 74205 h 4127313"/>
              <a:gd name="connsiteX3" fmla="*/ 4211703 w 4285206"/>
              <a:gd name="connsiteY3" fmla="*/ 2073335 h 4127313"/>
              <a:gd name="connsiteX4" fmla="*/ 3658789 w 4285206"/>
              <a:gd name="connsiteY4" fmla="*/ 3435970 h 4127313"/>
              <a:gd name="connsiteX5" fmla="*/ 2131834 w 4285206"/>
              <a:gd name="connsiteY5" fmla="*/ 4072465 h 4127313"/>
              <a:gd name="connsiteX6" fmla="*/ 51965 w 4285206"/>
              <a:gd name="connsiteY6" fmla="*/ 2073335 h 4127313"/>
              <a:gd name="connsiteX0" fmla="*/ 51965 w 4219778"/>
              <a:gd name="connsiteY0" fmla="*/ 2008733 h 4062711"/>
              <a:gd name="connsiteX1" fmla="*/ 754223 w 4219778"/>
              <a:gd name="connsiteY1" fmla="*/ 520591 h 4062711"/>
              <a:gd name="connsiteX2" fmla="*/ 2131834 w 4219778"/>
              <a:gd name="connsiteY2" fmla="*/ 9603 h 4062711"/>
              <a:gd name="connsiteX3" fmla="*/ 3309164 w 4219778"/>
              <a:gd name="connsiteY3" fmla="*/ 888144 h 4062711"/>
              <a:gd name="connsiteX4" fmla="*/ 4211703 w 4219778"/>
              <a:gd name="connsiteY4" fmla="*/ 2008733 h 4062711"/>
              <a:gd name="connsiteX5" fmla="*/ 3658789 w 4219778"/>
              <a:gd name="connsiteY5" fmla="*/ 3371368 h 4062711"/>
              <a:gd name="connsiteX6" fmla="*/ 2131834 w 4219778"/>
              <a:gd name="connsiteY6" fmla="*/ 4007863 h 4062711"/>
              <a:gd name="connsiteX7" fmla="*/ 51965 w 4219778"/>
              <a:gd name="connsiteY7" fmla="*/ 2008733 h 4062711"/>
              <a:gd name="connsiteX0" fmla="*/ 51965 w 4413262"/>
              <a:gd name="connsiteY0" fmla="*/ 2168015 h 4221993"/>
              <a:gd name="connsiteX1" fmla="*/ 754223 w 4413262"/>
              <a:gd name="connsiteY1" fmla="*/ 679873 h 4221993"/>
              <a:gd name="connsiteX2" fmla="*/ 2131834 w 4413262"/>
              <a:gd name="connsiteY2" fmla="*/ 168885 h 4221993"/>
              <a:gd name="connsiteX3" fmla="*/ 4286317 w 4413262"/>
              <a:gd name="connsiteY3" fmla="*/ 168885 h 4221993"/>
              <a:gd name="connsiteX4" fmla="*/ 4211703 w 4413262"/>
              <a:gd name="connsiteY4" fmla="*/ 2168015 h 4221993"/>
              <a:gd name="connsiteX5" fmla="*/ 3658789 w 4413262"/>
              <a:gd name="connsiteY5" fmla="*/ 3530650 h 4221993"/>
              <a:gd name="connsiteX6" fmla="*/ 2131834 w 4413262"/>
              <a:gd name="connsiteY6" fmla="*/ 4167145 h 4221993"/>
              <a:gd name="connsiteX7" fmla="*/ 51965 w 4413262"/>
              <a:gd name="connsiteY7" fmla="*/ 2168015 h 4221993"/>
              <a:gd name="connsiteX0" fmla="*/ 51965 w 4219778"/>
              <a:gd name="connsiteY0" fmla="*/ 2014889 h 4068867"/>
              <a:gd name="connsiteX1" fmla="*/ 754223 w 4219778"/>
              <a:gd name="connsiteY1" fmla="*/ 526747 h 4068867"/>
              <a:gd name="connsiteX2" fmla="*/ 2131834 w 4219778"/>
              <a:gd name="connsiteY2" fmla="*/ 15759 h 4068867"/>
              <a:gd name="connsiteX3" fmla="*/ 3954623 w 4219778"/>
              <a:gd name="connsiteY3" fmla="*/ 311594 h 4068867"/>
              <a:gd name="connsiteX4" fmla="*/ 4211703 w 4219778"/>
              <a:gd name="connsiteY4" fmla="*/ 2014889 h 4068867"/>
              <a:gd name="connsiteX5" fmla="*/ 3658789 w 4219778"/>
              <a:gd name="connsiteY5" fmla="*/ 3377524 h 4068867"/>
              <a:gd name="connsiteX6" fmla="*/ 2131834 w 4219778"/>
              <a:gd name="connsiteY6" fmla="*/ 4014019 h 4068867"/>
              <a:gd name="connsiteX7" fmla="*/ 51965 w 4219778"/>
              <a:gd name="connsiteY7" fmla="*/ 2014889 h 4068867"/>
              <a:gd name="connsiteX0" fmla="*/ 51965 w 4219778"/>
              <a:gd name="connsiteY0" fmla="*/ 1841567 h 3895545"/>
              <a:gd name="connsiteX1" fmla="*/ 754223 w 4219778"/>
              <a:gd name="connsiteY1" fmla="*/ 353425 h 3895545"/>
              <a:gd name="connsiteX2" fmla="*/ 2113905 w 4219778"/>
              <a:gd name="connsiteY2" fmla="*/ 209989 h 3895545"/>
              <a:gd name="connsiteX3" fmla="*/ 3954623 w 4219778"/>
              <a:gd name="connsiteY3" fmla="*/ 138272 h 3895545"/>
              <a:gd name="connsiteX4" fmla="*/ 4211703 w 4219778"/>
              <a:gd name="connsiteY4" fmla="*/ 1841567 h 3895545"/>
              <a:gd name="connsiteX5" fmla="*/ 3658789 w 4219778"/>
              <a:gd name="connsiteY5" fmla="*/ 3204202 h 3895545"/>
              <a:gd name="connsiteX6" fmla="*/ 2131834 w 4219778"/>
              <a:gd name="connsiteY6" fmla="*/ 3840697 h 3895545"/>
              <a:gd name="connsiteX7" fmla="*/ 51965 w 4219778"/>
              <a:gd name="connsiteY7" fmla="*/ 1841567 h 3895545"/>
              <a:gd name="connsiteX0" fmla="*/ 5 w 4167818"/>
              <a:gd name="connsiteY0" fmla="*/ 1904350 h 3958328"/>
              <a:gd name="connsiteX1" fmla="*/ 2061945 w 4167818"/>
              <a:gd name="connsiteY1" fmla="*/ 272772 h 3958328"/>
              <a:gd name="connsiteX2" fmla="*/ 3902663 w 4167818"/>
              <a:gd name="connsiteY2" fmla="*/ 201055 h 3958328"/>
              <a:gd name="connsiteX3" fmla="*/ 4159743 w 4167818"/>
              <a:gd name="connsiteY3" fmla="*/ 1904350 h 3958328"/>
              <a:gd name="connsiteX4" fmla="*/ 3606829 w 4167818"/>
              <a:gd name="connsiteY4" fmla="*/ 3266985 h 3958328"/>
              <a:gd name="connsiteX5" fmla="*/ 2079874 w 4167818"/>
              <a:gd name="connsiteY5" fmla="*/ 3903480 h 3958328"/>
              <a:gd name="connsiteX6" fmla="*/ 5 w 4167818"/>
              <a:gd name="connsiteY6" fmla="*/ 1904350 h 3958328"/>
              <a:gd name="connsiteX0" fmla="*/ 5 w 4048024"/>
              <a:gd name="connsiteY0" fmla="*/ 1904350 h 3958328"/>
              <a:gd name="connsiteX1" fmla="*/ 2061945 w 4048024"/>
              <a:gd name="connsiteY1" fmla="*/ 272772 h 3958328"/>
              <a:gd name="connsiteX2" fmla="*/ 3902663 w 4048024"/>
              <a:gd name="connsiteY2" fmla="*/ 201055 h 3958328"/>
              <a:gd name="connsiteX3" fmla="*/ 3917696 w 4048024"/>
              <a:gd name="connsiteY3" fmla="*/ 2253973 h 3958328"/>
              <a:gd name="connsiteX4" fmla="*/ 3606829 w 4048024"/>
              <a:gd name="connsiteY4" fmla="*/ 3266985 h 3958328"/>
              <a:gd name="connsiteX5" fmla="*/ 2079874 w 4048024"/>
              <a:gd name="connsiteY5" fmla="*/ 3903480 h 3958328"/>
              <a:gd name="connsiteX6" fmla="*/ 5 w 4048024"/>
              <a:gd name="connsiteY6" fmla="*/ 1904350 h 3958328"/>
              <a:gd name="connsiteX0" fmla="*/ 5 w 3942490"/>
              <a:gd name="connsiteY0" fmla="*/ 1809763 h 3863741"/>
              <a:gd name="connsiteX1" fmla="*/ 2061945 w 3942490"/>
              <a:gd name="connsiteY1" fmla="*/ 178185 h 3863741"/>
              <a:gd name="connsiteX2" fmla="*/ 3723369 w 3942490"/>
              <a:gd name="connsiteY2" fmla="*/ 267832 h 3863741"/>
              <a:gd name="connsiteX3" fmla="*/ 3917696 w 3942490"/>
              <a:gd name="connsiteY3" fmla="*/ 2159386 h 3863741"/>
              <a:gd name="connsiteX4" fmla="*/ 3606829 w 3942490"/>
              <a:gd name="connsiteY4" fmla="*/ 3172398 h 3863741"/>
              <a:gd name="connsiteX5" fmla="*/ 2079874 w 3942490"/>
              <a:gd name="connsiteY5" fmla="*/ 3808893 h 3863741"/>
              <a:gd name="connsiteX6" fmla="*/ 5 w 3942490"/>
              <a:gd name="connsiteY6" fmla="*/ 1809763 h 3863741"/>
              <a:gd name="connsiteX0" fmla="*/ 124 w 3942609"/>
              <a:gd name="connsiteY0" fmla="*/ 1809763 h 3930552"/>
              <a:gd name="connsiteX1" fmla="*/ 2062064 w 3942609"/>
              <a:gd name="connsiteY1" fmla="*/ 178185 h 3930552"/>
              <a:gd name="connsiteX2" fmla="*/ 3723488 w 3942609"/>
              <a:gd name="connsiteY2" fmla="*/ 267832 h 3930552"/>
              <a:gd name="connsiteX3" fmla="*/ 3917815 w 3942609"/>
              <a:gd name="connsiteY3" fmla="*/ 2159386 h 3930552"/>
              <a:gd name="connsiteX4" fmla="*/ 3606948 w 3942609"/>
              <a:gd name="connsiteY4" fmla="*/ 3172398 h 3930552"/>
              <a:gd name="connsiteX5" fmla="*/ 1990346 w 3942609"/>
              <a:gd name="connsiteY5" fmla="*/ 3880611 h 3930552"/>
              <a:gd name="connsiteX6" fmla="*/ 124 w 3942609"/>
              <a:gd name="connsiteY6" fmla="*/ 1809763 h 393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2609" h="3930552">
                <a:moveTo>
                  <a:pt x="124" y="1809763"/>
                </a:moveTo>
                <a:cubicBezTo>
                  <a:pt x="12077" y="1192692"/>
                  <a:pt x="1441503" y="435173"/>
                  <a:pt x="2062064" y="178185"/>
                </a:cubicBezTo>
                <a:cubicBezTo>
                  <a:pt x="2682625" y="-78803"/>
                  <a:pt x="3376843" y="-65356"/>
                  <a:pt x="3723488" y="267832"/>
                </a:cubicBezTo>
                <a:cubicBezTo>
                  <a:pt x="4070133" y="601020"/>
                  <a:pt x="3859544" y="1745515"/>
                  <a:pt x="3917815" y="2159386"/>
                </a:cubicBezTo>
                <a:cubicBezTo>
                  <a:pt x="3976086" y="2573257"/>
                  <a:pt x="3953593" y="2839210"/>
                  <a:pt x="3606948" y="3172398"/>
                </a:cubicBezTo>
                <a:cubicBezTo>
                  <a:pt x="3260303" y="3505586"/>
                  <a:pt x="2591483" y="4107717"/>
                  <a:pt x="1990346" y="3880611"/>
                </a:cubicBezTo>
                <a:cubicBezTo>
                  <a:pt x="841666" y="3880611"/>
                  <a:pt x="-11829" y="2426834"/>
                  <a:pt x="124" y="1809763"/>
                </a:cubicBezTo>
                <a:close/>
              </a:path>
            </a:pathLst>
          </a:custGeom>
          <a:solidFill>
            <a:srgbClr val="FF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43A03EB-6F20-F3B4-5D80-017A07AB8265}"/>
              </a:ext>
            </a:extLst>
          </p:cNvPr>
          <p:cNvSpPr/>
          <p:nvPr/>
        </p:nvSpPr>
        <p:spPr>
          <a:xfrm>
            <a:off x="0" y="1"/>
            <a:ext cx="12192000" cy="87007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372CF2-3CE7-B732-8370-D0007740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77"/>
            <a:ext cx="1366131" cy="6882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F26925-BC89-D353-06C5-9762FF67E71F}"/>
              </a:ext>
            </a:extLst>
          </p:cNvPr>
          <p:cNvSpPr txBox="1"/>
          <p:nvPr/>
        </p:nvSpPr>
        <p:spPr>
          <a:xfrm>
            <a:off x="1748118" y="282731"/>
            <a:ext cx="131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EA0029"/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Explorar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16BEAB-667F-2230-4494-818884D54EEA}"/>
              </a:ext>
            </a:extLst>
          </p:cNvPr>
          <p:cNvSpPr txBox="1"/>
          <p:nvPr/>
        </p:nvSpPr>
        <p:spPr>
          <a:xfrm>
            <a:off x="3324516" y="282731"/>
            <a:ext cx="1471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Segmentar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370EFA-1E22-1654-97E1-98EA4E9387E7}"/>
              </a:ext>
            </a:extLst>
          </p:cNvPr>
          <p:cNvSpPr txBox="1"/>
          <p:nvPr/>
        </p:nvSpPr>
        <p:spPr>
          <a:xfrm>
            <a:off x="5085066" y="282731"/>
            <a:ext cx="145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rPr>
              <a:t>Modelo Preditivo</a:t>
            </a:r>
            <a:endParaRPr lang="pt-BR" dirty="0">
              <a:solidFill>
                <a:schemeClr val="bg2">
                  <a:lumMod val="10000"/>
                </a:schemeClr>
              </a:solidFill>
              <a:cs typeface="Calibri Light" panose="020F0302020204030204" pitchFamily="34" charset="0"/>
            </a:endParaRPr>
          </a:p>
        </p:txBody>
      </p: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6541FB15-1915-C808-EA87-0DAAA95EF95D}"/>
              </a:ext>
            </a:extLst>
          </p:cNvPr>
          <p:cNvGrpSpPr/>
          <p:nvPr/>
        </p:nvGrpSpPr>
        <p:grpSpPr>
          <a:xfrm>
            <a:off x="341528" y="1936352"/>
            <a:ext cx="3824544" cy="4298106"/>
            <a:chOff x="341528" y="1936352"/>
            <a:chExt cx="3824544" cy="4298106"/>
          </a:xfrm>
        </p:grpSpPr>
        <p:sp>
          <p:nvSpPr>
            <p:cNvPr id="28" name="Fluxograma: Conector 27">
              <a:extLst>
                <a:ext uri="{FF2B5EF4-FFF2-40B4-BE49-F238E27FC236}">
                  <a16:creationId xmlns:a16="http://schemas.microsoft.com/office/drawing/2014/main" id="{3EF00CBA-E7E6-723E-A66B-0871965DE989}"/>
                </a:ext>
              </a:extLst>
            </p:cNvPr>
            <p:cNvSpPr/>
            <p:nvPr/>
          </p:nvSpPr>
          <p:spPr>
            <a:xfrm rot="20364912">
              <a:off x="341528" y="2410133"/>
              <a:ext cx="3824544" cy="3824325"/>
            </a:xfrm>
            <a:prstGeom prst="flowChartConnector">
              <a:avLst/>
            </a:prstGeom>
            <a:solidFill>
              <a:srgbClr val="854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8D1721D-26CF-F87D-7E78-1E762D0EE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663" y="2786386"/>
              <a:ext cx="3200530" cy="2825588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1228DCB-8829-E501-6017-5A4562B3E4CC}"/>
                </a:ext>
              </a:extLst>
            </p:cNvPr>
            <p:cNvSpPr txBox="1"/>
            <p:nvPr/>
          </p:nvSpPr>
          <p:spPr>
            <a:xfrm rot="16200000">
              <a:off x="-72958" y="4191490"/>
              <a:ext cx="13452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bg1"/>
                  </a:solidFill>
                  <a:latin typeface="+mj-lt"/>
                </a:rPr>
                <a:t>Número de compras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7590CFC-1078-8DB2-00C9-4DC5C43F9086}"/>
                </a:ext>
              </a:extLst>
            </p:cNvPr>
            <p:cNvSpPr txBox="1"/>
            <p:nvPr/>
          </p:nvSpPr>
          <p:spPr>
            <a:xfrm>
              <a:off x="1166291" y="1936352"/>
              <a:ext cx="21750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rgbClr val="854868"/>
                  </a:solidFill>
                  <a:latin typeface="+mj-lt"/>
                </a:rPr>
                <a:t>Canais de Venda</a:t>
              </a: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6CC5B618-356C-0B52-1B55-80B3FAEF49BC}"/>
              </a:ext>
            </a:extLst>
          </p:cNvPr>
          <p:cNvGrpSpPr/>
          <p:nvPr/>
        </p:nvGrpSpPr>
        <p:grpSpPr>
          <a:xfrm>
            <a:off x="9457761" y="1912105"/>
            <a:ext cx="2086998" cy="1890123"/>
            <a:chOff x="8747803" y="2676082"/>
            <a:chExt cx="2086998" cy="1890123"/>
          </a:xfrm>
        </p:grpSpPr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D5717219-F888-7F84-A7B1-76201B134679}"/>
                </a:ext>
              </a:extLst>
            </p:cNvPr>
            <p:cNvSpPr txBox="1"/>
            <p:nvPr/>
          </p:nvSpPr>
          <p:spPr>
            <a:xfrm>
              <a:off x="8747803" y="2676082"/>
              <a:ext cx="207107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100%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0A044F6E-ADF3-73C6-C305-277034E8A1B8}"/>
                </a:ext>
              </a:extLst>
            </p:cNvPr>
            <p:cNvSpPr txBox="1"/>
            <p:nvPr/>
          </p:nvSpPr>
          <p:spPr>
            <a:xfrm rot="5400000">
              <a:off x="9772972" y="3504375"/>
              <a:ext cx="11079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solidFill>
                    <a:srgbClr val="854868"/>
                  </a:solidFill>
                  <a:latin typeface="+mj-lt"/>
                </a:rPr>
                <a:t>VINHOS</a:t>
              </a:r>
            </a:p>
            <a:p>
              <a:r>
                <a:rPr lang="pt-BR" sz="2000" b="1" dirty="0">
                  <a:solidFill>
                    <a:srgbClr val="854868"/>
                  </a:solidFill>
                  <a:latin typeface="+mj-lt"/>
                </a:rPr>
                <a:t>CARNES</a:t>
              </a:r>
            </a:p>
            <a:p>
              <a:r>
                <a:rPr lang="pt-BR" sz="2000" b="1" dirty="0">
                  <a:solidFill>
                    <a:srgbClr val="854868"/>
                  </a:solidFill>
                  <a:latin typeface="+mj-lt"/>
                </a:rPr>
                <a:t>OURO</a:t>
              </a: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464ABDFA-A526-A005-B88A-BDE5F6E07507}"/>
                </a:ext>
              </a:extLst>
            </p:cNvPr>
            <p:cNvSpPr txBox="1"/>
            <p:nvPr/>
          </p:nvSpPr>
          <p:spPr>
            <a:xfrm>
              <a:off x="8813081" y="3458207"/>
              <a:ext cx="11124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dos clientes compraram ao menos um item de:</a:t>
              </a:r>
            </a:p>
          </p:txBody>
        </p: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1982B4FA-8F11-08D5-3AF2-BCFD4BE87215}"/>
              </a:ext>
            </a:extLst>
          </p:cNvPr>
          <p:cNvGrpSpPr/>
          <p:nvPr/>
        </p:nvGrpSpPr>
        <p:grpSpPr>
          <a:xfrm>
            <a:off x="9452739" y="4498220"/>
            <a:ext cx="2180009" cy="1736237"/>
            <a:chOff x="8896046" y="2676082"/>
            <a:chExt cx="2180009" cy="1736237"/>
          </a:xfrm>
        </p:grpSpPr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9577A994-8955-4B36-9CCA-C4C1915CC2A4}"/>
                </a:ext>
              </a:extLst>
            </p:cNvPr>
            <p:cNvSpPr txBox="1"/>
            <p:nvPr/>
          </p:nvSpPr>
          <p:spPr>
            <a:xfrm>
              <a:off x="9004978" y="2676082"/>
              <a:ext cx="207107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80%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5526A043-F73F-F9F4-7F29-9C1BAAEB3F5B}"/>
                </a:ext>
              </a:extLst>
            </p:cNvPr>
            <p:cNvSpPr txBox="1"/>
            <p:nvPr/>
          </p:nvSpPr>
          <p:spPr>
            <a:xfrm rot="5400000">
              <a:off x="9849916" y="3427433"/>
              <a:ext cx="9541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solidFill>
                    <a:srgbClr val="854868"/>
                  </a:solidFill>
                  <a:latin typeface="+mj-lt"/>
                </a:rPr>
                <a:t>PEIXES</a:t>
              </a:r>
            </a:p>
            <a:p>
              <a:r>
                <a:rPr lang="pt-BR" sz="2000" b="1" dirty="0">
                  <a:solidFill>
                    <a:srgbClr val="854868"/>
                  </a:solidFill>
                  <a:latin typeface="+mj-lt"/>
                </a:rPr>
                <a:t>DOCES</a:t>
              </a:r>
            </a:p>
            <a:p>
              <a:r>
                <a:rPr lang="pt-BR" sz="2000" b="1" dirty="0">
                  <a:solidFill>
                    <a:srgbClr val="854868"/>
                  </a:solidFill>
                  <a:latin typeface="+mj-lt"/>
                </a:rPr>
                <a:t>FRUTA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A4BD9F55-003E-4823-5230-09F60777EDF9}"/>
                </a:ext>
              </a:extLst>
            </p:cNvPr>
            <p:cNvSpPr txBox="1"/>
            <p:nvPr/>
          </p:nvSpPr>
          <p:spPr>
            <a:xfrm>
              <a:off x="8896046" y="3458207"/>
              <a:ext cx="10763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dos clientes compraram ao menos um item de: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982D1772-0782-242A-1858-2EAE3C8196DD}"/>
              </a:ext>
            </a:extLst>
          </p:cNvPr>
          <p:cNvGrpSpPr/>
          <p:nvPr/>
        </p:nvGrpSpPr>
        <p:grpSpPr>
          <a:xfrm>
            <a:off x="231704" y="1062000"/>
            <a:ext cx="5671612" cy="734636"/>
            <a:chOff x="231704" y="1062000"/>
            <a:chExt cx="5671612" cy="734636"/>
          </a:xfrm>
        </p:grpSpPr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637365AD-D369-E745-0315-9528A8D12164}"/>
                </a:ext>
              </a:extLst>
            </p:cNvPr>
            <p:cNvSpPr txBox="1"/>
            <p:nvPr/>
          </p:nvSpPr>
          <p:spPr>
            <a:xfrm>
              <a:off x="1023600" y="1062000"/>
              <a:ext cx="4631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400" b="1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Entendendo o modelo de negócio</a:t>
              </a:r>
            </a:p>
          </p:txBody>
        </p:sp>
        <p:pic>
          <p:nvPicPr>
            <p:cNvPr id="77" name="Picture 4">
              <a:extLst>
                <a:ext uri="{FF2B5EF4-FFF2-40B4-BE49-F238E27FC236}">
                  <a16:creationId xmlns:a16="http://schemas.microsoft.com/office/drawing/2014/main" id="{A3DFEB1A-AD7F-A656-1CA6-0ACC06DC5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704" y="1209552"/>
              <a:ext cx="704850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F5FAC5AC-4B69-5302-A7DE-2726B6D91C2F}"/>
                </a:ext>
              </a:extLst>
            </p:cNvPr>
            <p:cNvSpPr txBox="1"/>
            <p:nvPr/>
          </p:nvSpPr>
          <p:spPr>
            <a:xfrm>
              <a:off x="1023599" y="1396526"/>
              <a:ext cx="48797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400" b="1">
                  <a:solidFill>
                    <a:srgbClr val="000000"/>
                  </a:solidFill>
                </a:defRPr>
              </a:lvl1pPr>
            </a:lstStyle>
            <a:p>
              <a:r>
                <a:rPr lang="pt-BR" sz="2000" b="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Canais de venda  e categoria de produtos</a:t>
              </a:r>
              <a:endParaRPr lang="pt-BR" sz="2800" b="0" dirty="0">
                <a:solidFill>
                  <a:schemeClr val="bg2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02965CA1-6BBD-D835-ECAE-4C28B95DA89B}"/>
              </a:ext>
            </a:extLst>
          </p:cNvPr>
          <p:cNvGrpSpPr/>
          <p:nvPr/>
        </p:nvGrpSpPr>
        <p:grpSpPr>
          <a:xfrm>
            <a:off x="4657119" y="1943594"/>
            <a:ext cx="4368847" cy="4290863"/>
            <a:chOff x="4657119" y="1943594"/>
            <a:chExt cx="4368847" cy="4290863"/>
          </a:xfrm>
        </p:grpSpPr>
        <p:grpSp>
          <p:nvGrpSpPr>
            <p:cNvPr id="82" name="Agrupar 81">
              <a:extLst>
                <a:ext uri="{FF2B5EF4-FFF2-40B4-BE49-F238E27FC236}">
                  <a16:creationId xmlns:a16="http://schemas.microsoft.com/office/drawing/2014/main" id="{5FD9648C-345B-FA53-17F7-7710656D905B}"/>
                </a:ext>
              </a:extLst>
            </p:cNvPr>
            <p:cNvGrpSpPr/>
            <p:nvPr/>
          </p:nvGrpSpPr>
          <p:grpSpPr>
            <a:xfrm>
              <a:off x="4657119" y="2410132"/>
              <a:ext cx="4368847" cy="3824325"/>
              <a:chOff x="4657119" y="2410132"/>
              <a:chExt cx="4368847" cy="3824325"/>
            </a:xfrm>
          </p:grpSpPr>
          <p:sp>
            <p:nvSpPr>
              <p:cNvPr id="42" name="Fluxograma: Conector 41">
                <a:extLst>
                  <a:ext uri="{FF2B5EF4-FFF2-40B4-BE49-F238E27FC236}">
                    <a16:creationId xmlns:a16="http://schemas.microsoft.com/office/drawing/2014/main" id="{CC037214-ABFA-6B2B-7112-8B2878710999}"/>
                  </a:ext>
                </a:extLst>
              </p:cNvPr>
              <p:cNvSpPr/>
              <p:nvPr/>
            </p:nvSpPr>
            <p:spPr>
              <a:xfrm>
                <a:off x="4930310" y="2410132"/>
                <a:ext cx="3824544" cy="3824325"/>
              </a:xfrm>
              <a:prstGeom prst="flowChartConnector">
                <a:avLst/>
              </a:prstGeom>
              <a:solidFill>
                <a:srgbClr val="854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59" name="Imagem 58">
                <a:extLst>
                  <a:ext uri="{FF2B5EF4-FFF2-40B4-BE49-F238E27FC236}">
                    <a16:creationId xmlns:a16="http://schemas.microsoft.com/office/drawing/2014/main" id="{E5BABBE4-6E3A-DA7B-80E0-8D780FC3C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7119" y="2697709"/>
                <a:ext cx="4368847" cy="3169295"/>
              </a:xfrm>
              <a:prstGeom prst="rect">
                <a:avLst/>
              </a:prstGeom>
            </p:spPr>
          </p:pic>
        </p:grp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62E13C05-88AE-0896-A9D9-D01D7FE984B1}"/>
                </a:ext>
              </a:extLst>
            </p:cNvPr>
            <p:cNvSpPr txBox="1"/>
            <p:nvPr/>
          </p:nvSpPr>
          <p:spPr>
            <a:xfrm>
              <a:off x="5345588" y="1943594"/>
              <a:ext cx="29919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rgbClr val="854868"/>
                  </a:solidFill>
                  <a:latin typeface="+mj-lt"/>
                </a:rPr>
                <a:t>Participação na Receita</a:t>
              </a:r>
            </a:p>
          </p:txBody>
        </p:sp>
      </p:grpSp>
      <p:sp>
        <p:nvSpPr>
          <p:cNvPr id="30" name="Retângulo 29">
            <a:hlinkClick r:id="rId6" action="ppaction://hlinksldjump"/>
            <a:extLst>
              <a:ext uri="{FF2B5EF4-FFF2-40B4-BE49-F238E27FC236}">
                <a16:creationId xmlns:a16="http://schemas.microsoft.com/office/drawing/2014/main" id="{E889C839-881A-7203-811E-333A1AF32B29}"/>
              </a:ext>
            </a:extLst>
          </p:cNvPr>
          <p:cNvSpPr/>
          <p:nvPr/>
        </p:nvSpPr>
        <p:spPr>
          <a:xfrm>
            <a:off x="105245" y="98612"/>
            <a:ext cx="1278816" cy="623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hlinkClick r:id="rId7" action="ppaction://hlinksldjump"/>
            <a:extLst>
              <a:ext uri="{FF2B5EF4-FFF2-40B4-BE49-F238E27FC236}">
                <a16:creationId xmlns:a16="http://schemas.microsoft.com/office/drawing/2014/main" id="{E8F86791-4E7D-FF5C-3D20-DBF75521E319}"/>
              </a:ext>
            </a:extLst>
          </p:cNvPr>
          <p:cNvSpPr/>
          <p:nvPr/>
        </p:nvSpPr>
        <p:spPr>
          <a:xfrm>
            <a:off x="3420726" y="282731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hlinkClick r:id="rId8" action="ppaction://hlinksldjump"/>
            <a:extLst>
              <a:ext uri="{FF2B5EF4-FFF2-40B4-BE49-F238E27FC236}">
                <a16:creationId xmlns:a16="http://schemas.microsoft.com/office/drawing/2014/main" id="{6FEDCB52-5149-7EB4-5C22-069BE007F32B}"/>
              </a:ext>
            </a:extLst>
          </p:cNvPr>
          <p:cNvSpPr/>
          <p:nvPr/>
        </p:nvSpPr>
        <p:spPr>
          <a:xfrm>
            <a:off x="5161894" y="275707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460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C43A03EB-6F20-F3B4-5D80-017A07AB8265}"/>
              </a:ext>
            </a:extLst>
          </p:cNvPr>
          <p:cNvSpPr/>
          <p:nvPr/>
        </p:nvSpPr>
        <p:spPr>
          <a:xfrm>
            <a:off x="0" y="1"/>
            <a:ext cx="12192000" cy="87007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372CF2-3CE7-B732-8370-D0007740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77"/>
            <a:ext cx="1366131" cy="6882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F26925-BC89-D353-06C5-9762FF67E71F}"/>
              </a:ext>
            </a:extLst>
          </p:cNvPr>
          <p:cNvSpPr txBox="1"/>
          <p:nvPr/>
        </p:nvSpPr>
        <p:spPr>
          <a:xfrm>
            <a:off x="1748118" y="282731"/>
            <a:ext cx="131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EA0029"/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Explorar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16BEAB-667F-2230-4494-818884D54EEA}"/>
              </a:ext>
            </a:extLst>
          </p:cNvPr>
          <p:cNvSpPr txBox="1"/>
          <p:nvPr/>
        </p:nvSpPr>
        <p:spPr>
          <a:xfrm>
            <a:off x="3324516" y="282731"/>
            <a:ext cx="1471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Segmentar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370EFA-1E22-1654-97E1-98EA4E9387E7}"/>
              </a:ext>
            </a:extLst>
          </p:cNvPr>
          <p:cNvSpPr txBox="1"/>
          <p:nvPr/>
        </p:nvSpPr>
        <p:spPr>
          <a:xfrm>
            <a:off x="5085066" y="282731"/>
            <a:ext cx="145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rPr>
              <a:t>Modelo Preditivo</a:t>
            </a:r>
            <a:endParaRPr lang="pt-BR" dirty="0">
              <a:solidFill>
                <a:schemeClr val="bg2">
                  <a:lumMod val="10000"/>
                </a:schemeClr>
              </a:solidFill>
              <a:cs typeface="Calibri Light" panose="020F0302020204030204" pitchFamily="34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92C7A99E-870B-23ED-7E4A-74F5618EB740}"/>
              </a:ext>
            </a:extLst>
          </p:cNvPr>
          <p:cNvGrpSpPr/>
          <p:nvPr/>
        </p:nvGrpSpPr>
        <p:grpSpPr>
          <a:xfrm>
            <a:off x="428625" y="1406213"/>
            <a:ext cx="5448300" cy="5089837"/>
            <a:chOff x="428625" y="1406213"/>
            <a:chExt cx="5448300" cy="5089837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B62117AC-CD3C-D040-B7A8-B2E81334E32C}"/>
                </a:ext>
              </a:extLst>
            </p:cNvPr>
            <p:cNvSpPr/>
            <p:nvPr/>
          </p:nvSpPr>
          <p:spPr>
            <a:xfrm>
              <a:off x="683064" y="2457451"/>
              <a:ext cx="2517335" cy="4038599"/>
            </a:xfrm>
            <a:prstGeom prst="rect">
              <a:avLst/>
            </a:prstGeom>
            <a:solidFill>
              <a:srgbClr val="F5E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98B35EE-E205-4C4C-539B-8802E80AC069}"/>
                </a:ext>
              </a:extLst>
            </p:cNvPr>
            <p:cNvSpPr/>
            <p:nvPr/>
          </p:nvSpPr>
          <p:spPr>
            <a:xfrm>
              <a:off x="428625" y="1406213"/>
              <a:ext cx="2305050" cy="4765987"/>
            </a:xfrm>
            <a:prstGeom prst="rect">
              <a:avLst/>
            </a:prstGeom>
            <a:solidFill>
              <a:srgbClr val="F6EDE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C266EA3-87D1-29B1-FB97-C107E3582959}"/>
                </a:ext>
              </a:extLst>
            </p:cNvPr>
            <p:cNvSpPr txBox="1"/>
            <p:nvPr/>
          </p:nvSpPr>
          <p:spPr>
            <a:xfrm>
              <a:off x="2858618" y="2177888"/>
              <a:ext cx="301830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ln w="6600">
                    <a:solidFill>
                      <a:srgbClr val="EA1D2C"/>
                    </a:solidFill>
                    <a:prstDash val="solid"/>
                  </a:ln>
                  <a:solidFill>
                    <a:srgbClr val="F7F7F7"/>
                  </a:solidFill>
                  <a:effectLst>
                    <a:outerShdw dist="38100" dir="2700000" algn="tl" rotWithShape="0">
                      <a:srgbClr val="EA1D2C"/>
                    </a:outerShdw>
                  </a:effectLst>
                </a:rPr>
                <a:t>MAIS INSIGHTS RETIRADOS DOS DADOS</a:t>
              </a:r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DAEA7A0B-67D9-C8DF-6ACC-1F31053460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8" t="75978" r="64683" b="532"/>
            <a:stretch/>
          </p:blipFill>
          <p:spPr bwMode="auto">
            <a:xfrm>
              <a:off x="665216" y="1414304"/>
              <a:ext cx="1831868" cy="1687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BD67075-DE5E-2FA7-B860-0BBE8541E692}"/>
              </a:ext>
            </a:extLst>
          </p:cNvPr>
          <p:cNvGrpSpPr/>
          <p:nvPr/>
        </p:nvGrpSpPr>
        <p:grpSpPr>
          <a:xfrm>
            <a:off x="6496049" y="1205758"/>
            <a:ext cx="5448301" cy="979946"/>
            <a:chOff x="6496049" y="1582279"/>
            <a:chExt cx="5448301" cy="979946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E3870422-B2DC-C3CB-4B2A-292FB34EBCD0}"/>
                </a:ext>
              </a:extLst>
            </p:cNvPr>
            <p:cNvGrpSpPr/>
            <p:nvPr/>
          </p:nvGrpSpPr>
          <p:grpSpPr>
            <a:xfrm>
              <a:off x="6682158" y="1582279"/>
              <a:ext cx="4385892" cy="875172"/>
              <a:chOff x="6444033" y="1474103"/>
              <a:chExt cx="4385892" cy="875172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D216648-67BC-BBD1-57D3-4BEB08D40D4D}"/>
                  </a:ext>
                </a:extLst>
              </p:cNvPr>
              <p:cNvSpPr txBox="1"/>
              <p:nvPr/>
            </p:nvSpPr>
            <p:spPr>
              <a:xfrm>
                <a:off x="6444033" y="1474103"/>
                <a:ext cx="43858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O SITE NÃO PARECE SER UM BOM CARTÃO DE VISITA</a:t>
                </a:r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9579D13-37B7-FD80-6D97-B35765148D12}"/>
                  </a:ext>
                </a:extLst>
              </p:cNvPr>
              <p:cNvSpPr txBox="1"/>
              <p:nvPr/>
            </p:nvSpPr>
            <p:spPr>
              <a:xfrm>
                <a:off x="6444033" y="1702944"/>
                <a:ext cx="41624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Um maior número de visitas ao site não resulta em mais compras pela internet e influencia negativamente nas compras dos outros canais de venda. </a:t>
                </a:r>
              </a:p>
            </p:txBody>
          </p:sp>
        </p:grp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EE444232-F87A-8C5C-C79A-551DAB52C3F1}"/>
                </a:ext>
              </a:extLst>
            </p:cNvPr>
            <p:cNvCxnSpPr>
              <a:cxnSpLocks/>
            </p:cNvCxnSpPr>
            <p:nvPr/>
          </p:nvCxnSpPr>
          <p:spPr>
            <a:xfrm>
              <a:off x="6638925" y="2562225"/>
              <a:ext cx="5305425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A6ED1F91-912D-22E9-EB32-A50190506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870" b="80435" l="24194" r="79032"/>
                      </a14:imgEffect>
                    </a14:imgLayer>
                  </a14:imgProps>
                </a:ext>
              </a:extLst>
            </a:blip>
            <a:srcRect l="26851" t="13160" r="21614" b="19582"/>
            <a:stretch/>
          </p:blipFill>
          <p:spPr>
            <a:xfrm>
              <a:off x="6496049" y="1667287"/>
              <a:ext cx="186109" cy="180208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723C434-BE11-3DA2-BDFE-290DB6509105}"/>
              </a:ext>
            </a:extLst>
          </p:cNvPr>
          <p:cNvGrpSpPr/>
          <p:nvPr/>
        </p:nvGrpSpPr>
        <p:grpSpPr>
          <a:xfrm>
            <a:off x="6496048" y="2301609"/>
            <a:ext cx="5505451" cy="1369995"/>
            <a:chOff x="6496048" y="2678130"/>
            <a:chExt cx="5505451" cy="1369995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F6594022-C84E-63EF-5475-DCA34C42C262}"/>
                </a:ext>
              </a:extLst>
            </p:cNvPr>
            <p:cNvGrpSpPr/>
            <p:nvPr/>
          </p:nvGrpSpPr>
          <p:grpSpPr>
            <a:xfrm>
              <a:off x="6682158" y="2678130"/>
              <a:ext cx="5319341" cy="1234979"/>
              <a:chOff x="6444033" y="2715812"/>
              <a:chExt cx="5319341" cy="1234979"/>
            </a:xfrm>
          </p:grpSpPr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4B7D87-550D-996A-0DFF-26506BD32DE5}"/>
                  </a:ext>
                </a:extLst>
              </p:cNvPr>
              <p:cNvSpPr txBox="1"/>
              <p:nvPr/>
            </p:nvSpPr>
            <p:spPr>
              <a:xfrm>
                <a:off x="6444033" y="2715812"/>
                <a:ext cx="53193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>
                  <a:defRPr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defRPr>
                </a:lvl1pPr>
              </a:lstStyle>
              <a:p>
                <a:r>
                  <a:rPr lang="pt-BR" dirty="0"/>
                  <a:t>AINDA EXISTE UMA BOA MARGEM PARA NOVAS CAMPANHAS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A428725-2E23-ED90-85FA-41E5C2FD6B96}"/>
                  </a:ext>
                </a:extLst>
              </p:cNvPr>
              <p:cNvSpPr txBox="1"/>
              <p:nvPr/>
            </p:nvSpPr>
            <p:spPr>
              <a:xfrm>
                <a:off x="6444033" y="2935128"/>
                <a:ext cx="41624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Cerca de 70% dos entrevistados só aceitaram uma oferta e ainda temos 79% de clientes que não participaram de nenhuma campanha. Temos também que os mais interessados na nova campanha participaram ativamente em mais das anteriores, indicando uma possível satisfação com o resultado.</a:t>
                </a:r>
              </a:p>
            </p:txBody>
          </p:sp>
        </p:grp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24046E47-48A3-C4AF-86D0-5C801BF3FB2E}"/>
                </a:ext>
              </a:extLst>
            </p:cNvPr>
            <p:cNvCxnSpPr>
              <a:cxnSpLocks/>
            </p:cNvCxnSpPr>
            <p:nvPr/>
          </p:nvCxnSpPr>
          <p:spPr>
            <a:xfrm>
              <a:off x="6638925" y="4048125"/>
              <a:ext cx="5305425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805CB3CA-78E5-CE76-57E8-CA10FFCBC9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870" b="80435" l="24194" r="79032"/>
                      </a14:imgEffect>
                    </a14:imgLayer>
                  </a14:imgProps>
                </a:ext>
              </a:extLst>
            </a:blip>
            <a:srcRect l="26851" t="13160" r="21614" b="19582"/>
            <a:stretch/>
          </p:blipFill>
          <p:spPr>
            <a:xfrm>
              <a:off x="6496048" y="2757303"/>
              <a:ext cx="186109" cy="180208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5C74EE6-F876-BC74-6107-31B2B88D0120}"/>
              </a:ext>
            </a:extLst>
          </p:cNvPr>
          <p:cNvGrpSpPr/>
          <p:nvPr/>
        </p:nvGrpSpPr>
        <p:grpSpPr>
          <a:xfrm>
            <a:off x="6496048" y="3757267"/>
            <a:ext cx="5710892" cy="781112"/>
            <a:chOff x="6496048" y="3828987"/>
            <a:chExt cx="5710892" cy="781112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190F65B0-E8F4-EAC6-D506-384575C874C7}"/>
                </a:ext>
              </a:extLst>
            </p:cNvPr>
            <p:cNvGrpSpPr/>
            <p:nvPr/>
          </p:nvGrpSpPr>
          <p:grpSpPr>
            <a:xfrm>
              <a:off x="6682158" y="3828987"/>
              <a:ext cx="5524782" cy="670640"/>
              <a:chOff x="6444033" y="4051203"/>
              <a:chExt cx="5524782" cy="670640"/>
            </a:xfrm>
          </p:grpSpPr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53452A3-DAE4-2B98-81EA-C5D628872617}"/>
                  </a:ext>
                </a:extLst>
              </p:cNvPr>
              <p:cNvSpPr txBox="1"/>
              <p:nvPr/>
            </p:nvSpPr>
            <p:spPr>
              <a:xfrm>
                <a:off x="6444033" y="4051203"/>
                <a:ext cx="55247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>
                  <a:defRPr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defRPr>
                </a:lvl1pPr>
              </a:lstStyle>
              <a:p>
                <a:r>
                  <a:rPr lang="pt-BR" dirty="0"/>
                  <a:t>O INTERVALO ENTRE COMPRAS TEM UMA MEDIANA DE 45 DIAS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A9A9CCC-1FFC-554C-C502-D3E0D13EC189}"/>
                  </a:ext>
                </a:extLst>
              </p:cNvPr>
              <p:cNvSpPr txBox="1"/>
              <p:nvPr/>
            </p:nvSpPr>
            <p:spPr>
              <a:xfrm>
                <a:off x="6444033" y="4260178"/>
                <a:ext cx="41624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Temos clientes que fizeram a última compra ontem até clientes que ficaram 3 meses sem voltar.</a:t>
                </a:r>
              </a:p>
            </p:txBody>
          </p:sp>
        </p:grp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1D53C63-BD6C-283E-EEE3-55596C45A38C}"/>
                </a:ext>
              </a:extLst>
            </p:cNvPr>
            <p:cNvCxnSpPr>
              <a:cxnSpLocks/>
            </p:cNvCxnSpPr>
            <p:nvPr/>
          </p:nvCxnSpPr>
          <p:spPr>
            <a:xfrm>
              <a:off x="6638925" y="4610099"/>
              <a:ext cx="5305425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0418BE5A-D3EC-FEFF-1C79-1283BDE8EE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870" b="80435" l="24194" r="79032"/>
                      </a14:imgEffect>
                    </a14:imgLayer>
                  </a14:imgProps>
                </a:ext>
              </a:extLst>
            </a:blip>
            <a:srcRect l="26851" t="13160" r="21614" b="19582"/>
            <a:stretch/>
          </p:blipFill>
          <p:spPr>
            <a:xfrm>
              <a:off x="6496048" y="3908160"/>
              <a:ext cx="186109" cy="180208"/>
            </a:xfrm>
            <a:prstGeom prst="rect">
              <a:avLst/>
            </a:prstGeom>
          </p:spPr>
        </p:pic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2AC991A-9D71-D020-0A8A-A55F14D6C9C6}"/>
              </a:ext>
            </a:extLst>
          </p:cNvPr>
          <p:cNvGrpSpPr/>
          <p:nvPr/>
        </p:nvGrpSpPr>
        <p:grpSpPr>
          <a:xfrm>
            <a:off x="6491285" y="5477678"/>
            <a:ext cx="5179036" cy="1040789"/>
            <a:chOff x="6491285" y="5025106"/>
            <a:chExt cx="5179036" cy="1040789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5C473011-7D64-2F87-4BD6-254207E82C74}"/>
                </a:ext>
              </a:extLst>
            </p:cNvPr>
            <p:cNvGrpSpPr/>
            <p:nvPr/>
          </p:nvGrpSpPr>
          <p:grpSpPr>
            <a:xfrm>
              <a:off x="6682158" y="5025106"/>
              <a:ext cx="4988163" cy="1040789"/>
              <a:chOff x="6444033" y="4916930"/>
              <a:chExt cx="4988163" cy="1040789"/>
            </a:xfrm>
          </p:grpSpPr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30F16AA3-A1D4-019C-EFB9-9E6827B1B198}"/>
                  </a:ext>
                </a:extLst>
              </p:cNvPr>
              <p:cNvSpPr txBox="1"/>
              <p:nvPr/>
            </p:nvSpPr>
            <p:spPr>
              <a:xfrm>
                <a:off x="6444033" y="4916930"/>
                <a:ext cx="49881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>
                  <a:defRPr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defRPr>
                </a:lvl1pPr>
              </a:lstStyle>
              <a:p>
                <a:r>
                  <a:rPr lang="pt-BR" dirty="0"/>
                  <a:t>NÃO SOMOS MUITO ATRATIVOS PARA FAMÍLIAS MAIORES</a:t>
                </a:r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E7D4F869-B74A-1587-78BD-488D065C3DBC}"/>
                  </a:ext>
                </a:extLst>
              </p:cNvPr>
              <p:cNvSpPr txBox="1"/>
              <p:nvPr/>
            </p:nvSpPr>
            <p:spPr>
              <a:xfrm>
                <a:off x="6444033" y="5126722"/>
                <a:ext cx="41624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80% dos nossos clientes possuem no máximo um dependente, sendo destes, mais de 60% sem nenhum. Além disto, temos que pessoas com mais dependentes tendem a gastar menos, o que vai de contra ao esperado.</a:t>
                </a:r>
              </a:p>
            </p:txBody>
          </p:sp>
        </p:grpSp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2E9ED8DC-C11A-E96C-70FB-52711FEE7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870" b="80435" l="24194" r="79032"/>
                      </a14:imgEffect>
                    </a14:imgLayer>
                  </a14:imgProps>
                </a:ext>
              </a:extLst>
            </a:blip>
            <a:srcRect l="26851" t="13160" r="21614" b="19582"/>
            <a:stretch/>
          </p:blipFill>
          <p:spPr>
            <a:xfrm>
              <a:off x="6491285" y="5104279"/>
              <a:ext cx="186109" cy="180208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A7B6C7C-17B5-904E-B001-35EA0E1204A6}"/>
              </a:ext>
            </a:extLst>
          </p:cNvPr>
          <p:cNvGrpSpPr/>
          <p:nvPr/>
        </p:nvGrpSpPr>
        <p:grpSpPr>
          <a:xfrm>
            <a:off x="6491285" y="4648585"/>
            <a:ext cx="5453065" cy="732483"/>
            <a:chOff x="6491285" y="4720305"/>
            <a:chExt cx="5453065" cy="732483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83D5977F-3C2B-E67E-5F47-0DB0D6FE87AF}"/>
                </a:ext>
              </a:extLst>
            </p:cNvPr>
            <p:cNvGrpSpPr/>
            <p:nvPr/>
          </p:nvGrpSpPr>
          <p:grpSpPr>
            <a:xfrm>
              <a:off x="6491285" y="4720305"/>
              <a:ext cx="4353298" cy="671457"/>
              <a:chOff x="6491285" y="5025106"/>
              <a:chExt cx="4353298" cy="671457"/>
            </a:xfrm>
          </p:grpSpPr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B8C7371F-93D4-C4FF-72A2-5A526B9648FF}"/>
                  </a:ext>
                </a:extLst>
              </p:cNvPr>
              <p:cNvGrpSpPr/>
              <p:nvPr/>
            </p:nvGrpSpPr>
            <p:grpSpPr>
              <a:xfrm>
                <a:off x="6682158" y="5025106"/>
                <a:ext cx="4162425" cy="671457"/>
                <a:chOff x="6444033" y="4916930"/>
                <a:chExt cx="4162425" cy="671457"/>
              </a:xfrm>
            </p:grpSpPr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62E4004A-D75C-0DDF-7A5D-76D4DE5F4384}"/>
                    </a:ext>
                  </a:extLst>
                </p:cNvPr>
                <p:cNvSpPr txBox="1"/>
                <p:nvPr/>
              </p:nvSpPr>
              <p:spPr>
                <a:xfrm>
                  <a:off x="6444033" y="4916930"/>
                  <a:ext cx="32533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pt-BR"/>
                  </a:defPPr>
                  <a:lvl1pPr>
                    <a:defRPr sz="1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defRPr>
                  </a:lvl1pPr>
                </a:lstStyle>
                <a:p>
                  <a:r>
                    <a:rPr lang="pt-BR" dirty="0"/>
                    <a:t>ÍNDICE DE RECLAMAÇÃO BEM BAIXO</a:t>
                  </a:r>
                </a:p>
              </p:txBody>
            </p:sp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7A424916-5126-5B6A-DAA5-62CC62D8AFAC}"/>
                    </a:ext>
                  </a:extLst>
                </p:cNvPr>
                <p:cNvSpPr txBox="1"/>
                <p:nvPr/>
              </p:nvSpPr>
              <p:spPr>
                <a:xfrm>
                  <a:off x="6444033" y="5126722"/>
                  <a:ext cx="41624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</a:rPr>
                    <a:t>Menos de 1% dos clientes entrevistados registraram reclamações nos últimos dois anos.</a:t>
                  </a:r>
                </a:p>
              </p:txBody>
            </p:sp>
          </p:grpSp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1AAA7BEB-1C0B-1F15-718A-0BB2622626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870" b="80435" l="24194" r="79032"/>
                        </a14:imgEffect>
                      </a14:imgLayer>
                    </a14:imgProps>
                  </a:ext>
                </a:extLst>
              </a:blip>
              <a:srcRect l="26851" t="13160" r="21614" b="19582"/>
              <a:stretch/>
            </p:blipFill>
            <p:spPr>
              <a:xfrm>
                <a:off x="6491285" y="5104279"/>
                <a:ext cx="186109" cy="180208"/>
              </a:xfrm>
              <a:prstGeom prst="rect">
                <a:avLst/>
              </a:prstGeom>
            </p:spPr>
          </p:pic>
        </p:grp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508CEFE2-E4D5-C6B1-561D-21A3ECCBC5DE}"/>
                </a:ext>
              </a:extLst>
            </p:cNvPr>
            <p:cNvCxnSpPr>
              <a:cxnSpLocks/>
            </p:cNvCxnSpPr>
            <p:nvPr/>
          </p:nvCxnSpPr>
          <p:spPr>
            <a:xfrm>
              <a:off x="6638925" y="5452788"/>
              <a:ext cx="5305425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tângulo 43">
            <a:hlinkClick r:id="rId6" action="ppaction://hlinksldjump"/>
            <a:extLst>
              <a:ext uri="{FF2B5EF4-FFF2-40B4-BE49-F238E27FC236}">
                <a16:creationId xmlns:a16="http://schemas.microsoft.com/office/drawing/2014/main" id="{6A8E97A3-3CEC-8CF0-3329-4B7513430C76}"/>
              </a:ext>
            </a:extLst>
          </p:cNvPr>
          <p:cNvSpPr/>
          <p:nvPr/>
        </p:nvSpPr>
        <p:spPr>
          <a:xfrm>
            <a:off x="105245" y="98612"/>
            <a:ext cx="1278816" cy="623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Retângulo 45">
            <a:hlinkClick r:id="rId7" action="ppaction://hlinksldjump"/>
            <a:extLst>
              <a:ext uri="{FF2B5EF4-FFF2-40B4-BE49-F238E27FC236}">
                <a16:creationId xmlns:a16="http://schemas.microsoft.com/office/drawing/2014/main" id="{52857065-4A0B-8740-C1F5-705CBF9A83A5}"/>
              </a:ext>
            </a:extLst>
          </p:cNvPr>
          <p:cNvSpPr/>
          <p:nvPr/>
        </p:nvSpPr>
        <p:spPr>
          <a:xfrm>
            <a:off x="3420726" y="282731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Retângulo 46">
            <a:hlinkClick r:id="rId8" action="ppaction://hlinksldjump"/>
            <a:extLst>
              <a:ext uri="{FF2B5EF4-FFF2-40B4-BE49-F238E27FC236}">
                <a16:creationId xmlns:a16="http://schemas.microsoft.com/office/drawing/2014/main" id="{9AE3C45C-F545-8F00-09D6-E1B7063DBDE4}"/>
              </a:ext>
            </a:extLst>
          </p:cNvPr>
          <p:cNvSpPr/>
          <p:nvPr/>
        </p:nvSpPr>
        <p:spPr>
          <a:xfrm>
            <a:off x="5161894" y="275707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00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4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9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C43A03EB-6F20-F3B4-5D80-017A07AB8265}"/>
              </a:ext>
            </a:extLst>
          </p:cNvPr>
          <p:cNvSpPr/>
          <p:nvPr/>
        </p:nvSpPr>
        <p:spPr>
          <a:xfrm>
            <a:off x="0" y="1"/>
            <a:ext cx="12192000" cy="87007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372CF2-3CE7-B732-8370-D0007740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77"/>
            <a:ext cx="1366131" cy="6882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F26925-BC89-D353-06C5-9762FF67E71F}"/>
              </a:ext>
            </a:extLst>
          </p:cNvPr>
          <p:cNvSpPr txBox="1"/>
          <p:nvPr/>
        </p:nvSpPr>
        <p:spPr>
          <a:xfrm>
            <a:off x="1748118" y="282731"/>
            <a:ext cx="131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Explorar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16BEAB-667F-2230-4494-818884D54EEA}"/>
              </a:ext>
            </a:extLst>
          </p:cNvPr>
          <p:cNvSpPr txBox="1"/>
          <p:nvPr/>
        </p:nvSpPr>
        <p:spPr>
          <a:xfrm>
            <a:off x="3324516" y="282731"/>
            <a:ext cx="1471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EA0029"/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Segmentar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370EFA-1E22-1654-97E1-98EA4E9387E7}"/>
              </a:ext>
            </a:extLst>
          </p:cNvPr>
          <p:cNvSpPr txBox="1"/>
          <p:nvPr/>
        </p:nvSpPr>
        <p:spPr>
          <a:xfrm>
            <a:off x="5085066" y="282731"/>
            <a:ext cx="145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rPr>
              <a:t>Modelo Preditivo</a:t>
            </a:r>
            <a:endParaRPr lang="pt-BR" dirty="0">
              <a:solidFill>
                <a:schemeClr val="bg2">
                  <a:lumMod val="10000"/>
                </a:schemeClr>
              </a:solidFill>
              <a:cs typeface="Calibri Light" panose="020F0302020204030204" pitchFamily="34" charset="0"/>
            </a:endParaRPr>
          </a:p>
        </p:txBody>
      </p: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95DD218F-A38B-2C3A-57C1-84BF886F78F2}"/>
              </a:ext>
            </a:extLst>
          </p:cNvPr>
          <p:cNvGrpSpPr/>
          <p:nvPr/>
        </p:nvGrpSpPr>
        <p:grpSpPr>
          <a:xfrm>
            <a:off x="393880" y="1717486"/>
            <a:ext cx="3718193" cy="4969376"/>
            <a:chOff x="393880" y="1536511"/>
            <a:chExt cx="3718193" cy="4969376"/>
          </a:xfrm>
        </p:grpSpPr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C88D1CB3-89AC-9E12-7BBA-361833C65388}"/>
                </a:ext>
              </a:extLst>
            </p:cNvPr>
            <p:cNvGrpSpPr/>
            <p:nvPr/>
          </p:nvGrpSpPr>
          <p:grpSpPr>
            <a:xfrm>
              <a:off x="393880" y="1536511"/>
              <a:ext cx="3718193" cy="4969376"/>
              <a:chOff x="393880" y="1536511"/>
              <a:chExt cx="3718193" cy="4969376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EF4AD0AE-5340-1FE9-3430-013F27CAC2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240"/>
              <a:stretch/>
            </p:blipFill>
            <p:spPr bwMode="auto">
              <a:xfrm>
                <a:off x="445493" y="3210739"/>
                <a:ext cx="3666572" cy="3295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E7E4310A-E819-33C3-EBE5-FE5B0A1E4250}"/>
                  </a:ext>
                </a:extLst>
              </p:cNvPr>
              <p:cNvSpPr/>
              <p:nvPr/>
            </p:nvSpPr>
            <p:spPr>
              <a:xfrm>
                <a:off x="445496" y="3210741"/>
                <a:ext cx="3666570" cy="3295146"/>
              </a:xfrm>
              <a:prstGeom prst="roundRect">
                <a:avLst>
                  <a:gd name="adj" fmla="val 0"/>
                </a:avLst>
              </a:prstGeom>
              <a:solidFill>
                <a:srgbClr val="8E0114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3EF11CB4-1EFA-4876-4A70-DEA23BBE6EB2}"/>
                  </a:ext>
                </a:extLst>
              </p:cNvPr>
              <p:cNvSpPr txBox="1"/>
              <p:nvPr/>
            </p:nvSpPr>
            <p:spPr>
              <a:xfrm>
                <a:off x="432463" y="3331494"/>
                <a:ext cx="3679602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0" i="0" dirty="0">
                    <a:solidFill>
                      <a:srgbClr val="2D2E32"/>
                    </a:solidFill>
                    <a:effectLst/>
                    <a:latin typeface="+mj-lt"/>
                  </a:rPr>
                  <a:t>Os clientes que pertencem a este grupo possuem uma </a:t>
                </a:r>
                <a:r>
                  <a:rPr lang="pt-BR" sz="1400" b="1" i="0" dirty="0">
                    <a:solidFill>
                      <a:srgbClr val="2D2E32"/>
                    </a:solidFill>
                    <a:effectLst/>
                    <a:latin typeface="+mj-lt"/>
                  </a:rPr>
                  <a:t>renda anual acima da média </a:t>
                </a:r>
                <a:r>
                  <a:rPr lang="pt-BR" sz="1400" b="0" i="0" dirty="0">
                    <a:solidFill>
                      <a:srgbClr val="2D2E32"/>
                    </a:solidFill>
                    <a:effectLst/>
                    <a:latin typeface="+mj-lt"/>
                  </a:rPr>
                  <a:t>e por isso acabam </a:t>
                </a:r>
                <a:r>
                  <a:rPr lang="pt-BR" sz="1400" b="1" i="0" dirty="0">
                    <a:solidFill>
                      <a:srgbClr val="2D2E32"/>
                    </a:solidFill>
                    <a:effectLst/>
                    <a:latin typeface="+mj-lt"/>
                  </a:rPr>
                  <a:t>gastando mais no geral</a:t>
                </a:r>
                <a:r>
                  <a:rPr lang="pt-BR" sz="1400" b="0" i="0" dirty="0">
                    <a:solidFill>
                      <a:srgbClr val="2D2E32"/>
                    </a:solidFill>
                    <a:effectLst/>
                    <a:latin typeface="+mj-lt"/>
                  </a:rPr>
                  <a:t>, em todas as categorias de produtos. Possuem uma maior preferência por </a:t>
                </a:r>
                <a:r>
                  <a:rPr lang="pt-BR" sz="1400" b="1" i="0" dirty="0">
                    <a:solidFill>
                      <a:srgbClr val="2D2E32"/>
                    </a:solidFill>
                    <a:effectLst/>
                    <a:latin typeface="+mj-lt"/>
                  </a:rPr>
                  <a:t>compras através dos catálogos e lojas físicas</a:t>
                </a:r>
                <a:r>
                  <a:rPr lang="pt-BR" sz="1400" b="0" i="0" dirty="0">
                    <a:solidFill>
                      <a:srgbClr val="2D2E32"/>
                    </a:solidFill>
                    <a:effectLst/>
                    <a:latin typeface="+mj-lt"/>
                  </a:rPr>
                  <a:t>, sendo neste, o canal que mais compras realizou. </a:t>
                </a:r>
                <a:r>
                  <a:rPr lang="pt-BR" sz="1400" b="1" i="0" dirty="0">
                    <a:solidFill>
                      <a:srgbClr val="2D2E32"/>
                    </a:solidFill>
                    <a:effectLst/>
                    <a:latin typeface="+mj-lt"/>
                  </a:rPr>
                  <a:t>Descontos não parece ser um chamativo muito grande</a:t>
                </a:r>
                <a:r>
                  <a:rPr lang="pt-BR" sz="1400" b="0" i="0" dirty="0">
                    <a:solidFill>
                      <a:srgbClr val="2D2E32"/>
                    </a:solidFill>
                    <a:effectLst/>
                    <a:latin typeface="+mj-lt"/>
                  </a:rPr>
                  <a:t> para eles, visto que sua utilização ficou bem abaixo da média. Outra característica forte deste grupo é que eles </a:t>
                </a:r>
                <a:r>
                  <a:rPr lang="pt-BR" sz="1400" b="1" i="0" dirty="0">
                    <a:solidFill>
                      <a:srgbClr val="2D2E32"/>
                    </a:solidFill>
                    <a:effectLst/>
                    <a:latin typeface="+mj-lt"/>
                  </a:rPr>
                  <a:t>visitam bem pouco o site da empresa</a:t>
                </a:r>
                <a:r>
                  <a:rPr lang="pt-BR" sz="1400" b="0" i="0" dirty="0">
                    <a:solidFill>
                      <a:srgbClr val="2D2E32"/>
                    </a:solidFill>
                    <a:effectLst/>
                    <a:latin typeface="+mj-lt"/>
                  </a:rPr>
                  <a:t>.</a:t>
                </a:r>
                <a:br>
                  <a:rPr lang="pt-BR" sz="1400" b="0" i="0" dirty="0">
                    <a:solidFill>
                      <a:srgbClr val="2D2E32"/>
                    </a:solidFill>
                    <a:effectLst/>
                    <a:latin typeface="+mj-lt"/>
                  </a:rPr>
                </a:br>
                <a:r>
                  <a:rPr lang="pt-BR" sz="1400" b="1" i="0" dirty="0">
                    <a:solidFill>
                      <a:srgbClr val="2D2E32"/>
                    </a:solidFill>
                    <a:effectLst/>
                    <a:latin typeface="+mj-lt"/>
                  </a:rPr>
                  <a:t>Possuem menos dependentes</a:t>
                </a:r>
                <a:r>
                  <a:rPr lang="pt-BR" sz="1400" b="0" i="0" dirty="0">
                    <a:solidFill>
                      <a:srgbClr val="2D2E32"/>
                    </a:solidFill>
                    <a:effectLst/>
                    <a:latin typeface="+mj-lt"/>
                  </a:rPr>
                  <a:t> e, de todas as campanhas de marketing já realizadas, este grupo foi o que </a:t>
                </a:r>
                <a:r>
                  <a:rPr lang="pt-BR" sz="1400" b="1" i="0" dirty="0">
                    <a:solidFill>
                      <a:srgbClr val="2D2E32"/>
                    </a:solidFill>
                    <a:effectLst/>
                    <a:latin typeface="+mj-lt"/>
                  </a:rPr>
                  <a:t>mais interesse teve nas ofertas</a:t>
                </a:r>
                <a:r>
                  <a:rPr lang="pt-BR" sz="1400" b="0" i="0" dirty="0">
                    <a:solidFill>
                      <a:srgbClr val="2D2E32"/>
                    </a:solidFill>
                    <a:effectLst/>
                    <a:latin typeface="+mj-lt"/>
                  </a:rPr>
                  <a:t>.</a:t>
                </a:r>
              </a:p>
            </p:txBody>
          </p:sp>
          <p:sp>
            <p:nvSpPr>
              <p:cNvPr id="2" name="Retângulo: Cantos Arredondados 1">
                <a:extLst>
                  <a:ext uri="{FF2B5EF4-FFF2-40B4-BE49-F238E27FC236}">
                    <a16:creationId xmlns:a16="http://schemas.microsoft.com/office/drawing/2014/main" id="{B4464B4E-05CF-B2C3-E492-DE746CBB86A8}"/>
                  </a:ext>
                </a:extLst>
              </p:cNvPr>
              <p:cNvSpPr/>
              <p:nvPr/>
            </p:nvSpPr>
            <p:spPr>
              <a:xfrm>
                <a:off x="445508" y="1799916"/>
                <a:ext cx="3666565" cy="1465729"/>
              </a:xfrm>
              <a:prstGeom prst="roundRect">
                <a:avLst>
                  <a:gd name="adj" fmla="val 4435"/>
                </a:avLst>
              </a:prstGeom>
              <a:solidFill>
                <a:srgbClr val="8E01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Forma Livre: Forma 76">
                <a:extLst>
                  <a:ext uri="{FF2B5EF4-FFF2-40B4-BE49-F238E27FC236}">
                    <a16:creationId xmlns:a16="http://schemas.microsoft.com/office/drawing/2014/main" id="{883D250C-394D-11C0-58A3-056023769F7D}"/>
                  </a:ext>
                </a:extLst>
              </p:cNvPr>
              <p:cNvSpPr/>
              <p:nvPr/>
            </p:nvSpPr>
            <p:spPr>
              <a:xfrm>
                <a:off x="2493010" y="2239013"/>
                <a:ext cx="1619055" cy="872120"/>
              </a:xfrm>
              <a:custGeom>
                <a:avLst/>
                <a:gdLst>
                  <a:gd name="connsiteX0" fmla="*/ 406063 w 1619055"/>
                  <a:gd name="connsiteY0" fmla="*/ 0 h 872120"/>
                  <a:gd name="connsiteX1" fmla="*/ 406358 w 1619055"/>
                  <a:gd name="connsiteY1" fmla="*/ 32 h 872120"/>
                  <a:gd name="connsiteX2" fmla="*/ 406358 w 1619055"/>
                  <a:gd name="connsiteY2" fmla="*/ 0 h 872120"/>
                  <a:gd name="connsiteX3" fmla="*/ 1619055 w 1619055"/>
                  <a:gd name="connsiteY3" fmla="*/ 0 h 872120"/>
                  <a:gd name="connsiteX4" fmla="*/ 1619055 w 1619055"/>
                  <a:gd name="connsiteY4" fmla="*/ 872119 h 872120"/>
                  <a:gd name="connsiteX5" fmla="*/ 406358 w 1619055"/>
                  <a:gd name="connsiteY5" fmla="*/ 872119 h 872120"/>
                  <a:gd name="connsiteX6" fmla="*/ 406358 w 1619055"/>
                  <a:gd name="connsiteY6" fmla="*/ 872088 h 872120"/>
                  <a:gd name="connsiteX7" fmla="*/ 406063 w 1619055"/>
                  <a:gd name="connsiteY7" fmla="*/ 872120 h 872120"/>
                  <a:gd name="connsiteX8" fmla="*/ 0 w 1619055"/>
                  <a:gd name="connsiteY8" fmla="*/ 436060 h 872120"/>
                  <a:gd name="connsiteX9" fmla="*/ 406063 w 1619055"/>
                  <a:gd name="connsiteY9" fmla="*/ 0 h 872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19055" h="872120">
                    <a:moveTo>
                      <a:pt x="406063" y="0"/>
                    </a:moveTo>
                    <a:lnTo>
                      <a:pt x="406358" y="32"/>
                    </a:lnTo>
                    <a:lnTo>
                      <a:pt x="406358" y="0"/>
                    </a:lnTo>
                    <a:lnTo>
                      <a:pt x="1619055" y="0"/>
                    </a:lnTo>
                    <a:lnTo>
                      <a:pt x="1619055" y="872119"/>
                    </a:lnTo>
                    <a:lnTo>
                      <a:pt x="406358" y="872119"/>
                    </a:lnTo>
                    <a:lnTo>
                      <a:pt x="406358" y="872088"/>
                    </a:lnTo>
                    <a:lnTo>
                      <a:pt x="406063" y="872120"/>
                    </a:lnTo>
                    <a:cubicBezTo>
                      <a:pt x="181801" y="872120"/>
                      <a:pt x="0" y="676889"/>
                      <a:pt x="0" y="436060"/>
                    </a:cubicBezTo>
                    <a:cubicBezTo>
                      <a:pt x="0" y="195231"/>
                      <a:pt x="181801" y="0"/>
                      <a:pt x="4060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2F58CC2-A0B4-1C1C-E6A8-3E5960C0CC37}"/>
                  </a:ext>
                </a:extLst>
              </p:cNvPr>
              <p:cNvSpPr txBox="1"/>
              <p:nvPr/>
            </p:nvSpPr>
            <p:spPr>
              <a:xfrm>
                <a:off x="2587596" y="2351908"/>
                <a:ext cx="9893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600" b="1" dirty="0">
                    <a:solidFill>
                      <a:srgbClr val="8E0114"/>
                    </a:solidFill>
                  </a:rPr>
                  <a:t>31%</a:t>
                </a:r>
                <a:endParaRPr lang="pt-BR" sz="2000" dirty="0">
                  <a:solidFill>
                    <a:srgbClr val="8E0114"/>
                  </a:solidFill>
                </a:endParaRPr>
              </a:p>
            </p:txBody>
          </p:sp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A895DF86-BB16-3CD2-5DCE-3D0E344A154D}"/>
                  </a:ext>
                </a:extLst>
              </p:cNvPr>
              <p:cNvSpPr txBox="1"/>
              <p:nvPr/>
            </p:nvSpPr>
            <p:spPr>
              <a:xfrm>
                <a:off x="3412828" y="2459630"/>
                <a:ext cx="66477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8E0114"/>
                    </a:solidFill>
                  </a:rPr>
                  <a:t>dos clientes</a:t>
                </a:r>
                <a:endParaRPr lang="pt-BR" dirty="0">
                  <a:solidFill>
                    <a:srgbClr val="8E0114"/>
                  </a:solidFill>
                </a:endParaRP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DF02412-4384-1AB0-89DC-43C7D96BFDED}"/>
                  </a:ext>
                </a:extLst>
              </p:cNvPr>
              <p:cNvSpPr txBox="1"/>
              <p:nvPr/>
            </p:nvSpPr>
            <p:spPr>
              <a:xfrm>
                <a:off x="957979" y="2317220"/>
                <a:ext cx="1289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>
                    <a:solidFill>
                      <a:schemeClr val="bg1"/>
                    </a:solidFill>
                  </a:rPr>
                  <a:t>GRUPO</a:t>
                </a:r>
              </a:p>
            </p:txBody>
          </p:sp>
          <p:sp>
            <p:nvSpPr>
              <p:cNvPr id="96" name="CaixaDeTexto 95">
                <a:extLst>
                  <a:ext uri="{FF2B5EF4-FFF2-40B4-BE49-F238E27FC236}">
                    <a16:creationId xmlns:a16="http://schemas.microsoft.com/office/drawing/2014/main" id="{829CDDAB-6C91-FFFE-FF7C-3D718261C963}"/>
                  </a:ext>
                </a:extLst>
              </p:cNvPr>
              <p:cNvSpPr txBox="1"/>
              <p:nvPr/>
            </p:nvSpPr>
            <p:spPr>
              <a:xfrm>
                <a:off x="393880" y="1536511"/>
                <a:ext cx="114967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0" b="1" dirty="0">
                    <a:solidFill>
                      <a:schemeClr val="bg1"/>
                    </a:solidFill>
                  </a:rPr>
                  <a:t>1º</a:t>
                </a:r>
              </a:p>
            </p:txBody>
          </p:sp>
        </p:grpSp>
        <p:pic>
          <p:nvPicPr>
            <p:cNvPr id="107" name="Imagem 106">
              <a:extLst>
                <a:ext uri="{FF2B5EF4-FFF2-40B4-BE49-F238E27FC236}">
                  <a16:creationId xmlns:a16="http://schemas.microsoft.com/office/drawing/2014/main" id="{C1360D16-FD86-8E76-7A69-E2DDFFCF4B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023" b="98844" l="2318" r="95695"/>
                      </a14:imgEffect>
                    </a14:imgLayer>
                  </a14:imgProps>
                </a:ext>
              </a:extLst>
            </a:blip>
            <a:srcRect l="4243" t="3869" r="5838" b="2466"/>
            <a:stretch/>
          </p:blipFill>
          <p:spPr>
            <a:xfrm flipH="1">
              <a:off x="3719300" y="1803520"/>
              <a:ext cx="320400" cy="382375"/>
            </a:xfrm>
            <a:prstGeom prst="rect">
              <a:avLst/>
            </a:prstGeom>
          </p:spPr>
        </p:pic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00CFA349-AC60-AD26-7AB8-4E452597922D}"/>
              </a:ext>
            </a:extLst>
          </p:cNvPr>
          <p:cNvGrpSpPr/>
          <p:nvPr/>
        </p:nvGrpSpPr>
        <p:grpSpPr>
          <a:xfrm>
            <a:off x="8073418" y="1717486"/>
            <a:ext cx="3686119" cy="4969367"/>
            <a:chOff x="8073418" y="1536511"/>
            <a:chExt cx="3686119" cy="4969367"/>
          </a:xfrm>
        </p:grpSpPr>
        <p:grpSp>
          <p:nvGrpSpPr>
            <p:cNvPr id="99" name="Agrupar 98">
              <a:extLst>
                <a:ext uri="{FF2B5EF4-FFF2-40B4-BE49-F238E27FC236}">
                  <a16:creationId xmlns:a16="http://schemas.microsoft.com/office/drawing/2014/main" id="{E6F7AAC7-DDDB-4695-C075-6F01F6A0FB75}"/>
                </a:ext>
              </a:extLst>
            </p:cNvPr>
            <p:cNvGrpSpPr/>
            <p:nvPr/>
          </p:nvGrpSpPr>
          <p:grpSpPr>
            <a:xfrm>
              <a:off x="8073418" y="1536511"/>
              <a:ext cx="3686119" cy="4969367"/>
              <a:chOff x="8073418" y="1536511"/>
              <a:chExt cx="3686119" cy="4969367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BB699E90-B511-82CE-CD40-30F85E6DE4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092971" y="3210734"/>
                <a:ext cx="3666555" cy="32951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1BADD9ED-1F02-5608-30B6-ACD852ECFD36}"/>
                  </a:ext>
                </a:extLst>
              </p:cNvPr>
              <p:cNvSpPr/>
              <p:nvPr/>
            </p:nvSpPr>
            <p:spPr>
              <a:xfrm>
                <a:off x="8092982" y="3210735"/>
                <a:ext cx="3666555" cy="3295143"/>
              </a:xfrm>
              <a:prstGeom prst="roundRect">
                <a:avLst>
                  <a:gd name="adj" fmla="val 0"/>
                </a:avLst>
              </a:prstGeom>
              <a:solidFill>
                <a:srgbClr val="8D61C5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1AD0514A-707D-B2F4-3440-8D3F21779724}"/>
                  </a:ext>
                </a:extLst>
              </p:cNvPr>
              <p:cNvSpPr txBox="1"/>
              <p:nvPr/>
            </p:nvSpPr>
            <p:spPr>
              <a:xfrm>
                <a:off x="8090161" y="3331494"/>
                <a:ext cx="3660411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>
                  <a:defRPr b="0" i="0">
                    <a:solidFill>
                      <a:schemeClr val="bg2">
                        <a:lumMod val="50000"/>
                      </a:schemeClr>
                    </a:solidFill>
                    <a:effectLst/>
                  </a:defRPr>
                </a:lvl1pPr>
              </a:lstStyle>
              <a:p>
                <a:r>
                  <a:rPr lang="pt-BR" sz="1400" dirty="0">
                    <a:solidFill>
                      <a:srgbClr val="2D2E32"/>
                    </a:solidFill>
                    <a:latin typeface="+mj-lt"/>
                  </a:rPr>
                  <a:t>Estes clientes são os </a:t>
                </a:r>
                <a:r>
                  <a:rPr lang="pt-BR" sz="1400" b="1" dirty="0">
                    <a:solidFill>
                      <a:srgbClr val="2D2E32"/>
                    </a:solidFill>
                    <a:latin typeface="+mj-lt"/>
                  </a:rPr>
                  <a:t>intermediários</a:t>
                </a:r>
                <a:r>
                  <a:rPr lang="pt-BR" sz="1400" dirty="0">
                    <a:solidFill>
                      <a:srgbClr val="2D2E32"/>
                    </a:solidFill>
                    <a:latin typeface="+mj-lt"/>
                  </a:rPr>
                  <a:t>, representam aqui nosso menor grupo. Sua </a:t>
                </a:r>
                <a:r>
                  <a:rPr lang="pt-BR" sz="1400" b="1" dirty="0">
                    <a:solidFill>
                      <a:srgbClr val="2D2E32"/>
                    </a:solidFill>
                    <a:latin typeface="+mj-lt"/>
                  </a:rPr>
                  <a:t>renda anual se aproxima bastante de uma renda média de todos os clientes</a:t>
                </a:r>
                <a:r>
                  <a:rPr lang="pt-BR" sz="1400" dirty="0">
                    <a:solidFill>
                      <a:srgbClr val="2D2E32"/>
                    </a:solidFill>
                    <a:latin typeface="+mj-lt"/>
                  </a:rPr>
                  <a:t>. Fato que chama atenção é que este grupo é o que </a:t>
                </a:r>
                <a:r>
                  <a:rPr lang="pt-BR" sz="1400" b="1" dirty="0">
                    <a:solidFill>
                      <a:srgbClr val="2D2E32"/>
                    </a:solidFill>
                    <a:latin typeface="+mj-lt"/>
                  </a:rPr>
                  <a:t>mais realiza compras no site</a:t>
                </a:r>
                <a:r>
                  <a:rPr lang="pt-BR" sz="1400" dirty="0">
                    <a:solidFill>
                      <a:srgbClr val="2D2E32"/>
                    </a:solidFill>
                    <a:latin typeface="+mj-lt"/>
                  </a:rPr>
                  <a:t>, e são também os que </a:t>
                </a:r>
                <a:r>
                  <a:rPr lang="pt-BR" sz="1400" b="1" dirty="0">
                    <a:solidFill>
                      <a:srgbClr val="2D2E32"/>
                    </a:solidFill>
                    <a:latin typeface="+mj-lt"/>
                  </a:rPr>
                  <a:t>mais utilizam descontos.</a:t>
                </a:r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82AAB60E-41CE-351F-83B4-00C7DEDA6A20}"/>
                  </a:ext>
                </a:extLst>
              </p:cNvPr>
              <p:cNvSpPr/>
              <p:nvPr/>
            </p:nvSpPr>
            <p:spPr>
              <a:xfrm>
                <a:off x="8090161" y="1798414"/>
                <a:ext cx="3666565" cy="1465729"/>
              </a:xfrm>
              <a:prstGeom prst="roundRect">
                <a:avLst>
                  <a:gd name="adj" fmla="val 4435"/>
                </a:avLst>
              </a:prstGeom>
              <a:solidFill>
                <a:srgbClr val="8D61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Forma Livre: Forma 91">
                <a:extLst>
                  <a:ext uri="{FF2B5EF4-FFF2-40B4-BE49-F238E27FC236}">
                    <a16:creationId xmlns:a16="http://schemas.microsoft.com/office/drawing/2014/main" id="{72F89445-5C94-18A1-FECE-6F9108A5C397}"/>
                  </a:ext>
                </a:extLst>
              </p:cNvPr>
              <p:cNvSpPr/>
              <p:nvPr/>
            </p:nvSpPr>
            <p:spPr>
              <a:xfrm>
                <a:off x="10139071" y="2239013"/>
                <a:ext cx="1619055" cy="872120"/>
              </a:xfrm>
              <a:custGeom>
                <a:avLst/>
                <a:gdLst>
                  <a:gd name="connsiteX0" fmla="*/ 406063 w 1619055"/>
                  <a:gd name="connsiteY0" fmla="*/ 0 h 872120"/>
                  <a:gd name="connsiteX1" fmla="*/ 406358 w 1619055"/>
                  <a:gd name="connsiteY1" fmla="*/ 32 h 872120"/>
                  <a:gd name="connsiteX2" fmla="*/ 406358 w 1619055"/>
                  <a:gd name="connsiteY2" fmla="*/ 0 h 872120"/>
                  <a:gd name="connsiteX3" fmla="*/ 1619055 w 1619055"/>
                  <a:gd name="connsiteY3" fmla="*/ 0 h 872120"/>
                  <a:gd name="connsiteX4" fmla="*/ 1619055 w 1619055"/>
                  <a:gd name="connsiteY4" fmla="*/ 872119 h 872120"/>
                  <a:gd name="connsiteX5" fmla="*/ 406358 w 1619055"/>
                  <a:gd name="connsiteY5" fmla="*/ 872119 h 872120"/>
                  <a:gd name="connsiteX6" fmla="*/ 406358 w 1619055"/>
                  <a:gd name="connsiteY6" fmla="*/ 872088 h 872120"/>
                  <a:gd name="connsiteX7" fmla="*/ 406063 w 1619055"/>
                  <a:gd name="connsiteY7" fmla="*/ 872120 h 872120"/>
                  <a:gd name="connsiteX8" fmla="*/ 0 w 1619055"/>
                  <a:gd name="connsiteY8" fmla="*/ 436060 h 872120"/>
                  <a:gd name="connsiteX9" fmla="*/ 406063 w 1619055"/>
                  <a:gd name="connsiteY9" fmla="*/ 0 h 872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19055" h="872120">
                    <a:moveTo>
                      <a:pt x="406063" y="0"/>
                    </a:moveTo>
                    <a:lnTo>
                      <a:pt x="406358" y="32"/>
                    </a:lnTo>
                    <a:lnTo>
                      <a:pt x="406358" y="0"/>
                    </a:lnTo>
                    <a:lnTo>
                      <a:pt x="1619055" y="0"/>
                    </a:lnTo>
                    <a:lnTo>
                      <a:pt x="1619055" y="872119"/>
                    </a:lnTo>
                    <a:lnTo>
                      <a:pt x="406358" y="872119"/>
                    </a:lnTo>
                    <a:lnTo>
                      <a:pt x="406358" y="872088"/>
                    </a:lnTo>
                    <a:lnTo>
                      <a:pt x="406063" y="872120"/>
                    </a:lnTo>
                    <a:cubicBezTo>
                      <a:pt x="181801" y="872120"/>
                      <a:pt x="0" y="676889"/>
                      <a:pt x="0" y="436060"/>
                    </a:cubicBezTo>
                    <a:cubicBezTo>
                      <a:pt x="0" y="195231"/>
                      <a:pt x="181801" y="0"/>
                      <a:pt x="4060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4" name="CaixaDeTexto 93">
                <a:extLst>
                  <a:ext uri="{FF2B5EF4-FFF2-40B4-BE49-F238E27FC236}">
                    <a16:creationId xmlns:a16="http://schemas.microsoft.com/office/drawing/2014/main" id="{1BED3EB3-7AC5-A8EA-E008-B1234F8A32D3}"/>
                  </a:ext>
                </a:extLst>
              </p:cNvPr>
              <p:cNvSpPr txBox="1"/>
              <p:nvPr/>
            </p:nvSpPr>
            <p:spPr>
              <a:xfrm>
                <a:off x="10233657" y="2351908"/>
                <a:ext cx="9893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600" b="1" dirty="0">
                    <a:solidFill>
                      <a:srgbClr val="8D61C5"/>
                    </a:solidFill>
                  </a:rPr>
                  <a:t>24%</a:t>
                </a:r>
                <a:endParaRPr lang="pt-BR" sz="2000" dirty="0">
                  <a:solidFill>
                    <a:srgbClr val="8D61C5"/>
                  </a:solidFill>
                </a:endParaRPr>
              </a:p>
            </p:txBody>
          </p:sp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BF7A1E80-A106-904C-08F3-6A891768EDB6}"/>
                  </a:ext>
                </a:extLst>
              </p:cNvPr>
              <p:cNvSpPr txBox="1"/>
              <p:nvPr/>
            </p:nvSpPr>
            <p:spPr>
              <a:xfrm>
                <a:off x="11058889" y="2459630"/>
                <a:ext cx="66477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8D61C5"/>
                    </a:solidFill>
                  </a:rPr>
                  <a:t>dos clientes</a:t>
                </a:r>
                <a:endParaRPr lang="pt-BR" dirty="0">
                  <a:solidFill>
                    <a:srgbClr val="8D61C5"/>
                  </a:solidFill>
                </a:endParaRPr>
              </a:p>
            </p:txBody>
          </p:sp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A9D51DCB-3040-D4FC-DCE6-D297F031FD3E}"/>
                  </a:ext>
                </a:extLst>
              </p:cNvPr>
              <p:cNvSpPr txBox="1"/>
              <p:nvPr/>
            </p:nvSpPr>
            <p:spPr>
              <a:xfrm>
                <a:off x="8073418" y="1536511"/>
                <a:ext cx="114967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0" b="1" dirty="0">
                    <a:solidFill>
                      <a:schemeClr val="bg1"/>
                    </a:solidFill>
                  </a:rPr>
                  <a:t>3º</a:t>
                </a:r>
              </a:p>
            </p:txBody>
          </p:sp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AEF1AB5D-4486-2430-4DD4-FC0CB55DE2F8}"/>
                  </a:ext>
                </a:extLst>
              </p:cNvPr>
              <p:cNvSpPr txBox="1"/>
              <p:nvPr/>
            </p:nvSpPr>
            <p:spPr>
              <a:xfrm>
                <a:off x="8651066" y="2351908"/>
                <a:ext cx="1289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>
                    <a:solidFill>
                      <a:schemeClr val="bg1"/>
                    </a:solidFill>
                  </a:rPr>
                  <a:t>GRUPO</a:t>
                </a:r>
              </a:p>
            </p:txBody>
          </p:sp>
        </p:grpSp>
        <p:pic>
          <p:nvPicPr>
            <p:cNvPr id="108" name="Imagem 107">
              <a:extLst>
                <a:ext uri="{FF2B5EF4-FFF2-40B4-BE49-F238E27FC236}">
                  <a16:creationId xmlns:a16="http://schemas.microsoft.com/office/drawing/2014/main" id="{D4A7B7E9-C61E-B1B7-0790-0F1566BB84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401" b="97199" l="9483" r="89943"/>
                      </a14:imgEffect>
                    </a14:imgLayer>
                  </a14:imgProps>
                </a:ext>
              </a:extLst>
            </a:blip>
            <a:srcRect l="9677" t="3933" r="11143" b="4901"/>
            <a:stretch/>
          </p:blipFill>
          <p:spPr>
            <a:xfrm>
              <a:off x="11391278" y="1803520"/>
              <a:ext cx="318770" cy="376519"/>
            </a:xfrm>
            <a:prstGeom prst="rect">
              <a:avLst/>
            </a:prstGeom>
          </p:spPr>
        </p:pic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6DC2AFEC-B3A4-AE5F-757A-7EA8B3C72442}"/>
              </a:ext>
            </a:extLst>
          </p:cNvPr>
          <p:cNvGrpSpPr/>
          <p:nvPr/>
        </p:nvGrpSpPr>
        <p:grpSpPr>
          <a:xfrm>
            <a:off x="4206651" y="1717486"/>
            <a:ext cx="3734144" cy="4969374"/>
            <a:chOff x="4206651" y="1536511"/>
            <a:chExt cx="3734144" cy="4969374"/>
          </a:xfrm>
        </p:grpSpPr>
        <p:grpSp>
          <p:nvGrpSpPr>
            <p:cNvPr id="98" name="Agrupar 97">
              <a:extLst>
                <a:ext uri="{FF2B5EF4-FFF2-40B4-BE49-F238E27FC236}">
                  <a16:creationId xmlns:a16="http://schemas.microsoft.com/office/drawing/2014/main" id="{F41C9836-B394-549D-FC1D-AB3A066A1421}"/>
                </a:ext>
              </a:extLst>
            </p:cNvPr>
            <p:cNvGrpSpPr/>
            <p:nvPr/>
          </p:nvGrpSpPr>
          <p:grpSpPr>
            <a:xfrm>
              <a:off x="4206651" y="1536511"/>
              <a:ext cx="3734144" cy="4969374"/>
              <a:chOff x="4206651" y="1536511"/>
              <a:chExt cx="3734144" cy="4969374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C186AC11-E98A-4DB2-249D-FD624D0C7E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7839" y="3210739"/>
                <a:ext cx="3666565" cy="3295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F340CC20-0FA2-0FF7-942E-0CB4E46A32D4}"/>
                  </a:ext>
                </a:extLst>
              </p:cNvPr>
              <p:cNvSpPr/>
              <p:nvPr/>
            </p:nvSpPr>
            <p:spPr>
              <a:xfrm>
                <a:off x="4267844" y="3210741"/>
                <a:ext cx="3666565" cy="3295144"/>
              </a:xfrm>
              <a:prstGeom prst="roundRect">
                <a:avLst>
                  <a:gd name="adj" fmla="val 0"/>
                </a:avLst>
              </a:prstGeom>
              <a:solidFill>
                <a:srgbClr val="F5C24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F1AE88B1-ACC3-C01C-DDDB-150AC16D4F31}"/>
                  </a:ext>
                </a:extLst>
              </p:cNvPr>
              <p:cNvSpPr txBox="1"/>
              <p:nvPr/>
            </p:nvSpPr>
            <p:spPr>
              <a:xfrm>
                <a:off x="4267824" y="3331494"/>
                <a:ext cx="36665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>
                  <a:defRPr b="0" i="0">
                    <a:solidFill>
                      <a:schemeClr val="bg2">
                        <a:lumMod val="50000"/>
                      </a:schemeClr>
                    </a:solidFill>
                    <a:effectLst/>
                  </a:defRPr>
                </a:lvl1pPr>
              </a:lstStyle>
              <a:p>
                <a:r>
                  <a:rPr lang="pt-BR" sz="1400" dirty="0">
                    <a:solidFill>
                      <a:srgbClr val="2D2E32"/>
                    </a:solidFill>
                    <a:latin typeface="+mj-lt"/>
                  </a:rPr>
                  <a:t>Nosso maior grupo se caracteriza pelos clientes com </a:t>
                </a:r>
                <a:r>
                  <a:rPr lang="pt-BR" sz="1400" b="1" dirty="0">
                    <a:solidFill>
                      <a:srgbClr val="2D2E32"/>
                    </a:solidFill>
                    <a:latin typeface="+mj-lt"/>
                  </a:rPr>
                  <a:t>renda abaixo da média</a:t>
                </a:r>
                <a:r>
                  <a:rPr lang="pt-BR" sz="1400" dirty="0">
                    <a:solidFill>
                      <a:srgbClr val="2D2E32"/>
                    </a:solidFill>
                    <a:latin typeface="+mj-lt"/>
                  </a:rPr>
                  <a:t>, e, como consequência, </a:t>
                </a:r>
                <a:r>
                  <a:rPr lang="pt-BR" sz="1400" b="1" dirty="0">
                    <a:solidFill>
                      <a:srgbClr val="2D2E32"/>
                    </a:solidFill>
                    <a:latin typeface="+mj-lt"/>
                  </a:rPr>
                  <a:t>acabam por consumir menos</a:t>
                </a:r>
                <a:r>
                  <a:rPr lang="pt-BR" sz="1400" dirty="0">
                    <a:solidFill>
                      <a:srgbClr val="2D2E32"/>
                    </a:solidFill>
                    <a:latin typeface="+mj-lt"/>
                  </a:rPr>
                  <a:t>, tanto em valor gasto quanto em quantidade de compras, para todos os produtos e em todos os canais de venda. Mesmo com uma renda média menor, </a:t>
                </a:r>
                <a:r>
                  <a:rPr lang="pt-BR" sz="1400" b="1" dirty="0">
                    <a:solidFill>
                      <a:srgbClr val="2D2E32"/>
                    </a:solidFill>
                    <a:latin typeface="+mj-lt"/>
                  </a:rPr>
                  <a:t>não se destacam pelo número de descontos utilizados</a:t>
                </a:r>
                <a:r>
                  <a:rPr lang="pt-BR" sz="1400" dirty="0">
                    <a:solidFill>
                      <a:srgbClr val="2D2E32"/>
                    </a:solidFill>
                    <a:latin typeface="+mj-lt"/>
                  </a:rPr>
                  <a:t>. Já para o </a:t>
                </a:r>
                <a:r>
                  <a:rPr lang="pt-BR" sz="1400" b="1" dirty="0">
                    <a:solidFill>
                      <a:srgbClr val="2D2E32"/>
                    </a:solidFill>
                    <a:latin typeface="+mj-lt"/>
                  </a:rPr>
                  <a:t>número de reclamações, estão acima da média</a:t>
                </a:r>
                <a:r>
                  <a:rPr lang="pt-BR" sz="1400" dirty="0">
                    <a:solidFill>
                      <a:srgbClr val="2D2E32"/>
                    </a:solidFill>
                    <a:latin typeface="+mj-lt"/>
                  </a:rPr>
                  <a:t>, apesar de a empresa ter este índice baixíssimo. Neste grupo temos a </a:t>
                </a:r>
                <a:r>
                  <a:rPr lang="pt-BR" sz="1400" b="1" dirty="0">
                    <a:solidFill>
                      <a:srgbClr val="2D2E32"/>
                    </a:solidFill>
                    <a:latin typeface="+mj-lt"/>
                  </a:rPr>
                  <a:t>menor adesão geral às campanhas de marketing</a:t>
                </a:r>
                <a:r>
                  <a:rPr lang="pt-BR" sz="1400" dirty="0">
                    <a:solidFill>
                      <a:srgbClr val="2D2E32"/>
                    </a:solidFill>
                    <a:latin typeface="+mj-lt"/>
                  </a:rPr>
                  <a:t>.</a:t>
                </a:r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657CCF60-E3D3-55F5-1FDE-BC9A33BEA5E4}"/>
                  </a:ext>
                </a:extLst>
              </p:cNvPr>
              <p:cNvSpPr/>
              <p:nvPr/>
            </p:nvSpPr>
            <p:spPr>
              <a:xfrm>
                <a:off x="4267834" y="1796272"/>
                <a:ext cx="3666565" cy="1465729"/>
              </a:xfrm>
              <a:prstGeom prst="roundRect">
                <a:avLst>
                  <a:gd name="adj" fmla="val 4435"/>
                </a:avLst>
              </a:prstGeom>
              <a:solidFill>
                <a:srgbClr val="F5C2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Forma Livre: Forma 86">
                <a:extLst>
                  <a:ext uri="{FF2B5EF4-FFF2-40B4-BE49-F238E27FC236}">
                    <a16:creationId xmlns:a16="http://schemas.microsoft.com/office/drawing/2014/main" id="{B9F8B475-A1D9-4B75-2992-28BC433D3B3D}"/>
                  </a:ext>
                </a:extLst>
              </p:cNvPr>
              <p:cNvSpPr/>
              <p:nvPr/>
            </p:nvSpPr>
            <p:spPr>
              <a:xfrm>
                <a:off x="6321740" y="2239013"/>
                <a:ext cx="1619055" cy="872120"/>
              </a:xfrm>
              <a:custGeom>
                <a:avLst/>
                <a:gdLst>
                  <a:gd name="connsiteX0" fmla="*/ 406063 w 1619055"/>
                  <a:gd name="connsiteY0" fmla="*/ 0 h 872120"/>
                  <a:gd name="connsiteX1" fmla="*/ 406358 w 1619055"/>
                  <a:gd name="connsiteY1" fmla="*/ 32 h 872120"/>
                  <a:gd name="connsiteX2" fmla="*/ 406358 w 1619055"/>
                  <a:gd name="connsiteY2" fmla="*/ 0 h 872120"/>
                  <a:gd name="connsiteX3" fmla="*/ 1619055 w 1619055"/>
                  <a:gd name="connsiteY3" fmla="*/ 0 h 872120"/>
                  <a:gd name="connsiteX4" fmla="*/ 1619055 w 1619055"/>
                  <a:gd name="connsiteY4" fmla="*/ 872119 h 872120"/>
                  <a:gd name="connsiteX5" fmla="*/ 406358 w 1619055"/>
                  <a:gd name="connsiteY5" fmla="*/ 872119 h 872120"/>
                  <a:gd name="connsiteX6" fmla="*/ 406358 w 1619055"/>
                  <a:gd name="connsiteY6" fmla="*/ 872088 h 872120"/>
                  <a:gd name="connsiteX7" fmla="*/ 406063 w 1619055"/>
                  <a:gd name="connsiteY7" fmla="*/ 872120 h 872120"/>
                  <a:gd name="connsiteX8" fmla="*/ 0 w 1619055"/>
                  <a:gd name="connsiteY8" fmla="*/ 436060 h 872120"/>
                  <a:gd name="connsiteX9" fmla="*/ 406063 w 1619055"/>
                  <a:gd name="connsiteY9" fmla="*/ 0 h 872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19055" h="872120">
                    <a:moveTo>
                      <a:pt x="406063" y="0"/>
                    </a:moveTo>
                    <a:lnTo>
                      <a:pt x="406358" y="32"/>
                    </a:lnTo>
                    <a:lnTo>
                      <a:pt x="406358" y="0"/>
                    </a:lnTo>
                    <a:lnTo>
                      <a:pt x="1619055" y="0"/>
                    </a:lnTo>
                    <a:lnTo>
                      <a:pt x="1619055" y="872119"/>
                    </a:lnTo>
                    <a:lnTo>
                      <a:pt x="406358" y="872119"/>
                    </a:lnTo>
                    <a:lnTo>
                      <a:pt x="406358" y="872088"/>
                    </a:lnTo>
                    <a:lnTo>
                      <a:pt x="406063" y="872120"/>
                    </a:lnTo>
                    <a:cubicBezTo>
                      <a:pt x="181801" y="872120"/>
                      <a:pt x="0" y="676889"/>
                      <a:pt x="0" y="436060"/>
                    </a:cubicBezTo>
                    <a:cubicBezTo>
                      <a:pt x="0" y="195231"/>
                      <a:pt x="181801" y="0"/>
                      <a:pt x="4060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9A1B500B-0629-E647-F681-4D138C9637AA}"/>
                  </a:ext>
                </a:extLst>
              </p:cNvPr>
              <p:cNvSpPr txBox="1"/>
              <p:nvPr/>
            </p:nvSpPr>
            <p:spPr>
              <a:xfrm>
                <a:off x="6407361" y="2351908"/>
                <a:ext cx="9893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600" b="1" dirty="0">
                    <a:solidFill>
                      <a:srgbClr val="F5C240"/>
                    </a:solidFill>
                  </a:rPr>
                  <a:t>45%</a:t>
                </a:r>
                <a:endParaRPr lang="pt-BR" sz="2000" dirty="0">
                  <a:solidFill>
                    <a:srgbClr val="F5C240"/>
                  </a:solidFill>
                </a:endParaRPr>
              </a:p>
            </p:txBody>
          </p:sp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41C0C86-3FC5-713C-0C88-E2BD2B496714}"/>
                  </a:ext>
                </a:extLst>
              </p:cNvPr>
              <p:cNvSpPr txBox="1"/>
              <p:nvPr/>
            </p:nvSpPr>
            <p:spPr>
              <a:xfrm>
                <a:off x="7232593" y="2459630"/>
                <a:ext cx="66477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F5C240"/>
                    </a:solidFill>
                  </a:rPr>
                  <a:t>dos clientes</a:t>
                </a:r>
                <a:endParaRPr lang="pt-BR" dirty="0">
                  <a:solidFill>
                    <a:srgbClr val="F5C240"/>
                  </a:solidFill>
                </a:endParaRPr>
              </a:p>
            </p:txBody>
          </p:sp>
          <p:sp>
            <p:nvSpPr>
              <p:cNvPr id="100" name="CaixaDeTexto 99">
                <a:extLst>
                  <a:ext uri="{FF2B5EF4-FFF2-40B4-BE49-F238E27FC236}">
                    <a16:creationId xmlns:a16="http://schemas.microsoft.com/office/drawing/2014/main" id="{7D276BCA-02EA-CFC0-9CC0-A1D7C3A20C1C}"/>
                  </a:ext>
                </a:extLst>
              </p:cNvPr>
              <p:cNvSpPr txBox="1"/>
              <p:nvPr/>
            </p:nvSpPr>
            <p:spPr>
              <a:xfrm>
                <a:off x="4206651" y="1536511"/>
                <a:ext cx="114967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0" b="1" dirty="0">
                    <a:solidFill>
                      <a:schemeClr val="bg1"/>
                    </a:solidFill>
                  </a:rPr>
                  <a:t>2º</a:t>
                </a:r>
              </a:p>
            </p:txBody>
          </p:sp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2DC12360-A06D-3CF5-FEC6-52BDE218DD03}"/>
                  </a:ext>
                </a:extLst>
              </p:cNvPr>
              <p:cNvSpPr txBox="1"/>
              <p:nvPr/>
            </p:nvSpPr>
            <p:spPr>
              <a:xfrm>
                <a:off x="4749944" y="2317220"/>
                <a:ext cx="1289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>
                    <a:solidFill>
                      <a:schemeClr val="bg1"/>
                    </a:solidFill>
                  </a:rPr>
                  <a:t>GRUPO</a:t>
                </a:r>
              </a:p>
            </p:txBody>
          </p:sp>
        </p:grpSp>
        <p:pic>
          <p:nvPicPr>
            <p:cNvPr id="109" name="Imagem 108">
              <a:extLst>
                <a:ext uri="{FF2B5EF4-FFF2-40B4-BE49-F238E27FC236}">
                  <a16:creationId xmlns:a16="http://schemas.microsoft.com/office/drawing/2014/main" id="{76282C93-C3A0-BE2C-E232-9A0A4BE77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762" b="99160" l="7645" r="94190"/>
                      </a14:imgEffect>
                    </a14:imgLayer>
                  </a14:imgProps>
                </a:ext>
              </a:extLst>
            </a:blip>
            <a:srcRect l="9004" t="6930" r="7327" b="2209"/>
            <a:stretch/>
          </p:blipFill>
          <p:spPr>
            <a:xfrm flipH="1">
              <a:off x="7545525" y="1803520"/>
              <a:ext cx="320400" cy="379860"/>
            </a:xfrm>
            <a:prstGeom prst="rect">
              <a:avLst/>
            </a:prstGeom>
          </p:spPr>
        </p:pic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3FFAF13B-5C20-312B-35B3-CAE4973518A5}"/>
              </a:ext>
            </a:extLst>
          </p:cNvPr>
          <p:cNvGrpSpPr/>
          <p:nvPr/>
        </p:nvGrpSpPr>
        <p:grpSpPr>
          <a:xfrm>
            <a:off x="231704" y="1062000"/>
            <a:ext cx="5149921" cy="734636"/>
            <a:chOff x="231704" y="1062000"/>
            <a:chExt cx="5149921" cy="734636"/>
          </a:xfrm>
        </p:grpSpPr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80746514-110D-C5DA-889E-8EBDC2C00FBF}"/>
                </a:ext>
              </a:extLst>
            </p:cNvPr>
            <p:cNvSpPr txBox="1"/>
            <p:nvPr/>
          </p:nvSpPr>
          <p:spPr>
            <a:xfrm>
              <a:off x="1023600" y="1062000"/>
              <a:ext cx="4358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400" b="1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Tipos de clientes</a:t>
              </a:r>
            </a:p>
          </p:txBody>
        </p:sp>
        <p:pic>
          <p:nvPicPr>
            <p:cNvPr id="119" name="Picture 4">
              <a:extLst>
                <a:ext uri="{FF2B5EF4-FFF2-40B4-BE49-F238E27FC236}">
                  <a16:creationId xmlns:a16="http://schemas.microsoft.com/office/drawing/2014/main" id="{7A63CE4E-E007-E661-E3A8-32EDD4CF0F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704" y="1209552"/>
              <a:ext cx="704850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EDF5CA36-AA89-3374-153E-A02F5F6CAD2E}"/>
                </a:ext>
              </a:extLst>
            </p:cNvPr>
            <p:cNvSpPr txBox="1"/>
            <p:nvPr/>
          </p:nvSpPr>
          <p:spPr>
            <a:xfrm>
              <a:off x="1023599" y="1396526"/>
              <a:ext cx="4358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400" b="1">
                  <a:solidFill>
                    <a:srgbClr val="000000"/>
                  </a:solidFill>
                </a:defRPr>
              </a:lvl1pPr>
            </a:lstStyle>
            <a:p>
              <a:r>
                <a:rPr lang="pt-BR" sz="2000" b="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Como podemos agrupá-los?</a:t>
              </a:r>
              <a:endParaRPr lang="pt-BR" sz="2800" b="0" dirty="0">
                <a:solidFill>
                  <a:schemeClr val="bg2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47" name="Retângulo 46">
            <a:hlinkClick r:id="rId13" action="ppaction://hlinksldjump"/>
            <a:extLst>
              <a:ext uri="{FF2B5EF4-FFF2-40B4-BE49-F238E27FC236}">
                <a16:creationId xmlns:a16="http://schemas.microsoft.com/office/drawing/2014/main" id="{33860EE2-BF89-9CB3-2E44-72BC021C8DAA}"/>
              </a:ext>
            </a:extLst>
          </p:cNvPr>
          <p:cNvSpPr/>
          <p:nvPr/>
        </p:nvSpPr>
        <p:spPr>
          <a:xfrm>
            <a:off x="105245" y="98612"/>
            <a:ext cx="1278816" cy="623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Retângulo 47">
            <a:hlinkClick r:id="rId14" action="ppaction://hlinksldjump"/>
            <a:extLst>
              <a:ext uri="{FF2B5EF4-FFF2-40B4-BE49-F238E27FC236}">
                <a16:creationId xmlns:a16="http://schemas.microsoft.com/office/drawing/2014/main" id="{B3840FF7-E7B3-F0B1-FBED-F51A08A793B3}"/>
              </a:ext>
            </a:extLst>
          </p:cNvPr>
          <p:cNvSpPr/>
          <p:nvPr/>
        </p:nvSpPr>
        <p:spPr>
          <a:xfrm>
            <a:off x="1730188" y="282731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 48">
            <a:hlinkClick r:id="rId15" action="ppaction://hlinksldjump"/>
            <a:extLst>
              <a:ext uri="{FF2B5EF4-FFF2-40B4-BE49-F238E27FC236}">
                <a16:creationId xmlns:a16="http://schemas.microsoft.com/office/drawing/2014/main" id="{32C6BCD9-C954-0A28-1262-37A0A2E5BB20}"/>
              </a:ext>
            </a:extLst>
          </p:cNvPr>
          <p:cNvSpPr/>
          <p:nvPr/>
        </p:nvSpPr>
        <p:spPr>
          <a:xfrm>
            <a:off x="5161894" y="275707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039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77BD1DA4-1FDE-7CB7-2213-A0B2623C7942}"/>
              </a:ext>
            </a:extLst>
          </p:cNvPr>
          <p:cNvSpPr/>
          <p:nvPr/>
        </p:nvSpPr>
        <p:spPr>
          <a:xfrm>
            <a:off x="0" y="1"/>
            <a:ext cx="12192000" cy="87007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372CF2-3CE7-B732-8370-D0007740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77"/>
            <a:ext cx="1366131" cy="6882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F26925-BC89-D353-06C5-9762FF67E71F}"/>
              </a:ext>
            </a:extLst>
          </p:cNvPr>
          <p:cNvSpPr txBox="1"/>
          <p:nvPr/>
        </p:nvSpPr>
        <p:spPr>
          <a:xfrm>
            <a:off x="1748118" y="282731"/>
            <a:ext cx="131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Explorar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16BEAB-667F-2230-4494-818884D54EEA}"/>
              </a:ext>
            </a:extLst>
          </p:cNvPr>
          <p:cNvSpPr txBox="1"/>
          <p:nvPr/>
        </p:nvSpPr>
        <p:spPr>
          <a:xfrm>
            <a:off x="3324516" y="282731"/>
            <a:ext cx="1471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Segmentar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370EFA-1E22-1654-97E1-98EA4E9387E7}"/>
              </a:ext>
            </a:extLst>
          </p:cNvPr>
          <p:cNvSpPr txBox="1"/>
          <p:nvPr/>
        </p:nvSpPr>
        <p:spPr>
          <a:xfrm>
            <a:off x="5085066" y="282731"/>
            <a:ext cx="145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EA0029"/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Modelo Preditivo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48C616F-0D74-75A0-8036-7A3DA25ED119}"/>
              </a:ext>
            </a:extLst>
          </p:cNvPr>
          <p:cNvGrpSpPr/>
          <p:nvPr/>
        </p:nvGrpSpPr>
        <p:grpSpPr>
          <a:xfrm>
            <a:off x="413333" y="1882028"/>
            <a:ext cx="11365334" cy="1125072"/>
            <a:chOff x="413333" y="1631573"/>
            <a:chExt cx="11365334" cy="1125072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DB440068-D63E-E8E1-EED2-7A06FD53FCE1}"/>
                </a:ext>
              </a:extLst>
            </p:cNvPr>
            <p:cNvSpPr/>
            <p:nvPr/>
          </p:nvSpPr>
          <p:spPr>
            <a:xfrm>
              <a:off x="5040150" y="1631573"/>
              <a:ext cx="2111701" cy="1125072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F8508277-AB6D-6DE3-250F-9FA4851F4297}"/>
                </a:ext>
              </a:extLst>
            </p:cNvPr>
            <p:cNvSpPr/>
            <p:nvPr/>
          </p:nvSpPr>
          <p:spPr>
            <a:xfrm>
              <a:off x="619522" y="1631573"/>
              <a:ext cx="2111701" cy="1125072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luxograma: Conector 13">
              <a:extLst>
                <a:ext uri="{FF2B5EF4-FFF2-40B4-BE49-F238E27FC236}">
                  <a16:creationId xmlns:a16="http://schemas.microsoft.com/office/drawing/2014/main" id="{3BADA37A-C1E6-A2E6-8C6E-F6F082778938}"/>
                </a:ext>
              </a:extLst>
            </p:cNvPr>
            <p:cNvSpPr/>
            <p:nvPr/>
          </p:nvSpPr>
          <p:spPr>
            <a:xfrm>
              <a:off x="413333" y="1984558"/>
              <a:ext cx="412377" cy="419101"/>
            </a:xfrm>
            <a:prstGeom prst="flowChartConnector">
              <a:avLst/>
            </a:prstGeom>
            <a:solidFill>
              <a:srgbClr val="F7F7F7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endPara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9D71F054-510B-9AF5-2ADA-A15D306CFEA1}"/>
                </a:ext>
              </a:extLst>
            </p:cNvPr>
            <p:cNvSpPr/>
            <p:nvPr/>
          </p:nvSpPr>
          <p:spPr>
            <a:xfrm>
              <a:off x="2829836" y="1631573"/>
              <a:ext cx="2111701" cy="1125072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F933328B-2C41-864F-A629-CF1A7802778A}"/>
                </a:ext>
              </a:extLst>
            </p:cNvPr>
            <p:cNvSpPr/>
            <p:nvPr/>
          </p:nvSpPr>
          <p:spPr>
            <a:xfrm>
              <a:off x="7250464" y="1631573"/>
              <a:ext cx="2111701" cy="1125072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14105880-73A4-0D38-7174-A55B4E4FCD80}"/>
                </a:ext>
              </a:extLst>
            </p:cNvPr>
            <p:cNvSpPr/>
            <p:nvPr/>
          </p:nvSpPr>
          <p:spPr>
            <a:xfrm>
              <a:off x="9460778" y="1631573"/>
              <a:ext cx="2111701" cy="1125072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Fluxograma: Conector 7">
              <a:extLst>
                <a:ext uri="{FF2B5EF4-FFF2-40B4-BE49-F238E27FC236}">
                  <a16:creationId xmlns:a16="http://schemas.microsoft.com/office/drawing/2014/main" id="{82C72927-DE76-3F50-6847-054509E95FC7}"/>
                </a:ext>
              </a:extLst>
            </p:cNvPr>
            <p:cNvSpPr/>
            <p:nvPr/>
          </p:nvSpPr>
          <p:spPr>
            <a:xfrm>
              <a:off x="11366290" y="1984558"/>
              <a:ext cx="412377" cy="419101"/>
            </a:xfrm>
            <a:prstGeom prst="flowChartConnector">
              <a:avLst/>
            </a:prstGeom>
            <a:solidFill>
              <a:srgbClr val="F7F7F7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0F5587E7-4625-2689-F3E5-538381B49767}"/>
                </a:ext>
              </a:extLst>
            </p:cNvPr>
            <p:cNvGrpSpPr/>
            <p:nvPr/>
          </p:nvGrpSpPr>
          <p:grpSpPr>
            <a:xfrm>
              <a:off x="924323" y="1960950"/>
              <a:ext cx="525280" cy="525280"/>
              <a:chOff x="937147" y="2666576"/>
              <a:chExt cx="525280" cy="525280"/>
            </a:xfrm>
          </p:grpSpPr>
          <p:sp>
            <p:nvSpPr>
              <p:cNvPr id="33" name="Fluxograma: Conector 32">
                <a:extLst>
                  <a:ext uri="{FF2B5EF4-FFF2-40B4-BE49-F238E27FC236}">
                    <a16:creationId xmlns:a16="http://schemas.microsoft.com/office/drawing/2014/main" id="{1AAA3B8B-C1E0-FA10-646C-9227F294F520}"/>
                  </a:ext>
                </a:extLst>
              </p:cNvPr>
              <p:cNvSpPr/>
              <p:nvPr/>
            </p:nvSpPr>
            <p:spPr>
              <a:xfrm>
                <a:off x="937147" y="2666576"/>
                <a:ext cx="525280" cy="525280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3" name="Imagem 22">
                <a:extLst>
                  <a:ext uri="{FF2B5EF4-FFF2-40B4-BE49-F238E27FC236}">
                    <a16:creationId xmlns:a16="http://schemas.microsoft.com/office/drawing/2014/main" id="{82E6B488-9A0F-207E-1014-4CC760027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787" y="2749216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38453A57-3DCB-A6D5-BA77-598AF4343721}"/>
                </a:ext>
              </a:extLst>
            </p:cNvPr>
            <p:cNvGrpSpPr/>
            <p:nvPr/>
          </p:nvGrpSpPr>
          <p:grpSpPr>
            <a:xfrm>
              <a:off x="2933225" y="1960379"/>
              <a:ext cx="525280" cy="525280"/>
              <a:chOff x="3165349" y="2958698"/>
              <a:chExt cx="525280" cy="525280"/>
            </a:xfrm>
          </p:grpSpPr>
          <p:sp>
            <p:nvSpPr>
              <p:cNvPr id="35" name="Fluxograma: Conector 34">
                <a:extLst>
                  <a:ext uri="{FF2B5EF4-FFF2-40B4-BE49-F238E27FC236}">
                    <a16:creationId xmlns:a16="http://schemas.microsoft.com/office/drawing/2014/main" id="{9A72CB92-C27A-8A35-A501-A69C46580CF5}"/>
                  </a:ext>
                </a:extLst>
              </p:cNvPr>
              <p:cNvSpPr/>
              <p:nvPr/>
            </p:nvSpPr>
            <p:spPr>
              <a:xfrm>
                <a:off x="3165349" y="2958698"/>
                <a:ext cx="525280" cy="525280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5" name="Imagem 24">
                <a:extLst>
                  <a:ext uri="{FF2B5EF4-FFF2-40B4-BE49-F238E27FC236}">
                    <a16:creationId xmlns:a16="http://schemas.microsoft.com/office/drawing/2014/main" id="{8BE49283-8716-D7C9-15FC-F5CFF49E2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7989" y="3041338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7C5F9EA3-6756-284C-285A-B9DCBE5E7708}"/>
                </a:ext>
              </a:extLst>
            </p:cNvPr>
            <p:cNvGrpSpPr/>
            <p:nvPr/>
          </p:nvGrpSpPr>
          <p:grpSpPr>
            <a:xfrm>
              <a:off x="5143539" y="1957161"/>
              <a:ext cx="525280" cy="525280"/>
              <a:chOff x="5319229" y="2914441"/>
              <a:chExt cx="525280" cy="525280"/>
            </a:xfrm>
          </p:grpSpPr>
          <p:sp>
            <p:nvSpPr>
              <p:cNvPr id="36" name="Fluxograma: Conector 35">
                <a:extLst>
                  <a:ext uri="{FF2B5EF4-FFF2-40B4-BE49-F238E27FC236}">
                    <a16:creationId xmlns:a16="http://schemas.microsoft.com/office/drawing/2014/main" id="{706A93ED-CCEF-3A4F-8C0C-7861380779F2}"/>
                  </a:ext>
                </a:extLst>
              </p:cNvPr>
              <p:cNvSpPr/>
              <p:nvPr/>
            </p:nvSpPr>
            <p:spPr>
              <a:xfrm>
                <a:off x="5319229" y="2914441"/>
                <a:ext cx="525280" cy="525280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BC11D100-B780-3B2E-E91F-7E903D8F1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1869" y="299708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F6915382-2BA7-0B8D-4A9D-764F6658CF3D}"/>
                </a:ext>
              </a:extLst>
            </p:cNvPr>
            <p:cNvGrpSpPr/>
            <p:nvPr/>
          </p:nvGrpSpPr>
          <p:grpSpPr>
            <a:xfrm>
              <a:off x="7358280" y="1957161"/>
              <a:ext cx="525280" cy="525280"/>
              <a:chOff x="7512045" y="2915292"/>
              <a:chExt cx="525280" cy="525280"/>
            </a:xfrm>
          </p:grpSpPr>
          <p:sp>
            <p:nvSpPr>
              <p:cNvPr id="37" name="Fluxograma: Conector 36">
                <a:extLst>
                  <a:ext uri="{FF2B5EF4-FFF2-40B4-BE49-F238E27FC236}">
                    <a16:creationId xmlns:a16="http://schemas.microsoft.com/office/drawing/2014/main" id="{B1381154-71C3-8D36-E300-FB8B2AEFC01F}"/>
                  </a:ext>
                </a:extLst>
              </p:cNvPr>
              <p:cNvSpPr/>
              <p:nvPr/>
            </p:nvSpPr>
            <p:spPr>
              <a:xfrm>
                <a:off x="7512045" y="2915292"/>
                <a:ext cx="525280" cy="525280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9" name="Imagem 28">
                <a:extLst>
                  <a:ext uri="{FF2B5EF4-FFF2-40B4-BE49-F238E27FC236}">
                    <a16:creationId xmlns:a16="http://schemas.microsoft.com/office/drawing/2014/main" id="{1ACC4BD3-AFA0-C8F1-F329-AB5BE62B9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94685" y="299793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A75A0207-BECD-7B45-B3F3-76E6A9346CFD}"/>
                </a:ext>
              </a:extLst>
            </p:cNvPr>
            <p:cNvGrpSpPr/>
            <p:nvPr/>
          </p:nvGrpSpPr>
          <p:grpSpPr>
            <a:xfrm>
              <a:off x="9576187" y="1957161"/>
              <a:ext cx="525280" cy="525280"/>
              <a:chOff x="9564167" y="2970536"/>
              <a:chExt cx="525280" cy="525280"/>
            </a:xfrm>
          </p:grpSpPr>
          <p:sp>
            <p:nvSpPr>
              <p:cNvPr id="38" name="Fluxograma: Conector 37">
                <a:extLst>
                  <a:ext uri="{FF2B5EF4-FFF2-40B4-BE49-F238E27FC236}">
                    <a16:creationId xmlns:a16="http://schemas.microsoft.com/office/drawing/2014/main" id="{6114D923-7435-23B2-D4AE-D5D2CBC49702}"/>
                  </a:ext>
                </a:extLst>
              </p:cNvPr>
              <p:cNvSpPr/>
              <p:nvPr/>
            </p:nvSpPr>
            <p:spPr>
              <a:xfrm>
                <a:off x="9564167" y="2970536"/>
                <a:ext cx="525280" cy="525280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31" name="Imagem 30">
                <a:extLst>
                  <a:ext uri="{FF2B5EF4-FFF2-40B4-BE49-F238E27FC236}">
                    <a16:creationId xmlns:a16="http://schemas.microsoft.com/office/drawing/2014/main" id="{6137BD85-A7AD-D91D-BFA4-A66D016B78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46807" y="3053176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CEDA15B1-A8EC-F88D-D701-76C099F19AD1}"/>
                </a:ext>
              </a:extLst>
            </p:cNvPr>
            <p:cNvSpPr txBox="1"/>
            <p:nvPr/>
          </p:nvSpPr>
          <p:spPr>
            <a:xfrm>
              <a:off x="1470352" y="1850469"/>
              <a:ext cx="11814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PARTICIPAM DE MAIS CAMPANHAS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ED0E480B-8774-B1A3-292F-0C213194835C}"/>
                </a:ext>
              </a:extLst>
            </p:cNvPr>
            <p:cNvSpPr txBox="1"/>
            <p:nvPr/>
          </p:nvSpPr>
          <p:spPr>
            <a:xfrm>
              <a:off x="3557118" y="1824776"/>
              <a:ext cx="11814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COMPRAM COM MAIS FREQUÊNCIA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42F20512-6D84-9BCB-FD34-D2268FE77DCD}"/>
                </a:ext>
              </a:extLst>
            </p:cNvPr>
            <p:cNvSpPr txBox="1"/>
            <p:nvPr/>
          </p:nvSpPr>
          <p:spPr>
            <a:xfrm>
              <a:off x="5767432" y="1824776"/>
              <a:ext cx="11981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PREFERÊNCIA POR VINHOS E CARNES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E9CAC12C-905E-46FE-59B0-9F995DE377AB}"/>
                </a:ext>
              </a:extLst>
            </p:cNvPr>
            <p:cNvSpPr txBox="1"/>
            <p:nvPr/>
          </p:nvSpPr>
          <p:spPr>
            <a:xfrm>
              <a:off x="7982173" y="1824776"/>
              <a:ext cx="12724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UTILIZAM MAIS DOS CATÁLOGOS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9A1C4734-1D15-46C7-1DAE-1BE0E9FFB253}"/>
                </a:ext>
              </a:extLst>
            </p:cNvPr>
            <p:cNvSpPr txBox="1"/>
            <p:nvPr/>
          </p:nvSpPr>
          <p:spPr>
            <a:xfrm>
              <a:off x="10186463" y="1932498"/>
              <a:ext cx="1181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NÃO SÃO CASADOS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295C2B8-C097-0004-DC99-EC80994A869B}"/>
              </a:ext>
            </a:extLst>
          </p:cNvPr>
          <p:cNvGrpSpPr/>
          <p:nvPr/>
        </p:nvGrpSpPr>
        <p:grpSpPr>
          <a:xfrm>
            <a:off x="6310530" y="3443338"/>
            <a:ext cx="5315113" cy="3318990"/>
            <a:chOff x="6310530" y="3138532"/>
            <a:chExt cx="5315113" cy="331899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A2329D14-4D4F-8E8C-3278-3EB1D16A02C1}"/>
                </a:ext>
              </a:extLst>
            </p:cNvPr>
            <p:cNvGrpSpPr/>
            <p:nvPr/>
          </p:nvGrpSpPr>
          <p:grpSpPr>
            <a:xfrm>
              <a:off x="6310530" y="3655808"/>
              <a:ext cx="4206098" cy="2801714"/>
              <a:chOff x="6928848" y="3373391"/>
              <a:chExt cx="4651486" cy="3095197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D42547A5-4832-010F-2804-19E7B35F844A}"/>
                  </a:ext>
                </a:extLst>
              </p:cNvPr>
              <p:cNvSpPr/>
              <p:nvPr/>
            </p:nvSpPr>
            <p:spPr>
              <a:xfrm rot="20015793">
                <a:off x="6928848" y="3373391"/>
                <a:ext cx="4651486" cy="2478193"/>
              </a:xfrm>
              <a:custGeom>
                <a:avLst/>
                <a:gdLst>
                  <a:gd name="connsiteX0" fmla="*/ 0 w 5270290"/>
                  <a:gd name="connsiteY0" fmla="*/ 1573135 h 3146269"/>
                  <a:gd name="connsiteX1" fmla="*/ 2635145 w 5270290"/>
                  <a:gd name="connsiteY1" fmla="*/ 0 h 3146269"/>
                  <a:gd name="connsiteX2" fmla="*/ 5270290 w 5270290"/>
                  <a:gd name="connsiteY2" fmla="*/ 1573135 h 3146269"/>
                  <a:gd name="connsiteX3" fmla="*/ 2635145 w 5270290"/>
                  <a:gd name="connsiteY3" fmla="*/ 3146270 h 3146269"/>
                  <a:gd name="connsiteX4" fmla="*/ 0 w 5270290"/>
                  <a:gd name="connsiteY4" fmla="*/ 1573135 h 3146269"/>
                  <a:gd name="connsiteX0" fmla="*/ 51423 w 5321713"/>
                  <a:gd name="connsiteY0" fmla="*/ 1646489 h 3219624"/>
                  <a:gd name="connsiteX1" fmla="*/ 1073399 w 5321713"/>
                  <a:gd name="connsiteY1" fmla="*/ 400566 h 3219624"/>
                  <a:gd name="connsiteX2" fmla="*/ 2686568 w 5321713"/>
                  <a:gd name="connsiteY2" fmla="*/ 73354 h 3219624"/>
                  <a:gd name="connsiteX3" fmla="*/ 5321713 w 5321713"/>
                  <a:gd name="connsiteY3" fmla="*/ 1646489 h 3219624"/>
                  <a:gd name="connsiteX4" fmla="*/ 2686568 w 5321713"/>
                  <a:gd name="connsiteY4" fmla="*/ 3219624 h 3219624"/>
                  <a:gd name="connsiteX5" fmla="*/ 51423 w 5321713"/>
                  <a:gd name="connsiteY5" fmla="*/ 1646489 h 3219624"/>
                  <a:gd name="connsiteX0" fmla="*/ 51423 w 5362200"/>
                  <a:gd name="connsiteY0" fmla="*/ 1577629 h 3150764"/>
                  <a:gd name="connsiteX1" fmla="*/ 1073399 w 5362200"/>
                  <a:gd name="connsiteY1" fmla="*/ 331706 h 3150764"/>
                  <a:gd name="connsiteX2" fmla="*/ 2686568 w 5362200"/>
                  <a:gd name="connsiteY2" fmla="*/ 4494 h 3150764"/>
                  <a:gd name="connsiteX3" fmla="*/ 4175189 w 5362200"/>
                  <a:gd name="connsiteY3" fmla="*/ 493069 h 3150764"/>
                  <a:gd name="connsiteX4" fmla="*/ 5321713 w 5362200"/>
                  <a:gd name="connsiteY4" fmla="*/ 1577629 h 3150764"/>
                  <a:gd name="connsiteX5" fmla="*/ 2686568 w 5362200"/>
                  <a:gd name="connsiteY5" fmla="*/ 3150764 h 3150764"/>
                  <a:gd name="connsiteX6" fmla="*/ 51423 w 5362200"/>
                  <a:gd name="connsiteY6" fmla="*/ 1577629 h 3150764"/>
                  <a:gd name="connsiteX0" fmla="*/ 51423 w 5362200"/>
                  <a:gd name="connsiteY0" fmla="*/ 1577629 h 3228317"/>
                  <a:gd name="connsiteX1" fmla="*/ 1073399 w 5362200"/>
                  <a:gd name="connsiteY1" fmla="*/ 331706 h 3228317"/>
                  <a:gd name="connsiteX2" fmla="*/ 2686568 w 5362200"/>
                  <a:gd name="connsiteY2" fmla="*/ 4494 h 3228317"/>
                  <a:gd name="connsiteX3" fmla="*/ 4175189 w 5362200"/>
                  <a:gd name="connsiteY3" fmla="*/ 493069 h 3228317"/>
                  <a:gd name="connsiteX4" fmla="*/ 5321713 w 5362200"/>
                  <a:gd name="connsiteY4" fmla="*/ 1577629 h 3228317"/>
                  <a:gd name="connsiteX5" fmla="*/ 2686568 w 5362200"/>
                  <a:gd name="connsiteY5" fmla="*/ 3150764 h 3228317"/>
                  <a:gd name="connsiteX6" fmla="*/ 1172011 w 5362200"/>
                  <a:gd name="connsiteY6" fmla="*/ 2841822 h 3228317"/>
                  <a:gd name="connsiteX7" fmla="*/ 51423 w 5362200"/>
                  <a:gd name="connsiteY7" fmla="*/ 1577629 h 3228317"/>
                  <a:gd name="connsiteX0" fmla="*/ 51423 w 5321860"/>
                  <a:gd name="connsiteY0" fmla="*/ 1577629 h 3166394"/>
                  <a:gd name="connsiteX1" fmla="*/ 1073399 w 5321860"/>
                  <a:gd name="connsiteY1" fmla="*/ 331706 h 3166394"/>
                  <a:gd name="connsiteX2" fmla="*/ 2686568 w 5321860"/>
                  <a:gd name="connsiteY2" fmla="*/ 4494 h 3166394"/>
                  <a:gd name="connsiteX3" fmla="*/ 4175189 w 5321860"/>
                  <a:gd name="connsiteY3" fmla="*/ 493069 h 3166394"/>
                  <a:gd name="connsiteX4" fmla="*/ 5321713 w 5321860"/>
                  <a:gd name="connsiteY4" fmla="*/ 1577629 h 3166394"/>
                  <a:gd name="connsiteX5" fmla="*/ 4103470 w 5321860"/>
                  <a:gd name="connsiteY5" fmla="*/ 2492199 h 3166394"/>
                  <a:gd name="connsiteX6" fmla="*/ 2686568 w 5321860"/>
                  <a:gd name="connsiteY6" fmla="*/ 3150764 h 3166394"/>
                  <a:gd name="connsiteX7" fmla="*/ 1172011 w 5321860"/>
                  <a:gd name="connsiteY7" fmla="*/ 2841822 h 3166394"/>
                  <a:gd name="connsiteX8" fmla="*/ 51423 w 5321860"/>
                  <a:gd name="connsiteY8" fmla="*/ 1577629 h 3166394"/>
                  <a:gd name="connsiteX0" fmla="*/ 51423 w 5321860"/>
                  <a:gd name="connsiteY0" fmla="*/ 1319819 h 2908584"/>
                  <a:gd name="connsiteX1" fmla="*/ 1073399 w 5321860"/>
                  <a:gd name="connsiteY1" fmla="*/ 73896 h 2908584"/>
                  <a:gd name="connsiteX2" fmla="*/ 2543132 w 5321860"/>
                  <a:gd name="connsiteY2" fmla="*/ 356284 h 2908584"/>
                  <a:gd name="connsiteX3" fmla="*/ 4175189 w 5321860"/>
                  <a:gd name="connsiteY3" fmla="*/ 235259 h 2908584"/>
                  <a:gd name="connsiteX4" fmla="*/ 5321713 w 5321860"/>
                  <a:gd name="connsiteY4" fmla="*/ 1319819 h 2908584"/>
                  <a:gd name="connsiteX5" fmla="*/ 4103470 w 5321860"/>
                  <a:gd name="connsiteY5" fmla="*/ 2234389 h 2908584"/>
                  <a:gd name="connsiteX6" fmla="*/ 2686568 w 5321860"/>
                  <a:gd name="connsiteY6" fmla="*/ 2892954 h 2908584"/>
                  <a:gd name="connsiteX7" fmla="*/ 1172011 w 5321860"/>
                  <a:gd name="connsiteY7" fmla="*/ 2584012 h 2908584"/>
                  <a:gd name="connsiteX8" fmla="*/ 51423 w 5321860"/>
                  <a:gd name="connsiteY8" fmla="*/ 1319819 h 2908584"/>
                  <a:gd name="connsiteX0" fmla="*/ 51423 w 5321860"/>
                  <a:gd name="connsiteY0" fmla="*/ 1319819 h 2636128"/>
                  <a:gd name="connsiteX1" fmla="*/ 1073399 w 5321860"/>
                  <a:gd name="connsiteY1" fmla="*/ 73896 h 2636128"/>
                  <a:gd name="connsiteX2" fmla="*/ 2543132 w 5321860"/>
                  <a:gd name="connsiteY2" fmla="*/ 356284 h 2636128"/>
                  <a:gd name="connsiteX3" fmla="*/ 4175189 w 5321860"/>
                  <a:gd name="connsiteY3" fmla="*/ 235259 h 2636128"/>
                  <a:gd name="connsiteX4" fmla="*/ 5321713 w 5321860"/>
                  <a:gd name="connsiteY4" fmla="*/ 1319819 h 2636128"/>
                  <a:gd name="connsiteX5" fmla="*/ 4103470 w 5321860"/>
                  <a:gd name="connsiteY5" fmla="*/ 2234389 h 2636128"/>
                  <a:gd name="connsiteX6" fmla="*/ 2570027 w 5321860"/>
                  <a:gd name="connsiteY6" fmla="*/ 1978554 h 2636128"/>
                  <a:gd name="connsiteX7" fmla="*/ 1172011 w 5321860"/>
                  <a:gd name="connsiteY7" fmla="*/ 2584012 h 2636128"/>
                  <a:gd name="connsiteX8" fmla="*/ 51423 w 5321860"/>
                  <a:gd name="connsiteY8" fmla="*/ 1319819 h 2636128"/>
                  <a:gd name="connsiteX0" fmla="*/ 51423 w 4757575"/>
                  <a:gd name="connsiteY0" fmla="*/ 1319819 h 2636128"/>
                  <a:gd name="connsiteX1" fmla="*/ 1073399 w 4757575"/>
                  <a:gd name="connsiteY1" fmla="*/ 73896 h 2636128"/>
                  <a:gd name="connsiteX2" fmla="*/ 2543132 w 4757575"/>
                  <a:gd name="connsiteY2" fmla="*/ 356284 h 2636128"/>
                  <a:gd name="connsiteX3" fmla="*/ 4175189 w 4757575"/>
                  <a:gd name="connsiteY3" fmla="*/ 235259 h 2636128"/>
                  <a:gd name="connsiteX4" fmla="*/ 4756937 w 4757575"/>
                  <a:gd name="connsiteY4" fmla="*/ 1140525 h 2636128"/>
                  <a:gd name="connsiteX5" fmla="*/ 4103470 w 4757575"/>
                  <a:gd name="connsiteY5" fmla="*/ 2234389 h 2636128"/>
                  <a:gd name="connsiteX6" fmla="*/ 2570027 w 4757575"/>
                  <a:gd name="connsiteY6" fmla="*/ 1978554 h 2636128"/>
                  <a:gd name="connsiteX7" fmla="*/ 1172011 w 4757575"/>
                  <a:gd name="connsiteY7" fmla="*/ 2584012 h 2636128"/>
                  <a:gd name="connsiteX8" fmla="*/ 51423 w 4757575"/>
                  <a:gd name="connsiteY8" fmla="*/ 1319819 h 2636128"/>
                  <a:gd name="connsiteX0" fmla="*/ 54114 w 4706478"/>
                  <a:gd name="connsiteY0" fmla="*/ 1400502 h 2636128"/>
                  <a:gd name="connsiteX1" fmla="*/ 1022302 w 4706478"/>
                  <a:gd name="connsiteY1" fmla="*/ 73896 h 2636128"/>
                  <a:gd name="connsiteX2" fmla="*/ 2492035 w 4706478"/>
                  <a:gd name="connsiteY2" fmla="*/ 356284 h 2636128"/>
                  <a:gd name="connsiteX3" fmla="*/ 4124092 w 4706478"/>
                  <a:gd name="connsiteY3" fmla="*/ 235259 h 2636128"/>
                  <a:gd name="connsiteX4" fmla="*/ 4705840 w 4706478"/>
                  <a:gd name="connsiteY4" fmla="*/ 1140525 h 2636128"/>
                  <a:gd name="connsiteX5" fmla="*/ 4052373 w 4706478"/>
                  <a:gd name="connsiteY5" fmla="*/ 2234389 h 2636128"/>
                  <a:gd name="connsiteX6" fmla="*/ 2518930 w 4706478"/>
                  <a:gd name="connsiteY6" fmla="*/ 1978554 h 2636128"/>
                  <a:gd name="connsiteX7" fmla="*/ 1120914 w 4706478"/>
                  <a:gd name="connsiteY7" fmla="*/ 2584012 h 2636128"/>
                  <a:gd name="connsiteX8" fmla="*/ 54114 w 4706478"/>
                  <a:gd name="connsiteY8" fmla="*/ 1400502 h 2636128"/>
                  <a:gd name="connsiteX0" fmla="*/ 53646 w 4714975"/>
                  <a:gd name="connsiteY0" fmla="*/ 1436360 h 2636128"/>
                  <a:gd name="connsiteX1" fmla="*/ 1030799 w 4714975"/>
                  <a:gd name="connsiteY1" fmla="*/ 73896 h 2636128"/>
                  <a:gd name="connsiteX2" fmla="*/ 2500532 w 4714975"/>
                  <a:gd name="connsiteY2" fmla="*/ 356284 h 2636128"/>
                  <a:gd name="connsiteX3" fmla="*/ 4132589 w 4714975"/>
                  <a:gd name="connsiteY3" fmla="*/ 235259 h 2636128"/>
                  <a:gd name="connsiteX4" fmla="*/ 4714337 w 4714975"/>
                  <a:gd name="connsiteY4" fmla="*/ 1140525 h 2636128"/>
                  <a:gd name="connsiteX5" fmla="*/ 4060870 w 4714975"/>
                  <a:gd name="connsiteY5" fmla="*/ 2234389 h 2636128"/>
                  <a:gd name="connsiteX6" fmla="*/ 2527427 w 4714975"/>
                  <a:gd name="connsiteY6" fmla="*/ 1978554 h 2636128"/>
                  <a:gd name="connsiteX7" fmla="*/ 1129411 w 4714975"/>
                  <a:gd name="connsiteY7" fmla="*/ 2584012 h 2636128"/>
                  <a:gd name="connsiteX8" fmla="*/ 53646 w 4714975"/>
                  <a:gd name="connsiteY8" fmla="*/ 1436360 h 2636128"/>
                  <a:gd name="connsiteX0" fmla="*/ 234536 w 3820100"/>
                  <a:gd name="connsiteY0" fmla="*/ 2627366 h 2697185"/>
                  <a:gd name="connsiteX1" fmla="*/ 135924 w 3820100"/>
                  <a:gd name="connsiteY1" fmla="*/ 117250 h 2697185"/>
                  <a:gd name="connsiteX2" fmla="*/ 1605657 w 3820100"/>
                  <a:gd name="connsiteY2" fmla="*/ 399638 h 2697185"/>
                  <a:gd name="connsiteX3" fmla="*/ 3237714 w 3820100"/>
                  <a:gd name="connsiteY3" fmla="*/ 278613 h 2697185"/>
                  <a:gd name="connsiteX4" fmla="*/ 3819462 w 3820100"/>
                  <a:gd name="connsiteY4" fmla="*/ 1183879 h 2697185"/>
                  <a:gd name="connsiteX5" fmla="*/ 3165995 w 3820100"/>
                  <a:gd name="connsiteY5" fmla="*/ 2277743 h 2697185"/>
                  <a:gd name="connsiteX6" fmla="*/ 1632552 w 3820100"/>
                  <a:gd name="connsiteY6" fmla="*/ 2021908 h 2697185"/>
                  <a:gd name="connsiteX7" fmla="*/ 234536 w 3820100"/>
                  <a:gd name="connsiteY7" fmla="*/ 2627366 h 2697185"/>
                  <a:gd name="connsiteX0" fmla="*/ 262260 w 3847824"/>
                  <a:gd name="connsiteY0" fmla="*/ 2539441 h 2609260"/>
                  <a:gd name="connsiteX1" fmla="*/ 47107 w 3847824"/>
                  <a:gd name="connsiteY1" fmla="*/ 1140947 h 2609260"/>
                  <a:gd name="connsiteX2" fmla="*/ 163648 w 3847824"/>
                  <a:gd name="connsiteY2" fmla="*/ 29325 h 2609260"/>
                  <a:gd name="connsiteX3" fmla="*/ 1633381 w 3847824"/>
                  <a:gd name="connsiteY3" fmla="*/ 311713 h 2609260"/>
                  <a:gd name="connsiteX4" fmla="*/ 3265438 w 3847824"/>
                  <a:gd name="connsiteY4" fmla="*/ 190688 h 2609260"/>
                  <a:gd name="connsiteX5" fmla="*/ 3847186 w 3847824"/>
                  <a:gd name="connsiteY5" fmla="*/ 1095954 h 2609260"/>
                  <a:gd name="connsiteX6" fmla="*/ 3193719 w 3847824"/>
                  <a:gd name="connsiteY6" fmla="*/ 2189818 h 2609260"/>
                  <a:gd name="connsiteX7" fmla="*/ 1660276 w 3847824"/>
                  <a:gd name="connsiteY7" fmla="*/ 1933983 h 2609260"/>
                  <a:gd name="connsiteX8" fmla="*/ 262260 w 3847824"/>
                  <a:gd name="connsiteY8" fmla="*/ 2539441 h 2609260"/>
                  <a:gd name="connsiteX0" fmla="*/ 843081 w 4428645"/>
                  <a:gd name="connsiteY0" fmla="*/ 2539441 h 2609260"/>
                  <a:gd name="connsiteX1" fmla="*/ 398 w 4428645"/>
                  <a:gd name="connsiteY1" fmla="*/ 1275417 h 2609260"/>
                  <a:gd name="connsiteX2" fmla="*/ 744469 w 4428645"/>
                  <a:gd name="connsiteY2" fmla="*/ 29325 h 2609260"/>
                  <a:gd name="connsiteX3" fmla="*/ 2214202 w 4428645"/>
                  <a:gd name="connsiteY3" fmla="*/ 311713 h 2609260"/>
                  <a:gd name="connsiteX4" fmla="*/ 3846259 w 4428645"/>
                  <a:gd name="connsiteY4" fmla="*/ 190688 h 2609260"/>
                  <a:gd name="connsiteX5" fmla="*/ 4428007 w 4428645"/>
                  <a:gd name="connsiteY5" fmla="*/ 1095954 h 2609260"/>
                  <a:gd name="connsiteX6" fmla="*/ 3774540 w 4428645"/>
                  <a:gd name="connsiteY6" fmla="*/ 2189818 h 2609260"/>
                  <a:gd name="connsiteX7" fmla="*/ 2241097 w 4428645"/>
                  <a:gd name="connsiteY7" fmla="*/ 1933983 h 2609260"/>
                  <a:gd name="connsiteX8" fmla="*/ 843081 w 4428645"/>
                  <a:gd name="connsiteY8" fmla="*/ 2539441 h 2609260"/>
                  <a:gd name="connsiteX0" fmla="*/ 869534 w 4455098"/>
                  <a:gd name="connsiteY0" fmla="*/ 2514272 h 2584091"/>
                  <a:gd name="connsiteX1" fmla="*/ 26851 w 4455098"/>
                  <a:gd name="connsiteY1" fmla="*/ 1250248 h 2584091"/>
                  <a:gd name="connsiteX2" fmla="*/ 259935 w 4455098"/>
                  <a:gd name="connsiteY2" fmla="*/ 542036 h 2584091"/>
                  <a:gd name="connsiteX3" fmla="*/ 770922 w 4455098"/>
                  <a:gd name="connsiteY3" fmla="*/ 4156 h 2584091"/>
                  <a:gd name="connsiteX4" fmla="*/ 2240655 w 4455098"/>
                  <a:gd name="connsiteY4" fmla="*/ 286544 h 2584091"/>
                  <a:gd name="connsiteX5" fmla="*/ 3872712 w 4455098"/>
                  <a:gd name="connsiteY5" fmla="*/ 165519 h 2584091"/>
                  <a:gd name="connsiteX6" fmla="*/ 4454460 w 4455098"/>
                  <a:gd name="connsiteY6" fmla="*/ 1070785 h 2584091"/>
                  <a:gd name="connsiteX7" fmla="*/ 3800993 w 4455098"/>
                  <a:gd name="connsiteY7" fmla="*/ 2164649 h 2584091"/>
                  <a:gd name="connsiteX8" fmla="*/ 2267550 w 4455098"/>
                  <a:gd name="connsiteY8" fmla="*/ 1908814 h 2584091"/>
                  <a:gd name="connsiteX9" fmla="*/ 869534 w 4455098"/>
                  <a:gd name="connsiteY9" fmla="*/ 2514272 h 2584091"/>
                  <a:gd name="connsiteX0" fmla="*/ 973520 w 4559084"/>
                  <a:gd name="connsiteY0" fmla="*/ 2514272 h 2584091"/>
                  <a:gd name="connsiteX1" fmla="*/ 130837 w 4559084"/>
                  <a:gd name="connsiteY1" fmla="*/ 1250248 h 2584091"/>
                  <a:gd name="connsiteX2" fmla="*/ 59121 w 4559084"/>
                  <a:gd name="connsiteY2" fmla="*/ 362742 h 2584091"/>
                  <a:gd name="connsiteX3" fmla="*/ 874908 w 4559084"/>
                  <a:gd name="connsiteY3" fmla="*/ 4156 h 2584091"/>
                  <a:gd name="connsiteX4" fmla="*/ 2344641 w 4559084"/>
                  <a:gd name="connsiteY4" fmla="*/ 286544 h 2584091"/>
                  <a:gd name="connsiteX5" fmla="*/ 3976698 w 4559084"/>
                  <a:gd name="connsiteY5" fmla="*/ 165519 h 2584091"/>
                  <a:gd name="connsiteX6" fmla="*/ 4558446 w 4559084"/>
                  <a:gd name="connsiteY6" fmla="*/ 1070785 h 2584091"/>
                  <a:gd name="connsiteX7" fmla="*/ 3904979 w 4559084"/>
                  <a:gd name="connsiteY7" fmla="*/ 2164649 h 2584091"/>
                  <a:gd name="connsiteX8" fmla="*/ 2371536 w 4559084"/>
                  <a:gd name="connsiteY8" fmla="*/ 1908814 h 2584091"/>
                  <a:gd name="connsiteX9" fmla="*/ 973520 w 4559084"/>
                  <a:gd name="connsiteY9" fmla="*/ 2514272 h 2584091"/>
                  <a:gd name="connsiteX0" fmla="*/ 1326214 w 4911778"/>
                  <a:gd name="connsiteY0" fmla="*/ 2514272 h 2584091"/>
                  <a:gd name="connsiteX1" fmla="*/ 17367 w 4911778"/>
                  <a:gd name="connsiteY1" fmla="*/ 1474366 h 2584091"/>
                  <a:gd name="connsiteX2" fmla="*/ 411815 w 4911778"/>
                  <a:gd name="connsiteY2" fmla="*/ 362742 h 2584091"/>
                  <a:gd name="connsiteX3" fmla="*/ 1227602 w 4911778"/>
                  <a:gd name="connsiteY3" fmla="*/ 4156 h 2584091"/>
                  <a:gd name="connsiteX4" fmla="*/ 2697335 w 4911778"/>
                  <a:gd name="connsiteY4" fmla="*/ 286544 h 2584091"/>
                  <a:gd name="connsiteX5" fmla="*/ 4329392 w 4911778"/>
                  <a:gd name="connsiteY5" fmla="*/ 165519 h 2584091"/>
                  <a:gd name="connsiteX6" fmla="*/ 4911140 w 4911778"/>
                  <a:gd name="connsiteY6" fmla="*/ 1070785 h 2584091"/>
                  <a:gd name="connsiteX7" fmla="*/ 4257673 w 4911778"/>
                  <a:gd name="connsiteY7" fmla="*/ 2164649 h 2584091"/>
                  <a:gd name="connsiteX8" fmla="*/ 2724230 w 4911778"/>
                  <a:gd name="connsiteY8" fmla="*/ 1908814 h 2584091"/>
                  <a:gd name="connsiteX9" fmla="*/ 1326214 w 4911778"/>
                  <a:gd name="connsiteY9" fmla="*/ 2514272 h 2584091"/>
                  <a:gd name="connsiteX0" fmla="*/ 752473 w 4911778"/>
                  <a:gd name="connsiteY0" fmla="*/ 2460484 h 2533335"/>
                  <a:gd name="connsiteX1" fmla="*/ 17367 w 4911778"/>
                  <a:gd name="connsiteY1" fmla="*/ 1474366 h 2533335"/>
                  <a:gd name="connsiteX2" fmla="*/ 411815 w 4911778"/>
                  <a:gd name="connsiteY2" fmla="*/ 362742 h 2533335"/>
                  <a:gd name="connsiteX3" fmla="*/ 1227602 w 4911778"/>
                  <a:gd name="connsiteY3" fmla="*/ 4156 h 2533335"/>
                  <a:gd name="connsiteX4" fmla="*/ 2697335 w 4911778"/>
                  <a:gd name="connsiteY4" fmla="*/ 286544 h 2533335"/>
                  <a:gd name="connsiteX5" fmla="*/ 4329392 w 4911778"/>
                  <a:gd name="connsiteY5" fmla="*/ 165519 h 2533335"/>
                  <a:gd name="connsiteX6" fmla="*/ 4911140 w 4911778"/>
                  <a:gd name="connsiteY6" fmla="*/ 1070785 h 2533335"/>
                  <a:gd name="connsiteX7" fmla="*/ 4257673 w 4911778"/>
                  <a:gd name="connsiteY7" fmla="*/ 2164649 h 2533335"/>
                  <a:gd name="connsiteX8" fmla="*/ 2724230 w 4911778"/>
                  <a:gd name="connsiteY8" fmla="*/ 1908814 h 2533335"/>
                  <a:gd name="connsiteX9" fmla="*/ 752473 w 4911778"/>
                  <a:gd name="connsiteY9" fmla="*/ 2460484 h 2533335"/>
                  <a:gd name="connsiteX0" fmla="*/ 842120 w 4911778"/>
                  <a:gd name="connsiteY0" fmla="*/ 2388767 h 2466098"/>
                  <a:gd name="connsiteX1" fmla="*/ 17367 w 4911778"/>
                  <a:gd name="connsiteY1" fmla="*/ 1474366 h 2466098"/>
                  <a:gd name="connsiteX2" fmla="*/ 411815 w 4911778"/>
                  <a:gd name="connsiteY2" fmla="*/ 362742 h 2466098"/>
                  <a:gd name="connsiteX3" fmla="*/ 1227602 w 4911778"/>
                  <a:gd name="connsiteY3" fmla="*/ 4156 h 2466098"/>
                  <a:gd name="connsiteX4" fmla="*/ 2697335 w 4911778"/>
                  <a:gd name="connsiteY4" fmla="*/ 286544 h 2466098"/>
                  <a:gd name="connsiteX5" fmla="*/ 4329392 w 4911778"/>
                  <a:gd name="connsiteY5" fmla="*/ 165519 h 2466098"/>
                  <a:gd name="connsiteX6" fmla="*/ 4911140 w 4911778"/>
                  <a:gd name="connsiteY6" fmla="*/ 1070785 h 2466098"/>
                  <a:gd name="connsiteX7" fmla="*/ 4257673 w 4911778"/>
                  <a:gd name="connsiteY7" fmla="*/ 2164649 h 2466098"/>
                  <a:gd name="connsiteX8" fmla="*/ 2724230 w 4911778"/>
                  <a:gd name="connsiteY8" fmla="*/ 1908814 h 2466098"/>
                  <a:gd name="connsiteX9" fmla="*/ 842120 w 4911778"/>
                  <a:gd name="connsiteY9" fmla="*/ 2388767 h 2466098"/>
                  <a:gd name="connsiteX0" fmla="*/ 852430 w 4922088"/>
                  <a:gd name="connsiteY0" fmla="*/ 2388767 h 2466098"/>
                  <a:gd name="connsiteX1" fmla="*/ 27677 w 4922088"/>
                  <a:gd name="connsiteY1" fmla="*/ 1474366 h 2466098"/>
                  <a:gd name="connsiteX2" fmla="*/ 251796 w 4922088"/>
                  <a:gd name="connsiteY2" fmla="*/ 371707 h 2466098"/>
                  <a:gd name="connsiteX3" fmla="*/ 1237912 w 4922088"/>
                  <a:gd name="connsiteY3" fmla="*/ 4156 h 2466098"/>
                  <a:gd name="connsiteX4" fmla="*/ 2707645 w 4922088"/>
                  <a:gd name="connsiteY4" fmla="*/ 286544 h 2466098"/>
                  <a:gd name="connsiteX5" fmla="*/ 4339702 w 4922088"/>
                  <a:gd name="connsiteY5" fmla="*/ 165519 h 2466098"/>
                  <a:gd name="connsiteX6" fmla="*/ 4921450 w 4922088"/>
                  <a:gd name="connsiteY6" fmla="*/ 1070785 h 2466098"/>
                  <a:gd name="connsiteX7" fmla="*/ 4267983 w 4922088"/>
                  <a:gd name="connsiteY7" fmla="*/ 2164649 h 2466098"/>
                  <a:gd name="connsiteX8" fmla="*/ 2734540 w 4922088"/>
                  <a:gd name="connsiteY8" fmla="*/ 1908814 h 2466098"/>
                  <a:gd name="connsiteX9" fmla="*/ 852430 w 4922088"/>
                  <a:gd name="connsiteY9" fmla="*/ 2388767 h 2466098"/>
                  <a:gd name="connsiteX0" fmla="*/ 824753 w 4894411"/>
                  <a:gd name="connsiteY0" fmla="*/ 2434486 h 2511817"/>
                  <a:gd name="connsiteX1" fmla="*/ 0 w 4894411"/>
                  <a:gd name="connsiteY1" fmla="*/ 1520085 h 2511817"/>
                  <a:gd name="connsiteX2" fmla="*/ 1210235 w 4894411"/>
                  <a:gd name="connsiteY2" fmla="*/ 49875 h 2511817"/>
                  <a:gd name="connsiteX3" fmla="*/ 2679968 w 4894411"/>
                  <a:gd name="connsiteY3" fmla="*/ 332263 h 2511817"/>
                  <a:gd name="connsiteX4" fmla="*/ 4312025 w 4894411"/>
                  <a:gd name="connsiteY4" fmla="*/ 211238 h 2511817"/>
                  <a:gd name="connsiteX5" fmla="*/ 4893773 w 4894411"/>
                  <a:gd name="connsiteY5" fmla="*/ 1116504 h 2511817"/>
                  <a:gd name="connsiteX6" fmla="*/ 4240306 w 4894411"/>
                  <a:gd name="connsiteY6" fmla="*/ 2210368 h 2511817"/>
                  <a:gd name="connsiteX7" fmla="*/ 2706863 w 4894411"/>
                  <a:gd name="connsiteY7" fmla="*/ 1954533 h 2511817"/>
                  <a:gd name="connsiteX8" fmla="*/ 824753 w 4894411"/>
                  <a:gd name="connsiteY8" fmla="*/ 2434486 h 2511817"/>
                  <a:gd name="connsiteX0" fmla="*/ 88484 w 4158142"/>
                  <a:gd name="connsiteY0" fmla="*/ 2493375 h 2570706"/>
                  <a:gd name="connsiteX1" fmla="*/ 473966 w 4158142"/>
                  <a:gd name="connsiteY1" fmla="*/ 108764 h 2570706"/>
                  <a:gd name="connsiteX2" fmla="*/ 1943699 w 4158142"/>
                  <a:gd name="connsiteY2" fmla="*/ 391152 h 2570706"/>
                  <a:gd name="connsiteX3" fmla="*/ 3575756 w 4158142"/>
                  <a:gd name="connsiteY3" fmla="*/ 270127 h 2570706"/>
                  <a:gd name="connsiteX4" fmla="*/ 4157504 w 4158142"/>
                  <a:gd name="connsiteY4" fmla="*/ 1175393 h 2570706"/>
                  <a:gd name="connsiteX5" fmla="*/ 3504037 w 4158142"/>
                  <a:gd name="connsiteY5" fmla="*/ 2269257 h 2570706"/>
                  <a:gd name="connsiteX6" fmla="*/ 1970594 w 4158142"/>
                  <a:gd name="connsiteY6" fmla="*/ 2013422 h 2570706"/>
                  <a:gd name="connsiteX7" fmla="*/ 88484 w 4158142"/>
                  <a:gd name="connsiteY7" fmla="*/ 2493375 h 2570706"/>
                  <a:gd name="connsiteX0" fmla="*/ 141810 w 4211468"/>
                  <a:gd name="connsiteY0" fmla="*/ 2400862 h 2478193"/>
                  <a:gd name="connsiteX1" fmla="*/ 177669 w 4211468"/>
                  <a:gd name="connsiteY1" fmla="*/ 867897 h 2478193"/>
                  <a:gd name="connsiteX2" fmla="*/ 527292 w 4211468"/>
                  <a:gd name="connsiteY2" fmla="*/ 16251 h 2478193"/>
                  <a:gd name="connsiteX3" fmla="*/ 1997025 w 4211468"/>
                  <a:gd name="connsiteY3" fmla="*/ 298639 h 2478193"/>
                  <a:gd name="connsiteX4" fmla="*/ 3629082 w 4211468"/>
                  <a:gd name="connsiteY4" fmla="*/ 177614 h 2478193"/>
                  <a:gd name="connsiteX5" fmla="*/ 4210830 w 4211468"/>
                  <a:gd name="connsiteY5" fmla="*/ 1082880 h 2478193"/>
                  <a:gd name="connsiteX6" fmla="*/ 3557363 w 4211468"/>
                  <a:gd name="connsiteY6" fmla="*/ 2176744 h 2478193"/>
                  <a:gd name="connsiteX7" fmla="*/ 2023920 w 4211468"/>
                  <a:gd name="connsiteY7" fmla="*/ 1920909 h 2478193"/>
                  <a:gd name="connsiteX8" fmla="*/ 141810 w 4211468"/>
                  <a:gd name="connsiteY8" fmla="*/ 2400862 h 2478193"/>
                  <a:gd name="connsiteX0" fmla="*/ 581828 w 4651486"/>
                  <a:gd name="connsiteY0" fmla="*/ 2400862 h 2478193"/>
                  <a:gd name="connsiteX1" fmla="*/ 8087 w 4651486"/>
                  <a:gd name="connsiteY1" fmla="*/ 948580 h 2478193"/>
                  <a:gd name="connsiteX2" fmla="*/ 967310 w 4651486"/>
                  <a:gd name="connsiteY2" fmla="*/ 16251 h 2478193"/>
                  <a:gd name="connsiteX3" fmla="*/ 2437043 w 4651486"/>
                  <a:gd name="connsiteY3" fmla="*/ 298639 h 2478193"/>
                  <a:gd name="connsiteX4" fmla="*/ 4069100 w 4651486"/>
                  <a:gd name="connsiteY4" fmla="*/ 177614 h 2478193"/>
                  <a:gd name="connsiteX5" fmla="*/ 4650848 w 4651486"/>
                  <a:gd name="connsiteY5" fmla="*/ 1082880 h 2478193"/>
                  <a:gd name="connsiteX6" fmla="*/ 3997381 w 4651486"/>
                  <a:gd name="connsiteY6" fmla="*/ 2176744 h 2478193"/>
                  <a:gd name="connsiteX7" fmla="*/ 2463938 w 4651486"/>
                  <a:gd name="connsiteY7" fmla="*/ 1920909 h 2478193"/>
                  <a:gd name="connsiteX8" fmla="*/ 581828 w 4651486"/>
                  <a:gd name="connsiteY8" fmla="*/ 2400862 h 247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1486" h="2478193">
                    <a:moveTo>
                      <a:pt x="581828" y="2400862"/>
                    </a:moveTo>
                    <a:cubicBezTo>
                      <a:pt x="274120" y="2225360"/>
                      <a:pt x="-56160" y="1346015"/>
                      <a:pt x="8087" y="948580"/>
                    </a:cubicBezTo>
                    <a:cubicBezTo>
                      <a:pt x="72334" y="551145"/>
                      <a:pt x="664084" y="111127"/>
                      <a:pt x="967310" y="16251"/>
                    </a:cubicBezTo>
                    <a:cubicBezTo>
                      <a:pt x="1270536" y="-78625"/>
                      <a:pt x="1920078" y="271745"/>
                      <a:pt x="2437043" y="298639"/>
                    </a:cubicBezTo>
                    <a:cubicBezTo>
                      <a:pt x="2954008" y="325533"/>
                      <a:pt x="3629909" y="-84575"/>
                      <a:pt x="4069100" y="177614"/>
                    </a:cubicBezTo>
                    <a:cubicBezTo>
                      <a:pt x="4508291" y="439803"/>
                      <a:pt x="4662801" y="749692"/>
                      <a:pt x="4650848" y="1082880"/>
                    </a:cubicBezTo>
                    <a:cubicBezTo>
                      <a:pt x="4638895" y="1416068"/>
                      <a:pt x="4436572" y="1914555"/>
                      <a:pt x="3997381" y="2176744"/>
                    </a:cubicBezTo>
                    <a:cubicBezTo>
                      <a:pt x="3558190" y="2438933"/>
                      <a:pt x="3033197" y="1883556"/>
                      <a:pt x="2463938" y="1920909"/>
                    </a:cubicBezTo>
                    <a:cubicBezTo>
                      <a:pt x="1894679" y="1958262"/>
                      <a:pt x="831266" y="2718305"/>
                      <a:pt x="581828" y="2400862"/>
                    </a:cubicBezTo>
                    <a:close/>
                  </a:path>
                </a:pathLst>
              </a:custGeom>
              <a:solidFill>
                <a:srgbClr val="FF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52" name="Imagem 51">
                <a:extLst>
                  <a:ext uri="{FF2B5EF4-FFF2-40B4-BE49-F238E27FC236}">
                    <a16:creationId xmlns:a16="http://schemas.microsoft.com/office/drawing/2014/main" id="{16B4CCDC-18AE-3982-CA20-C39466441B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98064" l="0" r="100000">
                            <a14:foregroundMark x1="71496" y1="23651" x2="71496" y2="23651"/>
                            <a14:foregroundMark x1="67102" y1="21300" x2="67102" y2="21300"/>
                            <a14:foregroundMark x1="64727" y1="6639" x2="64727" y2="6639"/>
                            <a14:foregroundMark x1="71853" y1="3596" x2="71853" y2="3596"/>
                            <a14:foregroundMark x1="79691" y1="7054" x2="79691" y2="705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74570" y="3817341"/>
                <a:ext cx="3087621" cy="2651247"/>
              </a:xfrm>
              <a:prstGeom prst="rect">
                <a:avLst/>
              </a:prstGeom>
            </p:spPr>
          </p:pic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D13AA2B-96B4-89B9-778C-F500405206AB}"/>
                </a:ext>
              </a:extLst>
            </p:cNvPr>
            <p:cNvSpPr txBox="1"/>
            <p:nvPr/>
          </p:nvSpPr>
          <p:spPr>
            <a:xfrm>
              <a:off x="9200800" y="3138532"/>
              <a:ext cx="222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Resultado do modelo de classificação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11E1E5D-A100-5CAD-A457-BFE9A1FA0F47}"/>
                </a:ext>
              </a:extLst>
            </p:cNvPr>
            <p:cNvSpPr txBox="1"/>
            <p:nvPr/>
          </p:nvSpPr>
          <p:spPr>
            <a:xfrm>
              <a:off x="9200800" y="3827331"/>
              <a:ext cx="2424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Identificação de 79% dos clientes potenciais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B597CCA7-A65D-ADF7-483F-AF9795AC80F0}"/>
                </a:ext>
              </a:extLst>
            </p:cNvPr>
            <p:cNvSpPr txBox="1"/>
            <p:nvPr/>
          </p:nvSpPr>
          <p:spPr>
            <a:xfrm>
              <a:off x="9200800" y="5204930"/>
              <a:ext cx="242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Precisão geral de 82%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CA34F663-55C4-5463-9F85-48D4807675CE}"/>
                </a:ext>
              </a:extLst>
            </p:cNvPr>
            <p:cNvSpPr txBox="1"/>
            <p:nvPr/>
          </p:nvSpPr>
          <p:spPr>
            <a:xfrm>
              <a:off x="9200800" y="4516130"/>
              <a:ext cx="2424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Direcionamento errado da campanha em 18%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4F0F060-AB55-1384-931E-0423E7BAE3B0}"/>
              </a:ext>
            </a:extLst>
          </p:cNvPr>
          <p:cNvGrpSpPr/>
          <p:nvPr/>
        </p:nvGrpSpPr>
        <p:grpSpPr>
          <a:xfrm>
            <a:off x="683065" y="3439837"/>
            <a:ext cx="5541800" cy="3322491"/>
            <a:chOff x="683065" y="3341222"/>
            <a:chExt cx="5541800" cy="3322491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D92B21E6-8CC9-CB2A-E4E7-BB00F09193E1}"/>
                </a:ext>
              </a:extLst>
            </p:cNvPr>
            <p:cNvGrpSpPr/>
            <p:nvPr/>
          </p:nvGrpSpPr>
          <p:grpSpPr>
            <a:xfrm>
              <a:off x="683065" y="3542781"/>
              <a:ext cx="3240010" cy="3120932"/>
              <a:chOff x="1955486" y="3134909"/>
              <a:chExt cx="3515884" cy="3455956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562ABBC4-AF33-F3D0-96BA-2E1A6840C9D7}"/>
                  </a:ext>
                </a:extLst>
              </p:cNvPr>
              <p:cNvSpPr/>
              <p:nvPr/>
            </p:nvSpPr>
            <p:spPr>
              <a:xfrm>
                <a:off x="2328066" y="3134909"/>
                <a:ext cx="3143304" cy="3087400"/>
              </a:xfrm>
              <a:custGeom>
                <a:avLst/>
                <a:gdLst>
                  <a:gd name="connsiteX0" fmla="*/ 0 w 4159738"/>
                  <a:gd name="connsiteY0" fmla="*/ 1999130 h 3998259"/>
                  <a:gd name="connsiteX1" fmla="*/ 2079869 w 4159738"/>
                  <a:gd name="connsiteY1" fmla="*/ 0 h 3998259"/>
                  <a:gd name="connsiteX2" fmla="*/ 4159738 w 4159738"/>
                  <a:gd name="connsiteY2" fmla="*/ 1999130 h 3998259"/>
                  <a:gd name="connsiteX3" fmla="*/ 2079869 w 4159738"/>
                  <a:gd name="connsiteY3" fmla="*/ 3998260 h 3998259"/>
                  <a:gd name="connsiteX4" fmla="*/ 0 w 4159738"/>
                  <a:gd name="connsiteY4" fmla="*/ 1999130 h 3998259"/>
                  <a:gd name="connsiteX0" fmla="*/ 51965 w 4211703"/>
                  <a:gd name="connsiteY0" fmla="*/ 2073335 h 4072465"/>
                  <a:gd name="connsiteX1" fmla="*/ 754223 w 4211703"/>
                  <a:gd name="connsiteY1" fmla="*/ 585193 h 4072465"/>
                  <a:gd name="connsiteX2" fmla="*/ 2131834 w 4211703"/>
                  <a:gd name="connsiteY2" fmla="*/ 74205 h 4072465"/>
                  <a:gd name="connsiteX3" fmla="*/ 4211703 w 4211703"/>
                  <a:gd name="connsiteY3" fmla="*/ 2073335 h 4072465"/>
                  <a:gd name="connsiteX4" fmla="*/ 2131834 w 4211703"/>
                  <a:gd name="connsiteY4" fmla="*/ 4072465 h 4072465"/>
                  <a:gd name="connsiteX5" fmla="*/ 51965 w 4211703"/>
                  <a:gd name="connsiteY5" fmla="*/ 2073335 h 4072465"/>
                  <a:gd name="connsiteX0" fmla="*/ 51965 w 4285206"/>
                  <a:gd name="connsiteY0" fmla="*/ 2073335 h 4127313"/>
                  <a:gd name="connsiteX1" fmla="*/ 754223 w 4285206"/>
                  <a:gd name="connsiteY1" fmla="*/ 585193 h 4127313"/>
                  <a:gd name="connsiteX2" fmla="*/ 2131834 w 4285206"/>
                  <a:gd name="connsiteY2" fmla="*/ 74205 h 4127313"/>
                  <a:gd name="connsiteX3" fmla="*/ 4211703 w 4285206"/>
                  <a:gd name="connsiteY3" fmla="*/ 2073335 h 4127313"/>
                  <a:gd name="connsiteX4" fmla="*/ 3658789 w 4285206"/>
                  <a:gd name="connsiteY4" fmla="*/ 3435970 h 4127313"/>
                  <a:gd name="connsiteX5" fmla="*/ 2131834 w 4285206"/>
                  <a:gd name="connsiteY5" fmla="*/ 4072465 h 4127313"/>
                  <a:gd name="connsiteX6" fmla="*/ 51965 w 4285206"/>
                  <a:gd name="connsiteY6" fmla="*/ 2073335 h 4127313"/>
                  <a:gd name="connsiteX0" fmla="*/ 51965 w 4219778"/>
                  <a:gd name="connsiteY0" fmla="*/ 2008733 h 4062711"/>
                  <a:gd name="connsiteX1" fmla="*/ 754223 w 4219778"/>
                  <a:gd name="connsiteY1" fmla="*/ 520591 h 4062711"/>
                  <a:gd name="connsiteX2" fmla="*/ 2131834 w 4219778"/>
                  <a:gd name="connsiteY2" fmla="*/ 9603 h 4062711"/>
                  <a:gd name="connsiteX3" fmla="*/ 3309164 w 4219778"/>
                  <a:gd name="connsiteY3" fmla="*/ 888144 h 4062711"/>
                  <a:gd name="connsiteX4" fmla="*/ 4211703 w 4219778"/>
                  <a:gd name="connsiteY4" fmla="*/ 2008733 h 4062711"/>
                  <a:gd name="connsiteX5" fmla="*/ 3658789 w 4219778"/>
                  <a:gd name="connsiteY5" fmla="*/ 3371368 h 4062711"/>
                  <a:gd name="connsiteX6" fmla="*/ 2131834 w 4219778"/>
                  <a:gd name="connsiteY6" fmla="*/ 4007863 h 4062711"/>
                  <a:gd name="connsiteX7" fmla="*/ 51965 w 4219778"/>
                  <a:gd name="connsiteY7" fmla="*/ 2008733 h 4062711"/>
                  <a:gd name="connsiteX0" fmla="*/ 51965 w 4413262"/>
                  <a:gd name="connsiteY0" fmla="*/ 2168015 h 4221993"/>
                  <a:gd name="connsiteX1" fmla="*/ 754223 w 4413262"/>
                  <a:gd name="connsiteY1" fmla="*/ 679873 h 4221993"/>
                  <a:gd name="connsiteX2" fmla="*/ 2131834 w 4413262"/>
                  <a:gd name="connsiteY2" fmla="*/ 168885 h 4221993"/>
                  <a:gd name="connsiteX3" fmla="*/ 4286317 w 4413262"/>
                  <a:gd name="connsiteY3" fmla="*/ 168885 h 4221993"/>
                  <a:gd name="connsiteX4" fmla="*/ 4211703 w 4413262"/>
                  <a:gd name="connsiteY4" fmla="*/ 2168015 h 4221993"/>
                  <a:gd name="connsiteX5" fmla="*/ 3658789 w 4413262"/>
                  <a:gd name="connsiteY5" fmla="*/ 3530650 h 4221993"/>
                  <a:gd name="connsiteX6" fmla="*/ 2131834 w 4413262"/>
                  <a:gd name="connsiteY6" fmla="*/ 4167145 h 4221993"/>
                  <a:gd name="connsiteX7" fmla="*/ 51965 w 4413262"/>
                  <a:gd name="connsiteY7" fmla="*/ 2168015 h 4221993"/>
                  <a:gd name="connsiteX0" fmla="*/ 51965 w 4219778"/>
                  <a:gd name="connsiteY0" fmla="*/ 2014889 h 4068867"/>
                  <a:gd name="connsiteX1" fmla="*/ 754223 w 4219778"/>
                  <a:gd name="connsiteY1" fmla="*/ 526747 h 4068867"/>
                  <a:gd name="connsiteX2" fmla="*/ 2131834 w 4219778"/>
                  <a:gd name="connsiteY2" fmla="*/ 15759 h 4068867"/>
                  <a:gd name="connsiteX3" fmla="*/ 3954623 w 4219778"/>
                  <a:gd name="connsiteY3" fmla="*/ 311594 h 4068867"/>
                  <a:gd name="connsiteX4" fmla="*/ 4211703 w 4219778"/>
                  <a:gd name="connsiteY4" fmla="*/ 2014889 h 4068867"/>
                  <a:gd name="connsiteX5" fmla="*/ 3658789 w 4219778"/>
                  <a:gd name="connsiteY5" fmla="*/ 3377524 h 4068867"/>
                  <a:gd name="connsiteX6" fmla="*/ 2131834 w 4219778"/>
                  <a:gd name="connsiteY6" fmla="*/ 4014019 h 4068867"/>
                  <a:gd name="connsiteX7" fmla="*/ 51965 w 4219778"/>
                  <a:gd name="connsiteY7" fmla="*/ 2014889 h 4068867"/>
                  <a:gd name="connsiteX0" fmla="*/ 51965 w 4219778"/>
                  <a:gd name="connsiteY0" fmla="*/ 1841567 h 3895545"/>
                  <a:gd name="connsiteX1" fmla="*/ 754223 w 4219778"/>
                  <a:gd name="connsiteY1" fmla="*/ 353425 h 3895545"/>
                  <a:gd name="connsiteX2" fmla="*/ 2113905 w 4219778"/>
                  <a:gd name="connsiteY2" fmla="*/ 209989 h 3895545"/>
                  <a:gd name="connsiteX3" fmla="*/ 3954623 w 4219778"/>
                  <a:gd name="connsiteY3" fmla="*/ 138272 h 3895545"/>
                  <a:gd name="connsiteX4" fmla="*/ 4211703 w 4219778"/>
                  <a:gd name="connsiteY4" fmla="*/ 1841567 h 3895545"/>
                  <a:gd name="connsiteX5" fmla="*/ 3658789 w 4219778"/>
                  <a:gd name="connsiteY5" fmla="*/ 3204202 h 3895545"/>
                  <a:gd name="connsiteX6" fmla="*/ 2131834 w 4219778"/>
                  <a:gd name="connsiteY6" fmla="*/ 3840697 h 3895545"/>
                  <a:gd name="connsiteX7" fmla="*/ 51965 w 4219778"/>
                  <a:gd name="connsiteY7" fmla="*/ 1841567 h 3895545"/>
                  <a:gd name="connsiteX0" fmla="*/ 5 w 4167818"/>
                  <a:gd name="connsiteY0" fmla="*/ 1904350 h 3958328"/>
                  <a:gd name="connsiteX1" fmla="*/ 2061945 w 4167818"/>
                  <a:gd name="connsiteY1" fmla="*/ 272772 h 3958328"/>
                  <a:gd name="connsiteX2" fmla="*/ 3902663 w 4167818"/>
                  <a:gd name="connsiteY2" fmla="*/ 201055 h 3958328"/>
                  <a:gd name="connsiteX3" fmla="*/ 4159743 w 4167818"/>
                  <a:gd name="connsiteY3" fmla="*/ 1904350 h 3958328"/>
                  <a:gd name="connsiteX4" fmla="*/ 3606829 w 4167818"/>
                  <a:gd name="connsiteY4" fmla="*/ 3266985 h 3958328"/>
                  <a:gd name="connsiteX5" fmla="*/ 2079874 w 4167818"/>
                  <a:gd name="connsiteY5" fmla="*/ 3903480 h 3958328"/>
                  <a:gd name="connsiteX6" fmla="*/ 5 w 4167818"/>
                  <a:gd name="connsiteY6" fmla="*/ 1904350 h 3958328"/>
                  <a:gd name="connsiteX0" fmla="*/ 5 w 4048024"/>
                  <a:gd name="connsiteY0" fmla="*/ 1904350 h 3958328"/>
                  <a:gd name="connsiteX1" fmla="*/ 2061945 w 4048024"/>
                  <a:gd name="connsiteY1" fmla="*/ 272772 h 3958328"/>
                  <a:gd name="connsiteX2" fmla="*/ 3902663 w 4048024"/>
                  <a:gd name="connsiteY2" fmla="*/ 201055 h 3958328"/>
                  <a:gd name="connsiteX3" fmla="*/ 3917696 w 4048024"/>
                  <a:gd name="connsiteY3" fmla="*/ 2253973 h 3958328"/>
                  <a:gd name="connsiteX4" fmla="*/ 3606829 w 4048024"/>
                  <a:gd name="connsiteY4" fmla="*/ 3266985 h 3958328"/>
                  <a:gd name="connsiteX5" fmla="*/ 2079874 w 4048024"/>
                  <a:gd name="connsiteY5" fmla="*/ 3903480 h 3958328"/>
                  <a:gd name="connsiteX6" fmla="*/ 5 w 4048024"/>
                  <a:gd name="connsiteY6" fmla="*/ 1904350 h 3958328"/>
                  <a:gd name="connsiteX0" fmla="*/ 5 w 3942490"/>
                  <a:gd name="connsiteY0" fmla="*/ 1809763 h 3863741"/>
                  <a:gd name="connsiteX1" fmla="*/ 2061945 w 3942490"/>
                  <a:gd name="connsiteY1" fmla="*/ 178185 h 3863741"/>
                  <a:gd name="connsiteX2" fmla="*/ 3723369 w 3942490"/>
                  <a:gd name="connsiteY2" fmla="*/ 267832 h 3863741"/>
                  <a:gd name="connsiteX3" fmla="*/ 3917696 w 3942490"/>
                  <a:gd name="connsiteY3" fmla="*/ 2159386 h 3863741"/>
                  <a:gd name="connsiteX4" fmla="*/ 3606829 w 3942490"/>
                  <a:gd name="connsiteY4" fmla="*/ 3172398 h 3863741"/>
                  <a:gd name="connsiteX5" fmla="*/ 2079874 w 3942490"/>
                  <a:gd name="connsiteY5" fmla="*/ 3808893 h 3863741"/>
                  <a:gd name="connsiteX6" fmla="*/ 5 w 3942490"/>
                  <a:gd name="connsiteY6" fmla="*/ 1809763 h 3863741"/>
                  <a:gd name="connsiteX0" fmla="*/ 124 w 3942609"/>
                  <a:gd name="connsiteY0" fmla="*/ 1809763 h 3930552"/>
                  <a:gd name="connsiteX1" fmla="*/ 2062064 w 3942609"/>
                  <a:gd name="connsiteY1" fmla="*/ 178185 h 3930552"/>
                  <a:gd name="connsiteX2" fmla="*/ 3723488 w 3942609"/>
                  <a:gd name="connsiteY2" fmla="*/ 267832 h 3930552"/>
                  <a:gd name="connsiteX3" fmla="*/ 3917815 w 3942609"/>
                  <a:gd name="connsiteY3" fmla="*/ 2159386 h 3930552"/>
                  <a:gd name="connsiteX4" fmla="*/ 3606948 w 3942609"/>
                  <a:gd name="connsiteY4" fmla="*/ 3172398 h 3930552"/>
                  <a:gd name="connsiteX5" fmla="*/ 1990346 w 3942609"/>
                  <a:gd name="connsiteY5" fmla="*/ 3880611 h 3930552"/>
                  <a:gd name="connsiteX6" fmla="*/ 124 w 3942609"/>
                  <a:gd name="connsiteY6" fmla="*/ 1809763 h 393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42609" h="3930552">
                    <a:moveTo>
                      <a:pt x="124" y="1809763"/>
                    </a:moveTo>
                    <a:cubicBezTo>
                      <a:pt x="12077" y="1192692"/>
                      <a:pt x="1441503" y="435173"/>
                      <a:pt x="2062064" y="178185"/>
                    </a:cubicBezTo>
                    <a:cubicBezTo>
                      <a:pt x="2682625" y="-78803"/>
                      <a:pt x="3376843" y="-65356"/>
                      <a:pt x="3723488" y="267832"/>
                    </a:cubicBezTo>
                    <a:cubicBezTo>
                      <a:pt x="4070133" y="601020"/>
                      <a:pt x="3859544" y="1745515"/>
                      <a:pt x="3917815" y="2159386"/>
                    </a:cubicBezTo>
                    <a:cubicBezTo>
                      <a:pt x="3976086" y="2573257"/>
                      <a:pt x="3953593" y="2839210"/>
                      <a:pt x="3606948" y="3172398"/>
                    </a:cubicBezTo>
                    <a:cubicBezTo>
                      <a:pt x="3260303" y="3505586"/>
                      <a:pt x="2591483" y="4107717"/>
                      <a:pt x="1990346" y="3880611"/>
                    </a:cubicBezTo>
                    <a:cubicBezTo>
                      <a:pt x="841666" y="3880611"/>
                      <a:pt x="-11829" y="2426834"/>
                      <a:pt x="124" y="1809763"/>
                    </a:cubicBezTo>
                    <a:close/>
                  </a:path>
                </a:pathLst>
              </a:custGeom>
              <a:solidFill>
                <a:srgbClr val="FF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54" name="Imagem 53">
                <a:extLst>
                  <a:ext uri="{FF2B5EF4-FFF2-40B4-BE49-F238E27FC236}">
                    <a16:creationId xmlns:a16="http://schemas.microsoft.com/office/drawing/2014/main" id="{DB5C80F6-6113-B9FA-556B-C170660B75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0" b="100000" l="0" r="99021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955486" y="4021075"/>
                <a:ext cx="2480758" cy="2569790"/>
              </a:xfrm>
              <a:prstGeom prst="rect">
                <a:avLst/>
              </a:prstGeom>
            </p:spPr>
          </p:pic>
        </p:grp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5D9CF937-0615-F0E2-2508-706C3BE2FF26}"/>
                </a:ext>
              </a:extLst>
            </p:cNvPr>
            <p:cNvSpPr txBox="1"/>
            <p:nvPr/>
          </p:nvSpPr>
          <p:spPr>
            <a:xfrm>
              <a:off x="3170955" y="3341222"/>
              <a:ext cx="3053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+ insights criados pelo modelo dos melhores clientes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DC6D96D1-F2E8-70D3-1BAE-EA5B0C8602FB}"/>
                </a:ext>
              </a:extLst>
            </p:cNvPr>
            <p:cNvSpPr txBox="1"/>
            <p:nvPr/>
          </p:nvSpPr>
          <p:spPr>
            <a:xfrm>
              <a:off x="3170955" y="4033522"/>
              <a:ext cx="2424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Mais tempo como clientes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8EA96DC7-7C3C-64C6-5EC4-04FFB6793B0A}"/>
                </a:ext>
              </a:extLst>
            </p:cNvPr>
            <p:cNvSpPr txBox="1"/>
            <p:nvPr/>
          </p:nvSpPr>
          <p:spPr>
            <a:xfrm>
              <a:off x="3170955" y="4696890"/>
              <a:ext cx="2424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Não utilizam muito de lojas físicas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A7CA79CF-EDF5-F0B5-5192-CF24FD8371F1}"/>
                </a:ext>
              </a:extLst>
            </p:cNvPr>
            <p:cNvSpPr txBox="1"/>
            <p:nvPr/>
          </p:nvSpPr>
          <p:spPr>
            <a:xfrm>
              <a:off x="3170955" y="5360258"/>
              <a:ext cx="242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Visitam mais o site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3CBE1D00-AF0C-D205-B416-12C3AF57FA12}"/>
                </a:ext>
              </a:extLst>
            </p:cNvPr>
            <p:cNvSpPr txBox="1"/>
            <p:nvPr/>
          </p:nvSpPr>
          <p:spPr>
            <a:xfrm>
              <a:off x="3170955" y="5746627"/>
              <a:ext cx="2424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Possuem maior escolaridade</a:t>
              </a: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CDCFC93B-1214-9209-5F7A-6767974DFD9B}"/>
              </a:ext>
            </a:extLst>
          </p:cNvPr>
          <p:cNvGrpSpPr/>
          <p:nvPr/>
        </p:nvGrpSpPr>
        <p:grpSpPr>
          <a:xfrm>
            <a:off x="231704" y="1062000"/>
            <a:ext cx="6303567" cy="734636"/>
            <a:chOff x="231704" y="1062000"/>
            <a:chExt cx="6303567" cy="734636"/>
          </a:xfrm>
        </p:grpSpPr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BEBF510B-2102-330C-41F0-039C151DEDBE}"/>
                </a:ext>
              </a:extLst>
            </p:cNvPr>
            <p:cNvSpPr txBox="1"/>
            <p:nvPr/>
          </p:nvSpPr>
          <p:spPr>
            <a:xfrm>
              <a:off x="1023600" y="1062000"/>
              <a:ext cx="55116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400" b="1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Os melhores clientes para próxima oferta</a:t>
              </a:r>
            </a:p>
          </p:txBody>
        </p:sp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id="{43124B54-1C04-CA98-4080-7FCCCE7B97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704" y="1209552"/>
              <a:ext cx="704850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93447EB4-0B65-9E0B-7596-88D32802B15C}"/>
                </a:ext>
              </a:extLst>
            </p:cNvPr>
            <p:cNvSpPr txBox="1"/>
            <p:nvPr/>
          </p:nvSpPr>
          <p:spPr>
            <a:xfrm>
              <a:off x="1023599" y="1396526"/>
              <a:ext cx="4358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400" b="1">
                  <a:solidFill>
                    <a:srgbClr val="000000"/>
                  </a:solidFill>
                </a:defRPr>
              </a:lvl1pPr>
            </a:lstStyle>
            <a:p>
              <a:r>
                <a:rPr lang="pt-BR" sz="2000" b="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Como se comportam?</a:t>
              </a:r>
              <a:endParaRPr lang="pt-BR" sz="2800" b="0" dirty="0">
                <a:solidFill>
                  <a:schemeClr val="bg2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60" name="Retângulo 59">
            <a:hlinkClick r:id="rId13" action="ppaction://hlinksldjump"/>
            <a:extLst>
              <a:ext uri="{FF2B5EF4-FFF2-40B4-BE49-F238E27FC236}">
                <a16:creationId xmlns:a16="http://schemas.microsoft.com/office/drawing/2014/main" id="{4E73BCB0-D4AB-F337-EEBD-0D432FC36EC4}"/>
              </a:ext>
            </a:extLst>
          </p:cNvPr>
          <p:cNvSpPr/>
          <p:nvPr/>
        </p:nvSpPr>
        <p:spPr>
          <a:xfrm>
            <a:off x="105245" y="98612"/>
            <a:ext cx="1278816" cy="623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Retângulo 60">
            <a:hlinkClick r:id="rId14" action="ppaction://hlinksldjump"/>
            <a:extLst>
              <a:ext uri="{FF2B5EF4-FFF2-40B4-BE49-F238E27FC236}">
                <a16:creationId xmlns:a16="http://schemas.microsoft.com/office/drawing/2014/main" id="{B54D441A-D23A-C128-A614-2C3416CB5910}"/>
              </a:ext>
            </a:extLst>
          </p:cNvPr>
          <p:cNvSpPr/>
          <p:nvPr/>
        </p:nvSpPr>
        <p:spPr>
          <a:xfrm>
            <a:off x="1730188" y="282731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 61">
            <a:hlinkClick r:id="rId15" action="ppaction://hlinksldjump"/>
            <a:extLst>
              <a:ext uri="{FF2B5EF4-FFF2-40B4-BE49-F238E27FC236}">
                <a16:creationId xmlns:a16="http://schemas.microsoft.com/office/drawing/2014/main" id="{ECAE8678-E3D3-2CC1-A04A-670057BCEEFB}"/>
              </a:ext>
            </a:extLst>
          </p:cNvPr>
          <p:cNvSpPr/>
          <p:nvPr/>
        </p:nvSpPr>
        <p:spPr>
          <a:xfrm>
            <a:off x="3420726" y="282731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14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Agrupar 87">
            <a:extLst>
              <a:ext uri="{FF2B5EF4-FFF2-40B4-BE49-F238E27FC236}">
                <a16:creationId xmlns:a16="http://schemas.microsoft.com/office/drawing/2014/main" id="{7AF7EC7B-D99F-2E46-0C91-784B378A528F}"/>
              </a:ext>
            </a:extLst>
          </p:cNvPr>
          <p:cNvGrpSpPr/>
          <p:nvPr/>
        </p:nvGrpSpPr>
        <p:grpSpPr>
          <a:xfrm>
            <a:off x="0" y="1"/>
            <a:ext cx="12192000" cy="870070"/>
            <a:chOff x="0" y="1"/>
            <a:chExt cx="12192000" cy="87007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77BD1DA4-1FDE-7CB7-2213-A0B2623C7942}"/>
                </a:ext>
              </a:extLst>
            </p:cNvPr>
            <p:cNvSpPr/>
            <p:nvPr/>
          </p:nvSpPr>
          <p:spPr>
            <a:xfrm>
              <a:off x="0" y="1"/>
              <a:ext cx="12192000" cy="87007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17372CF2-3CE7-B732-8370-D00077409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4177"/>
              <a:ext cx="1366131" cy="688201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78F26925-BC89-D353-06C5-9762FF67E71F}"/>
                </a:ext>
              </a:extLst>
            </p:cNvPr>
            <p:cNvSpPr txBox="1"/>
            <p:nvPr/>
          </p:nvSpPr>
          <p:spPr>
            <a:xfrm>
              <a:off x="1748118" y="282731"/>
              <a:ext cx="13108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 sz="1400">
                  <a:solidFill>
                    <a:schemeClr val="bg2">
                      <a:lumMod val="10000"/>
                    </a:schemeClr>
                  </a:solidFill>
                  <a:cs typeface="Calibri Light" panose="020F0302020204030204" pitchFamily="34" charset="0"/>
                </a:defRPr>
              </a:lvl1pPr>
            </a:lstStyle>
            <a:p>
              <a:r>
                <a:rPr lang="pt-BR" dirty="0"/>
                <a:t>Explorar Dados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6A16BEAB-667F-2230-4494-818884D54EEA}"/>
                </a:ext>
              </a:extLst>
            </p:cNvPr>
            <p:cNvSpPr txBox="1"/>
            <p:nvPr/>
          </p:nvSpPr>
          <p:spPr>
            <a:xfrm>
              <a:off x="3324516" y="282731"/>
              <a:ext cx="1471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 sz="1400">
                  <a:solidFill>
                    <a:schemeClr val="bg2">
                      <a:lumMod val="10000"/>
                    </a:schemeClr>
                  </a:solidFill>
                  <a:cs typeface="Calibri Light" panose="020F0302020204030204" pitchFamily="34" charset="0"/>
                </a:defRPr>
              </a:lvl1pPr>
            </a:lstStyle>
            <a:p>
              <a:r>
                <a:rPr lang="pt-BR" dirty="0"/>
                <a:t>Segmentar Dados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65370EFA-1E22-1654-97E1-98EA4E9387E7}"/>
                </a:ext>
              </a:extLst>
            </p:cNvPr>
            <p:cNvSpPr txBox="1"/>
            <p:nvPr/>
          </p:nvSpPr>
          <p:spPr>
            <a:xfrm>
              <a:off x="5085066" y="282731"/>
              <a:ext cx="1450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 sz="1400">
                  <a:solidFill>
                    <a:schemeClr val="bg2">
                      <a:lumMod val="10000"/>
                    </a:schemeClr>
                  </a:solidFill>
                  <a:cs typeface="Calibri Light" panose="020F0302020204030204" pitchFamily="34" charset="0"/>
                </a:defRPr>
              </a:lvl1pPr>
            </a:lstStyle>
            <a:p>
              <a:r>
                <a:rPr lang="pt-BR" dirty="0"/>
                <a:t>Modelo Preditivo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C8DAA1E5-A875-58F0-4D28-1D92B7A4810C}"/>
              </a:ext>
            </a:extLst>
          </p:cNvPr>
          <p:cNvGrpSpPr/>
          <p:nvPr/>
        </p:nvGrpSpPr>
        <p:grpSpPr>
          <a:xfrm>
            <a:off x="2561907" y="2409760"/>
            <a:ext cx="7068186" cy="2092456"/>
            <a:chOff x="2561907" y="2409760"/>
            <a:chExt cx="7068186" cy="2092456"/>
          </a:xfrm>
        </p:grpSpPr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F5BA76A1-FE29-C89C-9A8C-BDAAA201152E}"/>
                </a:ext>
              </a:extLst>
            </p:cNvPr>
            <p:cNvSpPr txBox="1"/>
            <p:nvPr/>
          </p:nvSpPr>
          <p:spPr>
            <a:xfrm>
              <a:off x="3191198" y="2409760"/>
              <a:ext cx="523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Obrigado pela oportunidade!</a:t>
              </a:r>
            </a:p>
          </p:txBody>
        </p: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37D60C15-E28D-8F89-D2D0-82484980027F}"/>
                </a:ext>
              </a:extLst>
            </p:cNvPr>
            <p:cNvGrpSpPr/>
            <p:nvPr/>
          </p:nvGrpSpPr>
          <p:grpSpPr>
            <a:xfrm>
              <a:off x="2561907" y="3289323"/>
              <a:ext cx="2257027" cy="1205753"/>
              <a:chOff x="2178424" y="3276600"/>
              <a:chExt cx="2257027" cy="1205753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F61B2EC8-8F1C-E42D-9EE0-ACA3057734A9}"/>
                  </a:ext>
                </a:extLst>
              </p:cNvPr>
              <p:cNvSpPr/>
              <p:nvPr/>
            </p:nvSpPr>
            <p:spPr>
              <a:xfrm>
                <a:off x="2178424" y="3276600"/>
                <a:ext cx="2241176" cy="120575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10000" sy="110000" algn="ctr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30" name="Imagem 29">
                <a:hlinkClick r:id="rId3"/>
                <a:extLst>
                  <a:ext uri="{FF2B5EF4-FFF2-40B4-BE49-F238E27FC236}">
                    <a16:creationId xmlns:a16="http://schemas.microsoft.com/office/drawing/2014/main" id="{A71511B5-48FC-7DD1-D611-D2EFAC4CA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328387" y="3572477"/>
                <a:ext cx="613998" cy="613998"/>
              </a:xfrm>
              <a:prstGeom prst="rect">
                <a:avLst/>
              </a:prstGeom>
            </p:spPr>
          </p:pic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C72BFDCB-B66E-88FF-0DB6-40903A990A29}"/>
                  </a:ext>
                </a:extLst>
              </p:cNvPr>
              <p:cNvSpPr txBox="1"/>
              <p:nvPr/>
            </p:nvSpPr>
            <p:spPr>
              <a:xfrm>
                <a:off x="3092348" y="3509722"/>
                <a:ext cx="10189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Linkedin</a:t>
                </a:r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49E2F64D-92B2-84A8-7BFA-7CFB87B9D376}"/>
                  </a:ext>
                </a:extLst>
              </p:cNvPr>
              <p:cNvSpPr txBox="1"/>
              <p:nvPr/>
            </p:nvSpPr>
            <p:spPr>
              <a:xfrm>
                <a:off x="3092348" y="3804509"/>
                <a:ext cx="13431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bg2">
                        <a:lumMod val="75000"/>
                      </a:schemeClr>
                    </a:solidFill>
                  </a:rPr>
                  <a:t>Conheça mais em meu perfil</a:t>
                </a:r>
              </a:p>
            </p:txBody>
          </p:sp>
        </p:grpSp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726B6774-7527-FF56-E76A-9C8A48450BE5}"/>
                </a:ext>
              </a:extLst>
            </p:cNvPr>
            <p:cNvGrpSpPr/>
            <p:nvPr/>
          </p:nvGrpSpPr>
          <p:grpSpPr>
            <a:xfrm>
              <a:off x="4953046" y="3296463"/>
              <a:ext cx="2257027" cy="1205753"/>
              <a:chOff x="4569563" y="3283740"/>
              <a:chExt cx="2257027" cy="1205753"/>
            </a:xfrm>
          </p:grpSpPr>
          <p:grpSp>
            <p:nvGrpSpPr>
              <p:cNvPr id="64" name="Agrupar 63">
                <a:extLst>
                  <a:ext uri="{FF2B5EF4-FFF2-40B4-BE49-F238E27FC236}">
                    <a16:creationId xmlns:a16="http://schemas.microsoft.com/office/drawing/2014/main" id="{C9BCCF2A-E111-D556-B8F0-ADD9E17B0908}"/>
                  </a:ext>
                </a:extLst>
              </p:cNvPr>
              <p:cNvGrpSpPr/>
              <p:nvPr/>
            </p:nvGrpSpPr>
            <p:grpSpPr>
              <a:xfrm>
                <a:off x="4569563" y="3283740"/>
                <a:ext cx="2257027" cy="1205753"/>
                <a:chOff x="2178424" y="3276600"/>
                <a:chExt cx="2257027" cy="1205753"/>
              </a:xfrm>
            </p:grpSpPr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id="{0BE9DD64-90B1-2A2C-5AC1-B8C9178813B8}"/>
                    </a:ext>
                  </a:extLst>
                </p:cNvPr>
                <p:cNvSpPr/>
                <p:nvPr/>
              </p:nvSpPr>
              <p:spPr>
                <a:xfrm>
                  <a:off x="2178424" y="3276600"/>
                  <a:ext cx="2241176" cy="1205753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10000" sy="110000" algn="ctr" rotWithShape="0">
                    <a:prstClr val="black">
                      <a:alpha val="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7" name="CaixaDeTexto 66">
                  <a:extLst>
                    <a:ext uri="{FF2B5EF4-FFF2-40B4-BE49-F238E27FC236}">
                      <a16:creationId xmlns:a16="http://schemas.microsoft.com/office/drawing/2014/main" id="{2522D85D-8516-71C5-70AE-8EC37CC9A1C6}"/>
                    </a:ext>
                  </a:extLst>
                </p:cNvPr>
                <p:cNvSpPr txBox="1"/>
                <p:nvPr/>
              </p:nvSpPr>
              <p:spPr>
                <a:xfrm>
                  <a:off x="3092348" y="3509722"/>
                  <a:ext cx="10189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GitHub</a:t>
                  </a:r>
                </a:p>
              </p:txBody>
            </p:sp>
            <p:sp>
              <p:nvSpPr>
                <p:cNvPr id="68" name="CaixaDeTexto 67">
                  <a:extLst>
                    <a:ext uri="{FF2B5EF4-FFF2-40B4-BE49-F238E27FC236}">
                      <a16:creationId xmlns:a16="http://schemas.microsoft.com/office/drawing/2014/main" id="{8062A8CD-5689-524E-C190-E11163A68B74}"/>
                    </a:ext>
                  </a:extLst>
                </p:cNvPr>
                <p:cNvSpPr txBox="1"/>
                <p:nvPr/>
              </p:nvSpPr>
              <p:spPr>
                <a:xfrm>
                  <a:off x="3092348" y="3804509"/>
                  <a:ext cx="13431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Veja alguns dos meus projetos</a:t>
                  </a:r>
                </a:p>
              </p:txBody>
            </p:sp>
          </p:grpSp>
          <p:pic>
            <p:nvPicPr>
              <p:cNvPr id="70" name="Imagem 69">
                <a:hlinkClick r:id="rId6"/>
                <a:extLst>
                  <a:ext uri="{FF2B5EF4-FFF2-40B4-BE49-F238E27FC236}">
                    <a16:creationId xmlns:a16="http://schemas.microsoft.com/office/drawing/2014/main" id="{4CEB6A20-0FE6-B0CB-F338-50B96195C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717449" y="3578817"/>
                <a:ext cx="615600" cy="615600"/>
              </a:xfrm>
              <a:prstGeom prst="rect">
                <a:avLst/>
              </a:prstGeom>
            </p:spPr>
          </p:pic>
        </p:grp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1F9007FF-0993-D0DA-FDB7-22E376211E64}"/>
                </a:ext>
              </a:extLst>
            </p:cNvPr>
            <p:cNvGrpSpPr/>
            <p:nvPr/>
          </p:nvGrpSpPr>
          <p:grpSpPr>
            <a:xfrm>
              <a:off x="7373066" y="3296463"/>
              <a:ext cx="2257027" cy="1205753"/>
              <a:chOff x="6989583" y="3283740"/>
              <a:chExt cx="2257027" cy="1205753"/>
            </a:xfrm>
          </p:grpSpPr>
          <p:grpSp>
            <p:nvGrpSpPr>
              <p:cNvPr id="71" name="Agrupar 70">
                <a:extLst>
                  <a:ext uri="{FF2B5EF4-FFF2-40B4-BE49-F238E27FC236}">
                    <a16:creationId xmlns:a16="http://schemas.microsoft.com/office/drawing/2014/main" id="{9A576E05-38A8-80CF-E748-3F62E8F12316}"/>
                  </a:ext>
                </a:extLst>
              </p:cNvPr>
              <p:cNvGrpSpPr/>
              <p:nvPr/>
            </p:nvGrpSpPr>
            <p:grpSpPr>
              <a:xfrm>
                <a:off x="6989583" y="3283740"/>
                <a:ext cx="2257027" cy="1205753"/>
                <a:chOff x="2178424" y="3276600"/>
                <a:chExt cx="2257027" cy="1205753"/>
              </a:xfrm>
            </p:grpSpPr>
            <p:sp>
              <p:nvSpPr>
                <p:cNvPr id="72" name="Retângulo: Cantos Arredondados 71">
                  <a:extLst>
                    <a:ext uri="{FF2B5EF4-FFF2-40B4-BE49-F238E27FC236}">
                      <a16:creationId xmlns:a16="http://schemas.microsoft.com/office/drawing/2014/main" id="{CB102C40-3D99-6F8E-4147-49D70F37DFDA}"/>
                    </a:ext>
                  </a:extLst>
                </p:cNvPr>
                <p:cNvSpPr/>
                <p:nvPr/>
              </p:nvSpPr>
              <p:spPr>
                <a:xfrm>
                  <a:off x="2178424" y="3276600"/>
                  <a:ext cx="2241176" cy="1205753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10000" sy="110000" algn="ctr" rotWithShape="0">
                    <a:prstClr val="black">
                      <a:alpha val="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4" name="CaixaDeTexto 73">
                  <a:extLst>
                    <a:ext uri="{FF2B5EF4-FFF2-40B4-BE49-F238E27FC236}">
                      <a16:creationId xmlns:a16="http://schemas.microsoft.com/office/drawing/2014/main" id="{0902745B-41DB-ECF8-E468-567215C817D7}"/>
                    </a:ext>
                  </a:extLst>
                </p:cNvPr>
                <p:cNvSpPr txBox="1"/>
                <p:nvPr/>
              </p:nvSpPr>
              <p:spPr>
                <a:xfrm>
                  <a:off x="3092348" y="3509722"/>
                  <a:ext cx="11777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Site Pessoal</a:t>
                  </a:r>
                </a:p>
              </p:txBody>
            </p:sp>
            <p:sp>
              <p:nvSpPr>
                <p:cNvPr id="75" name="CaixaDeTexto 74">
                  <a:extLst>
                    <a:ext uri="{FF2B5EF4-FFF2-40B4-BE49-F238E27FC236}">
                      <a16:creationId xmlns:a16="http://schemas.microsoft.com/office/drawing/2014/main" id="{B03B64D9-E74A-1C89-5CB1-EE526E6549CA}"/>
                    </a:ext>
                  </a:extLst>
                </p:cNvPr>
                <p:cNvSpPr txBox="1"/>
                <p:nvPr/>
              </p:nvSpPr>
              <p:spPr>
                <a:xfrm>
                  <a:off x="3092348" y="3804509"/>
                  <a:ext cx="13431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Resumo do meu trabalho</a:t>
                  </a:r>
                </a:p>
              </p:txBody>
            </p:sp>
          </p:grpSp>
          <p:pic>
            <p:nvPicPr>
              <p:cNvPr id="77" name="Imagem 76">
                <a:hlinkClick r:id="rId8"/>
                <a:extLst>
                  <a:ext uri="{FF2B5EF4-FFF2-40B4-BE49-F238E27FC236}">
                    <a16:creationId xmlns:a16="http://schemas.microsoft.com/office/drawing/2014/main" id="{4025E008-FC40-F7E9-CC87-6B935FB381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4908" b="96933" l="3526" r="98077">
                            <a14:foregroundMark x1="64423" y1="39571" x2="64423" y2="39571"/>
                            <a14:foregroundMark x1="38141" y1="64110" x2="38141" y2="64110"/>
                          </a14:backgroundRemoval>
                        </a14:imgEffect>
                      </a14:imgLayer>
                    </a14:imgProps>
                  </a:ext>
                </a:extLst>
              </a:blip>
              <a:srcRect l="4644" t="8422" r="4109" b="3037"/>
              <a:stretch/>
            </p:blipFill>
            <p:spPr>
              <a:xfrm>
                <a:off x="7142962" y="3578816"/>
                <a:ext cx="607167" cy="615600"/>
              </a:xfrm>
              <a:prstGeom prst="rect">
                <a:avLst/>
              </a:prstGeom>
            </p:spPr>
          </p:pic>
        </p:grp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FA90B663-97B9-EDD2-609A-B1F05CFCA5DB}"/>
              </a:ext>
            </a:extLst>
          </p:cNvPr>
          <p:cNvGrpSpPr/>
          <p:nvPr/>
        </p:nvGrpSpPr>
        <p:grpSpPr>
          <a:xfrm>
            <a:off x="0" y="6070610"/>
            <a:ext cx="12192000" cy="787390"/>
            <a:chOff x="0" y="6070610"/>
            <a:chExt cx="12192000" cy="787390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B92E295-BA8C-7475-1104-A866880C08E4}"/>
                </a:ext>
              </a:extLst>
            </p:cNvPr>
            <p:cNvSpPr/>
            <p:nvPr/>
          </p:nvSpPr>
          <p:spPr>
            <a:xfrm>
              <a:off x="0" y="6070610"/>
              <a:ext cx="12192000" cy="787390"/>
            </a:xfrm>
            <a:prstGeom prst="rect">
              <a:avLst/>
            </a:prstGeom>
            <a:solidFill>
              <a:srgbClr val="EA0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2" name="Imagem 81">
              <a:extLst>
                <a:ext uri="{FF2B5EF4-FFF2-40B4-BE49-F238E27FC236}">
                  <a16:creationId xmlns:a16="http://schemas.microsoft.com/office/drawing/2014/main" id="{D7FB012B-08CF-8240-DAF7-74A904E63F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4360" b="96185" l="865" r="95101">
                          <a14:foregroundMark x1="36311" y1="39237" x2="36311" y2="39237"/>
                        </a14:backgroundRemoval>
                      </a14:imgEffect>
                      <a14:imgEffect>
                        <a14:colorTemperature colorTemp="1500"/>
                      </a14:imgEffect>
                    </a14:imgLayer>
                  </a14:imgProps>
                </a:ext>
              </a:extLst>
            </a:blip>
            <a:srcRect t="5348" r="3628" b="2525"/>
            <a:stretch/>
          </p:blipFill>
          <p:spPr>
            <a:xfrm>
              <a:off x="136546" y="6164016"/>
              <a:ext cx="144043" cy="145634"/>
            </a:xfrm>
            <a:prstGeom prst="rect">
              <a:avLst/>
            </a:prstGeom>
          </p:spPr>
        </p:pic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229CF1BE-A70D-4878-9E45-013E888F98EE}"/>
                </a:ext>
              </a:extLst>
            </p:cNvPr>
            <p:cNvSpPr txBox="1"/>
            <p:nvPr/>
          </p:nvSpPr>
          <p:spPr>
            <a:xfrm>
              <a:off x="244729" y="6070610"/>
              <a:ext cx="21531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  <a:latin typeface="+mj-lt"/>
                </a:rPr>
                <a:t>Mário José Lisbôa Júnior</a:t>
              </a:r>
              <a:endParaRPr lang="pt-BR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BC49B067-705E-04C6-D0F8-4ECA5C0B7F47}"/>
                </a:ext>
              </a:extLst>
            </p:cNvPr>
            <p:cNvSpPr txBox="1"/>
            <p:nvPr/>
          </p:nvSpPr>
          <p:spPr>
            <a:xfrm>
              <a:off x="244729" y="6336994"/>
              <a:ext cx="25892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+mj-lt"/>
                </a:rPr>
                <a:t>e-mail: mario_lisboa123@hotmail.com</a:t>
              </a:r>
              <a:endParaRPr lang="pt-BR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4D1A14AA-7F17-AC24-A5F7-E421EC36CF40}"/>
                </a:ext>
              </a:extLst>
            </p:cNvPr>
            <p:cNvSpPr txBox="1"/>
            <p:nvPr/>
          </p:nvSpPr>
          <p:spPr>
            <a:xfrm>
              <a:off x="244729" y="6512864"/>
              <a:ext cx="16850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+mj-lt"/>
                </a:rPr>
                <a:t>cel: +55 32 9 8415-9765</a:t>
              </a:r>
              <a:endParaRPr lang="pt-BR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3" name="Retângulo 32">
            <a:hlinkClick r:id="rId13" action="ppaction://hlinksldjump"/>
            <a:extLst>
              <a:ext uri="{FF2B5EF4-FFF2-40B4-BE49-F238E27FC236}">
                <a16:creationId xmlns:a16="http://schemas.microsoft.com/office/drawing/2014/main" id="{7DA0EB92-F5BD-CFEA-9D37-54ABBC9F2300}"/>
              </a:ext>
            </a:extLst>
          </p:cNvPr>
          <p:cNvSpPr/>
          <p:nvPr/>
        </p:nvSpPr>
        <p:spPr>
          <a:xfrm>
            <a:off x="105245" y="98612"/>
            <a:ext cx="1278816" cy="623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hlinkClick r:id="rId14" action="ppaction://hlinksldjump"/>
            <a:extLst>
              <a:ext uri="{FF2B5EF4-FFF2-40B4-BE49-F238E27FC236}">
                <a16:creationId xmlns:a16="http://schemas.microsoft.com/office/drawing/2014/main" id="{C0171949-2747-AEAB-D10D-2FC04D1CEE07}"/>
              </a:ext>
            </a:extLst>
          </p:cNvPr>
          <p:cNvSpPr/>
          <p:nvPr/>
        </p:nvSpPr>
        <p:spPr>
          <a:xfrm>
            <a:off x="1730188" y="282731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35">
            <a:hlinkClick r:id="rId15" action="ppaction://hlinksldjump"/>
            <a:extLst>
              <a:ext uri="{FF2B5EF4-FFF2-40B4-BE49-F238E27FC236}">
                <a16:creationId xmlns:a16="http://schemas.microsoft.com/office/drawing/2014/main" id="{BFC99FED-1BBF-EE9B-FA80-541264926774}"/>
              </a:ext>
            </a:extLst>
          </p:cNvPr>
          <p:cNvSpPr/>
          <p:nvPr/>
        </p:nvSpPr>
        <p:spPr>
          <a:xfrm>
            <a:off x="3420726" y="282731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hlinkClick r:id="rId16" action="ppaction://hlinksldjump"/>
            <a:extLst>
              <a:ext uri="{FF2B5EF4-FFF2-40B4-BE49-F238E27FC236}">
                <a16:creationId xmlns:a16="http://schemas.microsoft.com/office/drawing/2014/main" id="{F15BF737-447A-4F56-79F7-BED7D2A8AF15}"/>
              </a:ext>
            </a:extLst>
          </p:cNvPr>
          <p:cNvSpPr/>
          <p:nvPr/>
        </p:nvSpPr>
        <p:spPr>
          <a:xfrm>
            <a:off x="5161894" y="275707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746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11777</TotalTime>
  <Words>800</Words>
  <Application>Microsoft Office PowerPoint</Application>
  <PresentationFormat>Widescreen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Mário Lisbôa</dc:creator>
  <cp:lastModifiedBy>Mário Lisbôa</cp:lastModifiedBy>
  <cp:revision>108</cp:revision>
  <dcterms:created xsi:type="dcterms:W3CDTF">2022-04-30T14:32:11Z</dcterms:created>
  <dcterms:modified xsi:type="dcterms:W3CDTF">2022-05-12T04:37:41Z</dcterms:modified>
</cp:coreProperties>
</file>