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9"/>
  </p:notesMasterIdLst>
  <p:handoutMasterIdLst>
    <p:handoutMasterId r:id="rId30"/>
  </p:handoutMasterIdLst>
  <p:sldIdLst>
    <p:sldId id="257" r:id="rId2"/>
    <p:sldId id="258" r:id="rId3"/>
    <p:sldId id="262" r:id="rId4"/>
    <p:sldId id="264" r:id="rId5"/>
    <p:sldId id="259" r:id="rId6"/>
    <p:sldId id="260" r:id="rId7"/>
    <p:sldId id="261"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11/04/2023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11/04/2023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11/04/2023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11/04/2023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11/04/2023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11/04/2023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11/04/2023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11/04/2023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11/04/2023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11/04/2023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11/04/2023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11/04/2023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11/04/2023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11/04/2023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2</a:t>
            </a:r>
            <a:br>
              <a:rPr lang="es" sz="8000" dirty="0"/>
            </a:br>
            <a:r>
              <a:rPr lang="es" sz="4000" dirty="0"/>
              <a:t>Divide y Venceras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descr="Gráfico&#10;&#10;Descripción generada automáticamente">
            <a:extLst>
              <a:ext uri="{FF2B5EF4-FFF2-40B4-BE49-F238E27FC236}">
                <a16:creationId xmlns:a16="http://schemas.microsoft.com/office/drawing/2014/main" id="{78F7181C-F931-78F8-97ED-1ABB19AF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6" y="2482104"/>
            <a:ext cx="4762500" cy="33718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9E124-480F-0560-1E47-943BFB4A4B4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E6A00AC-7B99-2398-CA1A-555C67C586FB}"/>
              </a:ext>
            </a:extLst>
          </p:cNvPr>
          <p:cNvSpPr>
            <a:spLocks noGrp="1"/>
          </p:cNvSpPr>
          <p:nvPr>
            <p:ph idx="1"/>
          </p:nvPr>
        </p:nvSpPr>
        <p:spPr>
          <a:xfrm>
            <a:off x="3157912" y="2062019"/>
            <a:ext cx="5876175" cy="3267363"/>
          </a:xfrm>
          <a:solidFill>
            <a:schemeClr val="bg1">
              <a:lumMod val="95000"/>
            </a:schemeClr>
          </a:solidFill>
        </p:spPr>
        <p:txBody>
          <a:bodyPr>
            <a:normAutofit fontScale="55000" lnSpcReduction="20000"/>
          </a:bodyPr>
          <a:lstStyle/>
          <a:p>
            <a:pPr algn="l" rtl="0" fontAlgn="base">
              <a:spcBef>
                <a:spcPts val="0"/>
              </a:spcBef>
              <a:spcAft>
                <a:spcPts val="0"/>
              </a:spcAft>
            </a:pP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 </a:t>
            </a:r>
            <a:r>
              <a:rPr lang="es-ES" sz="2000" b="0" i="0" dirty="0" err="1">
                <a:solidFill>
                  <a:srgbClr val="2B91AF"/>
                </a:solidFill>
                <a:effectLst/>
                <a:latin typeface="Consolas" panose="020B0609020204030204" pitchFamily="49" charset="0"/>
              </a:rPr>
              <a:t>MenorOrdenado_lims</a:t>
            </a:r>
            <a:r>
              <a:rPr lang="es-ES" sz="2000" b="0" i="0" dirty="0">
                <a:solidFill>
                  <a:srgbClr val="000000"/>
                </a:solidFill>
                <a:effectLst/>
                <a:latin typeface="Consolas" panose="020B0609020204030204" pitchFamily="49" charset="0"/>
              </a:rPr>
              <a:t>(</a:t>
            </a:r>
            <a:r>
              <a:rPr lang="es-ES" sz="2000" b="0" i="0" dirty="0" err="1">
                <a:solidFill>
                  <a:srgbClr val="0000FF"/>
                </a:solidFill>
                <a:effectLst/>
                <a:latin typeface="Consolas" panose="020B0609020204030204" pitchFamily="49" charset="0"/>
              </a:rPr>
              <a:t>const</a:t>
            </a:r>
            <a:r>
              <a:rPr lang="es-ES" sz="2000" b="0" i="0" dirty="0">
                <a:solidFill>
                  <a:srgbClr val="000000"/>
                </a:solidFill>
                <a:effectLst/>
                <a:latin typeface="Consolas" panose="020B0609020204030204" pitchFamily="49" charset="0"/>
              </a:rPr>
              <a:t> vector&lt;</a:t>
            </a: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&gt; &amp; p,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inicio,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final</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Punto</a:t>
            </a:r>
            <a:r>
              <a:rPr lang="es-ES" sz="2000" b="0" i="0" dirty="0">
                <a:solidFill>
                  <a:srgbClr val="000000"/>
                </a:solidFill>
                <a:effectLst/>
                <a:latin typeface="Consolas" panose="020B0609020204030204" pitchFamily="49" charset="0"/>
              </a:rPr>
              <a:t> salida = p.at(inicio);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salida.getY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for</a:t>
            </a:r>
            <a:r>
              <a:rPr lang="es-ES" sz="2000" b="0" i="0" dirty="0">
                <a:solidFill>
                  <a:srgbClr val="000000"/>
                </a:solidFill>
                <a:effectLst/>
                <a:latin typeface="Consolas" panose="020B0609020204030204" pitchFamily="49" charset="0"/>
              </a:rPr>
              <a:t>(</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i = inicio+</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 i &lt; </a:t>
            </a:r>
            <a:r>
              <a:rPr lang="es-ES" sz="2000" b="0" i="0" dirty="0">
                <a:solidFill>
                  <a:srgbClr val="0000FF"/>
                </a:solidFill>
                <a:effectLst/>
                <a:latin typeface="Consolas" panose="020B0609020204030204" pitchFamily="49" charset="0"/>
              </a:rPr>
              <a:t>final</a:t>
            </a:r>
            <a:r>
              <a:rPr lang="es-ES" sz="2000" b="0" i="0" dirty="0">
                <a:solidFill>
                  <a:srgbClr val="000000"/>
                </a:solidFill>
                <a:effectLst/>
                <a:latin typeface="Consolas" panose="020B0609020204030204" pitchFamily="49" charset="0"/>
              </a:rPr>
              <a:t>; ++i){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&lt;=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if</a:t>
            </a:r>
            <a:r>
              <a:rPr lang="es-ES" sz="2000" b="0" i="0" dirty="0">
                <a:solidFill>
                  <a:srgbClr val="000000"/>
                </a:solidFill>
                <a:effectLst/>
                <a:latin typeface="Consolas" panose="020B0609020204030204" pitchFamily="49" charset="0"/>
              </a:rPr>
              <a:t>(</a:t>
            </a:r>
            <a:r>
              <a:rPr lang="es-ES" sz="2000" b="0" i="0" dirty="0" err="1">
                <a:solidFill>
                  <a:srgbClr val="000000"/>
                </a:solidFill>
                <a:effectLst/>
                <a:latin typeface="Consolas" panose="020B0609020204030204" pitchFamily="49" charset="0"/>
              </a:rPr>
              <a:t>salida.getX</a:t>
            </a:r>
            <a:r>
              <a:rPr lang="es-ES" sz="2000" b="0" i="0" dirty="0">
                <a:solidFill>
                  <a:srgbClr val="000000"/>
                </a:solidFill>
                <a:effectLst/>
                <a:latin typeface="Consolas" panose="020B0609020204030204" pitchFamily="49" charset="0"/>
              </a:rPr>
              <a:t>() &gt; p.at(i).</a:t>
            </a:r>
            <a:r>
              <a:rPr lang="es-ES" sz="2000" b="0" i="0" dirty="0" err="1">
                <a:solidFill>
                  <a:srgbClr val="000000"/>
                </a:solidFill>
                <a:effectLst/>
                <a:latin typeface="Consolas" panose="020B0609020204030204" pitchFamily="49" charset="0"/>
              </a:rPr>
              <a:t>getX</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salida=p.at(i);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else</a:t>
            </a: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minimo</a:t>
            </a:r>
            <a:r>
              <a:rPr lang="es-ES" sz="2000" b="0" i="0" dirty="0">
                <a:solidFill>
                  <a:srgbClr val="000000"/>
                </a:solidFill>
                <a:effectLst/>
                <a:latin typeface="Consolas" panose="020B0609020204030204" pitchFamily="49" charset="0"/>
              </a:rPr>
              <a:t> = p.at(i).</a:t>
            </a:r>
            <a:r>
              <a:rPr lang="es-ES" sz="2000" b="0" i="0" dirty="0" err="1">
                <a:solidFill>
                  <a:srgbClr val="000000"/>
                </a:solidFill>
                <a:effectLst/>
                <a:latin typeface="Consolas" panose="020B0609020204030204" pitchFamily="49" charset="0"/>
              </a:rPr>
              <a:t>getY</a:t>
            </a: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salida = p.at(i);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return</a:t>
            </a:r>
            <a:r>
              <a:rPr lang="es-ES" sz="2000" b="0" i="0" dirty="0">
                <a:solidFill>
                  <a:srgbClr val="000000"/>
                </a:solidFill>
                <a:effectLst/>
                <a:latin typeface="Consolas" panose="020B0609020204030204" pitchFamily="49" charset="0"/>
              </a:rPr>
              <a:t> salida; </a:t>
            </a:r>
            <a:endParaRPr lang="es-ES"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marL="0" indent="0" algn="l" rtl="0" fontAlgn="base">
              <a:spcBef>
                <a:spcPts val="0"/>
              </a:spcBef>
              <a:spcAft>
                <a:spcPts val="0"/>
              </a:spcAft>
              <a:buNone/>
            </a:pPr>
            <a:endParaRPr lang="es-ES" b="0" i="0" dirty="0">
              <a:solidFill>
                <a:srgbClr val="000000"/>
              </a:solidFill>
              <a:effectLst/>
              <a:latin typeface="Segoe UI" panose="020B0502040204020203" pitchFamily="34" charset="0"/>
            </a:endParaRPr>
          </a:p>
        </p:txBody>
      </p:sp>
      <p:sp>
        <p:nvSpPr>
          <p:cNvPr id="4" name="Marcador de fecha 3">
            <a:extLst>
              <a:ext uri="{FF2B5EF4-FFF2-40B4-BE49-F238E27FC236}">
                <a16:creationId xmlns:a16="http://schemas.microsoft.com/office/drawing/2014/main" id="{29BBE19A-179C-CE64-50F8-8EC3FD15FD89}"/>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60304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5BF9F-E98E-5601-6940-CFD114F2565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3B34D35-63AD-4A8A-1427-B5F5F7BDEF1A}"/>
              </a:ext>
            </a:extLst>
          </p:cNvPr>
          <p:cNvSpPr>
            <a:spLocks noGrp="1"/>
          </p:cNvSpPr>
          <p:nvPr>
            <p:ph idx="1"/>
          </p:nvPr>
        </p:nvSpPr>
        <p:spPr/>
        <p:txBody>
          <a:bodyPr/>
          <a:lstStyle/>
          <a:p>
            <a:r>
              <a:rPr lang="es-ES" dirty="0"/>
              <a:t>Luego de esto, debemos ordenar el resto de los puntos (Pi) de forma creciente en función del ángulo formado entre el segmento APi y el eje X. </a:t>
            </a:r>
          </a:p>
          <a:p>
            <a:r>
              <a:rPr lang="es-ES" dirty="0"/>
              <a:t>Sin embargo, no hace falta calcular dicho ángulo ya que simplemente podemos ordenarlos calculando tangentes y cotangentes (si los puntos están en el primer y tercer cuadrante usamos la tangente, si están en el segundo y cuarto cuadrante utilizamos la cotangente). Para ordenar usamos el método de ordenación quicksort. </a:t>
            </a:r>
          </a:p>
        </p:txBody>
      </p:sp>
      <p:sp>
        <p:nvSpPr>
          <p:cNvPr id="4" name="Marcador de fecha 3">
            <a:extLst>
              <a:ext uri="{FF2B5EF4-FFF2-40B4-BE49-F238E27FC236}">
                <a16:creationId xmlns:a16="http://schemas.microsoft.com/office/drawing/2014/main" id="{FB69E8C1-8803-00F1-66DD-B07E76AA1E49}"/>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83680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10CA7-6172-F802-1677-D331BEBE954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B2A8B31-F18E-721C-5286-97F07DD82670}"/>
              </a:ext>
            </a:extLst>
          </p:cNvPr>
          <p:cNvSpPr>
            <a:spLocks noGrp="1"/>
          </p:cNvSpPr>
          <p:nvPr>
            <p:ph idx="1"/>
          </p:nvPr>
        </p:nvSpPr>
        <p:spPr>
          <a:xfrm>
            <a:off x="3280757" y="2047399"/>
            <a:ext cx="5691446" cy="4089399"/>
          </a:xfrm>
          <a:solidFill>
            <a:schemeClr val="bg1">
              <a:lumMod val="95000"/>
            </a:schemeClr>
          </a:solidFill>
        </p:spPr>
        <p:txBody>
          <a:bodyPr>
            <a:normAutofit fontScale="25000" lnSpcReduction="20000"/>
          </a:bodyPr>
          <a:lstStyle/>
          <a:p>
            <a:pPr algn="l" rtl="0" fontAlgn="base">
              <a:lnSpc>
                <a:spcPct val="120000"/>
              </a:lnSpc>
              <a:spcBef>
                <a:spcPts val="0"/>
              </a:spcBef>
              <a:spcAft>
                <a:spcPts val="0"/>
              </a:spcAft>
            </a:pPr>
            <a:r>
              <a:rPr lang="es-ES" sz="3400" b="0" i="0" dirty="0">
                <a:solidFill>
                  <a:srgbClr val="0000FF"/>
                </a:solidFill>
                <a:effectLst/>
                <a:latin typeface="Consolas" panose="020B0609020204030204" pitchFamily="49" charset="0"/>
              </a:rPr>
              <a:t>bool</a:t>
            </a:r>
            <a:r>
              <a:rPr lang="es-ES" sz="3400" b="0" i="0" dirty="0">
                <a:solidFill>
                  <a:srgbClr val="000000"/>
                </a:solidFill>
                <a:effectLst/>
                <a:latin typeface="Consolas" panose="020B0609020204030204" pitchFamily="49" charset="0"/>
              </a:rPr>
              <a:t> </a:t>
            </a:r>
            <a:r>
              <a:rPr lang="es-ES" sz="3400" b="0" i="0" dirty="0">
                <a:solidFill>
                  <a:srgbClr val="2B91AF"/>
                </a:solidFill>
                <a:effectLst/>
                <a:latin typeface="Consolas" panose="020B0609020204030204" pitchFamily="49" charset="0"/>
              </a:rPr>
              <a:t>Punto</a:t>
            </a:r>
            <a:r>
              <a:rPr lang="es-ES" sz="3400" b="0" i="0" dirty="0">
                <a:solidFill>
                  <a:srgbClr val="000000"/>
                </a:solidFill>
                <a:effectLst/>
                <a:latin typeface="Consolas" panose="020B0609020204030204" pitchFamily="49" charset="0"/>
              </a:rPr>
              <a:t>::</a:t>
            </a:r>
            <a:r>
              <a:rPr lang="es-ES" sz="3400" b="0" i="0" dirty="0" err="1">
                <a:solidFill>
                  <a:srgbClr val="0000FF"/>
                </a:solidFill>
                <a:effectLst/>
                <a:latin typeface="Consolas" panose="020B0609020204030204" pitchFamily="49" charset="0"/>
              </a:rPr>
              <a:t>operator</a:t>
            </a:r>
            <a:r>
              <a:rPr lang="es-ES" sz="3400" b="0" i="0" dirty="0">
                <a:solidFill>
                  <a:srgbClr val="000000"/>
                </a:solidFill>
                <a:effectLst/>
                <a:latin typeface="Consolas" panose="020B0609020204030204" pitchFamily="49" charset="0"/>
              </a:rPr>
              <a:t>&lt; (</a:t>
            </a:r>
            <a:r>
              <a:rPr lang="es-ES" sz="3400" b="0" i="0" dirty="0" err="1">
                <a:solidFill>
                  <a:srgbClr val="0000FF"/>
                </a:solidFill>
                <a:effectLst/>
                <a:latin typeface="Consolas" panose="020B0609020204030204" pitchFamily="49" charset="0"/>
              </a:rPr>
              <a:t>const</a:t>
            </a:r>
            <a:r>
              <a:rPr lang="es-ES" sz="3400" b="0" i="0" dirty="0">
                <a:solidFill>
                  <a:srgbClr val="000000"/>
                </a:solidFill>
                <a:effectLst/>
                <a:latin typeface="Consolas" panose="020B0609020204030204" pitchFamily="49" charset="0"/>
              </a:rPr>
              <a:t> </a:t>
            </a:r>
            <a:r>
              <a:rPr lang="es-ES" sz="3400" b="0" i="0" dirty="0">
                <a:solidFill>
                  <a:srgbClr val="2B91AF"/>
                </a:solidFill>
                <a:effectLst/>
                <a:latin typeface="Consolas" panose="020B0609020204030204" pitchFamily="49" charset="0"/>
              </a:rPr>
              <a:t>Punto</a:t>
            </a:r>
            <a:r>
              <a:rPr lang="es-ES" sz="3400" b="0" i="0" dirty="0">
                <a:solidFill>
                  <a:srgbClr val="000000"/>
                </a:solidFill>
                <a:effectLst/>
                <a:latin typeface="Consolas" panose="020B0609020204030204" pitchFamily="49" charset="0"/>
              </a:rPr>
              <a:t> &amp; otro) </a:t>
            </a:r>
            <a:r>
              <a:rPr lang="es-ES" sz="3400" b="0" i="0" dirty="0" err="1">
                <a:solidFill>
                  <a:srgbClr val="0000FF"/>
                </a:solidFill>
                <a:effectLst/>
                <a:latin typeface="Consolas" panose="020B0609020204030204" pitchFamily="49" charset="0"/>
              </a:rPr>
              <a:t>const</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bool</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es_menor</a:t>
            </a: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false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FF"/>
                </a:solidFill>
                <a:effectLst/>
                <a:latin typeface="Consolas" panose="020B0609020204030204" pitchFamily="49" charset="0"/>
              </a:rPr>
              <a:t>int</a:t>
            </a:r>
            <a:r>
              <a:rPr lang="es-ES" sz="3400" b="0" i="0" dirty="0">
                <a:solidFill>
                  <a:srgbClr val="000000"/>
                </a:solidFill>
                <a:effectLst/>
                <a:latin typeface="Consolas" panose="020B0609020204030204" pitchFamily="49" charset="0"/>
              </a:rPr>
              <a:t> cuadrante = </a:t>
            </a:r>
            <a:r>
              <a:rPr lang="es-ES" sz="3400" b="0" i="0" dirty="0" err="1">
                <a:solidFill>
                  <a:srgbClr val="000000"/>
                </a:solidFill>
                <a:effectLst/>
                <a:latin typeface="Consolas" panose="020B0609020204030204" pitchFamily="49" charset="0"/>
              </a:rPr>
              <a:t>getCuadrante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if</a:t>
            </a:r>
            <a:r>
              <a:rPr lang="es-ES" sz="3400" b="0" i="0" dirty="0">
                <a:solidFill>
                  <a:srgbClr val="000000"/>
                </a:solidFill>
                <a:effectLst/>
                <a:latin typeface="Consolas" panose="020B0609020204030204" pitchFamily="49" charset="0"/>
              </a:rPr>
              <a:t> (cuadrante != </a:t>
            </a:r>
            <a:r>
              <a:rPr lang="es-ES" sz="3400" b="0" i="0" dirty="0" err="1">
                <a:solidFill>
                  <a:srgbClr val="000000"/>
                </a:solidFill>
                <a:effectLst/>
                <a:latin typeface="Consolas" panose="020B0609020204030204" pitchFamily="49" charset="0"/>
              </a:rPr>
              <a:t>otro.getCuadrante</a:t>
            </a:r>
            <a:r>
              <a:rPr lang="es-ES" sz="3400" b="0" i="0" dirty="0">
                <a:solidFill>
                  <a:srgbClr val="000000"/>
                </a:solidFill>
                <a:effectLst/>
                <a:latin typeface="Consolas" panose="020B0609020204030204" pitchFamily="49" charset="0"/>
              </a:rPr>
              <a:t>()){  </a:t>
            </a:r>
            <a:r>
              <a:rPr lang="es-ES" sz="3400" b="0" i="0" dirty="0">
                <a:solidFill>
                  <a:srgbClr val="008000"/>
                </a:solidFill>
                <a:effectLst/>
                <a:latin typeface="Consolas" panose="020B0609020204030204" pitchFamily="49" charset="0"/>
              </a:rPr>
              <a:t>// Distinto Cuadrante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if</a:t>
            </a:r>
            <a:r>
              <a:rPr lang="es-ES" sz="3400" b="0" i="0" dirty="0">
                <a:solidFill>
                  <a:srgbClr val="000000"/>
                </a:solidFill>
                <a:effectLst/>
                <a:latin typeface="Consolas" panose="020B0609020204030204" pitchFamily="49" charset="0"/>
              </a:rPr>
              <a:t> (cuadrante &lt; </a:t>
            </a:r>
            <a:r>
              <a:rPr lang="es-ES" sz="3400" b="0" i="0" dirty="0" err="1">
                <a:solidFill>
                  <a:srgbClr val="000000"/>
                </a:solidFill>
                <a:effectLst/>
                <a:latin typeface="Consolas" panose="020B0609020204030204" pitchFamily="49" charset="0"/>
              </a:rPr>
              <a:t>otro.getCuadrante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es_menor</a:t>
            </a: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true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else</a:t>
            </a:r>
            <a:r>
              <a:rPr lang="es-ES" sz="3400" b="0" i="0" dirty="0">
                <a:solidFill>
                  <a:srgbClr val="000000"/>
                </a:solidFill>
                <a:effectLst/>
                <a:latin typeface="Consolas" panose="020B0609020204030204" pitchFamily="49" charset="0"/>
              </a:rPr>
              <a:t> {    </a:t>
            </a:r>
            <a:r>
              <a:rPr lang="es-ES" sz="3400" b="0" i="0" dirty="0">
                <a:solidFill>
                  <a:srgbClr val="008000"/>
                </a:solidFill>
                <a:effectLst/>
                <a:latin typeface="Consolas" panose="020B0609020204030204" pitchFamily="49" charset="0"/>
              </a:rPr>
              <a:t>// Mismo cuadrante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if</a:t>
            </a:r>
            <a:r>
              <a:rPr lang="es-ES" sz="3400" b="0" i="0" dirty="0">
                <a:solidFill>
                  <a:srgbClr val="000000"/>
                </a:solidFill>
                <a:effectLst/>
                <a:latin typeface="Consolas" panose="020B0609020204030204" pitchFamily="49" charset="0"/>
              </a:rPr>
              <a:t> (cuadrante == </a:t>
            </a:r>
            <a:r>
              <a:rPr lang="es-ES" sz="3400" b="0" i="0" dirty="0">
                <a:solidFill>
                  <a:srgbClr val="006666"/>
                </a:solidFill>
                <a:effectLst/>
                <a:latin typeface="Consolas" panose="020B0609020204030204" pitchFamily="49" charset="0"/>
              </a:rPr>
              <a:t>1</a:t>
            </a:r>
            <a:r>
              <a:rPr lang="es-ES" sz="3400" b="0" i="0" dirty="0">
                <a:solidFill>
                  <a:srgbClr val="000000"/>
                </a:solidFill>
                <a:effectLst/>
                <a:latin typeface="Consolas" panose="020B0609020204030204" pitchFamily="49" charset="0"/>
              </a:rPr>
              <a:t> || cuadrante == </a:t>
            </a:r>
            <a:r>
              <a:rPr lang="es-ES" sz="3400" b="0" i="0" dirty="0">
                <a:solidFill>
                  <a:srgbClr val="006666"/>
                </a:solidFill>
                <a:effectLst/>
                <a:latin typeface="Consolas" panose="020B0609020204030204" pitchFamily="49" charset="0"/>
              </a:rPr>
              <a:t>3</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FF"/>
                </a:solidFill>
                <a:effectLst/>
                <a:latin typeface="Consolas" panose="020B0609020204030204" pitchFamily="49" charset="0"/>
              </a:rPr>
              <a:t>float</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esta_tan</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origen.y</a:t>
            </a:r>
            <a:r>
              <a:rPr lang="es-ES" sz="3400" b="0" i="0" dirty="0">
                <a:solidFill>
                  <a:srgbClr val="000000"/>
                </a:solidFill>
                <a:effectLst/>
                <a:latin typeface="Consolas" panose="020B0609020204030204" pitchFamily="49" charset="0"/>
              </a:rPr>
              <a:t> - </a:t>
            </a:r>
            <a:r>
              <a:rPr lang="es-ES" sz="3400" b="0" i="0" dirty="0" err="1">
                <a:solidFill>
                  <a:srgbClr val="0000FF"/>
                </a:solidFill>
                <a:effectLst/>
                <a:latin typeface="Consolas" panose="020B0609020204030204" pitchFamily="49" charset="0"/>
              </a:rPr>
              <a:t>this</a:t>
            </a:r>
            <a:r>
              <a:rPr lang="es-ES" sz="3400" b="0" i="0" dirty="0">
                <a:solidFill>
                  <a:srgbClr val="000000"/>
                </a:solidFill>
                <a:effectLst/>
                <a:latin typeface="Consolas" panose="020B0609020204030204" pitchFamily="49" charset="0"/>
              </a:rPr>
              <a:t>-&gt;y)/(</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origen.x</a:t>
            </a:r>
            <a:r>
              <a:rPr lang="es-ES" sz="3400" b="0" i="0" dirty="0">
                <a:solidFill>
                  <a:srgbClr val="000000"/>
                </a:solidFill>
                <a:effectLst/>
                <a:latin typeface="Consolas" panose="020B0609020204030204" pitchFamily="49" charset="0"/>
              </a:rPr>
              <a:t> - </a:t>
            </a:r>
            <a:r>
              <a:rPr lang="es-ES" sz="3400" b="0" i="0" dirty="0" err="1">
                <a:solidFill>
                  <a:srgbClr val="0000FF"/>
                </a:solidFill>
                <a:effectLst/>
                <a:latin typeface="Consolas" panose="020B0609020204030204" pitchFamily="49" charset="0"/>
              </a:rPr>
              <a:t>this</a:t>
            </a:r>
            <a:r>
              <a:rPr lang="es-ES" sz="3400" b="0" i="0" dirty="0">
                <a:solidFill>
                  <a:srgbClr val="000000"/>
                </a:solidFill>
                <a:effectLst/>
                <a:latin typeface="Consolas" panose="020B0609020204030204" pitchFamily="49" charset="0"/>
              </a:rPr>
              <a:t>-&gt;x)*</a:t>
            </a:r>
            <a:r>
              <a:rPr lang="es-ES" sz="3400" b="0" i="0" dirty="0">
                <a:solidFill>
                  <a:srgbClr val="006666"/>
                </a:solidFill>
                <a:effectLst/>
                <a:latin typeface="Consolas" panose="020B0609020204030204" pitchFamily="49" charset="0"/>
              </a:rPr>
              <a:t>1.0</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FF"/>
                </a:solidFill>
                <a:effectLst/>
                <a:latin typeface="Consolas" panose="020B0609020204030204" pitchFamily="49" charset="0"/>
              </a:rPr>
              <a:t>float</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otra_tan</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origen.y</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otro.y</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origen.x</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otro.x</a:t>
            </a:r>
            <a:r>
              <a:rPr lang="es-ES" sz="3400" b="0" i="0" dirty="0">
                <a:solidFill>
                  <a:srgbClr val="000000"/>
                </a:solidFill>
                <a:effectLst/>
                <a:latin typeface="Consolas" panose="020B0609020204030204" pitchFamily="49" charset="0"/>
              </a:rPr>
              <a:t>)*</a:t>
            </a:r>
            <a:r>
              <a:rPr lang="es-ES" sz="3400" b="0" i="0" dirty="0">
                <a:solidFill>
                  <a:srgbClr val="006666"/>
                </a:solidFill>
                <a:effectLst/>
                <a:latin typeface="Consolas" panose="020B0609020204030204" pitchFamily="49" charset="0"/>
              </a:rPr>
              <a:t>1.0</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if</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esta_tan</a:t>
            </a:r>
            <a:r>
              <a:rPr lang="es-ES" sz="3400" b="0" i="0" dirty="0">
                <a:solidFill>
                  <a:srgbClr val="000000"/>
                </a:solidFill>
                <a:effectLst/>
                <a:latin typeface="Consolas" panose="020B0609020204030204" pitchFamily="49" charset="0"/>
              </a:rPr>
              <a:t> &lt;= </a:t>
            </a:r>
            <a:r>
              <a:rPr lang="es-ES" sz="3400" b="0" i="0" dirty="0" err="1">
                <a:solidFill>
                  <a:srgbClr val="000000"/>
                </a:solidFill>
                <a:effectLst/>
                <a:latin typeface="Consolas" panose="020B0609020204030204" pitchFamily="49" charset="0"/>
              </a:rPr>
              <a:t>otra_tan</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es_menor</a:t>
            </a: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true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else</a:t>
            </a: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FF"/>
                </a:solidFill>
                <a:effectLst/>
                <a:latin typeface="Consolas" panose="020B0609020204030204" pitchFamily="49" charset="0"/>
              </a:rPr>
              <a:t>float</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esta_cotan</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origen.x</a:t>
            </a:r>
            <a:r>
              <a:rPr lang="es-ES" sz="3400" b="0" i="0" dirty="0">
                <a:solidFill>
                  <a:srgbClr val="000000"/>
                </a:solidFill>
                <a:effectLst/>
                <a:latin typeface="Consolas" panose="020B0609020204030204" pitchFamily="49" charset="0"/>
              </a:rPr>
              <a:t> - </a:t>
            </a:r>
            <a:r>
              <a:rPr lang="es-ES" sz="3400" b="0" i="0" dirty="0" err="1">
                <a:solidFill>
                  <a:srgbClr val="0000FF"/>
                </a:solidFill>
                <a:effectLst/>
                <a:latin typeface="Consolas" panose="020B0609020204030204" pitchFamily="49" charset="0"/>
              </a:rPr>
              <a:t>this</a:t>
            </a:r>
            <a:r>
              <a:rPr lang="es-ES" sz="3400" b="0" i="0" dirty="0">
                <a:solidFill>
                  <a:srgbClr val="000000"/>
                </a:solidFill>
                <a:effectLst/>
                <a:latin typeface="Consolas" panose="020B0609020204030204" pitchFamily="49" charset="0"/>
              </a:rPr>
              <a:t>-&gt;x)/(</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origen.y</a:t>
            </a:r>
            <a:r>
              <a:rPr lang="es-ES" sz="3400" b="0" i="0" dirty="0">
                <a:solidFill>
                  <a:srgbClr val="000000"/>
                </a:solidFill>
                <a:effectLst/>
                <a:latin typeface="Consolas" panose="020B0609020204030204" pitchFamily="49" charset="0"/>
              </a:rPr>
              <a:t> - </a:t>
            </a:r>
            <a:r>
              <a:rPr lang="es-ES" sz="3400" b="0" i="0" dirty="0" err="1">
                <a:solidFill>
                  <a:srgbClr val="0000FF"/>
                </a:solidFill>
                <a:effectLst/>
                <a:latin typeface="Consolas" panose="020B0609020204030204" pitchFamily="49" charset="0"/>
              </a:rPr>
              <a:t>this</a:t>
            </a:r>
            <a:r>
              <a:rPr lang="es-ES" sz="3400" b="0" i="0" dirty="0">
                <a:solidFill>
                  <a:srgbClr val="000000"/>
                </a:solidFill>
                <a:effectLst/>
                <a:latin typeface="Consolas" panose="020B0609020204030204" pitchFamily="49" charset="0"/>
              </a:rPr>
              <a:t>-&gt;y)*</a:t>
            </a:r>
            <a:r>
              <a:rPr lang="es-ES" sz="3400" b="0" i="0" dirty="0">
                <a:solidFill>
                  <a:srgbClr val="006666"/>
                </a:solidFill>
                <a:effectLst/>
                <a:latin typeface="Consolas" panose="020B0609020204030204" pitchFamily="49" charset="0"/>
              </a:rPr>
              <a:t>1.0</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FF"/>
                </a:solidFill>
                <a:effectLst/>
                <a:latin typeface="Consolas" panose="020B0609020204030204" pitchFamily="49" charset="0"/>
              </a:rPr>
              <a:t>float</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otra_cotan</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origen.x</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otro.x</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abs</a:t>
            </a:r>
            <a:r>
              <a:rPr lang="es-ES" sz="3400" b="0" i="0" dirty="0">
                <a:solidFill>
                  <a:srgbClr val="000000"/>
                </a:solidFill>
                <a:effectLst/>
                <a:latin typeface="Consolas" panose="020B0609020204030204" pitchFamily="49" charset="0"/>
              </a:rPr>
              <a:t>(</a:t>
            </a:r>
            <a:r>
              <a:rPr lang="es-ES" sz="3400" b="0" i="0" dirty="0" err="1">
                <a:solidFill>
                  <a:srgbClr val="000000"/>
                </a:solidFill>
                <a:effectLst/>
                <a:latin typeface="Consolas" panose="020B0609020204030204" pitchFamily="49" charset="0"/>
              </a:rPr>
              <a:t>origen.y</a:t>
            </a:r>
            <a:r>
              <a:rPr lang="es-ES" sz="3400" b="0" i="0" dirty="0">
                <a:solidFill>
                  <a:srgbClr val="000000"/>
                </a:solidFill>
                <a:effectLst/>
                <a:latin typeface="Consolas" panose="020B0609020204030204" pitchFamily="49" charset="0"/>
              </a:rPr>
              <a:t> - </a:t>
            </a:r>
            <a:r>
              <a:rPr lang="es-ES" sz="3400" b="0" i="0" dirty="0" err="1">
                <a:solidFill>
                  <a:srgbClr val="000000"/>
                </a:solidFill>
                <a:effectLst/>
                <a:latin typeface="Consolas" panose="020B0609020204030204" pitchFamily="49" charset="0"/>
              </a:rPr>
              <a:t>otro.y</a:t>
            </a:r>
            <a:r>
              <a:rPr lang="es-ES" sz="3400" b="0" i="0" dirty="0">
                <a:solidFill>
                  <a:srgbClr val="000000"/>
                </a:solidFill>
                <a:effectLst/>
                <a:latin typeface="Consolas" panose="020B0609020204030204" pitchFamily="49" charset="0"/>
              </a:rPr>
              <a:t>)*</a:t>
            </a:r>
            <a:r>
              <a:rPr lang="es-ES" sz="3400" b="0" i="0" dirty="0">
                <a:solidFill>
                  <a:srgbClr val="006666"/>
                </a:solidFill>
                <a:effectLst/>
                <a:latin typeface="Consolas" panose="020B0609020204030204" pitchFamily="49" charset="0"/>
              </a:rPr>
              <a:t>1.0</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if</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esta_cotan</a:t>
            </a:r>
            <a:r>
              <a:rPr lang="es-ES" sz="3400" b="0" i="0" dirty="0">
                <a:solidFill>
                  <a:srgbClr val="000000"/>
                </a:solidFill>
                <a:effectLst/>
                <a:latin typeface="Consolas" panose="020B0609020204030204" pitchFamily="49" charset="0"/>
              </a:rPr>
              <a:t> &lt;= </a:t>
            </a:r>
            <a:r>
              <a:rPr lang="es-ES" sz="3400" b="0" i="0" dirty="0" err="1">
                <a:solidFill>
                  <a:srgbClr val="000000"/>
                </a:solidFill>
                <a:effectLst/>
                <a:latin typeface="Consolas" panose="020B0609020204030204" pitchFamily="49" charset="0"/>
              </a:rPr>
              <a:t>otra_cotan</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es_menor</a:t>
            </a:r>
            <a:r>
              <a:rPr lang="es-ES" sz="3400" b="0" i="0" dirty="0">
                <a:solidFill>
                  <a:srgbClr val="000000"/>
                </a:solidFill>
                <a:effectLst/>
                <a:latin typeface="Consolas" panose="020B0609020204030204" pitchFamily="49" charset="0"/>
              </a:rPr>
              <a:t> = </a:t>
            </a:r>
            <a:r>
              <a:rPr lang="es-ES" sz="3400" b="0" i="0" dirty="0">
                <a:solidFill>
                  <a:srgbClr val="0000FF"/>
                </a:solidFill>
                <a:effectLst/>
                <a:latin typeface="Consolas" panose="020B0609020204030204" pitchFamily="49" charset="0"/>
              </a:rPr>
              <a:t>true</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r>
              <a:rPr lang="es-ES" sz="3400" b="0" i="0" dirty="0">
                <a:solidFill>
                  <a:srgbClr val="0000FF"/>
                </a:solidFill>
                <a:effectLst/>
                <a:latin typeface="Consolas" panose="020B0609020204030204" pitchFamily="49" charset="0"/>
              </a:rPr>
              <a:t>return</a:t>
            </a:r>
            <a:r>
              <a:rPr lang="es-ES" sz="3400" b="0" i="0" dirty="0">
                <a:solidFill>
                  <a:srgbClr val="000000"/>
                </a:solidFill>
                <a:effectLst/>
                <a:latin typeface="Consolas" panose="020B0609020204030204" pitchFamily="49" charset="0"/>
              </a:rPr>
              <a:t> (</a:t>
            </a:r>
            <a:r>
              <a:rPr lang="es-ES" sz="3400" b="0" i="0" dirty="0" err="1">
                <a:solidFill>
                  <a:srgbClr val="000000"/>
                </a:solidFill>
                <a:effectLst/>
                <a:latin typeface="Consolas" panose="020B0609020204030204" pitchFamily="49" charset="0"/>
              </a:rPr>
              <a:t>es_menor</a:t>
            </a: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onsolas" panose="020B0609020204030204" pitchFamily="49" charset="0"/>
              </a:rPr>
              <a:t>} </a:t>
            </a:r>
            <a:endParaRPr lang="es-ES" sz="3400" b="0" i="0" dirty="0">
              <a:solidFill>
                <a:srgbClr val="000000"/>
              </a:solidFill>
              <a:effectLst/>
              <a:latin typeface="Segoe UI" panose="020B0502040204020203" pitchFamily="34" charset="0"/>
            </a:endParaRPr>
          </a:p>
          <a:p>
            <a:pPr algn="l" rtl="0" fontAlgn="base">
              <a:lnSpc>
                <a:spcPct val="120000"/>
              </a:lnSpc>
              <a:spcBef>
                <a:spcPts val="0"/>
              </a:spcBef>
              <a:spcAft>
                <a:spcPts val="0"/>
              </a:spcAft>
            </a:pPr>
            <a:r>
              <a:rPr lang="es-ES" sz="3400" b="0" i="0" dirty="0">
                <a:solidFill>
                  <a:srgbClr val="000000"/>
                </a:solidFill>
                <a:effectLst/>
                <a:latin typeface="Calibri" panose="020F0502020204030204" pitchFamily="34" charset="0"/>
              </a:rPr>
              <a:t> </a:t>
            </a:r>
            <a:endParaRPr lang="es-ES" sz="3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3779BF23-0144-0766-89F5-725B0E0447F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96845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6006C-CE50-0100-5C36-8035EB4AE6E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FE148AA-2FB1-3C29-098E-6F2F597D9D00}"/>
              </a:ext>
            </a:extLst>
          </p:cNvPr>
          <p:cNvSpPr>
            <a:spLocks noGrp="1"/>
          </p:cNvSpPr>
          <p:nvPr>
            <p:ph idx="1"/>
          </p:nvPr>
        </p:nvSpPr>
        <p:spPr/>
        <p:txBody>
          <a:bodyPr>
            <a:normAutofit/>
          </a:bodyPr>
          <a:lstStyle/>
          <a:p>
            <a:r>
              <a:rPr lang="es-ES" dirty="0"/>
              <a:t>Por último, calculamos la envolvente conexa. Para ello, vemos si para cada punto, el movimiento desde los dos puntos anteriores se trata de un giro a la derecha o a la izquierda. Si gira a la derecha, el segundo punto no pertenece a la envolvente y si gira a la izquierda sí.  </a:t>
            </a:r>
          </a:p>
          <a:p>
            <a:pPr marL="0" indent="0">
              <a:buNone/>
            </a:pPr>
            <a:r>
              <a:rPr lang="es-ES" dirty="0"/>
              <a:t>Para ver hacia dónde es el giro, dados 3 puntos (x1,y1), (x2,y2), (x3,y3), usamos la siguiente fórmula: </a:t>
            </a:r>
          </a:p>
          <a:p>
            <a:pPr marL="0" indent="0" algn="ctr">
              <a:buNone/>
            </a:pPr>
            <a:r>
              <a:rPr lang="es-ES" dirty="0"/>
              <a:t>(x2-x1)*(y3-y1) - (y2-y1)*(x3-x1) </a:t>
            </a:r>
          </a:p>
          <a:p>
            <a:pPr marL="0" indent="0">
              <a:buNone/>
            </a:pPr>
            <a:r>
              <a:rPr lang="es-ES" dirty="0"/>
              <a:t>Si el resultado es 0, están alineados, si es positivo giras a la izquierda y si es negativo giras a la derecha. </a:t>
            </a:r>
          </a:p>
        </p:txBody>
      </p:sp>
      <p:sp>
        <p:nvSpPr>
          <p:cNvPr id="4" name="Marcador de fecha 3">
            <a:extLst>
              <a:ext uri="{FF2B5EF4-FFF2-40B4-BE49-F238E27FC236}">
                <a16:creationId xmlns:a16="http://schemas.microsoft.com/office/drawing/2014/main" id="{9F5DD5D5-37A0-2CAD-4843-20121252400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68273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2170-D362-8B04-6A4A-D535E971126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476DCA7-210C-4A0D-6952-F0C2B3274844}"/>
              </a:ext>
            </a:extLst>
          </p:cNvPr>
          <p:cNvSpPr>
            <a:spLocks noGrp="1"/>
          </p:cNvSpPr>
          <p:nvPr>
            <p:ph idx="1"/>
          </p:nvPr>
        </p:nvSpPr>
        <p:spPr>
          <a:xfrm>
            <a:off x="1934094" y="2278496"/>
            <a:ext cx="8384771" cy="2301008"/>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uso la fórmula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((((p2.getX()-p1.getX())*(p3.getY()-p1.getY()))-((p2.getY()-p1.getY())*(p3.getX()-p1.getX())))&lt;</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3D13007-329E-DDBE-D2BD-3F764600C780}"/>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5342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B9960-F50D-A425-2516-ED326CFEC2B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B29600E0-66D4-914F-9528-E9600120BB97}"/>
              </a:ext>
            </a:extLst>
          </p:cNvPr>
          <p:cNvSpPr>
            <a:spLocks noGrp="1"/>
          </p:cNvSpPr>
          <p:nvPr>
            <p:ph idx="1"/>
          </p:nvPr>
        </p:nvSpPr>
        <p:spPr>
          <a:xfrm>
            <a:off x="2594956" y="2422238"/>
            <a:ext cx="7002088" cy="2777834"/>
          </a:xfrm>
          <a:solidFill>
            <a:schemeClr val="bg1">
              <a:lumMod val="95000"/>
            </a:schemeClr>
          </a:solidFill>
        </p:spPr>
        <p:txBody>
          <a:bodyPr>
            <a:normAutofit/>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OrdenaPorAngulo_lims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Primero ordenamos el vector según el ángulo formado, tomando como origen al punto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 con la menor ordenada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Buscamos el punto con la menor ordenada y la seleccionamos como nuestro origen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origen = </a:t>
            </a:r>
            <a:r>
              <a:rPr lang="es-ES" sz="1100" b="0" i="0" dirty="0" err="1">
                <a:solidFill>
                  <a:srgbClr val="2B91AF"/>
                </a:solidFill>
                <a:effectLst/>
                <a:latin typeface="Consolas" panose="020B0609020204030204" pitchFamily="49" charset="0"/>
              </a:rPr>
              <a:t>MenorOrdenado_lims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O(n)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for</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 = inicial; i &lt;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++i){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p.at(i).</a:t>
            </a:r>
            <a:r>
              <a:rPr lang="es-ES" sz="1100" b="0" i="0" dirty="0" err="1">
                <a:solidFill>
                  <a:srgbClr val="000000"/>
                </a:solidFill>
                <a:effectLst/>
                <a:latin typeface="Consolas" panose="020B0609020204030204" pitchFamily="49" charset="0"/>
              </a:rPr>
              <a:t>setOrigen</a:t>
            </a:r>
            <a:r>
              <a:rPr lang="es-ES" sz="1100" b="0" i="0" dirty="0">
                <a:solidFill>
                  <a:srgbClr val="000000"/>
                </a:solidFill>
                <a:effectLst/>
                <a:latin typeface="Consolas" panose="020B0609020204030204" pitchFamily="49" charset="0"/>
              </a:rPr>
              <a:t>(origen);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O(</a:t>
            </a:r>
            <a:r>
              <a:rPr lang="es-ES" sz="1100" b="0" i="0" dirty="0" err="1">
                <a:solidFill>
                  <a:srgbClr val="008000"/>
                </a:solidFill>
                <a:effectLst/>
                <a:latin typeface="Consolas" panose="020B0609020204030204" pitchFamily="49" charset="0"/>
              </a:rPr>
              <a:t>nlog</a:t>
            </a:r>
            <a:r>
              <a:rPr lang="es-ES" sz="1100" b="0" i="0" dirty="0">
                <a:solidFill>
                  <a:srgbClr val="008000"/>
                </a:solidFill>
                <a:effectLst/>
                <a:latin typeface="Consolas" panose="020B0609020204030204" pitchFamily="49" charset="0"/>
              </a:rPr>
              <a:t>(n))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quicksort_lims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C0AE79D-6766-808D-98EB-463403DE9895}"/>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17451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E799D-B611-04FA-FA9B-AECF0BB4B00E}"/>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514D3874-79BD-CC38-FC1C-8B62E8A40080}"/>
              </a:ext>
            </a:extLst>
          </p:cNvPr>
          <p:cNvSpPr>
            <a:spLocks noGrp="1"/>
          </p:cNvSpPr>
          <p:nvPr>
            <p:ph idx="1"/>
          </p:nvPr>
        </p:nvSpPr>
        <p:spPr>
          <a:xfrm>
            <a:off x="1180407" y="671945"/>
            <a:ext cx="10058400" cy="5514109"/>
          </a:xfrm>
          <a:solidFill>
            <a:schemeClr val="bg1">
              <a:lumMod val="95000"/>
            </a:schemeClr>
          </a:solidFill>
        </p:spPr>
        <p:txBody>
          <a:bodyPr>
            <a:normAutofit fontScale="25000" lnSpcReduction="20000"/>
          </a:bodyPr>
          <a:lstStyle/>
          <a:p>
            <a:pPr algn="l" rtl="0" fontAlgn="base">
              <a:spcBef>
                <a:spcPts val="0"/>
              </a:spcBef>
              <a:spcAft>
                <a:spcPts val="0"/>
              </a:spcAft>
            </a:pPr>
            <a:r>
              <a:rPr lang="es-ES" sz="4400" b="0" i="0" dirty="0">
                <a:solidFill>
                  <a:srgbClr val="000000"/>
                </a:solidFill>
                <a:effectLst/>
                <a:latin typeface="Consolas" panose="020B0609020204030204" pitchFamily="49" charset="0"/>
              </a:rPr>
              <a:t>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t>
            </a:r>
            <a:r>
              <a:rPr lang="es-ES" sz="4400" b="0" i="0" dirty="0" err="1">
                <a:solidFill>
                  <a:srgbClr val="2B91AF"/>
                </a:solidFill>
                <a:effectLst/>
                <a:latin typeface="Consolas" panose="020B0609020204030204" pitchFamily="49" charset="0"/>
              </a:rPr>
              <a:t>EnvolventeConexa_lims</a:t>
            </a:r>
            <a:r>
              <a:rPr lang="es-ES" sz="4400" b="0" i="0" dirty="0">
                <a:solidFill>
                  <a:srgbClr val="000000"/>
                </a:solidFill>
                <a:effectLst/>
                <a:latin typeface="Consolas" panose="020B0609020204030204" pitchFamily="49" charset="0"/>
              </a:rPr>
              <a:t>(vector&lt;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p,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inicial,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final</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Primero ordenamos según el </a:t>
            </a:r>
            <a:r>
              <a:rPr lang="es-ES" sz="4400" b="0" i="0" dirty="0" err="1">
                <a:solidFill>
                  <a:srgbClr val="008000"/>
                </a:solidFill>
                <a:effectLst/>
                <a:latin typeface="Consolas" panose="020B0609020204030204" pitchFamily="49" charset="0"/>
              </a:rPr>
              <a:t>angulo</a:t>
            </a:r>
            <a:r>
              <a:rPr lang="es-ES" sz="4400" b="0" i="0" dirty="0">
                <a:solidFill>
                  <a:srgbClr val="008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2B91AF"/>
                </a:solidFill>
                <a:effectLst/>
                <a:latin typeface="Consolas" panose="020B0609020204030204" pitchFamily="49" charset="0"/>
              </a:rPr>
              <a:t>OrdenaPorAngulo_lims</a:t>
            </a:r>
            <a:r>
              <a:rPr lang="es-ES" sz="4400" b="0" i="0" dirty="0">
                <a:solidFill>
                  <a:srgbClr val="000000"/>
                </a:solidFill>
                <a:effectLst/>
                <a:latin typeface="Consolas" panose="020B0609020204030204" pitchFamily="49" charset="0"/>
              </a:rPr>
              <a:t>(p, inicial, </a:t>
            </a:r>
            <a:r>
              <a:rPr lang="es-ES" sz="4400" b="0" i="0" dirty="0">
                <a:solidFill>
                  <a:srgbClr val="0000FF"/>
                </a:solidFill>
                <a:effectLst/>
                <a:latin typeface="Consolas" panose="020B0609020204030204" pitchFamily="49" charset="0"/>
              </a:rPr>
              <a:t>final</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//Calculamos la envolvente convexa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 p1 = p.at(inicial);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 p2 = p.at(inicial+</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 p3 = p.at(inicial+</a:t>
            </a:r>
            <a:r>
              <a:rPr lang="es-ES" sz="4400" b="0" i="0" dirty="0">
                <a:solidFill>
                  <a:srgbClr val="006666"/>
                </a:solidFill>
                <a:effectLst/>
                <a:latin typeface="Consolas" panose="020B0609020204030204" pitchFamily="49" charset="0"/>
              </a:rPr>
              <a:t>2</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salida;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(p1);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(p2);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(p3);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cogemos los tres primeros puntos y partir de ahí vamos comprobando si el segmento que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forman p1 y p2 y el que forman p2 y p3 representan un </a:t>
            </a:r>
            <a:r>
              <a:rPr lang="es-ES" sz="4400" b="0" i="0" dirty="0" err="1">
                <a:solidFill>
                  <a:srgbClr val="008000"/>
                </a:solidFill>
                <a:effectLst/>
                <a:latin typeface="Consolas" panose="020B0609020204030204" pitchFamily="49" charset="0"/>
              </a:rPr>
              <a:t>dextrogiro</a:t>
            </a:r>
            <a:r>
              <a:rPr lang="es-ES" sz="4400" b="0" i="0" dirty="0">
                <a:solidFill>
                  <a:srgbClr val="008000"/>
                </a:solidFill>
                <a:effectLst/>
                <a:latin typeface="Consolas" panose="020B0609020204030204" pitchFamily="49" charset="0"/>
              </a:rPr>
              <a:t> (giro a la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for</a:t>
            </a:r>
            <a:r>
              <a:rPr lang="es-ES" sz="4400" b="0" i="0" dirty="0">
                <a:solidFill>
                  <a:srgbClr val="000000"/>
                </a:solidFill>
                <a:effectLst/>
                <a:latin typeface="Consolas" panose="020B0609020204030204" pitchFamily="49" charset="0"/>
              </a:rPr>
              <a:t>(</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i = inicial + </a:t>
            </a:r>
            <a:r>
              <a:rPr lang="es-ES" sz="4400" b="0" i="0" dirty="0">
                <a:solidFill>
                  <a:srgbClr val="006666"/>
                </a:solidFill>
                <a:effectLst/>
                <a:latin typeface="Consolas" panose="020B0609020204030204" pitchFamily="49" charset="0"/>
              </a:rPr>
              <a:t>3</a:t>
            </a:r>
            <a:r>
              <a:rPr lang="es-ES" sz="4400" b="0" i="0" dirty="0">
                <a:solidFill>
                  <a:srgbClr val="000000"/>
                </a:solidFill>
                <a:effectLst/>
                <a:latin typeface="Consolas" panose="020B0609020204030204" pitchFamily="49" charset="0"/>
              </a:rPr>
              <a:t>; i &lt; </a:t>
            </a:r>
            <a:r>
              <a:rPr lang="es-ES" sz="4400" b="0" i="0" dirty="0">
                <a:solidFill>
                  <a:srgbClr val="0000FF"/>
                </a:solidFill>
                <a:effectLst/>
                <a:latin typeface="Consolas" panose="020B0609020204030204" pitchFamily="49" charset="0"/>
              </a:rPr>
              <a:t>final</a:t>
            </a:r>
            <a:r>
              <a:rPr lang="es-ES" sz="4400" b="0" i="0" dirty="0">
                <a:solidFill>
                  <a:srgbClr val="000000"/>
                </a:solidFill>
                <a:effectLst/>
                <a:latin typeface="Consolas" panose="020B0609020204030204" pitchFamily="49" charset="0"/>
              </a:rPr>
              <a:t>; ++i){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p1 = salida.at(</a:t>
            </a:r>
            <a:r>
              <a:rPr lang="es-ES" sz="4400" b="0" i="0" dirty="0" err="1">
                <a:solidFill>
                  <a:srgbClr val="000000"/>
                </a:solidFill>
                <a:effectLst/>
                <a:latin typeface="Consolas" panose="020B0609020204030204" pitchFamily="49" charset="0"/>
              </a:rPr>
              <a:t>salida.size</a:t>
            </a:r>
            <a:r>
              <a:rPr lang="es-ES" sz="4400" b="0" i="0" dirty="0">
                <a:solidFill>
                  <a:srgbClr val="000000"/>
                </a:solidFill>
                <a:effectLst/>
                <a:latin typeface="Consolas" panose="020B0609020204030204" pitchFamily="49" charset="0"/>
              </a:rPr>
              <a:t>() - </a:t>
            </a:r>
            <a:r>
              <a:rPr lang="es-ES" sz="4400" b="0" i="0" dirty="0">
                <a:solidFill>
                  <a:srgbClr val="006666"/>
                </a:solidFill>
                <a:effectLst/>
                <a:latin typeface="Consolas" panose="020B0609020204030204" pitchFamily="49" charset="0"/>
              </a:rPr>
              <a:t>2</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p2 = </a:t>
            </a:r>
            <a:r>
              <a:rPr lang="es-ES" sz="4400" b="0" i="0" dirty="0" err="1">
                <a:solidFill>
                  <a:srgbClr val="000000"/>
                </a:solidFill>
                <a:effectLst/>
                <a:latin typeface="Consolas" panose="020B0609020204030204" pitchFamily="49" charset="0"/>
              </a:rPr>
              <a:t>salida.back</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p3 = p.at(i);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while</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salida.size</a:t>
            </a:r>
            <a:r>
              <a:rPr lang="es-ES" sz="4400" b="0" i="0" dirty="0">
                <a:solidFill>
                  <a:srgbClr val="000000"/>
                </a:solidFill>
                <a:effectLst/>
                <a:latin typeface="Consolas" panose="020B0609020204030204" pitchFamily="49" charset="0"/>
              </a:rPr>
              <a:t>() &gt; </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 &amp;&amp; </a:t>
            </a:r>
            <a:r>
              <a:rPr lang="es-ES" sz="4400" b="0" i="0" dirty="0">
                <a:solidFill>
                  <a:srgbClr val="2B91AF"/>
                </a:solidFill>
                <a:effectLst/>
                <a:latin typeface="Consolas" panose="020B0609020204030204" pitchFamily="49" charset="0"/>
              </a:rPr>
              <a:t>GiroALaDerecha</a:t>
            </a:r>
            <a:r>
              <a:rPr lang="es-ES" sz="4400" b="0" i="0" dirty="0">
                <a:solidFill>
                  <a:srgbClr val="000000"/>
                </a:solidFill>
                <a:effectLst/>
                <a:latin typeface="Consolas" panose="020B0609020204030204" pitchFamily="49" charset="0"/>
              </a:rPr>
              <a:t>(p1,p2,p3))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salida.pop_back</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p1 = salida.at(</a:t>
            </a:r>
            <a:r>
              <a:rPr lang="es-ES" sz="4400" b="0" i="0" dirty="0" err="1">
                <a:solidFill>
                  <a:srgbClr val="000000"/>
                </a:solidFill>
                <a:effectLst/>
                <a:latin typeface="Consolas" panose="020B0609020204030204" pitchFamily="49" charset="0"/>
              </a:rPr>
              <a:t>salida.size</a:t>
            </a:r>
            <a:r>
              <a:rPr lang="es-ES" sz="4400" b="0" i="0" dirty="0">
                <a:solidFill>
                  <a:srgbClr val="000000"/>
                </a:solidFill>
                <a:effectLst/>
                <a:latin typeface="Consolas" panose="020B0609020204030204" pitchFamily="49" charset="0"/>
              </a:rPr>
              <a:t>() - </a:t>
            </a:r>
            <a:r>
              <a:rPr lang="es-ES" sz="4400" b="0" i="0" dirty="0">
                <a:solidFill>
                  <a:srgbClr val="006666"/>
                </a:solidFill>
                <a:effectLst/>
                <a:latin typeface="Consolas" panose="020B0609020204030204" pitchFamily="49" charset="0"/>
              </a:rPr>
              <a:t>2</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p2 = </a:t>
            </a:r>
            <a:r>
              <a:rPr lang="es-ES" sz="4400" b="0" i="0" dirty="0" err="1">
                <a:solidFill>
                  <a:srgbClr val="000000"/>
                </a:solidFill>
                <a:effectLst/>
                <a:latin typeface="Consolas" panose="020B0609020204030204" pitchFamily="49" charset="0"/>
              </a:rPr>
              <a:t>salida.back</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p3 = p.at(i);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(p.at(i));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return</a:t>
            </a:r>
            <a:r>
              <a:rPr lang="es-ES" sz="4400" b="0" i="0" dirty="0">
                <a:solidFill>
                  <a:srgbClr val="000000"/>
                </a:solidFill>
                <a:effectLst/>
                <a:latin typeface="Consolas" panose="020B0609020204030204" pitchFamily="49" charset="0"/>
              </a:rPr>
              <a:t> (salida);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11975F3E-0933-6840-4A47-5E7E0FDB7417}"/>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32337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Algoritmo Divide y Vencerás</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6C4DC-E93C-5FFC-E053-40286EA205C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p:txBody>
          <a:bodyPr/>
          <a:lstStyle/>
          <a:p>
            <a:r>
              <a:rPr lang="es-ES" dirty="0"/>
              <a:t>Para aplicar el Divide y Vencerás, comenzamos ordenando el vector de forma creciente en función del punto con menor coordenada en el eje X.  Para la ordenación utilizamos el método quicksort. </a:t>
            </a:r>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80288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883BA-5ADC-FC80-D216-0CA5E35BE42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643EFEE-581B-FB6C-97C2-D6C5D3198FC9}"/>
              </a:ext>
            </a:extLst>
          </p:cNvPr>
          <p:cNvSpPr>
            <a:spLocks noGrp="1"/>
          </p:cNvSpPr>
          <p:nvPr>
            <p:ph idx="1"/>
          </p:nvPr>
        </p:nvSpPr>
        <p:spPr>
          <a:xfrm>
            <a:off x="3761047" y="2324333"/>
            <a:ext cx="4730865" cy="2533994"/>
          </a:xfrm>
          <a:solidFill>
            <a:schemeClr val="bg1">
              <a:lumMod val="95000"/>
            </a:schemeClr>
          </a:solidFill>
        </p:spPr>
        <p:txBody>
          <a:bodyPr>
            <a:normAutofit/>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a,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b)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p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q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b;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&lt;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 -&gt; </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&gt;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(retorno);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DCE9427-FB85-D93E-87B3-3FF06B92F356}"/>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98125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Específico</a:t>
            </a:r>
          </a:p>
          <a:p>
            <a:pPr rtl="0"/>
            <a:r>
              <a:rPr lang="es" dirty="0"/>
              <a:t>- Algoritmo Divide y Vencerás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11/04/2023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F2911-571F-5DB0-2697-AD02F114A05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93D395E-00F3-66E5-C187-EEE0FD7BD8FC}"/>
              </a:ext>
            </a:extLst>
          </p:cNvPr>
          <p:cNvSpPr>
            <a:spLocks noGrp="1"/>
          </p:cNvSpPr>
          <p:nvPr>
            <p:ph idx="1"/>
          </p:nvPr>
        </p:nvSpPr>
        <p:spPr>
          <a:xfrm>
            <a:off x="3684385" y="3069937"/>
            <a:ext cx="4823229" cy="718126"/>
          </a:xfrm>
          <a:solidFill>
            <a:schemeClr val="bg1">
              <a:lumMod val="95000"/>
            </a:schemeClr>
          </a:solidFill>
        </p:spPr>
        <p:txBody>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OrdenaPorOrdenada</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p){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qsort</a:t>
            </a:r>
            <a:r>
              <a:rPr lang="es-ES" sz="1100" b="0" i="0" dirty="0">
                <a:solidFill>
                  <a:srgbClr val="000000"/>
                </a:solidFill>
                <a:effectLst/>
                <a:latin typeface="Consolas" panose="020B0609020204030204" pitchFamily="49" charset="0"/>
              </a:rPr>
              <a:t>(</a:t>
            </a:r>
            <a:r>
              <a:rPr lang="es-ES" sz="1100" b="0" i="0" dirty="0" err="1">
                <a:solidFill>
                  <a:srgbClr val="000000"/>
                </a:solidFill>
                <a:effectLst/>
                <a:latin typeface="Consolas" panose="020B0609020204030204" pitchFamily="49" charset="0"/>
              </a:rPr>
              <a:t>p.data</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p.size</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sizeof</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064A2880-F5E0-A8C2-2B02-AC54C02D50C8}"/>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32726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385A5-B970-6EC7-BC5E-5B2465BCB79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8FDA25B-AB71-EFEA-005A-B5830EBCDAFC}"/>
              </a:ext>
            </a:extLst>
          </p:cNvPr>
          <p:cNvSpPr>
            <a:spLocks noGrp="1"/>
          </p:cNvSpPr>
          <p:nvPr>
            <p:ph idx="1"/>
          </p:nvPr>
        </p:nvSpPr>
        <p:spPr/>
        <p:txBody>
          <a:bodyPr/>
          <a:lstStyle/>
          <a:p>
            <a:r>
              <a:rPr lang="es-ES" dirty="0"/>
              <a:t>Una vez ordenado, dividimos el vector en partes iguales hasta que el número de puntos sea &lt; 6, el cuál es el mínimo número de puntos que hemos considerado que debe tener cada partición. </a:t>
            </a:r>
          </a:p>
          <a:p>
            <a:pPr marL="0" indent="0">
              <a:buNone/>
            </a:pPr>
            <a:r>
              <a:rPr lang="es-ES" dirty="0"/>
              <a:t> A cada una de las divisiones le aplicamos el algoritmo de Graham explicado previamente en el  algoritmo específico. </a:t>
            </a:r>
          </a:p>
        </p:txBody>
      </p:sp>
      <p:sp>
        <p:nvSpPr>
          <p:cNvPr id="4" name="Marcador de fecha 3">
            <a:extLst>
              <a:ext uri="{FF2B5EF4-FFF2-40B4-BE49-F238E27FC236}">
                <a16:creationId xmlns:a16="http://schemas.microsoft.com/office/drawing/2014/main" id="{042A1FAD-74C5-C1B5-9DD2-678BCC3F6C3C}"/>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58113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53237-4F23-5986-78CA-D9597530228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F8DFA7-CD76-14F3-196F-6B6F740D2E01}"/>
              </a:ext>
            </a:extLst>
          </p:cNvPr>
          <p:cNvSpPr>
            <a:spLocks noGrp="1"/>
          </p:cNvSpPr>
          <p:nvPr>
            <p:ph idx="1"/>
          </p:nvPr>
        </p:nvSpPr>
        <p:spPr>
          <a:xfrm>
            <a:off x="2440247" y="2495363"/>
            <a:ext cx="7372465" cy="3193472"/>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 &lt;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 &lt;= UMBRAL){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k =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U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V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end</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Fusion</a:t>
            </a:r>
            <a:r>
              <a:rPr lang="es-ES" sz="1100" b="0" i="0" dirty="0">
                <a:solidFill>
                  <a:srgbClr val="000000"/>
                </a:solidFill>
                <a:effectLst/>
                <a:latin typeface="Consolas" panose="020B0609020204030204" pitchFamily="49" charset="0"/>
              </a:rPr>
              <a:t>(</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(U,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k),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(V,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DE85D02C-4D8B-9F87-A282-4F00AAF0F4DD}"/>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934639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0839C-270E-D7F6-C2B2-F5CE9D97120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8ADAC64-F816-C0ED-1DF9-B9B4F8C9562F}"/>
              </a:ext>
            </a:extLst>
          </p:cNvPr>
          <p:cNvSpPr>
            <a:spLocks noGrp="1"/>
          </p:cNvSpPr>
          <p:nvPr>
            <p:ph idx="1"/>
          </p:nvPr>
        </p:nvSpPr>
        <p:spPr/>
        <p:txBody>
          <a:bodyPr/>
          <a:lstStyle/>
          <a:p>
            <a:r>
              <a:rPr lang="es-ES" dirty="0"/>
              <a:t>Una vez calculadas las envolventes conexas, unimos las envolventes de todas las divisiones. Para ello calculamos la tangente superior e inferior entre los polinomios contiguos tanteando hasta obtenerlos. Con las tangentes obtenidas, sólo nos queda fusionar las envolventes, que bastaría con añadir los puntos desde la tangente inferior hasta la tangente superior del polinomio derecho y después añadir desde la tangente superior hasta la tangente inferior del izquierdo. </a:t>
            </a:r>
          </a:p>
        </p:txBody>
      </p:sp>
      <p:sp>
        <p:nvSpPr>
          <p:cNvPr id="4" name="Marcador de fecha 3">
            <a:extLst>
              <a:ext uri="{FF2B5EF4-FFF2-40B4-BE49-F238E27FC236}">
                <a16:creationId xmlns:a16="http://schemas.microsoft.com/office/drawing/2014/main" id="{63D1E26C-3CD0-E9CF-9E5A-48CB811A439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884255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F5E56-B965-DD0C-9431-3883D22D5375}"/>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1A0B9CB0-6D07-289C-8775-1C5490BDD2CE}"/>
              </a:ext>
            </a:extLst>
          </p:cNvPr>
          <p:cNvSpPr>
            <a:spLocks noGrp="1"/>
          </p:cNvSpPr>
          <p:nvPr>
            <p:ph idx="1"/>
          </p:nvPr>
        </p:nvSpPr>
        <p:spPr>
          <a:xfrm>
            <a:off x="3319779" y="1737360"/>
            <a:ext cx="5613401" cy="4389581"/>
          </a:xfrm>
          <a:solidFill>
            <a:schemeClr val="bg1">
              <a:lumMod val="95000"/>
            </a:schemeClr>
          </a:solidFill>
        </p:spPr>
        <p:txBody>
          <a:bodyPr>
            <a:normAutofit fontScale="25000" lnSpcReduction="20000"/>
          </a:bodyPr>
          <a:lstStyle/>
          <a:p>
            <a:pPr algn="l" rtl="0" fontAlgn="base">
              <a:spcBef>
                <a:spcPts val="0"/>
              </a:spcBef>
              <a:spcAft>
                <a:spcPts val="0"/>
              </a:spcAft>
            </a:pPr>
            <a:r>
              <a:rPr lang="es-ES" sz="2800" b="0" i="0" dirty="0">
                <a:solidFill>
                  <a:srgbClr val="000000"/>
                </a:solidFill>
                <a:effectLst/>
                <a:latin typeface="Consolas" panose="020B0609020204030204" pitchFamily="49" charset="0"/>
              </a:rPr>
              <a:t>vector</a:t>
            </a:r>
            <a:r>
              <a:rPr lang="es-ES" sz="2800" b="0" i="0" dirty="0">
                <a:solidFill>
                  <a:srgbClr val="A31515"/>
                </a:solidFill>
                <a:effectLst/>
                <a:latin typeface="Consolas" panose="020B0609020204030204" pitchFamily="49" charset="0"/>
              </a:rPr>
              <a:t>&lt;</a:t>
            </a:r>
            <a:r>
              <a:rPr lang="es-ES" sz="2800" b="0" i="0" dirty="0" err="1">
                <a:solidFill>
                  <a:srgbClr val="A31515"/>
                </a:solidFill>
                <a:effectLst/>
                <a:latin typeface="Consolas" panose="020B0609020204030204" pitchFamily="49" charset="0"/>
              </a:rPr>
              <a:t>int</a:t>
            </a:r>
            <a:r>
              <a:rPr lang="es-ES" sz="2800" b="0" i="0" dirty="0">
                <a:solidFill>
                  <a:srgbClr val="A31515"/>
                </a:solidFill>
                <a:effectLst/>
                <a:latin typeface="Consolas" panose="020B0609020204030204" pitchFamily="49" charset="0"/>
              </a:rPr>
              <a:t>&gt;</a:t>
            </a:r>
            <a:r>
              <a:rPr lang="es-ES" sz="2800" b="0" i="0" dirty="0">
                <a:solidFill>
                  <a:srgbClr val="000000"/>
                </a:solidFill>
                <a:effectLst/>
                <a:latin typeface="Consolas" panose="020B0609020204030204" pitchFamily="49" charset="0"/>
              </a:rPr>
              <a:t> </a:t>
            </a:r>
            <a:r>
              <a:rPr lang="es-ES" sz="2800" b="0" i="0" dirty="0" err="1">
                <a:solidFill>
                  <a:srgbClr val="2B91AF"/>
                </a:solidFill>
                <a:effectLst/>
                <a:latin typeface="Consolas" panose="020B0609020204030204" pitchFamily="49" charset="0"/>
              </a:rPr>
              <a:t>CalculaTangentes</a:t>
            </a:r>
            <a:r>
              <a:rPr lang="es-ES" sz="2800" b="0" i="0" dirty="0">
                <a:solidFill>
                  <a:srgbClr val="000000"/>
                </a:solidFill>
                <a:effectLst/>
                <a:latin typeface="Consolas" panose="020B0609020204030204" pitchFamily="49" charset="0"/>
              </a:rPr>
              <a:t>(</a:t>
            </a:r>
            <a:r>
              <a:rPr lang="es-ES" sz="2800" b="0" i="0" dirty="0" err="1">
                <a:solidFill>
                  <a:srgbClr val="0000FF"/>
                </a:solidFill>
                <a:effectLst/>
                <a:latin typeface="Consolas" panose="020B0609020204030204" pitchFamily="49" charset="0"/>
              </a:rPr>
              <a:t>const</a:t>
            </a:r>
            <a:r>
              <a:rPr lang="es-ES" sz="2800" b="0" i="0" dirty="0">
                <a:solidFill>
                  <a:srgbClr val="000000"/>
                </a:solidFill>
                <a:effectLst/>
                <a:latin typeface="Consolas" panose="020B0609020204030204" pitchFamily="49" charset="0"/>
              </a:rPr>
              <a:t> vector&lt;</a:t>
            </a:r>
            <a:r>
              <a:rPr lang="es-ES" sz="2800" b="0" i="0" dirty="0">
                <a:solidFill>
                  <a:srgbClr val="2B91AF"/>
                </a:solidFill>
                <a:effectLst/>
                <a:latin typeface="Consolas" panose="020B0609020204030204" pitchFamily="49" charset="0"/>
              </a:rPr>
              <a:t>Punto</a:t>
            </a:r>
            <a:r>
              <a:rPr lang="es-ES" sz="2800" b="0" i="0" dirty="0">
                <a:solidFill>
                  <a:srgbClr val="000000"/>
                </a:solidFill>
                <a:effectLst/>
                <a:latin typeface="Consolas" panose="020B0609020204030204" pitchFamily="49" charset="0"/>
              </a:rPr>
              <a:t>&gt; &amp; izquierda, </a:t>
            </a:r>
            <a:r>
              <a:rPr lang="es-ES" sz="2800" b="0" i="0" dirty="0" err="1">
                <a:solidFill>
                  <a:srgbClr val="0000FF"/>
                </a:solidFill>
                <a:effectLst/>
                <a:latin typeface="Consolas" panose="020B0609020204030204" pitchFamily="49" charset="0"/>
              </a:rPr>
              <a:t>const</a:t>
            </a:r>
            <a:r>
              <a:rPr lang="es-ES" sz="2800" b="0" i="0" dirty="0">
                <a:solidFill>
                  <a:srgbClr val="000000"/>
                </a:solidFill>
                <a:effectLst/>
                <a:latin typeface="Consolas" panose="020B0609020204030204" pitchFamily="49" charset="0"/>
              </a:rPr>
              <a:t> vector&lt;</a:t>
            </a:r>
            <a:r>
              <a:rPr lang="es-ES" sz="2800" b="0" i="0" dirty="0">
                <a:solidFill>
                  <a:srgbClr val="2B91AF"/>
                </a:solidFill>
                <a:effectLst/>
                <a:latin typeface="Consolas" panose="020B0609020204030204" pitchFamily="49" charset="0"/>
              </a:rPr>
              <a:t>Punto</a:t>
            </a:r>
            <a:r>
              <a:rPr lang="es-ES" sz="2800" b="0" i="0" dirty="0">
                <a:solidFill>
                  <a:srgbClr val="000000"/>
                </a:solidFill>
                <a:effectLst/>
                <a:latin typeface="Consolas" panose="020B0609020204030204" pitchFamily="49" charset="0"/>
              </a:rPr>
              <a:t>&gt; &amp; derecha){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8000"/>
                </a:solidFill>
                <a:effectLst/>
                <a:latin typeface="Consolas" panose="020B0609020204030204" pitchFamily="49" charset="0"/>
              </a:rPr>
              <a:t>// Vemos cuántos puntos hay en cada polinomio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int</a:t>
            </a:r>
            <a:r>
              <a:rPr lang="es-ES" sz="2800" b="0" i="0" dirty="0">
                <a:solidFill>
                  <a:srgbClr val="000000"/>
                </a:solidFill>
                <a:effectLst/>
                <a:latin typeface="Consolas" panose="020B0609020204030204" pitchFamily="49" charset="0"/>
              </a:rPr>
              <a:t> n1 = </a:t>
            </a:r>
            <a:r>
              <a:rPr lang="es-ES" sz="2800" b="0" i="0" dirty="0" err="1">
                <a:solidFill>
                  <a:srgbClr val="000000"/>
                </a:solidFill>
                <a:effectLst/>
                <a:latin typeface="Consolas" panose="020B0609020204030204" pitchFamily="49" charset="0"/>
              </a:rPr>
              <a:t>izquierda.size</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int</a:t>
            </a:r>
            <a:r>
              <a:rPr lang="es-ES" sz="2800" b="0" i="0" dirty="0">
                <a:solidFill>
                  <a:srgbClr val="000000"/>
                </a:solidFill>
                <a:effectLst/>
                <a:latin typeface="Consolas" panose="020B0609020204030204" pitchFamily="49" charset="0"/>
              </a:rPr>
              <a:t> n2 = </a:t>
            </a:r>
            <a:r>
              <a:rPr lang="es-ES" sz="2800" b="0" i="0" dirty="0" err="1">
                <a:solidFill>
                  <a:srgbClr val="000000"/>
                </a:solidFill>
                <a:effectLst/>
                <a:latin typeface="Consolas" panose="020B0609020204030204" pitchFamily="49" charset="0"/>
              </a:rPr>
              <a:t>derecha.size</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8000"/>
                </a:solidFill>
                <a:effectLst/>
                <a:latin typeface="Consolas" panose="020B0609020204030204" pitchFamily="49" charset="0"/>
              </a:rPr>
              <a:t>// Buscamos el punto más a la derecha del polinomio izquierdo y el punto más a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8000"/>
                </a:solidFill>
                <a:effectLst/>
                <a:latin typeface="Consolas" panose="020B0609020204030204" pitchFamily="49" charset="0"/>
              </a:rPr>
              <a:t>// la izquierda del polinomio derecho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int</a:t>
            </a:r>
            <a:r>
              <a:rPr lang="es-ES" sz="2800" b="0" i="0" dirty="0">
                <a:solidFill>
                  <a:srgbClr val="000000"/>
                </a:solidFill>
                <a:effectLst/>
                <a:latin typeface="Consolas" panose="020B0609020204030204" pitchFamily="49" charset="0"/>
              </a:rPr>
              <a:t> a = </a:t>
            </a:r>
            <a:r>
              <a:rPr lang="es-ES" sz="2800" b="0" i="0" dirty="0">
                <a:solidFill>
                  <a:srgbClr val="006666"/>
                </a:solidFill>
                <a:effectLst/>
                <a:latin typeface="Consolas" panose="020B0609020204030204" pitchFamily="49" charset="0"/>
              </a:rPr>
              <a:t>0</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while</a:t>
            </a:r>
            <a:r>
              <a:rPr lang="es-ES" sz="2800" b="0" i="0" dirty="0">
                <a:solidFill>
                  <a:srgbClr val="000000"/>
                </a:solidFill>
                <a:effectLst/>
                <a:latin typeface="Consolas" panose="020B0609020204030204" pitchFamily="49" charset="0"/>
              </a:rPr>
              <a:t> (izquierda.at(a).</a:t>
            </a:r>
            <a:r>
              <a:rPr lang="es-ES" sz="2800" b="0" i="0" dirty="0" err="1">
                <a:solidFill>
                  <a:srgbClr val="000000"/>
                </a:solidFill>
                <a:effectLst/>
                <a:latin typeface="Consolas" panose="020B0609020204030204" pitchFamily="49" charset="0"/>
              </a:rPr>
              <a:t>getX</a:t>
            </a:r>
            <a:r>
              <a:rPr lang="es-ES" sz="2800" b="0" i="0" dirty="0">
                <a:solidFill>
                  <a:srgbClr val="000000"/>
                </a:solidFill>
                <a:effectLst/>
                <a:latin typeface="Consolas" panose="020B0609020204030204" pitchFamily="49" charset="0"/>
              </a:rPr>
              <a:t>() &lt;= izquierda.at(a+</a:t>
            </a:r>
            <a:r>
              <a:rPr lang="es-ES" sz="2800" b="0" i="0" dirty="0">
                <a:solidFill>
                  <a:srgbClr val="006666"/>
                </a:solidFill>
                <a:effectLst/>
                <a:latin typeface="Consolas" panose="020B0609020204030204" pitchFamily="49" charset="0"/>
              </a:rPr>
              <a:t>1</a:t>
            </a:r>
            <a:r>
              <a:rPr lang="es-ES" sz="2800" b="0" i="0" dirty="0">
                <a:solidFill>
                  <a:srgbClr val="000000"/>
                </a:solidFill>
                <a:effectLst/>
                <a:latin typeface="Consolas" panose="020B0609020204030204" pitchFamily="49" charset="0"/>
              </a:rPr>
              <a:t>).</a:t>
            </a:r>
            <a:r>
              <a:rPr lang="es-ES" sz="2800" b="0" i="0" dirty="0" err="1">
                <a:solidFill>
                  <a:srgbClr val="000000"/>
                </a:solidFill>
                <a:effectLst/>
                <a:latin typeface="Consolas" panose="020B0609020204030204" pitchFamily="49" charset="0"/>
              </a:rPr>
              <a:t>getX</a:t>
            </a:r>
            <a:r>
              <a:rPr lang="es-ES" sz="2800" b="0" i="0" dirty="0">
                <a:solidFill>
                  <a:srgbClr val="000000"/>
                </a:solidFill>
                <a:effectLst/>
                <a:latin typeface="Consolas" panose="020B0609020204030204" pitchFamily="49" charset="0"/>
              </a:rPr>
              <a:t>() &amp;&amp; a &lt; n1){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int</a:t>
            </a:r>
            <a:r>
              <a:rPr lang="es-ES" sz="2800" b="0" i="0" dirty="0">
                <a:solidFill>
                  <a:srgbClr val="000000"/>
                </a:solidFill>
                <a:effectLst/>
                <a:latin typeface="Consolas" panose="020B0609020204030204" pitchFamily="49" charset="0"/>
              </a:rPr>
              <a:t> b = n2-</a:t>
            </a:r>
            <a:r>
              <a:rPr lang="es-ES" sz="2800" b="0" i="0" dirty="0">
                <a:solidFill>
                  <a:srgbClr val="006666"/>
                </a:solidFill>
                <a:effectLst/>
                <a:latin typeface="Consolas" panose="020B0609020204030204" pitchFamily="49" charset="0"/>
              </a:rPr>
              <a:t>1</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while</a:t>
            </a:r>
            <a:r>
              <a:rPr lang="es-ES" sz="2800" b="0" i="0" dirty="0">
                <a:solidFill>
                  <a:srgbClr val="000000"/>
                </a:solidFill>
                <a:effectLst/>
                <a:latin typeface="Consolas" panose="020B0609020204030204" pitchFamily="49" charset="0"/>
              </a:rPr>
              <a:t> (derecha.at(b).</a:t>
            </a:r>
            <a:r>
              <a:rPr lang="es-ES" sz="2800" b="0" i="0" dirty="0" err="1">
                <a:solidFill>
                  <a:srgbClr val="000000"/>
                </a:solidFill>
                <a:effectLst/>
                <a:latin typeface="Consolas" panose="020B0609020204030204" pitchFamily="49" charset="0"/>
              </a:rPr>
              <a:t>getX</a:t>
            </a:r>
            <a:r>
              <a:rPr lang="es-ES" sz="2800" b="0" i="0" dirty="0">
                <a:solidFill>
                  <a:srgbClr val="000000"/>
                </a:solidFill>
                <a:effectLst/>
                <a:latin typeface="Consolas" panose="020B0609020204030204" pitchFamily="49" charset="0"/>
              </a:rPr>
              <a:t>() &gt;= derecha.at(b-</a:t>
            </a:r>
            <a:r>
              <a:rPr lang="es-ES" sz="2800" b="0" i="0" dirty="0">
                <a:solidFill>
                  <a:srgbClr val="006666"/>
                </a:solidFill>
                <a:effectLst/>
                <a:latin typeface="Consolas" panose="020B0609020204030204" pitchFamily="49" charset="0"/>
              </a:rPr>
              <a:t>1</a:t>
            </a:r>
            <a:r>
              <a:rPr lang="es-ES" sz="2800" b="0" i="0" dirty="0">
                <a:solidFill>
                  <a:srgbClr val="000000"/>
                </a:solidFill>
                <a:effectLst/>
                <a:latin typeface="Consolas" panose="020B0609020204030204" pitchFamily="49" charset="0"/>
              </a:rPr>
              <a:t>).</a:t>
            </a:r>
            <a:r>
              <a:rPr lang="es-ES" sz="2800" b="0" i="0" dirty="0" err="1">
                <a:solidFill>
                  <a:srgbClr val="000000"/>
                </a:solidFill>
                <a:effectLst/>
                <a:latin typeface="Consolas" panose="020B0609020204030204" pitchFamily="49" charset="0"/>
              </a:rPr>
              <a:t>getX</a:t>
            </a:r>
            <a:r>
              <a:rPr lang="es-ES" sz="2800" b="0" i="0" dirty="0">
                <a:solidFill>
                  <a:srgbClr val="000000"/>
                </a:solidFill>
                <a:effectLst/>
                <a:latin typeface="Consolas" panose="020B0609020204030204" pitchFamily="49" charset="0"/>
              </a:rPr>
              <a:t>() &amp;&amp; b &gt; </a:t>
            </a:r>
            <a:r>
              <a:rPr lang="es-ES" sz="2800" b="0" i="0" dirty="0">
                <a:solidFill>
                  <a:srgbClr val="006666"/>
                </a:solidFill>
                <a:effectLst/>
                <a:latin typeface="Consolas" panose="020B0609020204030204" pitchFamily="49" charset="0"/>
              </a:rPr>
              <a:t>0</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--b;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8000"/>
                </a:solidFill>
                <a:effectLst/>
                <a:latin typeface="Consolas" panose="020B0609020204030204" pitchFamily="49" charset="0"/>
              </a:rPr>
              <a:t>// Calculamos la tangente superior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int</a:t>
            </a:r>
            <a:r>
              <a:rPr lang="es-ES" sz="2800" b="0" i="0" dirty="0">
                <a:solidFill>
                  <a:srgbClr val="000000"/>
                </a:solidFill>
                <a:effectLst/>
                <a:latin typeface="Consolas" panose="020B0609020204030204" pitchFamily="49" charset="0"/>
              </a:rPr>
              <a:t> </a:t>
            </a:r>
            <a:r>
              <a:rPr lang="es-ES" sz="2800" b="0" i="0" dirty="0" err="1">
                <a:solidFill>
                  <a:srgbClr val="000000"/>
                </a:solidFill>
                <a:effectLst/>
                <a:latin typeface="Consolas" panose="020B0609020204030204" pitchFamily="49" charset="0"/>
              </a:rPr>
              <a:t>tsup_a</a:t>
            </a:r>
            <a:r>
              <a:rPr lang="es-ES" sz="2800" b="0" i="0" dirty="0">
                <a:solidFill>
                  <a:srgbClr val="000000"/>
                </a:solidFill>
                <a:effectLst/>
                <a:latin typeface="Consolas" panose="020B0609020204030204" pitchFamily="49" charset="0"/>
              </a:rPr>
              <a:t> = a, </a:t>
            </a:r>
            <a:r>
              <a:rPr lang="es-ES" sz="2800" b="0" i="0" dirty="0" err="1">
                <a:solidFill>
                  <a:srgbClr val="000000"/>
                </a:solidFill>
                <a:effectLst/>
                <a:latin typeface="Consolas" panose="020B0609020204030204" pitchFamily="49" charset="0"/>
              </a:rPr>
              <a:t>tsup_b</a:t>
            </a:r>
            <a:r>
              <a:rPr lang="es-ES" sz="2800" b="0" i="0" dirty="0">
                <a:solidFill>
                  <a:srgbClr val="000000"/>
                </a:solidFill>
                <a:effectLst/>
                <a:latin typeface="Consolas" panose="020B0609020204030204" pitchFamily="49" charset="0"/>
              </a:rPr>
              <a:t> = b;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00FF"/>
                </a:solidFill>
                <a:effectLst/>
                <a:latin typeface="Consolas" panose="020B0609020204030204" pitchFamily="49" charset="0"/>
              </a:rPr>
              <a:t>bool</a:t>
            </a:r>
            <a:r>
              <a:rPr lang="es-ES" sz="2800" b="0" i="0" dirty="0">
                <a:solidFill>
                  <a:srgbClr val="000000"/>
                </a:solidFill>
                <a:effectLst/>
                <a:latin typeface="Consolas" panose="020B0609020204030204" pitchFamily="49" charset="0"/>
              </a:rPr>
              <a:t> </a:t>
            </a:r>
            <a:r>
              <a:rPr lang="es-ES" sz="2800" b="0" i="0" dirty="0">
                <a:solidFill>
                  <a:srgbClr val="0000FF"/>
                </a:solidFill>
                <a:effectLst/>
                <a:latin typeface="Consolas" panose="020B0609020204030204" pitchFamily="49" charset="0"/>
              </a:rPr>
              <a:t>done</a:t>
            </a:r>
            <a:r>
              <a:rPr lang="es-ES" sz="2800" b="0" i="0" dirty="0">
                <a:solidFill>
                  <a:srgbClr val="000000"/>
                </a:solidFill>
                <a:effectLst/>
                <a:latin typeface="Consolas" panose="020B0609020204030204" pitchFamily="49" charset="0"/>
              </a:rPr>
              <a:t> = </a:t>
            </a:r>
            <a:r>
              <a:rPr lang="es-ES" sz="2800" b="0" i="0" dirty="0">
                <a:solidFill>
                  <a:srgbClr val="0000FF"/>
                </a:solidFill>
                <a:effectLst/>
                <a:latin typeface="Consolas" panose="020B0609020204030204" pitchFamily="49" charset="0"/>
              </a:rPr>
              <a:t>false</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while</a:t>
            </a:r>
            <a:r>
              <a:rPr lang="es-ES" sz="2800" b="0" i="0" dirty="0">
                <a:solidFill>
                  <a:srgbClr val="000000"/>
                </a:solidFill>
                <a:effectLst/>
                <a:latin typeface="Consolas" panose="020B0609020204030204" pitchFamily="49" charset="0"/>
              </a:rPr>
              <a:t> (!</a:t>
            </a:r>
            <a:r>
              <a:rPr lang="es-ES" sz="2800" b="0" i="0" dirty="0">
                <a:solidFill>
                  <a:srgbClr val="0000FF"/>
                </a:solidFill>
                <a:effectLst/>
                <a:latin typeface="Consolas" panose="020B0609020204030204" pitchFamily="49" charset="0"/>
              </a:rPr>
              <a:t>done</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a:solidFill>
                  <a:srgbClr val="0000FF"/>
                </a:solidFill>
                <a:effectLst/>
                <a:latin typeface="Consolas" panose="020B0609020204030204" pitchFamily="49" charset="0"/>
              </a:rPr>
              <a:t>done</a:t>
            </a:r>
            <a:r>
              <a:rPr lang="es-ES" sz="2800" b="0" i="0" dirty="0">
                <a:solidFill>
                  <a:srgbClr val="000000"/>
                </a:solidFill>
                <a:effectLst/>
                <a:latin typeface="Consolas" panose="020B0609020204030204" pitchFamily="49" charset="0"/>
              </a:rPr>
              <a:t> = </a:t>
            </a:r>
            <a:r>
              <a:rPr lang="es-ES" sz="2800" b="0" i="0" dirty="0">
                <a:solidFill>
                  <a:srgbClr val="0000FF"/>
                </a:solidFill>
                <a:effectLst/>
                <a:latin typeface="Consolas" panose="020B0609020204030204" pitchFamily="49" charset="0"/>
              </a:rPr>
              <a:t>true</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8000"/>
                </a:solidFill>
                <a:effectLst/>
                <a:latin typeface="Consolas" panose="020B0609020204030204" pitchFamily="49" charset="0"/>
              </a:rPr>
              <a:t>// A partir del punto b, calcularemos el primer giro que no sea a la derecha con puntos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8000"/>
                </a:solidFill>
                <a:effectLst/>
                <a:latin typeface="Consolas" panose="020B0609020204030204" pitchFamily="49" charset="0"/>
              </a:rPr>
              <a:t>//del polinomio de la izquierda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8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FF"/>
                </a:solidFill>
                <a:effectLst/>
                <a:latin typeface="Consolas" panose="020B0609020204030204" pitchFamily="49" charset="0"/>
              </a:rPr>
              <a:t>while</a:t>
            </a:r>
            <a:r>
              <a:rPr lang="es-ES" sz="2800" b="0" i="0" dirty="0">
                <a:solidFill>
                  <a:srgbClr val="000000"/>
                </a:solidFill>
                <a:effectLst/>
                <a:latin typeface="Consolas" panose="020B0609020204030204" pitchFamily="49" charset="0"/>
              </a:rPr>
              <a:t> (</a:t>
            </a:r>
            <a:r>
              <a:rPr lang="es-ES" sz="2800" b="0" i="0" dirty="0">
                <a:solidFill>
                  <a:srgbClr val="2B91AF"/>
                </a:solidFill>
                <a:effectLst/>
                <a:latin typeface="Consolas" panose="020B0609020204030204" pitchFamily="49" charset="0"/>
              </a:rPr>
              <a:t>GiroALaDerecha</a:t>
            </a:r>
            <a:r>
              <a:rPr lang="es-ES" sz="2800" b="0" i="0" dirty="0">
                <a:solidFill>
                  <a:srgbClr val="000000"/>
                </a:solidFill>
                <a:effectLst/>
                <a:latin typeface="Consolas" panose="020B0609020204030204" pitchFamily="49" charset="0"/>
              </a:rPr>
              <a:t>(derecha.at(</a:t>
            </a:r>
            <a:r>
              <a:rPr lang="es-ES" sz="2800" b="0" i="0" dirty="0" err="1">
                <a:solidFill>
                  <a:srgbClr val="000000"/>
                </a:solidFill>
                <a:effectLst/>
                <a:latin typeface="Consolas" panose="020B0609020204030204" pitchFamily="49" charset="0"/>
              </a:rPr>
              <a:t>tsup_b</a:t>
            </a:r>
            <a:r>
              <a:rPr lang="es-ES" sz="2800" b="0" i="0" dirty="0">
                <a:solidFill>
                  <a:srgbClr val="000000"/>
                </a:solidFill>
                <a:effectLst/>
                <a:latin typeface="Consolas" panose="020B0609020204030204" pitchFamily="49" charset="0"/>
              </a:rPr>
              <a:t>), izquierda.at(</a:t>
            </a:r>
            <a:r>
              <a:rPr lang="es-ES" sz="2800" b="0" i="0" dirty="0" err="1">
                <a:solidFill>
                  <a:srgbClr val="000000"/>
                </a:solidFill>
                <a:effectLst/>
                <a:latin typeface="Consolas" panose="020B0609020204030204" pitchFamily="49" charset="0"/>
              </a:rPr>
              <a:t>tsup_a</a:t>
            </a: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marL="0" indent="0" algn="l" rtl="0" fontAlgn="base">
              <a:spcBef>
                <a:spcPts val="0"/>
              </a:spcBef>
              <a:spcAft>
                <a:spcPts val="0"/>
              </a:spcAft>
              <a:buNone/>
            </a:pPr>
            <a:r>
              <a:rPr lang="es-ES" sz="2800" b="0" i="0" dirty="0">
                <a:solidFill>
                  <a:srgbClr val="000000"/>
                </a:solidFill>
                <a:effectLst/>
                <a:latin typeface="Consolas" panose="020B0609020204030204" pitchFamily="49" charset="0"/>
              </a:rPr>
              <a:t>izquierda.at((tsup_a+</a:t>
            </a:r>
            <a:r>
              <a:rPr lang="es-ES" sz="2800" b="0" i="0" dirty="0">
                <a:solidFill>
                  <a:srgbClr val="006666"/>
                </a:solidFill>
                <a:effectLst/>
                <a:latin typeface="Consolas" panose="020B0609020204030204" pitchFamily="49" charset="0"/>
              </a:rPr>
              <a:t>1</a:t>
            </a:r>
            <a:r>
              <a:rPr lang="es-ES" sz="2800" b="0" i="0" dirty="0">
                <a:solidFill>
                  <a:srgbClr val="000000"/>
                </a:solidFill>
                <a:effectLst/>
                <a:latin typeface="Consolas" panose="020B0609020204030204" pitchFamily="49" charset="0"/>
              </a:rPr>
              <a:t>)%n1))){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r>
              <a:rPr lang="es-ES" sz="2800" b="0" i="0" dirty="0" err="1">
                <a:solidFill>
                  <a:srgbClr val="000000"/>
                </a:solidFill>
                <a:effectLst/>
                <a:latin typeface="Consolas" panose="020B0609020204030204" pitchFamily="49" charset="0"/>
              </a:rPr>
              <a:t>tsup_a</a:t>
            </a:r>
            <a:r>
              <a:rPr lang="es-ES" sz="2800" b="0" i="0" dirty="0">
                <a:solidFill>
                  <a:srgbClr val="000000"/>
                </a:solidFill>
                <a:effectLst/>
                <a:latin typeface="Consolas" panose="020B0609020204030204" pitchFamily="49" charset="0"/>
              </a:rPr>
              <a:t> = (</a:t>
            </a:r>
            <a:r>
              <a:rPr lang="es-ES" sz="2800" b="0" i="0" dirty="0" err="1">
                <a:solidFill>
                  <a:srgbClr val="000000"/>
                </a:solidFill>
                <a:effectLst/>
                <a:latin typeface="Consolas" panose="020B0609020204030204" pitchFamily="49" charset="0"/>
              </a:rPr>
              <a:t>tsup_a</a:t>
            </a:r>
            <a:r>
              <a:rPr lang="es-ES" sz="2800" b="0" i="0" dirty="0">
                <a:solidFill>
                  <a:srgbClr val="000000"/>
                </a:solidFill>
                <a:effectLst/>
                <a:latin typeface="Consolas" panose="020B0609020204030204" pitchFamily="49" charset="0"/>
              </a:rPr>
              <a:t> + </a:t>
            </a:r>
            <a:r>
              <a:rPr lang="es-ES" sz="2800" b="0" i="0" dirty="0">
                <a:solidFill>
                  <a:srgbClr val="006666"/>
                </a:solidFill>
                <a:effectLst/>
                <a:latin typeface="Consolas" panose="020B0609020204030204" pitchFamily="49" charset="0"/>
              </a:rPr>
              <a:t>1</a:t>
            </a:r>
            <a:r>
              <a:rPr lang="es-ES" sz="2800" b="0" i="0" dirty="0">
                <a:solidFill>
                  <a:srgbClr val="000000"/>
                </a:solidFill>
                <a:effectLst/>
                <a:latin typeface="Consolas" panose="020B0609020204030204" pitchFamily="49" charset="0"/>
              </a:rPr>
              <a:t>) % n1;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2800" b="0" i="0" dirty="0">
                <a:solidFill>
                  <a:srgbClr val="000000"/>
                </a:solidFill>
                <a:effectLst/>
                <a:latin typeface="Consolas" panose="020B0609020204030204" pitchFamily="49" charset="0"/>
              </a:rPr>
              <a:t>  </a:t>
            </a:r>
            <a:endParaRPr lang="es-ES" sz="28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dirty="0"/>
          </a:p>
        </p:txBody>
      </p:sp>
      <p:sp>
        <p:nvSpPr>
          <p:cNvPr id="4" name="Marcador de fecha 3">
            <a:extLst>
              <a:ext uri="{FF2B5EF4-FFF2-40B4-BE49-F238E27FC236}">
                <a16:creationId xmlns:a16="http://schemas.microsoft.com/office/drawing/2014/main" id="{7FD99EBD-E23F-D8DB-EDD2-24F21F2092E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98235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B7433-BC2A-B2CC-195F-3AD7A094B5C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85188374-FA07-BF8F-3B34-7D795369FD67}"/>
              </a:ext>
            </a:extLst>
          </p:cNvPr>
          <p:cNvSpPr>
            <a:spLocks noGrp="1"/>
          </p:cNvSpPr>
          <p:nvPr>
            <p:ph idx="1"/>
          </p:nvPr>
        </p:nvSpPr>
        <p:spPr>
          <a:xfrm>
            <a:off x="1920240" y="2043548"/>
            <a:ext cx="8351520" cy="3562926"/>
          </a:xfrm>
          <a:solidFill>
            <a:schemeClr val="bg1">
              <a:lumMod val="95000"/>
            </a:schemeClr>
          </a:solidFill>
        </p:spPr>
        <p:txBody>
          <a:bodyPr>
            <a:normAutofit fontScale="55000" lnSpcReduction="20000"/>
          </a:bodyPr>
          <a:lstStyle/>
          <a:p>
            <a:pPr algn="l" rtl="0" fontAlgn="base">
              <a:spcBef>
                <a:spcPts val="0"/>
              </a:spcBef>
              <a:spcAft>
                <a:spcPts val="0"/>
              </a:spcAft>
            </a:pPr>
            <a:r>
              <a:rPr lang="es-ES" sz="2000" b="0" i="0" dirty="0">
                <a:solidFill>
                  <a:srgbClr val="008000"/>
                </a:solidFill>
                <a:effectLst/>
                <a:latin typeface="Consolas" panose="020B0609020204030204" pitchFamily="49" charset="0"/>
              </a:rPr>
              <a:t>// Calculamos la tangente inferior, cuyo proceso es análogo solo que a la inversa </a:t>
            </a:r>
            <a:endParaRPr lang="es-ES" sz="2000" b="0" i="0" dirty="0">
              <a:solidFill>
                <a:srgbClr val="000000"/>
              </a:solidFill>
              <a:effectLst/>
              <a:latin typeface="Consolas" panose="020B0609020204030204" pitchFamily="49"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int</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 a,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b;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false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true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GiroALaDerecha</a:t>
            </a:r>
            <a:r>
              <a:rPr lang="es-ES" sz="2000" b="0" i="0" dirty="0">
                <a:solidFill>
                  <a:srgbClr val="000000"/>
                </a:solidFill>
                <a:effectLst/>
                <a:latin typeface="Consolas" panose="020B0609020204030204" pitchFamily="49" charset="0"/>
              </a:rPr>
              <a:t>(izquierda.at(</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derecha.at(</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derecha.at((tinf_b+</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)%n2))){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 </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)%n2;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FF"/>
                </a:solidFill>
                <a:effectLst/>
                <a:latin typeface="Consolas" panose="020B0609020204030204" pitchFamily="49" charset="0"/>
              </a:rPr>
              <a:t>while</a:t>
            </a:r>
            <a:r>
              <a:rPr lang="es-ES" sz="2000" b="0" i="0" dirty="0">
                <a:solidFill>
                  <a:srgbClr val="000000"/>
                </a:solidFill>
                <a:effectLst/>
                <a:latin typeface="Consolas" panose="020B0609020204030204" pitchFamily="49" charset="0"/>
              </a:rPr>
              <a:t> (!</a:t>
            </a:r>
            <a:r>
              <a:rPr lang="es-ES" sz="2000" b="0" i="0" dirty="0">
                <a:solidFill>
                  <a:srgbClr val="2B91AF"/>
                </a:solidFill>
                <a:effectLst/>
                <a:latin typeface="Consolas" panose="020B0609020204030204" pitchFamily="49" charset="0"/>
              </a:rPr>
              <a:t>GiroALaDerecha</a:t>
            </a:r>
            <a:r>
              <a:rPr lang="es-ES" sz="2000" b="0" i="0" dirty="0">
                <a:solidFill>
                  <a:srgbClr val="000000"/>
                </a:solidFill>
                <a:effectLst/>
                <a:latin typeface="Consolas" panose="020B0609020204030204" pitchFamily="49" charset="0"/>
              </a:rPr>
              <a:t>(derecha.at(</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izquierda.at(</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izquierda.at((n1+tinf_a-</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)%n1))){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 (n1+tinf_a-</a:t>
            </a:r>
            <a:r>
              <a:rPr lang="es-ES" sz="2000" b="0" i="0" dirty="0">
                <a:solidFill>
                  <a:srgbClr val="006666"/>
                </a:solidFill>
                <a:effectLst/>
                <a:latin typeface="Consolas" panose="020B0609020204030204" pitchFamily="49" charset="0"/>
              </a:rPr>
              <a:t>1</a:t>
            </a:r>
            <a:r>
              <a:rPr lang="es-ES" sz="2000" b="0" i="0" dirty="0">
                <a:solidFill>
                  <a:srgbClr val="000000"/>
                </a:solidFill>
                <a:effectLst/>
                <a:latin typeface="Consolas" panose="020B0609020204030204" pitchFamily="49" charset="0"/>
              </a:rPr>
              <a:t>)%n1;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done</a:t>
            </a:r>
            <a:r>
              <a:rPr lang="es-ES" sz="2000" b="0" i="0" dirty="0">
                <a:solidFill>
                  <a:srgbClr val="000000"/>
                </a:solidFill>
                <a:effectLst/>
                <a:latin typeface="Consolas" panose="020B0609020204030204" pitchFamily="49" charset="0"/>
              </a:rPr>
              <a:t> = </a:t>
            </a:r>
            <a:r>
              <a:rPr lang="es-ES" sz="2000" b="0" i="0" dirty="0">
                <a:solidFill>
                  <a:srgbClr val="0000FF"/>
                </a:solidFill>
                <a:effectLst/>
                <a:latin typeface="Consolas" panose="020B0609020204030204" pitchFamily="49" charset="0"/>
              </a:rPr>
              <a:t>false</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vector</a:t>
            </a:r>
            <a:r>
              <a:rPr lang="es-ES" sz="2000" b="0" i="0" dirty="0">
                <a:solidFill>
                  <a:srgbClr val="A31515"/>
                </a:solidFill>
                <a:effectLst/>
                <a:latin typeface="Consolas" panose="020B0609020204030204" pitchFamily="49" charset="0"/>
              </a:rPr>
              <a:t>&lt;</a:t>
            </a:r>
            <a:r>
              <a:rPr lang="es-ES" sz="2000" b="0" i="0" dirty="0" err="1">
                <a:solidFill>
                  <a:srgbClr val="A31515"/>
                </a:solidFill>
                <a:effectLst/>
                <a:latin typeface="Consolas" panose="020B0609020204030204" pitchFamily="49" charset="0"/>
              </a:rPr>
              <a:t>int</a:t>
            </a:r>
            <a:r>
              <a:rPr lang="es-ES" sz="2000" b="0" i="0" dirty="0">
                <a:solidFill>
                  <a:srgbClr val="A31515"/>
                </a:solidFill>
                <a:effectLst/>
                <a:latin typeface="Consolas" panose="020B0609020204030204" pitchFamily="49" charset="0"/>
              </a:rPr>
              <a:t>&gt;</a:t>
            </a:r>
            <a:r>
              <a:rPr lang="es-ES" sz="2000" b="0" i="0" dirty="0">
                <a:solidFill>
                  <a:srgbClr val="000000"/>
                </a:solidFill>
                <a:effectLst/>
                <a:latin typeface="Consolas" panose="020B0609020204030204" pitchFamily="49" charset="0"/>
              </a:rPr>
              <a:t> salida = {</a:t>
            </a:r>
            <a:r>
              <a:rPr lang="es-ES" sz="2000" b="0" i="0" dirty="0" err="1">
                <a:solidFill>
                  <a:srgbClr val="000000"/>
                </a:solidFill>
                <a:effectLst/>
                <a:latin typeface="Consolas" panose="020B0609020204030204" pitchFamily="49" charset="0"/>
              </a:rPr>
              <a:t>tsup_a</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tsup_b</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tinf_a</a:t>
            </a:r>
            <a:r>
              <a:rPr lang="es-ES" sz="2000" b="0" i="0" dirty="0">
                <a:solidFill>
                  <a:srgbClr val="000000"/>
                </a:solidFill>
                <a:effectLst/>
                <a:latin typeface="Consolas" panose="020B0609020204030204" pitchFamily="49" charset="0"/>
              </a:rPr>
              <a:t>, </a:t>
            </a:r>
            <a:r>
              <a:rPr lang="es-ES" sz="2000" b="0" i="0" dirty="0" err="1">
                <a:solidFill>
                  <a:srgbClr val="000000"/>
                </a:solidFill>
                <a:effectLst/>
                <a:latin typeface="Consolas" panose="020B0609020204030204" pitchFamily="49" charset="0"/>
              </a:rPr>
              <a:t>tinf_b</a:t>
            </a: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r>
              <a:rPr lang="es-ES" sz="2000" b="0" i="0" dirty="0">
                <a:solidFill>
                  <a:srgbClr val="0000FF"/>
                </a:solidFill>
                <a:effectLst/>
                <a:latin typeface="Consolas" panose="020B0609020204030204" pitchFamily="49" charset="0"/>
              </a:rPr>
              <a:t>return</a:t>
            </a:r>
            <a:r>
              <a:rPr lang="es-ES" sz="2000" b="0" i="0" dirty="0">
                <a:solidFill>
                  <a:srgbClr val="000000"/>
                </a:solidFill>
                <a:effectLst/>
                <a:latin typeface="Consolas" panose="020B0609020204030204" pitchFamily="49" charset="0"/>
              </a:rPr>
              <a:t> (salida);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pPr algn="l" rtl="0" fontAlgn="base">
              <a:spcBef>
                <a:spcPts val="0"/>
              </a:spcBef>
              <a:spcAft>
                <a:spcPts val="0"/>
              </a:spcAft>
            </a:pPr>
            <a:r>
              <a:rPr lang="es-ES" sz="2000" b="0" i="0" dirty="0">
                <a:solidFill>
                  <a:srgbClr val="000000"/>
                </a:solidFill>
                <a:effectLst/>
                <a:latin typeface="Consolas" panose="020B0609020204030204" pitchFamily="49" charset="0"/>
              </a:rPr>
              <a:t>} </a:t>
            </a:r>
            <a:endParaRPr lang="es-ES" sz="20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1ECD1F0A-B7EE-5A70-1495-06687851AE8A}"/>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02740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D7CC7-A369-6734-23B6-E250EAEAC5F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3BEC2A5-F187-A90D-5E75-07E1B85F9037}"/>
              </a:ext>
            </a:extLst>
          </p:cNvPr>
          <p:cNvSpPr>
            <a:spLocks noGrp="1"/>
          </p:cNvSpPr>
          <p:nvPr>
            <p:ph idx="1"/>
          </p:nvPr>
        </p:nvSpPr>
        <p:spPr>
          <a:xfrm>
            <a:off x="2146531" y="1110675"/>
            <a:ext cx="7898938" cy="5105399"/>
          </a:xfrm>
          <a:solidFill>
            <a:schemeClr val="bg1">
              <a:lumMod val="95000"/>
            </a:schemeClr>
          </a:solidFill>
        </p:spPr>
        <p:txBody>
          <a:bodyPr>
            <a:normAutofit fontScale="25000" lnSpcReduction="20000"/>
          </a:bodyPr>
          <a:lstStyle/>
          <a:p>
            <a:pPr algn="l" rtl="0" fontAlgn="base">
              <a:spcBef>
                <a:spcPts val="0"/>
              </a:spcBef>
              <a:spcAft>
                <a:spcPts val="0"/>
              </a:spcAft>
            </a:pPr>
            <a:r>
              <a:rPr lang="es-ES" sz="4400" b="0" i="0" dirty="0">
                <a:solidFill>
                  <a:srgbClr val="000000"/>
                </a:solidFill>
                <a:effectLst/>
                <a:latin typeface="Consolas" panose="020B0609020204030204" pitchFamily="49" charset="0"/>
              </a:rPr>
              <a:t>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t>
            </a:r>
            <a:r>
              <a:rPr lang="es-ES" sz="4400" b="0" i="0" dirty="0" err="1">
                <a:solidFill>
                  <a:srgbClr val="2B91AF"/>
                </a:solidFill>
                <a:effectLst/>
                <a:latin typeface="Consolas" panose="020B0609020204030204" pitchFamily="49" charset="0"/>
              </a:rPr>
              <a:t>Fusion</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const</a:t>
            </a: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&gt;&amp; U, </a:t>
            </a:r>
            <a:r>
              <a:rPr lang="es-ES" sz="4400" b="0" i="0" dirty="0" err="1">
                <a:solidFill>
                  <a:srgbClr val="0000FF"/>
                </a:solidFill>
                <a:effectLst/>
                <a:latin typeface="Consolas" panose="020B0609020204030204" pitchFamily="49" charset="0"/>
              </a:rPr>
              <a:t>const</a:t>
            </a: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&amp; V){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vector</a:t>
            </a:r>
            <a:r>
              <a:rPr lang="es-ES" sz="4400" b="0" i="0" dirty="0">
                <a:solidFill>
                  <a:srgbClr val="A31515"/>
                </a:solidFill>
                <a:effectLst/>
                <a:latin typeface="Consolas" panose="020B0609020204030204" pitchFamily="49" charset="0"/>
              </a:rPr>
              <a:t>&lt;</a:t>
            </a:r>
            <a:r>
              <a:rPr lang="es-ES" sz="4400" b="0" i="0" dirty="0" err="1">
                <a:solidFill>
                  <a:srgbClr val="A31515"/>
                </a:solidFill>
                <a:effectLst/>
                <a:latin typeface="Consolas" panose="020B0609020204030204" pitchFamily="49" charset="0"/>
              </a:rPr>
              <a:t>int</a:t>
            </a:r>
            <a:r>
              <a:rPr lang="es-ES" sz="4400" b="0" i="0" dirty="0">
                <a:solidFill>
                  <a:srgbClr val="A31515"/>
                </a:solidFill>
                <a:effectLst/>
                <a:latin typeface="Consolas" panose="020B0609020204030204" pitchFamily="49" charset="0"/>
              </a:rPr>
              <a:t>&gt;</a:t>
            </a:r>
            <a:r>
              <a:rPr lang="es-ES" sz="4400" b="0" i="0" dirty="0">
                <a:solidFill>
                  <a:srgbClr val="000000"/>
                </a:solidFill>
                <a:effectLst/>
                <a:latin typeface="Consolas" panose="020B0609020204030204" pitchFamily="49" charset="0"/>
              </a:rPr>
              <a:t> tangentes = </a:t>
            </a:r>
            <a:r>
              <a:rPr lang="es-ES" sz="4400" b="0" i="0" dirty="0" err="1">
                <a:solidFill>
                  <a:srgbClr val="2B91AF"/>
                </a:solidFill>
                <a:effectLst/>
                <a:latin typeface="Consolas" panose="020B0609020204030204" pitchFamily="49" charset="0"/>
              </a:rPr>
              <a:t>CalculaTangentes</a:t>
            </a:r>
            <a:r>
              <a:rPr lang="es-ES" sz="4400" b="0" i="0" dirty="0">
                <a:solidFill>
                  <a:srgbClr val="000000"/>
                </a:solidFill>
                <a:effectLst/>
                <a:latin typeface="Consolas" panose="020B0609020204030204" pitchFamily="49" charset="0"/>
              </a:rPr>
              <a:t>(U, V);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n1 = </a:t>
            </a:r>
            <a:r>
              <a:rPr lang="es-ES" sz="4400" b="0" i="0" dirty="0" err="1">
                <a:solidFill>
                  <a:srgbClr val="000000"/>
                </a:solidFill>
                <a:effectLst/>
                <a:latin typeface="Consolas" panose="020B0609020204030204" pitchFamily="49" charset="0"/>
              </a:rPr>
              <a:t>U.size</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n2 = </a:t>
            </a:r>
            <a:r>
              <a:rPr lang="es-ES" sz="4400" b="0" i="0" dirty="0" err="1">
                <a:solidFill>
                  <a:srgbClr val="000000"/>
                </a:solidFill>
                <a:effectLst/>
                <a:latin typeface="Consolas" panose="020B0609020204030204" pitchFamily="49" charset="0"/>
              </a:rPr>
              <a:t>V.size</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vector&lt;</a:t>
            </a:r>
            <a:r>
              <a:rPr lang="es-ES" sz="4400" b="0" i="0" dirty="0">
                <a:solidFill>
                  <a:srgbClr val="2B91AF"/>
                </a:solidFill>
                <a:effectLst/>
                <a:latin typeface="Consolas" panose="020B0609020204030204" pitchFamily="49" charset="0"/>
              </a:rPr>
              <a:t>Punto</a:t>
            </a:r>
            <a:r>
              <a:rPr lang="es-ES" sz="4400" b="0" i="0" dirty="0">
                <a:solidFill>
                  <a:srgbClr val="000000"/>
                </a:solidFill>
                <a:effectLst/>
                <a:latin typeface="Consolas" panose="020B0609020204030204" pitchFamily="49" charset="0"/>
              </a:rPr>
              <a:t>&gt; salida;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tsup_i</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0</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superior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superior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tinf_i</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2</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inferior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tinf_d</a:t>
            </a:r>
            <a:r>
              <a:rPr lang="es-ES" sz="4400" b="0" i="0" dirty="0">
                <a:solidFill>
                  <a:srgbClr val="000000"/>
                </a:solidFill>
                <a:effectLst/>
                <a:latin typeface="Consolas" panose="020B0609020204030204" pitchFamily="49" charset="0"/>
              </a:rPr>
              <a:t> = tangentes.at(</a:t>
            </a:r>
            <a:r>
              <a:rPr lang="es-ES" sz="4400" b="0" i="0" dirty="0">
                <a:solidFill>
                  <a:srgbClr val="006666"/>
                </a:solidFill>
                <a:effectLst/>
                <a:latin typeface="Consolas" panose="020B0609020204030204" pitchFamily="49" charset="0"/>
              </a:rPr>
              <a:t>3</a:t>
            </a: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Tangente inferior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a:t>
            </a:r>
            <a:r>
              <a:rPr lang="es-ES" sz="4400" b="0" i="0" dirty="0" err="1">
                <a:solidFill>
                  <a:srgbClr val="008000"/>
                </a:solidFill>
                <a:effectLst/>
                <a:latin typeface="Consolas" panose="020B0609020204030204" pitchFamily="49" charset="0"/>
              </a:rPr>
              <a:t>Aniadimos</a:t>
            </a:r>
            <a:r>
              <a:rPr lang="es-ES" sz="4400" b="0" i="0" dirty="0">
                <a:solidFill>
                  <a:srgbClr val="008000"/>
                </a:solidFill>
                <a:effectLst/>
                <a:latin typeface="Consolas" panose="020B0609020204030204" pitchFamily="49" charset="0"/>
              </a:rPr>
              <a:t> a salida desde el punto de la tangente inferior derecha hasta la superior derecha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for</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i = </a:t>
            </a:r>
            <a:r>
              <a:rPr lang="es-ES" sz="4400" b="0" i="0" dirty="0" err="1">
                <a:solidFill>
                  <a:srgbClr val="000000"/>
                </a:solidFill>
                <a:effectLst/>
                <a:latin typeface="Consolas" panose="020B0609020204030204" pitchFamily="49" charset="0"/>
              </a:rPr>
              <a:t>tinf_d</a:t>
            </a:r>
            <a:r>
              <a:rPr lang="es-ES" sz="4400" b="0" i="0" dirty="0">
                <a:solidFill>
                  <a:srgbClr val="000000"/>
                </a:solidFill>
                <a:effectLst/>
                <a:latin typeface="Consolas" panose="020B0609020204030204" pitchFamily="49" charset="0"/>
              </a:rPr>
              <a:t>; i != </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i=(i+</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)%n2){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(V.at(i));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(V.at(</a:t>
            </a:r>
            <a:r>
              <a:rPr lang="es-ES" sz="4400" b="0" i="0" dirty="0" err="1">
                <a:solidFill>
                  <a:srgbClr val="000000"/>
                </a:solidFill>
                <a:effectLst/>
                <a:latin typeface="Consolas" panose="020B0609020204030204" pitchFamily="49" charset="0"/>
              </a:rPr>
              <a:t>tsup_d</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 Insertamos en salida desde la tangente superior izquierda hasta la inferior izquierda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for</a:t>
            </a:r>
            <a:r>
              <a:rPr lang="es-ES" sz="4400" b="0" i="0" dirty="0">
                <a:solidFill>
                  <a:srgbClr val="000000"/>
                </a:solidFill>
                <a:effectLst/>
                <a:latin typeface="Consolas" panose="020B0609020204030204" pitchFamily="49" charset="0"/>
              </a:rPr>
              <a:t> (</a:t>
            </a:r>
            <a:r>
              <a:rPr lang="es-ES" sz="4400" b="0" i="0" dirty="0" err="1">
                <a:solidFill>
                  <a:srgbClr val="0000FF"/>
                </a:solidFill>
                <a:effectLst/>
                <a:latin typeface="Consolas" panose="020B0609020204030204" pitchFamily="49" charset="0"/>
              </a:rPr>
              <a:t>int</a:t>
            </a:r>
            <a:r>
              <a:rPr lang="es-ES" sz="4400" b="0" i="0" dirty="0">
                <a:solidFill>
                  <a:srgbClr val="000000"/>
                </a:solidFill>
                <a:effectLst/>
                <a:latin typeface="Consolas" panose="020B0609020204030204" pitchFamily="49" charset="0"/>
              </a:rPr>
              <a:t> j = </a:t>
            </a:r>
            <a:r>
              <a:rPr lang="es-ES" sz="4400" b="0" i="0" dirty="0" err="1">
                <a:solidFill>
                  <a:srgbClr val="000000"/>
                </a:solidFill>
                <a:effectLst/>
                <a:latin typeface="Consolas" panose="020B0609020204030204" pitchFamily="49" charset="0"/>
              </a:rPr>
              <a:t>tsup_i</a:t>
            </a:r>
            <a:r>
              <a:rPr lang="es-ES" sz="4400" b="0" i="0" dirty="0">
                <a:solidFill>
                  <a:srgbClr val="000000"/>
                </a:solidFill>
                <a:effectLst/>
                <a:latin typeface="Consolas" panose="020B0609020204030204" pitchFamily="49" charset="0"/>
              </a:rPr>
              <a:t>; j != </a:t>
            </a:r>
            <a:r>
              <a:rPr lang="es-ES" sz="4400" b="0" i="0" dirty="0" err="1">
                <a:solidFill>
                  <a:srgbClr val="000000"/>
                </a:solidFill>
                <a:effectLst/>
                <a:latin typeface="Consolas" panose="020B0609020204030204" pitchFamily="49" charset="0"/>
              </a:rPr>
              <a:t>tinf_i</a:t>
            </a:r>
            <a:r>
              <a:rPr lang="es-ES" sz="4400" b="0" i="0" dirty="0">
                <a:solidFill>
                  <a:srgbClr val="000000"/>
                </a:solidFill>
                <a:effectLst/>
                <a:latin typeface="Consolas" panose="020B0609020204030204" pitchFamily="49" charset="0"/>
              </a:rPr>
              <a:t>; j=(j+</a:t>
            </a:r>
            <a:r>
              <a:rPr lang="es-ES" sz="4400" b="0" i="0" dirty="0">
                <a:solidFill>
                  <a:srgbClr val="006666"/>
                </a:solidFill>
                <a:effectLst/>
                <a:latin typeface="Consolas" panose="020B0609020204030204" pitchFamily="49" charset="0"/>
              </a:rPr>
              <a:t>1</a:t>
            </a:r>
            <a:r>
              <a:rPr lang="es-ES" sz="4400" b="0" i="0" dirty="0">
                <a:solidFill>
                  <a:srgbClr val="000000"/>
                </a:solidFill>
                <a:effectLst/>
                <a:latin typeface="Consolas" panose="020B0609020204030204" pitchFamily="49" charset="0"/>
              </a:rPr>
              <a:t>)%n1){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(U.at(j));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000000"/>
                </a:solidFill>
                <a:effectLst/>
                <a:latin typeface="Consolas" panose="020B0609020204030204" pitchFamily="49" charset="0"/>
              </a:rPr>
              <a:t>salida.push_back</a:t>
            </a:r>
            <a:r>
              <a:rPr lang="es-ES" sz="4400" b="0" i="0" dirty="0">
                <a:solidFill>
                  <a:srgbClr val="000000"/>
                </a:solidFill>
                <a:effectLst/>
                <a:latin typeface="Consolas" panose="020B0609020204030204" pitchFamily="49" charset="0"/>
              </a:rPr>
              <a:t>(U.at(</a:t>
            </a:r>
            <a:r>
              <a:rPr lang="es-ES" sz="4400" b="0" i="0" dirty="0" err="1">
                <a:solidFill>
                  <a:srgbClr val="000000"/>
                </a:solidFill>
                <a:effectLst/>
                <a:latin typeface="Consolas" panose="020B0609020204030204" pitchFamily="49" charset="0"/>
              </a:rPr>
              <a:t>tinf_i</a:t>
            </a: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8000"/>
                </a:solidFill>
                <a:effectLst/>
                <a:latin typeface="Consolas" panose="020B0609020204030204" pitchFamily="49" charset="0"/>
              </a:rPr>
              <a:t>//Ordenamos previamente por el </a:t>
            </a:r>
            <a:r>
              <a:rPr lang="es-ES" sz="4400" b="0" i="0" dirty="0" err="1">
                <a:solidFill>
                  <a:srgbClr val="008000"/>
                </a:solidFill>
                <a:effectLst/>
                <a:latin typeface="Consolas" panose="020B0609020204030204" pitchFamily="49" charset="0"/>
              </a:rPr>
              <a:t>angulo</a:t>
            </a:r>
            <a:r>
              <a:rPr lang="es-ES" sz="4400" b="0" i="0" dirty="0">
                <a:solidFill>
                  <a:srgbClr val="008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err="1">
                <a:solidFill>
                  <a:srgbClr val="2B91AF"/>
                </a:solidFill>
                <a:effectLst/>
                <a:latin typeface="Consolas" panose="020B0609020204030204" pitchFamily="49" charset="0"/>
              </a:rPr>
              <a:t>OrdenaPorAngulo</a:t>
            </a:r>
            <a:r>
              <a:rPr lang="es-ES" sz="4400" b="0" i="0" dirty="0">
                <a:solidFill>
                  <a:srgbClr val="000000"/>
                </a:solidFill>
                <a:effectLst/>
                <a:latin typeface="Consolas" panose="020B0609020204030204" pitchFamily="49" charset="0"/>
              </a:rPr>
              <a:t>(salida);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r>
              <a:rPr lang="es-ES" sz="4400" b="0" i="0" dirty="0">
                <a:solidFill>
                  <a:srgbClr val="0000FF"/>
                </a:solidFill>
                <a:effectLst/>
                <a:latin typeface="Consolas" panose="020B0609020204030204" pitchFamily="49" charset="0"/>
              </a:rPr>
              <a:t>return</a:t>
            </a:r>
            <a:r>
              <a:rPr lang="es-ES" sz="4400" b="0" i="0" dirty="0">
                <a:solidFill>
                  <a:srgbClr val="000000"/>
                </a:solidFill>
                <a:effectLst/>
                <a:latin typeface="Consolas" panose="020B0609020204030204" pitchFamily="49" charset="0"/>
              </a:rPr>
              <a:t> (salida); </a:t>
            </a:r>
            <a:endParaRPr lang="es-ES" sz="4400" b="0" i="0" dirty="0">
              <a:solidFill>
                <a:srgbClr val="000000"/>
              </a:solidFill>
              <a:effectLst/>
              <a:latin typeface="Segoe UI" panose="020B0502040204020203" pitchFamily="34" charset="0"/>
            </a:endParaRPr>
          </a:p>
          <a:p>
            <a:pPr algn="l" rtl="0" fontAlgn="base">
              <a:spcBef>
                <a:spcPts val="0"/>
              </a:spcBef>
              <a:spcAft>
                <a:spcPts val="0"/>
              </a:spcAft>
            </a:pPr>
            <a:r>
              <a:rPr lang="es-ES" sz="4400" b="0" i="0" dirty="0">
                <a:solidFill>
                  <a:srgbClr val="000000"/>
                </a:solidFill>
                <a:effectLst/>
                <a:latin typeface="Consolas" panose="020B0609020204030204" pitchFamily="49" charset="0"/>
              </a:rPr>
              <a:t>} </a:t>
            </a:r>
            <a:endParaRPr lang="es-ES" sz="4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14DAF449-5A8E-5F97-7279-C25E546621A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206771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6BDFB-62DB-7DBE-1F49-5A96D679A969}"/>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51E90E5D-2972-04B0-E734-2418056BFE7F}"/>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3BE65C49-27A5-E5BF-D74B-53D3B481176D}"/>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04962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5F5D4-DCB2-24AD-1FCF-B61070A2F93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1255A75-CF29-4152-84AC-C432DB1A83B3}"/>
              </a:ext>
            </a:extLst>
          </p:cNvPr>
          <p:cNvSpPr>
            <a:spLocks noGrp="1"/>
          </p:cNvSpPr>
          <p:nvPr>
            <p:ph idx="1"/>
          </p:nvPr>
        </p:nvSpPr>
        <p:spPr/>
        <p:txBody>
          <a:bodyPr/>
          <a:lstStyle/>
          <a:p>
            <a:r>
              <a:rPr lang="es-ES" dirty="0"/>
              <a:t>El objetivo de esta práctica es el uso de la técnica conocida como “Divide y Vencerás” sobre un algoritmo que debe ser solución al problema planteado. Para ello, en primer lugar, hemos diseñado un algoritmo que resuelve el problema y sobre dicho algoritmo hemos aplicado la técnica “Divide y Vencerás” para aprender su utilización correcta y para comprobar cómo la eficiencia mejora respecto al algoritmo original.  </a:t>
            </a:r>
          </a:p>
          <a:p>
            <a:r>
              <a:rPr lang="es-ES" dirty="0"/>
              <a:t>Para ver esto último hemos implementado un generador de casos y hemos estudiado la eficiencia teórica, empírica e híbrida (tanto del algoritmo específico como del “Divide y Vencerás”). Para finalizar hemos calculado los umbrales. </a:t>
            </a:r>
          </a:p>
        </p:txBody>
      </p:sp>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48505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11/04/2023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p:txBody>
          <a:bodyPr/>
          <a:lstStyle/>
          <a:p>
            <a:pPr algn="ctr"/>
            <a:r>
              <a:rPr lang="es-ES" dirty="0"/>
              <a:t>Enunciado</a:t>
            </a:r>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idx="1"/>
          </p:nvPr>
        </p:nvSpPr>
        <p:spPr/>
        <p:txBody>
          <a:bodyPr/>
          <a:lstStyle/>
          <a:p>
            <a:r>
              <a:rPr lang="es-ES" dirty="0"/>
              <a:t>Los diseñadores de un videojuego ubicado en la “Tierra Media” de J.R.R. Tolkien quieren implementar el reparto de vituallas a hobbits y enanos dispersos en territorio hostil, controlado por los orcos. Los enanos han conseguido domar varios dragones y los utilizan para sobrevolar el territorio enemigo y lanzar paquetes con provisiones desde ellos. Tras cada incursión pueden conocer la ubicación exacta en que aterriza cada uno de sus paquetes. Pero quieren caracterizar la superficie total cubierta en cada envío. Es decir, considerando como entrada el conjunto P de puntos pi = (xi, yi) donde han caído cada uno de los n paquetes lanzados, determinar el polígono convexo de menor superficie que incluye todos los puntos. </a:t>
            </a:r>
          </a:p>
        </p:txBody>
      </p:sp>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522D2-50A0-16FD-6778-20BBCA9ABD60}"/>
              </a:ext>
            </a:extLst>
          </p:cNvPr>
          <p:cNvSpPr>
            <a:spLocks noGrp="1"/>
          </p:cNvSpPr>
          <p:nvPr>
            <p:ph type="title"/>
          </p:nvPr>
        </p:nvSpPr>
        <p:spPr/>
        <p:txBody>
          <a:bodyPr/>
          <a:lstStyle/>
          <a:p>
            <a:pPr algn="ctr"/>
            <a:r>
              <a:rPr lang="es-ES" dirty="0"/>
              <a:t>Traducción</a:t>
            </a:r>
          </a:p>
        </p:txBody>
      </p:sp>
      <p:sp>
        <p:nvSpPr>
          <p:cNvPr id="3" name="Marcador de contenido 2">
            <a:extLst>
              <a:ext uri="{FF2B5EF4-FFF2-40B4-BE49-F238E27FC236}">
                <a16:creationId xmlns:a16="http://schemas.microsoft.com/office/drawing/2014/main" id="{3DD567E8-2872-0225-1795-C2A46B3C08C2}"/>
              </a:ext>
            </a:extLst>
          </p:cNvPr>
          <p:cNvSpPr>
            <a:spLocks noGrp="1"/>
          </p:cNvSpPr>
          <p:nvPr>
            <p:ph idx="1"/>
          </p:nvPr>
        </p:nvSpPr>
        <p:spPr/>
        <p:txBody>
          <a:bodyPr/>
          <a:lstStyle/>
          <a:p>
            <a:r>
              <a:rPr lang="es-ES" dirty="0"/>
              <a:t>Nosotros contamos con una serie indeterminada de puntos aleatorios y desordenados, de los cuales queremos conocer la envolvente conexa, es decir, queremos saber de qué forma tenemos que unir los puntos para que todos ellos estén contenidos en el polígono formado por la unión y que el área sea la menor posible. </a:t>
            </a:r>
          </a:p>
        </p:txBody>
      </p:sp>
      <p:sp>
        <p:nvSpPr>
          <p:cNvPr id="4" name="Marcador de fecha 3">
            <a:extLst>
              <a:ext uri="{FF2B5EF4-FFF2-40B4-BE49-F238E27FC236}">
                <a16:creationId xmlns:a16="http://schemas.microsoft.com/office/drawing/2014/main" id="{B95464E5-BEA6-3639-40F0-148854063072}"/>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38524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Específico</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4D6F-DC6A-0C03-A119-2C844DCCF23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02B6B06-457F-4B21-730A-1F928776109B}"/>
              </a:ext>
            </a:extLst>
          </p:cNvPr>
          <p:cNvSpPr>
            <a:spLocks noGrp="1"/>
          </p:cNvSpPr>
          <p:nvPr>
            <p:ph idx="1"/>
          </p:nvPr>
        </p:nvSpPr>
        <p:spPr/>
        <p:txBody>
          <a:bodyPr/>
          <a:lstStyle/>
          <a:p>
            <a:r>
              <a:rPr lang="es-ES" dirty="0"/>
              <a:t>Para la resolución del problema planteado hemos utilizado el algoritmo de Graham, el cual tiene una complejidad O(nlogn). El algoritmo consiste en lo siguiente: </a:t>
            </a:r>
          </a:p>
          <a:p>
            <a:r>
              <a:rPr lang="es-ES" dirty="0"/>
              <a:t>En primer lugar, debemos encontrar el punto de menor valor en el eje Y. Si hay dos puntos con el mismo valor, se busca el que tenga menor valor en el eje X entre estos puntos. A ese punto lo llamaremos A. </a:t>
            </a:r>
          </a:p>
          <a:p>
            <a:endParaRPr lang="es-ES" dirty="0"/>
          </a:p>
        </p:txBody>
      </p:sp>
      <p:sp>
        <p:nvSpPr>
          <p:cNvPr id="4" name="Marcador de fecha 3">
            <a:extLst>
              <a:ext uri="{FF2B5EF4-FFF2-40B4-BE49-F238E27FC236}">
                <a16:creationId xmlns:a16="http://schemas.microsoft.com/office/drawing/2014/main" id="{FBBC50AD-37EC-E300-718D-FD655CF56CD1}"/>
              </a:ext>
            </a:extLst>
          </p:cNvPr>
          <p:cNvSpPr>
            <a:spLocks noGrp="1"/>
          </p:cNvSpPr>
          <p:nvPr>
            <p:ph type="dt" sz="half" idx="10"/>
          </p:nvPr>
        </p:nvSpPr>
        <p:spPr/>
        <p:txBody>
          <a:bodyPr/>
          <a:lstStyle/>
          <a:p>
            <a:pPr rtl="0"/>
            <a:fld id="{642B802E-BFC6-4F89-8E3C-91026AB025AB}" type="datetime1">
              <a:rPr lang="es-ES" smtClean="0"/>
              <a:t>11/04/2023</a:t>
            </a:fld>
            <a:endParaRPr lang="en-US" dirty="0"/>
          </a:p>
        </p:txBody>
      </p:sp>
    </p:spTree>
    <p:extLst>
      <p:ext uri="{BB962C8B-B14F-4D97-AF65-F5344CB8AC3E}">
        <p14:creationId xmlns:p14="http://schemas.microsoft.com/office/powerpoint/2010/main" val="40086194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{91629B6A-95C8-490E-B627-576D20ED5357}tf56160789_win32</Template>
  <TotalTime>63</TotalTime>
  <Words>2712</Words>
  <Application>Microsoft Office PowerPoint</Application>
  <PresentationFormat>Panorámica</PresentationFormat>
  <Paragraphs>294</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Bookman Old Style</vt:lpstr>
      <vt:lpstr>Calibri</vt:lpstr>
      <vt:lpstr>Consolas</vt:lpstr>
      <vt:lpstr>Franklin Gothic Book</vt:lpstr>
      <vt:lpstr>Segoe UI</vt:lpstr>
      <vt:lpstr>1_RetrospectVTI</vt:lpstr>
      <vt:lpstr>Práctica 2 Divide y Venceras</vt:lpstr>
      <vt:lpstr>INDICE</vt:lpstr>
      <vt:lpstr>Objetivos</vt:lpstr>
      <vt:lpstr>Presentación de PowerPoint</vt:lpstr>
      <vt:lpstr>Definición del problema</vt:lpstr>
      <vt:lpstr>Enunciado</vt:lpstr>
      <vt:lpstr>Traducción</vt:lpstr>
      <vt:lpstr>Algoritmo Específico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Algoritmo Divide y Vencerás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marioo martin</cp:lastModifiedBy>
  <cp:revision>1</cp:revision>
  <dcterms:created xsi:type="dcterms:W3CDTF">2023-04-11T07:45:08Z</dcterms:created>
  <dcterms:modified xsi:type="dcterms:W3CDTF">2023-04-11T08:49:05Z</dcterms:modified>
</cp:coreProperties>
</file>