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50"/>
  </p:notesMasterIdLst>
  <p:handoutMasterIdLst>
    <p:handoutMasterId r:id="rId51"/>
  </p:handoutMasterIdLst>
  <p:sldIdLst>
    <p:sldId id="257" r:id="rId2"/>
    <p:sldId id="258" r:id="rId3"/>
    <p:sldId id="262" r:id="rId4"/>
    <p:sldId id="264" r:id="rId5"/>
    <p:sldId id="259" r:id="rId6"/>
    <p:sldId id="260" r:id="rId7"/>
    <p:sldId id="263" r:id="rId8"/>
    <p:sldId id="307" r:id="rId9"/>
    <p:sldId id="340" r:id="rId10"/>
    <p:sldId id="341" r:id="rId11"/>
    <p:sldId id="308" r:id="rId12"/>
    <p:sldId id="342" r:id="rId13"/>
    <p:sldId id="309" r:id="rId14"/>
    <p:sldId id="310" r:id="rId15"/>
    <p:sldId id="347" r:id="rId16"/>
    <p:sldId id="338" r:id="rId17"/>
    <p:sldId id="339" r:id="rId18"/>
    <p:sldId id="311" r:id="rId19"/>
    <p:sldId id="313" r:id="rId20"/>
    <p:sldId id="314" r:id="rId21"/>
    <p:sldId id="316" r:id="rId22"/>
    <p:sldId id="273" r:id="rId23"/>
    <p:sldId id="343" r:id="rId24"/>
    <p:sldId id="344" r:id="rId25"/>
    <p:sldId id="345" r:id="rId26"/>
    <p:sldId id="274" r:id="rId27"/>
    <p:sldId id="333" r:id="rId28"/>
    <p:sldId id="348" r:id="rId29"/>
    <p:sldId id="349" r:id="rId30"/>
    <p:sldId id="350" r:id="rId31"/>
    <p:sldId id="351" r:id="rId32"/>
    <p:sldId id="358" r:id="rId33"/>
    <p:sldId id="359" r:id="rId34"/>
    <p:sldId id="360" r:id="rId35"/>
    <p:sldId id="318" r:id="rId36"/>
    <p:sldId id="352" r:id="rId37"/>
    <p:sldId id="361" r:id="rId38"/>
    <p:sldId id="353" r:id="rId39"/>
    <p:sldId id="354" r:id="rId40"/>
    <p:sldId id="355" r:id="rId41"/>
    <p:sldId id="356" r:id="rId42"/>
    <p:sldId id="320" r:id="rId43"/>
    <p:sldId id="321" r:id="rId44"/>
    <p:sldId id="346" r:id="rId45"/>
    <p:sldId id="326" r:id="rId46"/>
    <p:sldId id="357" r:id="rId47"/>
    <p:sldId id="327" r:id="rId48"/>
    <p:sldId id="330" r:id="rId4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48A3544-385A-47A9-AAA5-ECDE6612A11F}" type="datetime1">
              <a:rPr lang="es-ES" smtClean="0"/>
              <a:t>16/05/2023</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73BE05-6C7D-468D-B433-DDFC4F0819BE}" type="datetime1">
              <a:rPr lang="es-ES" smtClean="0"/>
              <a:t>16/05/2023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
              <a:t>Haga clic para modificar los estilos de texto del patrón</a:t>
            </a:r>
            <a:endParaRPr lang="en-US"/>
          </a:p>
          <a:p>
            <a:pPr lvl="1" rtl="0"/>
            <a:r>
              <a:rPr lang="es"/>
              <a:t>Segundo nivel</a:t>
            </a:r>
          </a:p>
          <a:p>
            <a:pPr lvl="2" rtl="0"/>
            <a:r>
              <a:rPr lang="es"/>
              <a:t>Tercer nivel</a:t>
            </a:r>
          </a:p>
          <a:p>
            <a:pPr lvl="3" rtl="0"/>
            <a:r>
              <a:rPr lang="es"/>
              <a:t>Cuarto nivel</a:t>
            </a:r>
          </a:p>
          <a:p>
            <a:pPr lvl="4" rtl="0"/>
            <a:r>
              <a:rPr lang="es"/>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a:t>Haga clic para modificar el estilo de título del patrón</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a:t>Haga clic para modificar el estilo de subtítulo del patrón</a:t>
            </a:r>
            <a:endParaRPr lang="en-US"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FBDD6E0-AD8D-45E4-AD9F-19818203D7BD}" type="datetime1">
              <a:rPr lang="es-ES" smtClean="0"/>
              <a:t>16/05/2023</a:t>
            </a:fld>
            <a:endParaRPr lang="en-US"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7FC992A-CC56-4D4E-AD85-36A20390DB11}" type="datetime1">
              <a:rPr lang="es-ES" smtClean="0"/>
              <a:t>16/05/2023</a:t>
            </a:fld>
            <a:endParaRPr lang="en-US" dirty="0"/>
          </a:p>
        </p:txBody>
      </p:sp>
      <p:sp>
        <p:nvSpPr>
          <p:cNvPr id="8" name="Marcador de pie de pá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8724900" y="412302"/>
            <a:ext cx="2628900" cy="5759898"/>
          </a:xfrm>
        </p:spPr>
        <p:txBody>
          <a:bodyPr vert="eaVert"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433A0641-D90D-45EF-A619-84D92EAC9606}" type="datetime1">
              <a:rPr lang="es-ES" smtClean="0"/>
              <a:t>16/05/2023</a:t>
            </a:fld>
            <a:endParaRPr lang="en-US" dirty="0"/>
          </a:p>
        </p:txBody>
      </p:sp>
      <p:sp>
        <p:nvSpPr>
          <p:cNvPr id="8" name="Marcador de pie de pá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número de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42B802E-BFC6-4F89-8E3C-91026AB025AB}" type="datetime1">
              <a:rPr lang="es-ES" smtClean="0"/>
              <a:t>16/05/2023</a:t>
            </a:fld>
            <a:endParaRPr lang="en-US"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20790B00-0530-4D1E-BDCB-36188ECD53E6}" type="datetime1">
              <a:rPr lang="es-ES" smtClean="0"/>
              <a:t>16/05/2023</a:t>
            </a:fld>
            <a:endParaRPr lang="en-US"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E289539-2F87-43AF-8A5D-E992DCF9F593}" type="datetime1">
              <a:rPr lang="es-ES" smtClean="0"/>
              <a:t>16/05/2023</a:t>
            </a:fld>
            <a:endParaRPr lang="en-US"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AAB5D441-F920-4B23-9C83-2DCFFDC4C28F}" type="datetime1">
              <a:rPr lang="es-ES" smtClean="0"/>
              <a:t>16/05/2023</a:t>
            </a:fld>
            <a:endParaRPr lang="en-US"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6905ED3-47DC-4785-91BE-A3159F909C32}" type="datetime1">
              <a:rPr lang="es-ES" smtClean="0"/>
              <a:t>16/05/2023</a:t>
            </a:fld>
            <a:endParaRPr lang="en-US"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B572A2E-2D1F-4CE9-8283-32B623FD9550}" type="datetime1">
              <a:rPr lang="es-ES" smtClean="0"/>
              <a:t>16/05/2023</a:t>
            </a:fld>
            <a:endParaRPr lang="en-US"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F3EBED02-4679-462C-830F-722888DF8E2D}" type="datetime1">
              <a:rPr lang="es-ES" smtClean="0"/>
              <a:t>16/05/2023</a:t>
            </a:fld>
            <a:endParaRPr lang="en-US"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EB264D6B-F770-42EA-A416-77765C2D9E77}" type="datetime1">
              <a:rPr lang="es-ES" smtClean="0"/>
              <a:t>16/05/2023</a:t>
            </a:fld>
            <a:endParaRPr lang="en-US"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
              <a:t>Haga clic para modificar el estilo de título del patrón</a:t>
            </a:r>
            <a:endParaRPr lang="en-US" dirty="0"/>
          </a:p>
        </p:txBody>
      </p:sp>
      <p:sp>
        <p:nvSpPr>
          <p:cNvPr id="3" name="Marcador de posición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
              <a:t>Haga clic para modificar los estilos de texto del patrón</a:t>
            </a:r>
          </a:p>
          <a:p>
            <a:pPr lvl="1" rtl="0"/>
            <a:r>
              <a:rPr lang="es"/>
              <a:t>Segundo nivel</a:t>
            </a:r>
          </a:p>
          <a:p>
            <a:pPr lvl="2" rtl="0"/>
            <a:r>
              <a:rPr lang="es"/>
              <a:t>Tercer nivel</a:t>
            </a:r>
          </a:p>
          <a:p>
            <a:pPr lvl="3" rtl="0"/>
            <a:r>
              <a:rPr lang="es"/>
              <a:t>Cuarto nivel</a:t>
            </a:r>
          </a:p>
          <a:p>
            <a:pPr lvl="4" rtl="0"/>
            <a:r>
              <a:rPr lang="es"/>
              <a:t>Quinto nivel</a:t>
            </a:r>
            <a:endParaRPr lang="en-US" dirty="0"/>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B690EE5-24CD-41B5-AD70-FAB1408B17DB}" type="datetime1">
              <a:rPr lang="es-ES" smtClean="0"/>
              <a:t>16/05/2023</a:t>
            </a:fld>
            <a:endParaRPr lang="en-US"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s" sz="8000" dirty="0"/>
              <a:t>Práctica 4</a:t>
            </a:r>
            <a:br>
              <a:rPr lang="es" sz="8000" dirty="0"/>
            </a:br>
            <a:r>
              <a:rPr lang="es" sz="4000" dirty="0"/>
              <a:t>Exploración de Grafos</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39"/>
            <a:ext cx="6253318" cy="1265946"/>
          </a:xfrm>
        </p:spPr>
        <p:txBody>
          <a:bodyPr rtlCol="0">
            <a:normAutofit/>
          </a:bodyPr>
          <a:lstStyle/>
          <a:p>
            <a:pPr rtl="0"/>
            <a:r>
              <a:rPr lang="es" sz="1400" dirty="0">
                <a:solidFill>
                  <a:schemeClr val="tx1">
                    <a:lumMod val="85000"/>
                    <a:lumOff val="15000"/>
                  </a:schemeClr>
                </a:solidFill>
              </a:rPr>
              <a:t>Mario Líndez Martínez</a:t>
            </a:r>
          </a:p>
          <a:p>
            <a:pPr rtl="0"/>
            <a:r>
              <a:rPr lang="es" sz="1400" dirty="0">
                <a:solidFill>
                  <a:schemeClr val="tx1">
                    <a:lumMod val="85000"/>
                    <a:lumOff val="15000"/>
                  </a:schemeClr>
                </a:solidFill>
              </a:rPr>
              <a:t>Juan Ayuso arroyave</a:t>
            </a:r>
          </a:p>
          <a:p>
            <a:pPr rtl="0"/>
            <a:r>
              <a:rPr lang="es" sz="1400" dirty="0">
                <a:solidFill>
                  <a:schemeClr val="tx1">
                    <a:lumMod val="85000"/>
                    <a:lumOff val="15000"/>
                  </a:schemeClr>
                </a:solidFill>
              </a:rPr>
              <a:t>Mario martín rodríguez</a:t>
            </a:r>
          </a:p>
        </p:txBody>
      </p:sp>
      <p:cxnSp>
        <p:nvCxnSpPr>
          <p:cNvPr id="24" name="Conector rec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211ACFAB-BA4B-AA26-D3E0-12B60448E6F5}"/>
              </a:ext>
            </a:extLst>
          </p:cNvPr>
          <p:cNvPicPr>
            <a:picLocks noChangeAspect="1"/>
          </p:cNvPicPr>
          <p:nvPr/>
        </p:nvPicPr>
        <p:blipFill>
          <a:blip r:embed="rId2"/>
          <a:stretch>
            <a:fillRect/>
          </a:stretch>
        </p:blipFill>
        <p:spPr>
          <a:xfrm>
            <a:off x="268074" y="1732006"/>
            <a:ext cx="4891606" cy="423619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25E78F2-DA8D-7616-808F-952AE2F211CC}"/>
              </a:ext>
            </a:extLst>
          </p:cNvPr>
          <p:cNvSpPr>
            <a:spLocks noGrp="1"/>
          </p:cNvSpPr>
          <p:nvPr>
            <p:ph type="title"/>
          </p:nvPr>
        </p:nvSpPr>
        <p:spPr>
          <a:xfrm>
            <a:off x="1097280" y="286603"/>
            <a:ext cx="10058400" cy="1450757"/>
          </a:xfrm>
        </p:spPr>
        <p:txBody>
          <a:bodyPr/>
          <a:lstStyle/>
          <a:p>
            <a:endParaRPr lang="en-US"/>
          </a:p>
        </p:txBody>
      </p:sp>
      <p:pic>
        <p:nvPicPr>
          <p:cNvPr id="6" name="Marcador de contenido 5">
            <a:extLst>
              <a:ext uri="{FF2B5EF4-FFF2-40B4-BE49-F238E27FC236}">
                <a16:creationId xmlns:a16="http://schemas.microsoft.com/office/drawing/2014/main" id="{E364FE15-8FF1-DC4F-D2AE-2D59365177CF}"/>
              </a:ext>
            </a:extLst>
          </p:cNvPr>
          <p:cNvPicPr>
            <a:picLocks noGrp="1" noChangeAspect="1"/>
          </p:cNvPicPr>
          <p:nvPr>
            <p:ph idx="1"/>
          </p:nvPr>
        </p:nvPicPr>
        <p:blipFill>
          <a:blip r:embed="rId2"/>
          <a:stretch>
            <a:fillRect/>
          </a:stretch>
        </p:blipFill>
        <p:spPr>
          <a:xfrm>
            <a:off x="1097280" y="2417021"/>
            <a:ext cx="10058400" cy="3143251"/>
          </a:xfrm>
          <a:noFill/>
        </p:spPr>
      </p:pic>
      <p:sp>
        <p:nvSpPr>
          <p:cNvPr id="4" name="Marcador de fecha 3">
            <a:extLst>
              <a:ext uri="{FF2B5EF4-FFF2-40B4-BE49-F238E27FC236}">
                <a16:creationId xmlns:a16="http://schemas.microsoft.com/office/drawing/2014/main" id="{132162CA-75A4-D3B2-EAE2-9FBAFC6C8F88}"/>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16/05/2023</a:t>
            </a:fld>
            <a:endParaRPr lang="en-US"/>
          </a:p>
        </p:txBody>
      </p:sp>
    </p:spTree>
    <p:extLst>
      <p:ext uri="{BB962C8B-B14F-4D97-AF65-F5344CB8AC3E}">
        <p14:creationId xmlns:p14="http://schemas.microsoft.com/office/powerpoint/2010/main" val="343726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6BDA0-1966-0660-8AC1-9AE3CB92CD3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9A9C1FE-3198-5B0E-CBA6-DABCCAA38C3A}"/>
              </a:ext>
            </a:extLst>
          </p:cNvPr>
          <p:cNvSpPr>
            <a:spLocks noGrp="1"/>
          </p:cNvSpPr>
          <p:nvPr>
            <p:ph idx="1"/>
          </p:nvPr>
        </p:nvSpPr>
        <p:spPr/>
        <p:txBody>
          <a:bodyPr>
            <a:normAutofit lnSpcReduction="10000"/>
          </a:bodyPr>
          <a:lstStyle/>
          <a:p>
            <a:r>
              <a:rPr lang="es-ES" sz="2000" b="0" i="0" dirty="0">
                <a:solidFill>
                  <a:srgbClr val="000000"/>
                </a:solidFill>
                <a:effectLst/>
                <a:latin typeface="Times New Roman" panose="02020603050405020304" pitchFamily="18" charset="0"/>
              </a:rPr>
              <a:t>Luego de esto, pasamos al método más importante, el cual se trata de </a:t>
            </a:r>
            <a:r>
              <a:rPr lang="es-ES" sz="2000" b="0" i="0" dirty="0" err="1">
                <a:solidFill>
                  <a:srgbClr val="000000"/>
                </a:solidFill>
                <a:effectLst/>
                <a:latin typeface="Times New Roman" panose="02020603050405020304" pitchFamily="18" charset="0"/>
              </a:rPr>
              <a:t>pvc</a:t>
            </a:r>
            <a:r>
              <a:rPr lang="es-ES" sz="2000" b="0" i="0" dirty="0">
                <a:solidFill>
                  <a:srgbClr val="000000"/>
                </a:solidFill>
                <a:effectLst/>
                <a:latin typeface="Times New Roman" panose="02020603050405020304" pitchFamily="18" charset="0"/>
              </a:rPr>
              <a:t>. Este método nos servirá como acceso a la resolución del problema usando las diferentes cotas. </a:t>
            </a:r>
          </a:p>
          <a:p>
            <a:pPr algn="just" rtl="0" fontAlgn="base"/>
            <a:r>
              <a:rPr lang="es-ES" sz="1800" b="0" i="0" dirty="0">
                <a:solidFill>
                  <a:srgbClr val="000000"/>
                </a:solidFill>
                <a:effectLst/>
                <a:latin typeface="Times New Roman" panose="02020603050405020304" pitchFamily="18" charset="0"/>
              </a:rPr>
              <a:t>El funcionamiento tanto de pvc1 como de pvc2 es equivalente, sin embargo, cada uno usará la primera cota local o la segunda respectivamente. Esto se podría haber generalizado usando punteros a funciones, pero por falta de tiempo hemos realizado una implementación más rápida, aunque para nada recomendable. </a:t>
            </a:r>
            <a:endParaRPr lang="es-ES" b="0" i="0" dirty="0">
              <a:solidFill>
                <a:srgbClr val="000000"/>
              </a:solidFill>
              <a:effectLst/>
              <a:latin typeface="Segoe UI" panose="020B0502040204020203" pitchFamily="34" charset="0"/>
            </a:endParaRPr>
          </a:p>
          <a:p>
            <a:pPr algn="just" rtl="0" fontAlgn="base"/>
            <a:r>
              <a:rPr lang="es-ES" sz="1800" b="0" i="0" dirty="0">
                <a:solidFill>
                  <a:srgbClr val="000000"/>
                </a:solidFill>
                <a:effectLst/>
                <a:latin typeface="Times New Roman" panose="02020603050405020304" pitchFamily="18" charset="0"/>
              </a:rPr>
              <a:t>Usaremos pvc1 para explicar el funcionamiento del programa, equivalente en ambos casos. Hemos optado por un diseño recursivo, por lo que nuestra función recibirá como argumentos el nodo actual en el que se encuentra (índice fila), un vector de solución auxiliar y el coste del camino recorrido actual. En primer lugar, quitaremos el nodo actual del set que almacena los nodos que todavía quedan sin visitar y lo añadiremos al vector solución auxiliar. Tras esto comprobaremos si ya se han visitado todos los nodos, es decir, el nodo en el que estamos es una hoja de nuestro árbol de estados.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58311327-42D4-AC97-63C2-B030C515662D}"/>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215050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E781C-C126-7F9D-0E16-2234E84E18C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6E01C1B-3C50-9ACA-6F17-FA676F8B676B}"/>
              </a:ext>
            </a:extLst>
          </p:cNvPr>
          <p:cNvSpPr>
            <a:spLocks noGrp="1"/>
          </p:cNvSpPr>
          <p:nvPr>
            <p:ph idx="1"/>
          </p:nvPr>
        </p:nvSpPr>
        <p:spPr/>
        <p:txBody>
          <a:bodyPr>
            <a:normAutofit lnSpcReduction="10000"/>
          </a:bodyPr>
          <a:lstStyle/>
          <a:p>
            <a:pPr algn="just" rtl="0" fontAlgn="base"/>
            <a:r>
              <a:rPr lang="es-ES" sz="2000" b="0" i="0" dirty="0">
                <a:solidFill>
                  <a:srgbClr val="000000"/>
                </a:solidFill>
                <a:effectLst/>
                <a:latin typeface="Times New Roman" panose="02020603050405020304" pitchFamily="18" charset="0"/>
              </a:rPr>
              <a:t>En caso de que así sea sumaremos al coste total la distancia de volver al nodo inicial (0) desde el último nodo considerado y comprobaremos si es un menor coste que lo ya almacenado. Si es menor, la consideraremos como la nueva mejor solución, tomando como nueva COTA_GLOBAL su coste.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En caso contrario, comprobaremos la cota local del nodo actual, la cual nos dará una estimación de cuánto nos costará en términos mínimos seguir por ese camino. Si estimamos que el camino merecerá la pena (que la cota local sea menor que la global), pasaremos a procesar los caminos restantes. Antes de llamar recursivamente a la función sumaremos el coste de ir a ese nuevo nodo, se procesará recursivamente y al volver deberemos retroceder al estado anterior. Esto es restar su coste considerado antes de entrar a la función, añadirlo de nuevo al set de nodos </a:t>
            </a:r>
            <a:r>
              <a:rPr lang="es-ES" sz="2000" b="0" i="0" dirty="0" err="1">
                <a:solidFill>
                  <a:srgbClr val="000000"/>
                </a:solidFill>
                <a:effectLst/>
                <a:latin typeface="Times New Roman" panose="02020603050405020304" pitchFamily="18" charset="0"/>
              </a:rPr>
              <a:t>sin_visitar</a:t>
            </a:r>
            <a:r>
              <a:rPr lang="es-ES" sz="2000" b="0" i="0" dirty="0">
                <a:solidFill>
                  <a:srgbClr val="000000"/>
                </a:solidFill>
                <a:effectLst/>
                <a:latin typeface="Times New Roman" panose="02020603050405020304" pitchFamily="18" charset="0"/>
              </a:rPr>
              <a:t> y eliminarlo de la </a:t>
            </a:r>
            <a:r>
              <a:rPr lang="es-ES" sz="2000" b="0" i="0" dirty="0" err="1">
                <a:solidFill>
                  <a:srgbClr val="000000"/>
                </a:solidFill>
                <a:effectLst/>
                <a:latin typeface="Times New Roman" panose="02020603050405020304" pitchFamily="18" charset="0"/>
              </a:rPr>
              <a:t>solucion_auxiliar</a:t>
            </a:r>
            <a:r>
              <a:rPr lang="es-ES" sz="2000" b="0" i="0" dirty="0">
                <a:solidFill>
                  <a:srgbClr val="000000"/>
                </a:solidFill>
                <a:effectLst/>
                <a:latin typeface="Times New Roman" panose="02020603050405020304" pitchFamily="18" charset="0"/>
              </a:rPr>
              <a:t>.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1DAADF36-163A-0ED4-51A5-443038678810}"/>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422794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9560B0C-58CE-35E0-C3DB-CBE98A745436}"/>
              </a:ext>
            </a:extLst>
          </p:cNvPr>
          <p:cNvSpPr>
            <a:spLocks noGrp="1"/>
          </p:cNvSpPr>
          <p:nvPr>
            <p:ph type="title"/>
          </p:nvPr>
        </p:nvSpPr>
        <p:spPr>
          <a:xfrm>
            <a:off x="1097280" y="286603"/>
            <a:ext cx="10058400" cy="1450757"/>
          </a:xfrm>
        </p:spPr>
        <p:txBody>
          <a:bodyPr/>
          <a:lstStyle/>
          <a:p>
            <a:endParaRPr lang="en-US"/>
          </a:p>
        </p:txBody>
      </p:sp>
      <p:sp>
        <p:nvSpPr>
          <p:cNvPr id="4" name="Marcador de fecha 3">
            <a:extLst>
              <a:ext uri="{FF2B5EF4-FFF2-40B4-BE49-F238E27FC236}">
                <a16:creationId xmlns:a16="http://schemas.microsoft.com/office/drawing/2014/main" id="{4BDF2D22-301D-C49A-E5B5-9F81EEF1E008}"/>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16/05/2023</a:t>
            </a:fld>
            <a:endParaRPr lang="en-US"/>
          </a:p>
        </p:txBody>
      </p:sp>
      <p:pic>
        <p:nvPicPr>
          <p:cNvPr id="6" name="Marcador de contenido 5">
            <a:extLst>
              <a:ext uri="{FF2B5EF4-FFF2-40B4-BE49-F238E27FC236}">
                <a16:creationId xmlns:a16="http://schemas.microsoft.com/office/drawing/2014/main" id="{0F296DD4-9A29-1CAC-835A-AE8FF6889BE2}"/>
              </a:ext>
            </a:extLst>
          </p:cNvPr>
          <p:cNvPicPr>
            <a:picLocks noGrp="1" noChangeAspect="1"/>
          </p:cNvPicPr>
          <p:nvPr>
            <p:ph idx="1"/>
          </p:nvPr>
        </p:nvPicPr>
        <p:blipFill>
          <a:blip r:embed="rId2"/>
          <a:stretch>
            <a:fillRect/>
          </a:stretch>
        </p:blipFill>
        <p:spPr>
          <a:xfrm>
            <a:off x="2863787" y="1983600"/>
            <a:ext cx="6464425" cy="4286571"/>
          </a:xfrm>
        </p:spPr>
      </p:pic>
    </p:spTree>
    <p:extLst>
      <p:ext uri="{BB962C8B-B14F-4D97-AF65-F5344CB8AC3E}">
        <p14:creationId xmlns:p14="http://schemas.microsoft.com/office/powerpoint/2010/main" val="72191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60AA6-2793-5C9E-AB26-DBBFDA7890DB}"/>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9CD6EA0C-B170-B81A-D8D0-5660E765E6E6}"/>
              </a:ext>
            </a:extLst>
          </p:cNvPr>
          <p:cNvPicPr>
            <a:picLocks noGrp="1" noChangeAspect="1"/>
          </p:cNvPicPr>
          <p:nvPr>
            <p:ph idx="1"/>
          </p:nvPr>
        </p:nvPicPr>
        <p:blipFill>
          <a:blip r:embed="rId2"/>
          <a:stretch>
            <a:fillRect/>
          </a:stretch>
        </p:blipFill>
        <p:spPr>
          <a:xfrm>
            <a:off x="2559050" y="2902744"/>
            <a:ext cx="7134225" cy="2171700"/>
          </a:xfrm>
        </p:spPr>
      </p:pic>
      <p:sp>
        <p:nvSpPr>
          <p:cNvPr id="4" name="Marcador de fecha 3">
            <a:extLst>
              <a:ext uri="{FF2B5EF4-FFF2-40B4-BE49-F238E27FC236}">
                <a16:creationId xmlns:a16="http://schemas.microsoft.com/office/drawing/2014/main" id="{20211727-9C4E-F977-E6E0-EE0D35A206BC}"/>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59756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9EA66-667B-2F91-AEFE-2942AC0569DA}"/>
              </a:ext>
            </a:extLst>
          </p:cNvPr>
          <p:cNvSpPr>
            <a:spLocks noGrp="1"/>
          </p:cNvSpPr>
          <p:nvPr>
            <p:ph type="title"/>
          </p:nvPr>
        </p:nvSpPr>
        <p:spPr/>
        <p:txBody>
          <a:bodyPr/>
          <a:lstStyle/>
          <a:p>
            <a:pPr algn="ctr"/>
            <a:r>
              <a:rPr kumimoji="0" lang="es-ES" sz="47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Justificación de la validez del algoritmo</a:t>
            </a:r>
            <a:endParaRPr lang="es-ES" dirty="0"/>
          </a:p>
        </p:txBody>
      </p:sp>
      <p:sp>
        <p:nvSpPr>
          <p:cNvPr id="3" name="Marcador de contenido 2">
            <a:extLst>
              <a:ext uri="{FF2B5EF4-FFF2-40B4-BE49-F238E27FC236}">
                <a16:creationId xmlns:a16="http://schemas.microsoft.com/office/drawing/2014/main" id="{0AFA5FA9-26E1-75EA-CF4E-33FBE98555D0}"/>
              </a:ext>
            </a:extLst>
          </p:cNvPr>
          <p:cNvSpPr>
            <a:spLocks noGrp="1"/>
          </p:cNvSpPr>
          <p:nvPr>
            <p:ph idx="1"/>
          </p:nvPr>
        </p:nvSpPr>
        <p:spPr/>
        <p:txBody>
          <a:bodyPr/>
          <a:lstStyle/>
          <a:p>
            <a:r>
              <a:rPr lang="es-ES" sz="2000" b="0" i="0" dirty="0">
                <a:solidFill>
                  <a:srgbClr val="000000"/>
                </a:solidFill>
                <a:effectLst/>
                <a:latin typeface="Times New Roman" panose="02020603050405020304" pitchFamily="18" charset="0"/>
              </a:rPr>
              <a:t>Nuestro algoritmo es prácticamente un algoritmo de fuerza bruta optimizado ya que irá recorriendo la totalidad del árbol de estados dejándose por el camino aquellas ramas que ya estimamos que no nos ofrecerán una solución válida. Es por ello por lo que este algoritmo será valido y ofrecerá una solución correcta en cada ejecución. </a:t>
            </a:r>
            <a:endParaRPr lang="es-ES" dirty="0"/>
          </a:p>
        </p:txBody>
      </p:sp>
      <p:sp>
        <p:nvSpPr>
          <p:cNvPr id="4" name="Marcador de fecha 3">
            <a:extLst>
              <a:ext uri="{FF2B5EF4-FFF2-40B4-BE49-F238E27FC236}">
                <a16:creationId xmlns:a16="http://schemas.microsoft.com/office/drawing/2014/main" id="{43B2F747-4B82-FE04-3FF7-E5E897675F07}"/>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284736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A0D34-1680-FBBC-221E-76224D0599F7}"/>
              </a:ext>
            </a:extLst>
          </p:cNvPr>
          <p:cNvSpPr>
            <a:spLocks noGrp="1"/>
          </p:cNvSpPr>
          <p:nvPr>
            <p:ph type="title"/>
          </p:nvPr>
        </p:nvSpPr>
        <p:spPr/>
        <p:txBody>
          <a:bodyPr/>
          <a:lstStyle/>
          <a:p>
            <a:pPr algn="ctr"/>
            <a:r>
              <a:rPr lang="es-ES" dirty="0"/>
              <a:t>Funciones de cota alternativas</a:t>
            </a:r>
          </a:p>
        </p:txBody>
      </p:sp>
      <p:sp>
        <p:nvSpPr>
          <p:cNvPr id="4" name="Marcador de fecha 3">
            <a:extLst>
              <a:ext uri="{FF2B5EF4-FFF2-40B4-BE49-F238E27FC236}">
                <a16:creationId xmlns:a16="http://schemas.microsoft.com/office/drawing/2014/main" id="{1FF8BF3A-851F-3EDF-660D-3B103E69BC3B}"/>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
        <p:nvSpPr>
          <p:cNvPr id="5" name="Rectangle 1">
            <a:extLst>
              <a:ext uri="{FF2B5EF4-FFF2-40B4-BE49-F238E27FC236}">
                <a16:creationId xmlns:a16="http://schemas.microsoft.com/office/drawing/2014/main" id="{876607CD-771E-0F4B-9DDA-ED3934B178A5}"/>
              </a:ext>
            </a:extLst>
          </p:cNvPr>
          <p:cNvSpPr>
            <a:spLocks noGrp="1" noChangeArrowheads="1"/>
          </p:cNvSpPr>
          <p:nvPr>
            <p:ph idx="1"/>
          </p:nvPr>
        </p:nvSpPr>
        <p:spPr bwMode="auto">
          <a:xfrm>
            <a:off x="427977" y="2439351"/>
            <a:ext cx="11397006" cy="13295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rtl="0" fontAlgn="base"/>
            <a:r>
              <a:rPr lang="es-ES" sz="1600" b="0" i="0" dirty="0">
                <a:solidFill>
                  <a:srgbClr val="000000"/>
                </a:solidFill>
                <a:effectLst/>
                <a:latin typeface="Times New Roman" panose="02020603050405020304" pitchFamily="18" charset="0"/>
              </a:rPr>
              <a:t>Para la resolución de nuestro problema, hemos usado dos funciones de cota. La primera de ellas tomaremos la distancia más baja de toda la matriz de distancias, es decir, la salida con el coste mínimo. Dicha distancia será usada para estimar el mínimo coste de ir a los nodos que aún queden sin visitar y se sumará al coste del camino actual. </a:t>
            </a:r>
            <a:endParaRPr lang="es-ES" sz="1400" b="0" i="0" dirty="0">
              <a:solidFill>
                <a:srgbClr val="000000"/>
              </a:solidFill>
              <a:effectLst/>
              <a:latin typeface="Segoe UI" panose="020B0502040204020203" pitchFamily="34" charset="0"/>
            </a:endParaRPr>
          </a:p>
          <a:p>
            <a:pPr algn="l" rtl="0" fontAlgn="base"/>
            <a:r>
              <a:rPr lang="es-ES" sz="1600" b="0" i="0" dirty="0">
                <a:solidFill>
                  <a:srgbClr val="000000"/>
                </a:solidFill>
                <a:effectLst/>
                <a:latin typeface="Times New Roman" panose="02020603050405020304" pitchFamily="18" charset="0"/>
              </a:rPr>
              <a:t>Código CotaLocal1: </a:t>
            </a:r>
            <a:endParaRPr lang="es-ES" sz="1400" b="0" i="0" dirty="0">
              <a:solidFill>
                <a:srgbClr val="000000"/>
              </a:solidFill>
              <a:effectLst/>
              <a:latin typeface="Segoe UI" panose="020B0502040204020203" pitchFamily="34" charset="0"/>
            </a:endParaRPr>
          </a:p>
          <a:p>
            <a:pPr marL="0" marR="0" lvl="0" indent="146050" algn="just" defTabSz="914400" rtl="0" eaLnBrk="0" fontAlgn="base" latinLnBrk="0" hangingPunct="0">
              <a:lnSpc>
                <a:spcPct val="100000"/>
              </a:lnSpc>
              <a:spcBef>
                <a:spcPct val="0"/>
              </a:spcBef>
              <a:spcAft>
                <a:spcPct val="0"/>
              </a:spcAft>
              <a:buClrTx/>
              <a:buSzTx/>
              <a:buFontTx/>
              <a:buNone/>
              <a:tabLst/>
            </a:pPr>
            <a:endParaRPr kumimoji="0" lang="es-ES" altLang="es-ES" sz="1600" b="0" i="0" u="none" strike="noStrike" cap="none" normalizeH="0" baseline="0" dirty="0">
              <a:ln>
                <a:noFill/>
              </a:ln>
              <a:solidFill>
                <a:schemeClr val="tx1"/>
              </a:solidFill>
              <a:effectLst/>
            </a:endParaRPr>
          </a:p>
        </p:txBody>
      </p:sp>
      <p:pic>
        <p:nvPicPr>
          <p:cNvPr id="6" name="Imagen 5">
            <a:extLst>
              <a:ext uri="{FF2B5EF4-FFF2-40B4-BE49-F238E27FC236}">
                <a16:creationId xmlns:a16="http://schemas.microsoft.com/office/drawing/2014/main" id="{7ABC50B2-0A45-34C5-9B81-5A97458F801A}"/>
              </a:ext>
            </a:extLst>
          </p:cNvPr>
          <p:cNvPicPr>
            <a:picLocks noChangeAspect="1"/>
          </p:cNvPicPr>
          <p:nvPr/>
        </p:nvPicPr>
        <p:blipFill>
          <a:blip r:embed="rId2"/>
          <a:stretch>
            <a:fillRect/>
          </a:stretch>
        </p:blipFill>
        <p:spPr>
          <a:xfrm>
            <a:off x="1751544" y="3768946"/>
            <a:ext cx="9483906" cy="1584878"/>
          </a:xfrm>
          <a:prstGeom prst="rect">
            <a:avLst/>
          </a:prstGeom>
        </p:spPr>
      </p:pic>
    </p:spTree>
    <p:extLst>
      <p:ext uri="{BB962C8B-B14F-4D97-AF65-F5344CB8AC3E}">
        <p14:creationId xmlns:p14="http://schemas.microsoft.com/office/powerpoint/2010/main" val="373203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C134D-920A-1254-082D-EE8718680FD6}"/>
              </a:ext>
            </a:extLst>
          </p:cNvPr>
          <p:cNvSpPr>
            <a:spLocks noGrp="1"/>
          </p:cNvSpPr>
          <p:nvPr>
            <p:ph type="title"/>
          </p:nvPr>
        </p:nvSpPr>
        <p:spPr/>
        <p:txBody>
          <a:bodyPr/>
          <a:lstStyle/>
          <a:p>
            <a:pPr algn="ctr"/>
            <a:r>
              <a:rPr lang="es-ES" dirty="0"/>
              <a:t>Funciones de cota alternativas</a:t>
            </a:r>
          </a:p>
        </p:txBody>
      </p:sp>
      <p:sp>
        <p:nvSpPr>
          <p:cNvPr id="4" name="Marcador de fecha 3">
            <a:extLst>
              <a:ext uri="{FF2B5EF4-FFF2-40B4-BE49-F238E27FC236}">
                <a16:creationId xmlns:a16="http://schemas.microsoft.com/office/drawing/2014/main" id="{85B00F1D-BEFC-1569-B01E-89ED03213FF5}"/>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
        <p:nvSpPr>
          <p:cNvPr id="5" name="Marcador de contenido 4">
            <a:extLst>
              <a:ext uri="{FF2B5EF4-FFF2-40B4-BE49-F238E27FC236}">
                <a16:creationId xmlns:a16="http://schemas.microsoft.com/office/drawing/2014/main" id="{5B95CC83-DCB3-2E19-0479-B1F276F19C67}"/>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La segunda cota local usará el mismo concepto, pero en vez de tomar una única salida mínima tomaremos el coste mínimo especifico de salir de cada nodo. Esto se almacenó en el vector </a:t>
            </a:r>
            <a:r>
              <a:rPr lang="es-ES" sz="2000" b="0" i="0" dirty="0" err="1">
                <a:solidFill>
                  <a:srgbClr val="000000"/>
                </a:solidFill>
                <a:effectLst/>
                <a:latin typeface="Times New Roman" panose="02020603050405020304" pitchFamily="18" charset="0"/>
              </a:rPr>
              <a:t>salidas_minimas</a:t>
            </a:r>
            <a:r>
              <a:rPr lang="es-ES" sz="2000" b="0" i="0" dirty="0">
                <a:solidFill>
                  <a:srgbClr val="000000"/>
                </a:solidFill>
                <a:effectLst/>
                <a:latin typeface="Times New Roman" panose="02020603050405020304" pitchFamily="18" charset="0"/>
              </a:rPr>
              <a:t>. </a:t>
            </a:r>
            <a:endParaRPr lang="es-ES" b="0" i="0" dirty="0">
              <a:solidFill>
                <a:srgbClr val="000000"/>
              </a:solidFill>
              <a:effectLst/>
              <a:latin typeface="Segoe UI" panose="020B0502040204020203" pitchFamily="34" charset="0"/>
            </a:endParaRPr>
          </a:p>
          <a:p>
            <a:pPr algn="l" rtl="0" fontAlgn="base"/>
            <a:r>
              <a:rPr lang="es-ES" sz="2000" b="0" i="0" dirty="0">
                <a:solidFill>
                  <a:srgbClr val="000000"/>
                </a:solidFill>
                <a:effectLst/>
                <a:latin typeface="Times New Roman" panose="02020603050405020304" pitchFamily="18" charset="0"/>
              </a:rPr>
              <a:t>Código CotaLocal2: </a:t>
            </a:r>
            <a:endParaRPr lang="es-ES" b="0" i="0" dirty="0">
              <a:solidFill>
                <a:srgbClr val="000000"/>
              </a:solidFill>
              <a:effectLst/>
              <a:latin typeface="Segoe UI" panose="020B0502040204020203" pitchFamily="34" charset="0"/>
            </a:endParaRPr>
          </a:p>
          <a:p>
            <a:endParaRPr lang="es-ES" dirty="0"/>
          </a:p>
        </p:txBody>
      </p:sp>
      <p:pic>
        <p:nvPicPr>
          <p:cNvPr id="8" name="Imagen 7">
            <a:extLst>
              <a:ext uri="{FF2B5EF4-FFF2-40B4-BE49-F238E27FC236}">
                <a16:creationId xmlns:a16="http://schemas.microsoft.com/office/drawing/2014/main" id="{208DA4AB-02C9-D58E-AECE-624E5A3F1D8E}"/>
              </a:ext>
            </a:extLst>
          </p:cNvPr>
          <p:cNvPicPr>
            <a:picLocks noChangeAspect="1"/>
          </p:cNvPicPr>
          <p:nvPr/>
        </p:nvPicPr>
        <p:blipFill>
          <a:blip r:embed="rId2"/>
          <a:stretch>
            <a:fillRect/>
          </a:stretch>
        </p:blipFill>
        <p:spPr>
          <a:xfrm>
            <a:off x="2446742" y="3990285"/>
            <a:ext cx="7359475" cy="1878807"/>
          </a:xfrm>
          <a:prstGeom prst="rect">
            <a:avLst/>
          </a:prstGeom>
        </p:spPr>
      </p:pic>
    </p:spTree>
    <p:extLst>
      <p:ext uri="{BB962C8B-B14F-4D97-AF65-F5344CB8AC3E}">
        <p14:creationId xmlns:p14="http://schemas.microsoft.com/office/powerpoint/2010/main" val="121423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C62D3-1F8E-2ACC-19DD-0BCAE9E2F027}"/>
              </a:ext>
            </a:extLst>
          </p:cNvPr>
          <p:cNvSpPr>
            <a:spLocks noGrp="1"/>
          </p:cNvSpPr>
          <p:nvPr>
            <p:ph type="title"/>
          </p:nvPr>
        </p:nvSpPr>
        <p:spPr/>
        <p:txBody>
          <a:bodyPr/>
          <a:lstStyle/>
          <a:p>
            <a:pPr algn="ctr"/>
            <a:r>
              <a:rPr lang="es-ES" dirty="0"/>
              <a:t>Eficiencia Teórica</a:t>
            </a:r>
          </a:p>
        </p:txBody>
      </p:sp>
      <p:sp>
        <p:nvSpPr>
          <p:cNvPr id="4" name="Marcador de fecha 3">
            <a:extLst>
              <a:ext uri="{FF2B5EF4-FFF2-40B4-BE49-F238E27FC236}">
                <a16:creationId xmlns:a16="http://schemas.microsoft.com/office/drawing/2014/main" id="{6658DB91-EDD1-FF9A-05BD-02B6309D690B}"/>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
        <p:nvSpPr>
          <p:cNvPr id="5" name="Marcador de contenido 4">
            <a:extLst>
              <a:ext uri="{FF2B5EF4-FFF2-40B4-BE49-F238E27FC236}">
                <a16:creationId xmlns:a16="http://schemas.microsoft.com/office/drawing/2014/main" id="{BDD7C8AD-5E08-B5DF-6A7F-B2BDA1F13624}"/>
              </a:ext>
            </a:extLst>
          </p:cNvPr>
          <p:cNvSpPr>
            <a:spLocks noGrp="1"/>
          </p:cNvSpPr>
          <p:nvPr>
            <p:ph idx="1"/>
          </p:nvPr>
        </p:nvSpPr>
        <p:spPr/>
        <p:txBody>
          <a:bodyPr/>
          <a:lstStyle/>
          <a:p>
            <a:pPr algn="just" rtl="0" fontAlgn="base"/>
            <a:r>
              <a:rPr lang="es-ES" sz="1800" b="0" i="0" dirty="0">
                <a:solidFill>
                  <a:srgbClr val="000000"/>
                </a:solidFill>
                <a:effectLst/>
                <a:latin typeface="Times New Roman" panose="02020603050405020304" pitchFamily="18" charset="0"/>
              </a:rPr>
              <a:t>La eficiencia del algoritmo es indeterminada, pues número de llamadas recursivas dependerán del caso en el que nos encontremos en ese momento. Por lo tanto, no tiene sentido hablar de eficiencia teórica. </a:t>
            </a:r>
            <a:endParaRPr lang="es-ES" b="0" i="0" dirty="0">
              <a:solidFill>
                <a:srgbClr val="000000"/>
              </a:solidFill>
              <a:effectLst/>
              <a:latin typeface="Segoe UI" panose="020B0502040204020203" pitchFamily="34" charset="0"/>
            </a:endParaRPr>
          </a:p>
          <a:p>
            <a:pPr algn="just" rtl="0" fontAlgn="base"/>
            <a:r>
              <a:rPr lang="es-ES" sz="1800" b="0" i="0" dirty="0">
                <a:solidFill>
                  <a:srgbClr val="000000"/>
                </a:solidFill>
                <a:effectLst/>
                <a:latin typeface="Times New Roman" panose="02020603050405020304" pitchFamily="18" charset="0"/>
              </a:rPr>
              <a:t>Con respecto a las cotas, claramente la cota1 es O(1) ya que son dos operaciones sencillas e inmediatas, mientras que la cota2 dependerá del número de nodos que queden sin visitar, esto es O(k). </a:t>
            </a:r>
            <a:endParaRPr lang="es-ES" b="0" i="0" dirty="0">
              <a:solidFill>
                <a:srgbClr val="000000"/>
              </a:solidFill>
              <a:effectLst/>
              <a:latin typeface="Segoe UI" panose="020B0502040204020203" pitchFamily="34" charset="0"/>
            </a:endParaRPr>
          </a:p>
          <a:p>
            <a:endParaRPr lang="es-ES" dirty="0"/>
          </a:p>
        </p:txBody>
      </p:sp>
    </p:spTree>
    <p:extLst>
      <p:ext uri="{BB962C8B-B14F-4D97-AF65-F5344CB8AC3E}">
        <p14:creationId xmlns:p14="http://schemas.microsoft.com/office/powerpoint/2010/main" val="140231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0EC6E-1692-F133-53A9-32436C762625}"/>
              </a:ext>
            </a:extLst>
          </p:cNvPr>
          <p:cNvSpPr>
            <a:spLocks noGrp="1"/>
          </p:cNvSpPr>
          <p:nvPr>
            <p:ph type="title"/>
          </p:nvPr>
        </p:nvSpPr>
        <p:spPr>
          <a:xfrm>
            <a:off x="1097280" y="286603"/>
            <a:ext cx="10058400" cy="1450757"/>
          </a:xfrm>
        </p:spPr>
        <p:txBody>
          <a:bodyPr anchor="b">
            <a:normAutofit/>
          </a:bodyPr>
          <a:lstStyle/>
          <a:p>
            <a:r>
              <a:rPr lang="es-ES" dirty="0"/>
              <a:t>Eficiencia Empírica</a:t>
            </a:r>
            <a:endParaRPr lang="es-ES"/>
          </a:p>
        </p:txBody>
      </p:sp>
      <p:sp>
        <p:nvSpPr>
          <p:cNvPr id="3" name="Marcador de contenido 2">
            <a:extLst>
              <a:ext uri="{FF2B5EF4-FFF2-40B4-BE49-F238E27FC236}">
                <a16:creationId xmlns:a16="http://schemas.microsoft.com/office/drawing/2014/main" id="{401804FB-55DF-A3C5-5338-FDA361299B21}"/>
              </a:ext>
            </a:extLst>
          </p:cNvPr>
          <p:cNvSpPr>
            <a:spLocks noGrp="1"/>
          </p:cNvSpPr>
          <p:nvPr>
            <p:ph sz="half" idx="1"/>
          </p:nvPr>
        </p:nvSpPr>
        <p:spPr>
          <a:xfrm>
            <a:off x="1097280" y="2120900"/>
            <a:ext cx="4639736" cy="3748193"/>
          </a:xfrm>
        </p:spPr>
        <p:txBody>
          <a:bodyPr>
            <a:normAutofit/>
          </a:bodyPr>
          <a:lstStyle/>
          <a:p>
            <a:pPr rtl="0" fontAlgn="base"/>
            <a:r>
              <a:rPr lang="es-ES" sz="1800" b="0" i="0">
                <a:effectLst/>
              </a:rPr>
              <a:t>Los datos que vamos a calcular a continuación son utilizando la segunda cota que hemos definido en el apartado anterior por ser la más precisa y la supuestamente más eficiente. </a:t>
            </a:r>
          </a:p>
          <a:p>
            <a:pPr rtl="0" fontAlgn="base"/>
            <a:r>
              <a:rPr lang="es-ES" sz="1800" b="0" i="0">
                <a:effectLst/>
              </a:rPr>
              <a:t>Para realizar un análisis de eficiencia empírica deberemos ejecutar el mismo algoritmo para diferentes tamaños de entrada. Para este algoritmo, lo ejecutaremos para diferentes tamaños del vector del número de nodos que hay.  Estos tiempos los almacenamos en un fichero dist_bt.dat. El código es el siguiente: </a:t>
            </a:r>
          </a:p>
        </p:txBody>
      </p:sp>
      <p:pic>
        <p:nvPicPr>
          <p:cNvPr id="7" name="Imagen 6">
            <a:extLst>
              <a:ext uri="{FF2B5EF4-FFF2-40B4-BE49-F238E27FC236}">
                <a16:creationId xmlns:a16="http://schemas.microsoft.com/office/drawing/2014/main" id="{69556FC0-2A84-70AD-66A4-482C1E918F38}"/>
              </a:ext>
            </a:extLst>
          </p:cNvPr>
          <p:cNvPicPr>
            <a:picLocks noChangeAspect="1"/>
          </p:cNvPicPr>
          <p:nvPr/>
        </p:nvPicPr>
        <p:blipFill>
          <a:blip r:embed="rId2"/>
          <a:stretch>
            <a:fillRect/>
          </a:stretch>
        </p:blipFill>
        <p:spPr>
          <a:xfrm>
            <a:off x="6096000" y="2735231"/>
            <a:ext cx="5963380" cy="2519529"/>
          </a:xfrm>
          <a:prstGeom prst="rect">
            <a:avLst/>
          </a:prstGeom>
          <a:noFill/>
        </p:spPr>
      </p:pic>
      <p:sp>
        <p:nvSpPr>
          <p:cNvPr id="4" name="Marcador de fecha 3">
            <a:extLst>
              <a:ext uri="{FF2B5EF4-FFF2-40B4-BE49-F238E27FC236}">
                <a16:creationId xmlns:a16="http://schemas.microsoft.com/office/drawing/2014/main" id="{41A3ABF9-8FF0-D9BF-03F9-E133CCAE18D0}"/>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16/05/2023</a:t>
            </a:fld>
            <a:endParaRPr lang="en-US"/>
          </a:p>
        </p:txBody>
      </p:sp>
    </p:spTree>
    <p:extLst>
      <p:ext uri="{BB962C8B-B14F-4D97-AF65-F5344CB8AC3E}">
        <p14:creationId xmlns:p14="http://schemas.microsoft.com/office/powerpoint/2010/main" val="194171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pPr lvl="0" rtl="0"/>
            <a:r>
              <a:rPr lang="es" i="1" dirty="0"/>
              <a:t>INDICE</a:t>
            </a:r>
          </a:p>
        </p:txBody>
      </p:sp>
      <p:sp>
        <p:nvSpPr>
          <p:cNvPr id="3" name="Subtítulo 2">
            <a:extLst>
              <a:ext uri="{FF2B5EF4-FFF2-40B4-BE49-F238E27FC236}">
                <a16:creationId xmlns:a16="http://schemas.microsoft.com/office/drawing/2014/main" id="{255E1F2F-E259-4EA8-9FFD-3A10AF541859}"/>
              </a:ext>
            </a:extLst>
          </p:cNvPr>
          <p:cNvSpPr>
            <a:spLocks noGrp="1"/>
          </p:cNvSpPr>
          <p:nvPr>
            <p:ph idx="1"/>
          </p:nvPr>
        </p:nvSpPr>
        <p:spPr>
          <a:xfrm>
            <a:off x="1097280" y="2108201"/>
            <a:ext cx="10058400" cy="3760891"/>
          </a:xfrm>
        </p:spPr>
        <p:txBody>
          <a:bodyPr rtlCol="0">
            <a:normAutofit/>
          </a:bodyPr>
          <a:lstStyle/>
          <a:p>
            <a:pPr rtl="0"/>
            <a:r>
              <a:rPr lang="es" dirty="0"/>
              <a:t>- Objetivos.</a:t>
            </a:r>
          </a:p>
          <a:p>
            <a:pPr rtl="0"/>
            <a:r>
              <a:rPr lang="es" dirty="0"/>
              <a:t>- Definición del problema.</a:t>
            </a:r>
          </a:p>
          <a:p>
            <a:pPr rtl="0"/>
            <a:r>
              <a:rPr lang="es" dirty="0"/>
              <a:t>- Algoritmo Diseñado. </a:t>
            </a:r>
          </a:p>
          <a:p>
            <a:pPr rtl="0"/>
            <a:r>
              <a:rPr lang="es" dirty="0"/>
              <a:t>- Eficiencia.</a:t>
            </a:r>
          </a:p>
          <a:p>
            <a:pPr rtl="0"/>
            <a:r>
              <a:rPr lang="es" dirty="0"/>
              <a:t>- Análisis comparativo de rendimiento y tiempo para distintas funciones de cota.</a:t>
            </a:r>
          </a:p>
          <a:p>
            <a:pPr rtl="0"/>
            <a:r>
              <a:rPr lang="es" dirty="0"/>
              <a:t>- Análisis comparativo de las dos técnicas heurísticas.</a:t>
            </a:r>
          </a:p>
          <a:p>
            <a:pPr rtl="0"/>
            <a:r>
              <a:rPr lang="es" dirty="0"/>
              <a:t>-  Conclusión.</a:t>
            </a:r>
          </a:p>
        </p:txBody>
      </p:sp>
      <p:sp>
        <p:nvSpPr>
          <p:cNvPr id="54" name="Date Placeholder 3">
            <a:extLst>
              <a:ext uri="{FF2B5EF4-FFF2-40B4-BE49-F238E27FC236}">
                <a16:creationId xmlns:a16="http://schemas.microsoft.com/office/drawing/2014/main" id="{5579AE7B-9D6B-60A1-1A2D-7CDB63E15F4F}"/>
              </a:ext>
            </a:extLst>
          </p:cNvPr>
          <p:cNvSpPr>
            <a:spLocks noGrp="1"/>
          </p:cNvSpPr>
          <p:nvPr>
            <p:ph type="dt" sz="half" idx="10"/>
          </p:nvPr>
        </p:nvSpPr>
        <p:spPr>
          <a:xfrm>
            <a:off x="8218426" y="6446838"/>
            <a:ext cx="2584850" cy="365125"/>
          </a:xfrm>
        </p:spPr>
        <p:txBody>
          <a:bodyPr/>
          <a:lstStyle/>
          <a:p>
            <a:pPr rtl="0">
              <a:spcAft>
                <a:spcPts val="600"/>
              </a:spcAft>
            </a:pPr>
            <a:fld id="{642B802E-BFC6-4F89-8E3C-91026AB025AB}" type="datetime1">
              <a:rPr lang="es-ES" smtClean="0"/>
              <a:pPr rtl="0">
                <a:spcAft>
                  <a:spcPts val="600"/>
                </a:spcAft>
              </a:pPr>
              <a:t>16/05/2023</a:t>
            </a:fld>
            <a:endParaRPr lang="en-US"/>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172ED-8305-88C0-5574-B843379E7780}"/>
              </a:ext>
            </a:extLst>
          </p:cNvPr>
          <p:cNvSpPr>
            <a:spLocks noGrp="1"/>
          </p:cNvSpPr>
          <p:nvPr>
            <p:ph type="title"/>
          </p:nvPr>
        </p:nvSpPr>
        <p:spPr>
          <a:xfrm>
            <a:off x="1097280" y="286603"/>
            <a:ext cx="10058400" cy="1450757"/>
          </a:xfrm>
        </p:spPr>
        <p:txBody>
          <a:bodyPr anchor="b">
            <a:normAutofit/>
          </a:bodyPr>
          <a:lstStyle/>
          <a:p>
            <a:r>
              <a:rPr lang="es-ES" dirty="0"/>
              <a:t>Eficiencia Empírica</a:t>
            </a:r>
            <a:endParaRPr lang="es-ES"/>
          </a:p>
        </p:txBody>
      </p:sp>
      <p:sp>
        <p:nvSpPr>
          <p:cNvPr id="3" name="Marcador de contenido 2">
            <a:extLst>
              <a:ext uri="{FF2B5EF4-FFF2-40B4-BE49-F238E27FC236}">
                <a16:creationId xmlns:a16="http://schemas.microsoft.com/office/drawing/2014/main" id="{9EB7EB97-0C88-AA03-5F0E-3B3CF4CE4C78}"/>
              </a:ext>
            </a:extLst>
          </p:cNvPr>
          <p:cNvSpPr>
            <a:spLocks noGrp="1"/>
          </p:cNvSpPr>
          <p:nvPr>
            <p:ph sz="half" idx="1"/>
          </p:nvPr>
        </p:nvSpPr>
        <p:spPr>
          <a:xfrm>
            <a:off x="1097279" y="2120900"/>
            <a:ext cx="8028059" cy="3748193"/>
          </a:xfrm>
        </p:spPr>
        <p:txBody>
          <a:bodyPr>
            <a:normAutofit/>
          </a:bodyPr>
          <a:lstStyle/>
          <a:p>
            <a:pPr rtl="0" fontAlgn="base"/>
            <a:r>
              <a:rPr lang="es-ES" b="0" i="0" dirty="0">
                <a:effectLst/>
              </a:rPr>
              <a:t>Empezamos con un tamaño base de 1 punto y vamos aumentándolo de 1 en 1 hasta llegar al tamaño de 15 puntos. </a:t>
            </a:r>
          </a:p>
          <a:p>
            <a:pPr rtl="0" fontAlgn="base"/>
            <a:r>
              <a:rPr lang="es-ES" b="0" i="0" dirty="0">
                <a:effectLst/>
              </a:rPr>
              <a:t>Los tiempos obtenidos son los siguientes: </a:t>
            </a:r>
          </a:p>
          <a:p>
            <a:endParaRPr lang="es-ES" dirty="0"/>
          </a:p>
        </p:txBody>
      </p:sp>
      <p:pic>
        <p:nvPicPr>
          <p:cNvPr id="6" name="Imagen 5">
            <a:extLst>
              <a:ext uri="{FF2B5EF4-FFF2-40B4-BE49-F238E27FC236}">
                <a16:creationId xmlns:a16="http://schemas.microsoft.com/office/drawing/2014/main" id="{9C3A017D-45C9-FBB8-31B2-BCF2F68FF6E1}"/>
              </a:ext>
            </a:extLst>
          </p:cNvPr>
          <p:cNvPicPr>
            <a:picLocks noChangeAspect="1"/>
          </p:cNvPicPr>
          <p:nvPr/>
        </p:nvPicPr>
        <p:blipFill>
          <a:blip r:embed="rId2"/>
          <a:stretch>
            <a:fillRect/>
          </a:stretch>
        </p:blipFill>
        <p:spPr>
          <a:xfrm>
            <a:off x="9510851" y="286603"/>
            <a:ext cx="1707818" cy="6045371"/>
          </a:xfrm>
          <a:prstGeom prst="rect">
            <a:avLst/>
          </a:prstGeom>
          <a:noFill/>
        </p:spPr>
      </p:pic>
      <p:sp>
        <p:nvSpPr>
          <p:cNvPr id="4" name="Marcador de fecha 3">
            <a:extLst>
              <a:ext uri="{FF2B5EF4-FFF2-40B4-BE49-F238E27FC236}">
                <a16:creationId xmlns:a16="http://schemas.microsoft.com/office/drawing/2014/main" id="{7F1FE831-3D02-BFB0-C1C8-A027EED49CEC}"/>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16/05/2023</a:t>
            </a:fld>
            <a:endParaRPr lang="en-US"/>
          </a:p>
        </p:txBody>
      </p:sp>
    </p:spTree>
    <p:extLst>
      <p:ext uri="{BB962C8B-B14F-4D97-AF65-F5344CB8AC3E}">
        <p14:creationId xmlns:p14="http://schemas.microsoft.com/office/powerpoint/2010/main" val="127832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C70AAC-4BB5-4B1C-B6E0-B339823F5F4D}"/>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5A851F1E-FE04-6F09-EBE4-8AE7E3B20667}"/>
              </a:ext>
            </a:extLst>
          </p:cNvPr>
          <p:cNvSpPr>
            <a:spLocks noGrp="1"/>
          </p:cNvSpPr>
          <p:nvPr>
            <p:ph idx="1"/>
          </p:nvPr>
        </p:nvSpPr>
        <p:spPr/>
        <p:txBody>
          <a:bodyPr/>
          <a:lstStyle/>
          <a:p>
            <a:r>
              <a:rPr lang="es-ES" sz="2000" b="0" i="0" dirty="0">
                <a:solidFill>
                  <a:srgbClr val="000000"/>
                </a:solidFill>
                <a:effectLst/>
                <a:latin typeface="Times New Roman" panose="02020603050405020304" pitchFamily="18" charset="0"/>
              </a:rPr>
              <a:t>A partir de dichos tiempos, queda la siguiente gráfica: </a:t>
            </a:r>
            <a:endParaRPr lang="es-ES" dirty="0"/>
          </a:p>
        </p:txBody>
      </p:sp>
      <p:sp>
        <p:nvSpPr>
          <p:cNvPr id="4" name="Marcador de fecha 3">
            <a:extLst>
              <a:ext uri="{FF2B5EF4-FFF2-40B4-BE49-F238E27FC236}">
                <a16:creationId xmlns:a16="http://schemas.microsoft.com/office/drawing/2014/main" id="{AC406E06-6D4F-6D0C-8F88-944FF9DB8829}"/>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6" name="Imagen 5">
            <a:extLst>
              <a:ext uri="{FF2B5EF4-FFF2-40B4-BE49-F238E27FC236}">
                <a16:creationId xmlns:a16="http://schemas.microsoft.com/office/drawing/2014/main" id="{6D9372CD-B4C1-2433-6C36-1810EF90471A}"/>
              </a:ext>
            </a:extLst>
          </p:cNvPr>
          <p:cNvPicPr>
            <a:picLocks noChangeAspect="1"/>
          </p:cNvPicPr>
          <p:nvPr/>
        </p:nvPicPr>
        <p:blipFill>
          <a:blip r:embed="rId2"/>
          <a:stretch>
            <a:fillRect/>
          </a:stretch>
        </p:blipFill>
        <p:spPr>
          <a:xfrm>
            <a:off x="3764075" y="2541262"/>
            <a:ext cx="4724809" cy="3772227"/>
          </a:xfrm>
          <a:prstGeom prst="rect">
            <a:avLst/>
          </a:prstGeom>
        </p:spPr>
      </p:pic>
    </p:spTree>
    <p:extLst>
      <p:ext uri="{BB962C8B-B14F-4D97-AF65-F5344CB8AC3E}">
        <p14:creationId xmlns:p14="http://schemas.microsoft.com/office/powerpoint/2010/main" val="199575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E3072-8A37-B257-04E7-8EC9343DA610}"/>
              </a:ext>
            </a:extLst>
          </p:cNvPr>
          <p:cNvSpPr>
            <a:spLocks noGrp="1"/>
          </p:cNvSpPr>
          <p:nvPr>
            <p:ph type="title"/>
          </p:nvPr>
        </p:nvSpPr>
        <p:spPr/>
        <p:txBody>
          <a:bodyPr/>
          <a:lstStyle/>
          <a:p>
            <a:pPr algn="ctr"/>
            <a:r>
              <a:rPr lang="es-ES" dirty="0"/>
              <a:t>Análisis Comparativo de Rendimiento</a:t>
            </a:r>
          </a:p>
        </p:txBody>
      </p:sp>
      <p:sp>
        <p:nvSpPr>
          <p:cNvPr id="3" name="Marcador de fecha 2">
            <a:extLst>
              <a:ext uri="{FF2B5EF4-FFF2-40B4-BE49-F238E27FC236}">
                <a16:creationId xmlns:a16="http://schemas.microsoft.com/office/drawing/2014/main" id="{161FE1A1-B7EE-F4F4-F133-1635B50CD8A2}"/>
              </a:ext>
            </a:extLst>
          </p:cNvPr>
          <p:cNvSpPr>
            <a:spLocks noGrp="1"/>
          </p:cNvSpPr>
          <p:nvPr>
            <p:ph type="dt" sz="half" idx="10"/>
          </p:nvPr>
        </p:nvSpPr>
        <p:spPr/>
        <p:txBody>
          <a:bodyPr/>
          <a:lstStyle/>
          <a:p>
            <a:pPr rtl="0"/>
            <a:fld id="{66905ED3-47DC-4785-91BE-A3159F909C32}" type="datetime1">
              <a:rPr lang="es-ES" smtClean="0"/>
              <a:t>16/05/2023</a:t>
            </a:fld>
            <a:endParaRPr lang="en-US" dirty="0"/>
          </a:p>
        </p:txBody>
      </p:sp>
    </p:spTree>
    <p:extLst>
      <p:ext uri="{BB962C8B-B14F-4D97-AF65-F5344CB8AC3E}">
        <p14:creationId xmlns:p14="http://schemas.microsoft.com/office/powerpoint/2010/main" val="33785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22C35-35A9-83EB-6A88-33595276D5A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EF897B65-3FDE-2CB7-DE61-A5D909BCFE57}"/>
              </a:ext>
            </a:extLst>
          </p:cNvPr>
          <p:cNvSpPr>
            <a:spLocks noGrp="1"/>
          </p:cNvSpPr>
          <p:nvPr>
            <p:ph idx="1"/>
          </p:nvPr>
        </p:nvSpPr>
        <p:spPr/>
        <p:txBody>
          <a:bodyPr/>
          <a:lstStyle/>
          <a:p>
            <a:r>
              <a:rPr lang="es-ES" sz="2000" b="0" i="0" dirty="0">
                <a:solidFill>
                  <a:srgbClr val="000000"/>
                </a:solidFill>
                <a:effectLst/>
                <a:latin typeface="Times New Roman" panose="02020603050405020304" pitchFamily="18" charset="0"/>
              </a:rPr>
              <a:t>Para la otra función de cota que hemos implementado, los datos y gráfica son las siguientes: </a:t>
            </a:r>
            <a:endParaRPr lang="es-ES" dirty="0"/>
          </a:p>
        </p:txBody>
      </p:sp>
      <p:sp>
        <p:nvSpPr>
          <p:cNvPr id="4" name="Marcador de fecha 3">
            <a:extLst>
              <a:ext uri="{FF2B5EF4-FFF2-40B4-BE49-F238E27FC236}">
                <a16:creationId xmlns:a16="http://schemas.microsoft.com/office/drawing/2014/main" id="{4AF58D05-1206-9358-BC62-19237A9EE130}"/>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10" name="Imagen 9">
            <a:extLst>
              <a:ext uri="{FF2B5EF4-FFF2-40B4-BE49-F238E27FC236}">
                <a16:creationId xmlns:a16="http://schemas.microsoft.com/office/drawing/2014/main" id="{200EB802-06CF-09C9-286C-DE99D10AFF35}"/>
              </a:ext>
            </a:extLst>
          </p:cNvPr>
          <p:cNvPicPr>
            <a:picLocks noChangeAspect="1"/>
          </p:cNvPicPr>
          <p:nvPr/>
        </p:nvPicPr>
        <p:blipFill>
          <a:blip r:embed="rId2"/>
          <a:stretch>
            <a:fillRect/>
          </a:stretch>
        </p:blipFill>
        <p:spPr>
          <a:xfrm>
            <a:off x="5090681" y="2455887"/>
            <a:ext cx="2010638" cy="3834241"/>
          </a:xfrm>
          <a:prstGeom prst="rect">
            <a:avLst/>
          </a:prstGeom>
        </p:spPr>
      </p:pic>
    </p:spTree>
    <p:extLst>
      <p:ext uri="{BB962C8B-B14F-4D97-AF65-F5344CB8AC3E}">
        <p14:creationId xmlns:p14="http://schemas.microsoft.com/office/powerpoint/2010/main" val="392179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B9BB3-21D1-1E7E-DFD6-FAB3CC2F4279}"/>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C9E108BB-0EB9-AF76-CC72-520D85C43A98}"/>
              </a:ext>
            </a:extLst>
          </p:cNvPr>
          <p:cNvPicPr>
            <a:picLocks noGrp="1" noChangeAspect="1"/>
          </p:cNvPicPr>
          <p:nvPr>
            <p:ph idx="1"/>
          </p:nvPr>
        </p:nvPicPr>
        <p:blipFill>
          <a:blip r:embed="rId2"/>
          <a:stretch>
            <a:fillRect/>
          </a:stretch>
        </p:blipFill>
        <p:spPr>
          <a:xfrm>
            <a:off x="3632013" y="2043966"/>
            <a:ext cx="4988934" cy="4096265"/>
          </a:xfrm>
        </p:spPr>
      </p:pic>
      <p:sp>
        <p:nvSpPr>
          <p:cNvPr id="4" name="Marcador de fecha 3">
            <a:extLst>
              <a:ext uri="{FF2B5EF4-FFF2-40B4-BE49-F238E27FC236}">
                <a16:creationId xmlns:a16="http://schemas.microsoft.com/office/drawing/2014/main" id="{160AABE2-1E94-1187-F418-4E2DE3618CE0}"/>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201777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B8A4C-5D93-B52B-C88D-40C33588675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04441F4-5A76-2A97-13D9-EF7D79E6FC48}"/>
              </a:ext>
            </a:extLst>
          </p:cNvPr>
          <p:cNvSpPr>
            <a:spLocks noGrp="1"/>
          </p:cNvSpPr>
          <p:nvPr>
            <p:ph idx="1"/>
          </p:nvPr>
        </p:nvSpPr>
        <p:spPr/>
        <p:txBody>
          <a:bodyPr/>
          <a:lstStyle/>
          <a:p>
            <a:r>
              <a:rPr lang="es-ES" sz="1800" b="0" i="0" dirty="0">
                <a:solidFill>
                  <a:srgbClr val="000000"/>
                </a:solidFill>
                <a:effectLst/>
                <a:latin typeface="Times New Roman" panose="02020603050405020304" pitchFamily="18" charset="0"/>
              </a:rPr>
              <a:t>Si juntamos las dos gráficas de las distintas cotas, nos queda lo siguiente: </a:t>
            </a:r>
            <a:endParaRPr lang="es-ES" dirty="0"/>
          </a:p>
        </p:txBody>
      </p:sp>
      <p:sp>
        <p:nvSpPr>
          <p:cNvPr id="4" name="Marcador de fecha 3">
            <a:extLst>
              <a:ext uri="{FF2B5EF4-FFF2-40B4-BE49-F238E27FC236}">
                <a16:creationId xmlns:a16="http://schemas.microsoft.com/office/drawing/2014/main" id="{5A888798-68CC-5BCA-162B-46E395F3949C}"/>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6" name="Imagen 5">
            <a:extLst>
              <a:ext uri="{FF2B5EF4-FFF2-40B4-BE49-F238E27FC236}">
                <a16:creationId xmlns:a16="http://schemas.microsoft.com/office/drawing/2014/main" id="{81665C89-F559-0E04-93A7-7693076E3BE4}"/>
              </a:ext>
            </a:extLst>
          </p:cNvPr>
          <p:cNvPicPr>
            <a:picLocks noChangeAspect="1"/>
          </p:cNvPicPr>
          <p:nvPr/>
        </p:nvPicPr>
        <p:blipFill>
          <a:blip r:embed="rId2"/>
          <a:stretch>
            <a:fillRect/>
          </a:stretch>
        </p:blipFill>
        <p:spPr>
          <a:xfrm>
            <a:off x="3810120" y="2528672"/>
            <a:ext cx="4571759" cy="3760890"/>
          </a:xfrm>
          <a:prstGeom prst="rect">
            <a:avLst/>
          </a:prstGeom>
        </p:spPr>
      </p:pic>
      <p:sp>
        <p:nvSpPr>
          <p:cNvPr id="8" name="CuadroTexto 7">
            <a:extLst>
              <a:ext uri="{FF2B5EF4-FFF2-40B4-BE49-F238E27FC236}">
                <a16:creationId xmlns:a16="http://schemas.microsoft.com/office/drawing/2014/main" id="{D08A79DB-0B8D-0E34-3C3B-A59F79FC4C22}"/>
              </a:ext>
            </a:extLst>
          </p:cNvPr>
          <p:cNvSpPr txBox="1"/>
          <p:nvPr/>
        </p:nvSpPr>
        <p:spPr>
          <a:xfrm>
            <a:off x="8381879" y="3111483"/>
            <a:ext cx="3197411" cy="1754326"/>
          </a:xfrm>
          <a:prstGeom prst="rect">
            <a:avLst/>
          </a:prstGeom>
          <a:noFill/>
        </p:spPr>
        <p:txBody>
          <a:bodyPr wrap="square">
            <a:spAutoFit/>
          </a:bodyPr>
          <a:lstStyle/>
          <a:p>
            <a:r>
              <a:rPr lang="es-ES" b="0" i="0" dirty="0">
                <a:solidFill>
                  <a:srgbClr val="000000"/>
                </a:solidFill>
                <a:effectLst/>
                <a:latin typeface="Times New Roman" panose="02020603050405020304" pitchFamily="18" charset="0"/>
              </a:rPr>
              <a:t>Donde claramente podemos observar como la ganancia en precisión de la cota2 es más determinante que su propia eficiencia, pues hace el programa más eficiente. </a:t>
            </a:r>
            <a:endParaRPr lang="es-ES" dirty="0"/>
          </a:p>
        </p:txBody>
      </p:sp>
    </p:spTree>
    <p:extLst>
      <p:ext uri="{BB962C8B-B14F-4D97-AF65-F5344CB8AC3E}">
        <p14:creationId xmlns:p14="http://schemas.microsoft.com/office/powerpoint/2010/main" val="323896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6C4DC-E93C-5FFC-E053-40286EA205CF}"/>
              </a:ext>
            </a:extLst>
          </p:cNvPr>
          <p:cNvSpPr>
            <a:spLocks noGrp="1"/>
          </p:cNvSpPr>
          <p:nvPr>
            <p:ph type="title"/>
          </p:nvPr>
        </p:nvSpPr>
        <p:spPr/>
        <p:txBody>
          <a:bodyPr/>
          <a:lstStyle/>
          <a:p>
            <a:pPr algn="ctr"/>
            <a:r>
              <a:rPr lang="es-ES" dirty="0"/>
              <a:t>Algoritmo Diseñado. Branch and Bound</a:t>
            </a:r>
          </a:p>
        </p:txBody>
      </p:sp>
      <p:sp>
        <p:nvSpPr>
          <p:cNvPr id="3" name="Marcador de contenido 2">
            <a:extLst>
              <a:ext uri="{FF2B5EF4-FFF2-40B4-BE49-F238E27FC236}">
                <a16:creationId xmlns:a16="http://schemas.microsoft.com/office/drawing/2014/main" id="{9FA3AEA5-9137-E465-B571-C6CA7C525E37}"/>
              </a:ext>
            </a:extLst>
          </p:cNvPr>
          <p:cNvSpPr>
            <a:spLocks noGrp="1"/>
          </p:cNvSpPr>
          <p:nvPr>
            <p:ph idx="1"/>
          </p:nvPr>
        </p:nvSpPr>
        <p:spPr>
          <a:xfrm>
            <a:off x="1097280" y="2108201"/>
            <a:ext cx="10058400" cy="3760891"/>
          </a:xfrm>
        </p:spPr>
        <p:txBody>
          <a:bodyPr>
            <a:normAutofit/>
          </a:bodyPr>
          <a:lstStyle/>
          <a:p>
            <a:endParaRPr lang="es-ES" dirty="0"/>
          </a:p>
        </p:txBody>
      </p:sp>
      <p:sp>
        <p:nvSpPr>
          <p:cNvPr id="4" name="Marcador de fecha 3">
            <a:extLst>
              <a:ext uri="{FF2B5EF4-FFF2-40B4-BE49-F238E27FC236}">
                <a16:creationId xmlns:a16="http://schemas.microsoft.com/office/drawing/2014/main" id="{ABC262F8-8A59-C0AF-CFC3-E41CB507E9D7}"/>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802882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0F2F3-F02F-D56B-BCBA-FB4257B56E2E}"/>
              </a:ext>
            </a:extLst>
          </p:cNvPr>
          <p:cNvSpPr>
            <a:spLocks noGrp="1"/>
          </p:cNvSpPr>
          <p:nvPr>
            <p:ph type="title"/>
          </p:nvPr>
        </p:nvSpPr>
        <p:spPr/>
        <p:txBody>
          <a:bodyPr/>
          <a:lstStyle/>
          <a:p>
            <a:pPr algn="ctr"/>
            <a:r>
              <a:rPr lang="es-ES" dirty="0"/>
              <a:t>Realización</a:t>
            </a:r>
          </a:p>
        </p:txBody>
      </p:sp>
      <p:sp>
        <p:nvSpPr>
          <p:cNvPr id="4" name="Marcador de fecha 3">
            <a:extLst>
              <a:ext uri="{FF2B5EF4-FFF2-40B4-BE49-F238E27FC236}">
                <a16:creationId xmlns:a16="http://schemas.microsoft.com/office/drawing/2014/main" id="{683C93DB-E8DC-2FFC-1C6E-AE596A5E1DB9}"/>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
        <p:nvSpPr>
          <p:cNvPr id="5" name="Marcador de contenido 4">
            <a:extLst>
              <a:ext uri="{FF2B5EF4-FFF2-40B4-BE49-F238E27FC236}">
                <a16:creationId xmlns:a16="http://schemas.microsoft.com/office/drawing/2014/main" id="{1323E071-A5D7-A956-EAEB-2F298482FE59}"/>
              </a:ext>
            </a:extLst>
          </p:cNvPr>
          <p:cNvSpPr>
            <a:spLocks noGrp="1"/>
          </p:cNvSpPr>
          <p:nvPr>
            <p:ph idx="1"/>
          </p:nvPr>
        </p:nvSpPr>
        <p:spPr/>
        <p:txBody>
          <a:bodyPr/>
          <a:lstStyle/>
          <a:p>
            <a:r>
              <a:rPr lang="es-ES" sz="2000" b="0" i="0" dirty="0">
                <a:solidFill>
                  <a:srgbClr val="000000"/>
                </a:solidFill>
                <a:effectLst/>
                <a:latin typeface="Times New Roman" panose="02020603050405020304" pitchFamily="18" charset="0"/>
              </a:rPr>
              <a:t>Para la técnica Branch and Bound nos volveremos a apoyar en una clase BB cuya implementación será muy similar a la clase BT. </a:t>
            </a:r>
          </a:p>
          <a:p>
            <a:r>
              <a:rPr lang="es-ES" sz="2000" b="0" i="0" dirty="0">
                <a:solidFill>
                  <a:srgbClr val="000000"/>
                </a:solidFill>
                <a:effectLst/>
                <a:latin typeface="Times New Roman" panose="02020603050405020304" pitchFamily="18" charset="0"/>
              </a:rPr>
              <a:t>Además de esto nos apoyaremos del </a:t>
            </a:r>
            <a:r>
              <a:rPr lang="es-ES" sz="2000" b="0" i="0" dirty="0" err="1">
                <a:solidFill>
                  <a:srgbClr val="000000"/>
                </a:solidFill>
                <a:effectLst/>
                <a:latin typeface="Times New Roman" panose="02020603050405020304" pitchFamily="18" charset="0"/>
              </a:rPr>
              <a:t>functor</a:t>
            </a:r>
            <a:r>
              <a:rPr lang="es-ES" sz="2000" b="0" i="0" dirty="0">
                <a:solidFill>
                  <a:srgbClr val="000000"/>
                </a:solidFill>
                <a:effectLst/>
                <a:latin typeface="Times New Roman" panose="02020603050405020304" pitchFamily="18" charset="0"/>
              </a:rPr>
              <a:t> </a:t>
            </a:r>
            <a:r>
              <a:rPr lang="es-ES" sz="2000" b="0" i="0" dirty="0" err="1">
                <a:solidFill>
                  <a:srgbClr val="000000"/>
                </a:solidFill>
                <a:effectLst/>
                <a:latin typeface="Times New Roman" panose="02020603050405020304" pitchFamily="18" charset="0"/>
              </a:rPr>
              <a:t>Comparison</a:t>
            </a:r>
            <a:r>
              <a:rPr lang="es-ES" sz="2000" b="0" i="0" dirty="0">
                <a:solidFill>
                  <a:srgbClr val="000000"/>
                </a:solidFill>
                <a:effectLst/>
                <a:latin typeface="Times New Roman" panose="02020603050405020304" pitchFamily="18" charset="0"/>
              </a:rPr>
              <a:t> para ordenar la cola con prioridad perteneciente a la </a:t>
            </a:r>
            <a:r>
              <a:rPr lang="es-ES" sz="2000" b="0" i="0" dirty="0" err="1">
                <a:solidFill>
                  <a:srgbClr val="000000"/>
                </a:solidFill>
                <a:effectLst/>
                <a:latin typeface="Times New Roman" panose="02020603050405020304" pitchFamily="18" charset="0"/>
              </a:rPr>
              <a:t>clas</a:t>
            </a:r>
            <a:r>
              <a:rPr lang="es-ES" sz="2000" b="0" i="0" dirty="0">
                <a:solidFill>
                  <a:srgbClr val="000000"/>
                </a:solidFill>
                <a:effectLst/>
                <a:latin typeface="Times New Roman" panose="02020603050405020304" pitchFamily="18" charset="0"/>
              </a:rPr>
              <a:t> BB, el cual comparará por el segundo elemento del </a:t>
            </a:r>
            <a:r>
              <a:rPr lang="es-ES" sz="2000" b="0" i="0" dirty="0" err="1">
                <a:solidFill>
                  <a:srgbClr val="000000"/>
                </a:solidFill>
                <a:effectLst/>
                <a:latin typeface="Times New Roman" panose="02020603050405020304" pitchFamily="18" charset="0"/>
              </a:rPr>
              <a:t>pair</a:t>
            </a:r>
            <a:r>
              <a:rPr lang="es-ES" sz="2000" b="0" i="0" dirty="0">
                <a:solidFill>
                  <a:srgbClr val="000000"/>
                </a:solidFill>
                <a:effectLst/>
                <a:latin typeface="Times New Roman" panose="02020603050405020304" pitchFamily="18" charset="0"/>
              </a:rPr>
              <a:t> de elementos. Éste será la cota local del nodo añadido como primer elemento. </a:t>
            </a:r>
            <a:endParaRPr lang="es-ES" dirty="0"/>
          </a:p>
        </p:txBody>
      </p:sp>
      <p:pic>
        <p:nvPicPr>
          <p:cNvPr id="8" name="Imagen 7">
            <a:extLst>
              <a:ext uri="{FF2B5EF4-FFF2-40B4-BE49-F238E27FC236}">
                <a16:creationId xmlns:a16="http://schemas.microsoft.com/office/drawing/2014/main" id="{78353BAB-9053-39AB-8D68-4B0D8353014C}"/>
              </a:ext>
            </a:extLst>
          </p:cNvPr>
          <p:cNvPicPr>
            <a:picLocks noChangeAspect="1"/>
          </p:cNvPicPr>
          <p:nvPr/>
        </p:nvPicPr>
        <p:blipFill>
          <a:blip r:embed="rId2"/>
          <a:stretch>
            <a:fillRect/>
          </a:stretch>
        </p:blipFill>
        <p:spPr>
          <a:xfrm>
            <a:off x="1036320" y="4344264"/>
            <a:ext cx="10058400" cy="1209134"/>
          </a:xfrm>
          <a:prstGeom prst="rect">
            <a:avLst/>
          </a:prstGeom>
        </p:spPr>
      </p:pic>
    </p:spTree>
    <p:extLst>
      <p:ext uri="{BB962C8B-B14F-4D97-AF65-F5344CB8AC3E}">
        <p14:creationId xmlns:p14="http://schemas.microsoft.com/office/powerpoint/2010/main" val="383182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9D851-67EA-99D9-26F5-1504CEDF75CB}"/>
              </a:ext>
            </a:extLst>
          </p:cNvPr>
          <p:cNvSpPr>
            <a:spLocks noGrp="1"/>
          </p:cNvSpPr>
          <p:nvPr>
            <p:ph type="title"/>
          </p:nvPr>
        </p:nvSpPr>
        <p:spPr/>
        <p:txBody>
          <a:bodyPr/>
          <a:lstStyle/>
          <a:p>
            <a:pPr algn="ctr"/>
            <a:r>
              <a:rPr lang="es-ES" dirty="0"/>
              <a:t>Realización</a:t>
            </a:r>
          </a:p>
        </p:txBody>
      </p:sp>
      <p:sp>
        <p:nvSpPr>
          <p:cNvPr id="3" name="Marcador de contenido 2">
            <a:extLst>
              <a:ext uri="{FF2B5EF4-FFF2-40B4-BE49-F238E27FC236}">
                <a16:creationId xmlns:a16="http://schemas.microsoft.com/office/drawing/2014/main" id="{FF526509-6FB9-CD2B-058F-C684EAE68F4B}"/>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Continuemos viendo el resto del funcionamiento de la clase.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En primer lugar, la inicialización vendrá dada de nuevo por un método load el cual será análogo en comportamiento con el de la clase BT. Se encargará de inicializar la matriz de distancias, el nodo origen, la solución, la cota global inicial (calculadas de nuevo con el algoritmo Greedy del vecino más cercano), el vector de salidas mínimas y el mínimo coste (objetos usados para la cota2 y 1 respectivamente). </a:t>
            </a:r>
            <a:endParaRPr lang="es-ES" b="0" i="0" dirty="0">
              <a:solidFill>
                <a:srgbClr val="000000"/>
              </a:solidFill>
              <a:effectLst/>
              <a:latin typeface="Segoe UI" panose="020B0502040204020203" pitchFamily="34" charset="0"/>
            </a:endParaRPr>
          </a:p>
          <a:p>
            <a:r>
              <a:rPr lang="es-ES" sz="2000" b="0" i="0" dirty="0">
                <a:solidFill>
                  <a:srgbClr val="000000"/>
                </a:solidFill>
                <a:effectLst/>
                <a:latin typeface="Times New Roman" panose="02020603050405020304" pitchFamily="18" charset="0"/>
              </a:rPr>
              <a:t>Código del método load: </a:t>
            </a:r>
            <a:endParaRPr lang="es-ES" dirty="0"/>
          </a:p>
        </p:txBody>
      </p:sp>
      <p:sp>
        <p:nvSpPr>
          <p:cNvPr id="4" name="Marcador de fecha 3">
            <a:extLst>
              <a:ext uri="{FF2B5EF4-FFF2-40B4-BE49-F238E27FC236}">
                <a16:creationId xmlns:a16="http://schemas.microsoft.com/office/drawing/2014/main" id="{A752605F-CB29-0874-EBC6-96BFCCAE27B1}"/>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390788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2735E-B845-31F3-C281-824DDF6AEBC3}"/>
              </a:ext>
            </a:extLst>
          </p:cNvPr>
          <p:cNvSpPr>
            <a:spLocks noGrp="1"/>
          </p:cNvSpPr>
          <p:nvPr>
            <p:ph type="title"/>
          </p:nvPr>
        </p:nvSpPr>
        <p:spPr/>
        <p:txBody>
          <a:bodyPr/>
          <a:lstStyle/>
          <a:p>
            <a:pPr algn="ctr"/>
            <a:r>
              <a:rPr lang="es-ES" dirty="0"/>
              <a:t>Realización</a:t>
            </a:r>
          </a:p>
        </p:txBody>
      </p:sp>
      <p:pic>
        <p:nvPicPr>
          <p:cNvPr id="6" name="Marcador de contenido 5">
            <a:extLst>
              <a:ext uri="{FF2B5EF4-FFF2-40B4-BE49-F238E27FC236}">
                <a16:creationId xmlns:a16="http://schemas.microsoft.com/office/drawing/2014/main" id="{659110B3-6434-A9C7-1F52-C3BE546E4992}"/>
              </a:ext>
            </a:extLst>
          </p:cNvPr>
          <p:cNvPicPr>
            <a:picLocks noGrp="1" noChangeAspect="1"/>
          </p:cNvPicPr>
          <p:nvPr>
            <p:ph idx="1"/>
          </p:nvPr>
        </p:nvPicPr>
        <p:blipFill>
          <a:blip r:embed="rId2"/>
          <a:stretch>
            <a:fillRect/>
          </a:stretch>
        </p:blipFill>
        <p:spPr>
          <a:xfrm>
            <a:off x="3605910" y="1960048"/>
            <a:ext cx="5552517" cy="4339984"/>
          </a:xfrm>
        </p:spPr>
      </p:pic>
      <p:sp>
        <p:nvSpPr>
          <p:cNvPr id="4" name="Marcador de fecha 3">
            <a:extLst>
              <a:ext uri="{FF2B5EF4-FFF2-40B4-BE49-F238E27FC236}">
                <a16:creationId xmlns:a16="http://schemas.microsoft.com/office/drawing/2014/main" id="{68BD41CB-01D4-68E0-441C-823C616FC05A}"/>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417187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8D039-1AEA-0A87-26F0-21B090FF80E8}"/>
              </a:ext>
            </a:extLst>
          </p:cNvPr>
          <p:cNvSpPr>
            <a:spLocks noGrp="1"/>
          </p:cNvSpPr>
          <p:nvPr>
            <p:ph type="title"/>
          </p:nvPr>
        </p:nvSpPr>
        <p:spPr/>
        <p:txBody>
          <a:bodyPr/>
          <a:lstStyle/>
          <a:p>
            <a:pPr algn="ctr"/>
            <a:r>
              <a:rPr lang="es-ES" dirty="0"/>
              <a:t>Objetivos</a:t>
            </a:r>
          </a:p>
        </p:txBody>
      </p:sp>
      <p:sp>
        <p:nvSpPr>
          <p:cNvPr id="3" name="Marcador de fecha 2">
            <a:extLst>
              <a:ext uri="{FF2B5EF4-FFF2-40B4-BE49-F238E27FC236}">
                <a16:creationId xmlns:a16="http://schemas.microsoft.com/office/drawing/2014/main" id="{F908788C-90A3-C64B-A872-5FF867AA7350}"/>
              </a:ext>
            </a:extLst>
          </p:cNvPr>
          <p:cNvSpPr>
            <a:spLocks noGrp="1"/>
          </p:cNvSpPr>
          <p:nvPr>
            <p:ph type="dt" sz="half" idx="10"/>
          </p:nvPr>
        </p:nvSpPr>
        <p:spPr/>
        <p:txBody>
          <a:bodyPr/>
          <a:lstStyle/>
          <a:p>
            <a:pPr rtl="0"/>
            <a:fld id="{66905ED3-47DC-4785-91BE-A3159F909C32}" type="datetime1">
              <a:rPr lang="es-ES" smtClean="0"/>
              <a:t>16/05/2023</a:t>
            </a:fld>
            <a:endParaRPr lang="en-US" dirty="0"/>
          </a:p>
        </p:txBody>
      </p:sp>
    </p:spTree>
    <p:extLst>
      <p:ext uri="{BB962C8B-B14F-4D97-AF65-F5344CB8AC3E}">
        <p14:creationId xmlns:p14="http://schemas.microsoft.com/office/powerpoint/2010/main" val="374929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557C4-16CB-0BDC-3610-8838646EB526}"/>
              </a:ext>
            </a:extLst>
          </p:cNvPr>
          <p:cNvSpPr>
            <a:spLocks noGrp="1"/>
          </p:cNvSpPr>
          <p:nvPr>
            <p:ph type="title"/>
          </p:nvPr>
        </p:nvSpPr>
        <p:spPr/>
        <p:txBody>
          <a:bodyPr/>
          <a:lstStyle/>
          <a:p>
            <a:pPr algn="ctr"/>
            <a:r>
              <a:rPr lang="es-ES" dirty="0"/>
              <a:t>Realización</a:t>
            </a:r>
          </a:p>
        </p:txBody>
      </p:sp>
      <p:pic>
        <p:nvPicPr>
          <p:cNvPr id="6" name="Marcador de contenido 5">
            <a:extLst>
              <a:ext uri="{FF2B5EF4-FFF2-40B4-BE49-F238E27FC236}">
                <a16:creationId xmlns:a16="http://schemas.microsoft.com/office/drawing/2014/main" id="{B0779071-5113-7FE9-D7B4-F54C26533C06}"/>
              </a:ext>
            </a:extLst>
          </p:cNvPr>
          <p:cNvPicPr>
            <a:picLocks noGrp="1" noChangeAspect="1"/>
          </p:cNvPicPr>
          <p:nvPr>
            <p:ph idx="1"/>
          </p:nvPr>
        </p:nvPicPr>
        <p:blipFill>
          <a:blip r:embed="rId2"/>
          <a:stretch>
            <a:fillRect/>
          </a:stretch>
        </p:blipFill>
        <p:spPr>
          <a:xfrm>
            <a:off x="2542362" y="2098920"/>
            <a:ext cx="7107275" cy="4016744"/>
          </a:xfrm>
        </p:spPr>
      </p:pic>
      <p:sp>
        <p:nvSpPr>
          <p:cNvPr id="4" name="Marcador de fecha 3">
            <a:extLst>
              <a:ext uri="{FF2B5EF4-FFF2-40B4-BE49-F238E27FC236}">
                <a16:creationId xmlns:a16="http://schemas.microsoft.com/office/drawing/2014/main" id="{360AF47B-5177-CDF4-5846-E55BCB184AB1}"/>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958009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FD4B5A-CFC6-8BEA-6013-6ABA88AB1DF1}"/>
              </a:ext>
            </a:extLst>
          </p:cNvPr>
          <p:cNvSpPr>
            <a:spLocks noGrp="1"/>
          </p:cNvSpPr>
          <p:nvPr>
            <p:ph type="title"/>
          </p:nvPr>
        </p:nvSpPr>
        <p:spPr/>
        <p:txBody>
          <a:bodyPr/>
          <a:lstStyle/>
          <a:p>
            <a:pPr algn="ctr"/>
            <a:r>
              <a:rPr lang="es-ES" dirty="0"/>
              <a:t>Realización</a:t>
            </a:r>
          </a:p>
        </p:txBody>
      </p:sp>
      <p:sp>
        <p:nvSpPr>
          <p:cNvPr id="3" name="Marcador de contenido 2">
            <a:extLst>
              <a:ext uri="{FF2B5EF4-FFF2-40B4-BE49-F238E27FC236}">
                <a16:creationId xmlns:a16="http://schemas.microsoft.com/office/drawing/2014/main" id="{8ED7B680-71DE-E988-611C-97CD60D3A396}"/>
              </a:ext>
            </a:extLst>
          </p:cNvPr>
          <p:cNvSpPr>
            <a:spLocks noGrp="1"/>
          </p:cNvSpPr>
          <p:nvPr>
            <p:ph idx="1"/>
          </p:nvPr>
        </p:nvSpPr>
        <p:spPr/>
        <p:txBody>
          <a:bodyPr/>
          <a:lstStyle/>
          <a:p>
            <a:r>
              <a:rPr lang="es-ES" sz="1800" b="0" i="0" dirty="0">
                <a:solidFill>
                  <a:srgbClr val="000000"/>
                </a:solidFill>
                <a:effectLst/>
                <a:latin typeface="Times New Roman" panose="02020603050405020304" pitchFamily="18" charset="0"/>
              </a:rPr>
              <a:t>Tras esto, veamos el funcionamiento del método </a:t>
            </a:r>
            <a:r>
              <a:rPr lang="es-ES" sz="1800" b="0" i="0" dirty="0" err="1">
                <a:solidFill>
                  <a:srgbClr val="000000"/>
                </a:solidFill>
                <a:effectLst/>
                <a:latin typeface="Times New Roman" panose="02020603050405020304" pitchFamily="18" charset="0"/>
              </a:rPr>
              <a:t>pvc</a:t>
            </a:r>
            <a:r>
              <a:rPr lang="es-ES" sz="1800" b="0" i="0" dirty="0">
                <a:solidFill>
                  <a:srgbClr val="000000"/>
                </a:solidFill>
                <a:effectLst/>
                <a:latin typeface="Times New Roman" panose="02020603050405020304" pitchFamily="18" charset="0"/>
              </a:rPr>
              <a:t>(), de nuevo puerta de acceso para la resolución del problema usando las distintas cotas diseñadas: </a:t>
            </a:r>
            <a:endParaRPr lang="es-ES" dirty="0"/>
          </a:p>
        </p:txBody>
      </p:sp>
      <p:sp>
        <p:nvSpPr>
          <p:cNvPr id="4" name="Marcador de fecha 3">
            <a:extLst>
              <a:ext uri="{FF2B5EF4-FFF2-40B4-BE49-F238E27FC236}">
                <a16:creationId xmlns:a16="http://schemas.microsoft.com/office/drawing/2014/main" id="{8CA11ECF-6E2F-7506-9F63-97A8DF5D4271}"/>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6" name="Imagen 5">
            <a:extLst>
              <a:ext uri="{FF2B5EF4-FFF2-40B4-BE49-F238E27FC236}">
                <a16:creationId xmlns:a16="http://schemas.microsoft.com/office/drawing/2014/main" id="{94E3EFB4-BBCF-1D6B-6851-98247B4908DF}"/>
              </a:ext>
            </a:extLst>
          </p:cNvPr>
          <p:cNvPicPr>
            <a:picLocks noChangeAspect="1"/>
          </p:cNvPicPr>
          <p:nvPr/>
        </p:nvPicPr>
        <p:blipFill>
          <a:blip r:embed="rId2"/>
          <a:stretch>
            <a:fillRect/>
          </a:stretch>
        </p:blipFill>
        <p:spPr>
          <a:xfrm>
            <a:off x="1481351" y="3214417"/>
            <a:ext cx="9229297" cy="1548457"/>
          </a:xfrm>
          <a:prstGeom prst="rect">
            <a:avLst/>
          </a:prstGeom>
        </p:spPr>
      </p:pic>
    </p:spTree>
    <p:extLst>
      <p:ext uri="{BB962C8B-B14F-4D97-AF65-F5344CB8AC3E}">
        <p14:creationId xmlns:p14="http://schemas.microsoft.com/office/powerpoint/2010/main" val="513697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ADE9A-4243-5FE7-9A5B-2A992FC963CB}"/>
              </a:ext>
            </a:extLst>
          </p:cNvPr>
          <p:cNvSpPr>
            <a:spLocks noGrp="1"/>
          </p:cNvSpPr>
          <p:nvPr>
            <p:ph type="title"/>
          </p:nvPr>
        </p:nvSpPr>
        <p:spPr/>
        <p:txBody>
          <a:bodyPr/>
          <a:lstStyle/>
          <a:p>
            <a:pPr algn="ctr"/>
            <a:r>
              <a:rPr lang="es-ES" dirty="0"/>
              <a:t>Realización</a:t>
            </a:r>
          </a:p>
        </p:txBody>
      </p:sp>
      <p:sp>
        <p:nvSpPr>
          <p:cNvPr id="3" name="Marcador de contenido 2">
            <a:extLst>
              <a:ext uri="{FF2B5EF4-FFF2-40B4-BE49-F238E27FC236}">
                <a16:creationId xmlns:a16="http://schemas.microsoft.com/office/drawing/2014/main" id="{96A9D266-46C2-EC54-3DDB-44DC65B25367}"/>
              </a:ext>
            </a:extLst>
          </p:cNvPr>
          <p:cNvSpPr>
            <a:spLocks noGrp="1"/>
          </p:cNvSpPr>
          <p:nvPr>
            <p:ph idx="1"/>
          </p:nvPr>
        </p:nvSpPr>
        <p:spPr/>
        <p:txBody>
          <a:bodyPr>
            <a:normAutofit fontScale="92500" lnSpcReduction="10000"/>
          </a:bodyPr>
          <a:lstStyle/>
          <a:p>
            <a:pPr algn="just" rtl="0" fontAlgn="base"/>
            <a:r>
              <a:rPr lang="es-ES" sz="2000" b="0" i="0" dirty="0">
                <a:solidFill>
                  <a:srgbClr val="000000"/>
                </a:solidFill>
                <a:effectLst/>
                <a:latin typeface="Times New Roman" panose="02020603050405020304" pitchFamily="18" charset="0"/>
              </a:rPr>
              <a:t>De nuevo, esta no es una implementación recomendable, pero sí es funcional. Analicemos ahora pvc1, el cual será análogo en comportamiento a pvc2.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Para empezar, añadiremos nuestro primer nodo y punto de partida a la </a:t>
            </a:r>
            <a:r>
              <a:rPr lang="es-ES" sz="2000" b="0" i="0" dirty="0" err="1">
                <a:solidFill>
                  <a:srgbClr val="000000"/>
                </a:solidFill>
                <a:effectLst/>
                <a:latin typeface="Times New Roman" panose="02020603050405020304" pitchFamily="18" charset="0"/>
              </a:rPr>
              <a:t>priority_queue</a:t>
            </a:r>
            <a:r>
              <a:rPr lang="es-ES" sz="2000" b="0" i="0" dirty="0">
                <a:solidFill>
                  <a:srgbClr val="000000"/>
                </a:solidFill>
                <a:effectLst/>
                <a:latin typeface="Times New Roman" panose="02020603050405020304" pitchFamily="18" charset="0"/>
              </a:rPr>
              <a:t> caminos, la cual irá conteniendo los posibles nodos a desarrollar. Tras esto comenzaremos el algoritmo en sí el cual consistirá en ir desarrollando el mejor camino posible (información proporcionada por la </a:t>
            </a:r>
            <a:r>
              <a:rPr lang="es-ES" sz="2000" b="0" i="0" dirty="0" err="1">
                <a:solidFill>
                  <a:srgbClr val="000000"/>
                </a:solidFill>
                <a:effectLst/>
                <a:latin typeface="Times New Roman" panose="02020603050405020304" pitchFamily="18" charset="0"/>
              </a:rPr>
              <a:t>priority_queue</a:t>
            </a:r>
            <a:r>
              <a:rPr lang="es-ES" sz="2000" b="0" i="0" dirty="0">
                <a:solidFill>
                  <a:srgbClr val="000000"/>
                </a:solidFill>
                <a:effectLst/>
                <a:latin typeface="Times New Roman" panose="02020603050405020304" pitchFamily="18" charset="0"/>
              </a:rPr>
              <a:t>) hasta que no queden nodos prometedores (mientras caminos no este vacío).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Dentro del bucle tomaremos el tope de la cola, eliminándolo de la misma en el proceso, como el nodo más prometedor y procederemos a desarrollarlo. Si este nodo fuera una hoja, esto es que no le queden nodos por visitar) actualizaremos el coste del camino con la vuelta al nodo 0 y comprobaremos si es una mejor solución que la ya poseíamos. Si es así, la tomaremos como nueva mejor solución, tomando como cota global su coste.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5E701179-A78D-777D-06B3-34A9B2CF194C}"/>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205973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0B890-F6BB-E809-710C-0C2573E22F33}"/>
              </a:ext>
            </a:extLst>
          </p:cNvPr>
          <p:cNvSpPr>
            <a:spLocks noGrp="1"/>
          </p:cNvSpPr>
          <p:nvPr>
            <p:ph type="title"/>
          </p:nvPr>
        </p:nvSpPr>
        <p:spPr/>
        <p:txBody>
          <a:bodyPr/>
          <a:lstStyle/>
          <a:p>
            <a:pPr algn="ctr"/>
            <a:r>
              <a:rPr lang="es-ES" dirty="0"/>
              <a:t>Realización</a:t>
            </a:r>
          </a:p>
        </p:txBody>
      </p:sp>
      <p:sp>
        <p:nvSpPr>
          <p:cNvPr id="3" name="Marcador de contenido 2">
            <a:extLst>
              <a:ext uri="{FF2B5EF4-FFF2-40B4-BE49-F238E27FC236}">
                <a16:creationId xmlns:a16="http://schemas.microsoft.com/office/drawing/2014/main" id="{16A53EFF-5859-6AA4-0C11-A10B8084CEFE}"/>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En caso de que todavía le queden nodos por visitar, vemos si la cota local de dicho nodo es menor que la global, en caso de que se haya modificado esta última. Si lo es, procederemos a añadir como a la cola aquellos caminos que nos deriven del nodo tomado. Para ello, nos apoyaremos en un nodo auxiliar inicialmente igual que prometedor y le actualizaremos el nuevo camino tomado hacia cada uno de los nodos que le queden por visitar. Así mismo, añadimos también al coste la distancia desde el último nodo de la solución hasta el que acabamos de añadir. Si la cota de este nuevo posible camino es menor que la cota global, lo tomaremos en cuenta y lo añadiremos a caminos.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Código pvc1: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BFA234E8-C0D8-A6E2-44AA-A90A14A62D3A}"/>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1323681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CC86F-129D-7C91-AAF4-ECD0D00E6F94}"/>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2A95D54F-191F-3F17-5B92-03ED8979559B}"/>
              </a:ext>
            </a:extLst>
          </p:cNvPr>
          <p:cNvPicPr>
            <a:picLocks noGrp="1" noChangeAspect="1"/>
          </p:cNvPicPr>
          <p:nvPr>
            <p:ph idx="1"/>
          </p:nvPr>
        </p:nvPicPr>
        <p:blipFill>
          <a:blip r:embed="rId2"/>
          <a:stretch>
            <a:fillRect/>
          </a:stretch>
        </p:blipFill>
        <p:spPr>
          <a:xfrm>
            <a:off x="3048261" y="1964735"/>
            <a:ext cx="6095478" cy="4377072"/>
          </a:xfrm>
        </p:spPr>
      </p:pic>
      <p:sp>
        <p:nvSpPr>
          <p:cNvPr id="4" name="Marcador de fecha 3">
            <a:extLst>
              <a:ext uri="{FF2B5EF4-FFF2-40B4-BE49-F238E27FC236}">
                <a16:creationId xmlns:a16="http://schemas.microsoft.com/office/drawing/2014/main" id="{D5B9D092-5F66-D7CF-E706-5E61ED0D14B3}"/>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198971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5D585-B6EA-ACDA-E15E-CA7368E3BC69}"/>
              </a:ext>
            </a:extLst>
          </p:cNvPr>
          <p:cNvSpPr>
            <a:spLocks noGrp="1"/>
          </p:cNvSpPr>
          <p:nvPr>
            <p:ph type="title"/>
          </p:nvPr>
        </p:nvSpPr>
        <p:spPr/>
        <p:txBody>
          <a:bodyPr/>
          <a:lstStyle/>
          <a:p>
            <a:pPr algn="ctr"/>
            <a:r>
              <a:rPr lang="es-ES" dirty="0"/>
              <a:t>Justificación de la validez del algoritmo</a:t>
            </a:r>
          </a:p>
        </p:txBody>
      </p:sp>
      <p:sp>
        <p:nvSpPr>
          <p:cNvPr id="3" name="Marcador de contenido 2">
            <a:extLst>
              <a:ext uri="{FF2B5EF4-FFF2-40B4-BE49-F238E27FC236}">
                <a16:creationId xmlns:a16="http://schemas.microsoft.com/office/drawing/2014/main" id="{48D29165-434D-271C-F9E2-D9142B3DE6FE}"/>
              </a:ext>
            </a:extLst>
          </p:cNvPr>
          <p:cNvSpPr>
            <a:spLocks noGrp="1"/>
          </p:cNvSpPr>
          <p:nvPr>
            <p:ph idx="1"/>
          </p:nvPr>
        </p:nvSpPr>
        <p:spPr/>
        <p:txBody>
          <a:bodyPr/>
          <a:lstStyle/>
          <a:p>
            <a:r>
              <a:rPr lang="es-ES" sz="1800" b="0" i="0" dirty="0">
                <a:solidFill>
                  <a:srgbClr val="000000"/>
                </a:solidFill>
                <a:effectLst/>
                <a:latin typeface="Times New Roman" panose="02020603050405020304" pitchFamily="18" charset="0"/>
              </a:rPr>
              <a:t>Por motivos análogos al algoritmo Backtracking, este algoritmo será válido, pues irá recorriendo el árbol a través de aquellos nodos que sean útiles, encontrando así todas las mejores soluciones hasta el momento. A diferencia del algoritmo antes mencionado, Branch and Bound desarrollará antes los nodos antes de tomarlos como procesables. </a:t>
            </a:r>
            <a:endParaRPr lang="es-ES" dirty="0"/>
          </a:p>
        </p:txBody>
      </p:sp>
      <p:sp>
        <p:nvSpPr>
          <p:cNvPr id="4" name="Marcador de fecha 3">
            <a:extLst>
              <a:ext uri="{FF2B5EF4-FFF2-40B4-BE49-F238E27FC236}">
                <a16:creationId xmlns:a16="http://schemas.microsoft.com/office/drawing/2014/main" id="{334941C7-370F-AAAF-C760-1224DF94CD97}"/>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1243851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8A138A-18CD-49D2-3354-D83903456510}"/>
              </a:ext>
            </a:extLst>
          </p:cNvPr>
          <p:cNvSpPr>
            <a:spLocks noGrp="1"/>
          </p:cNvSpPr>
          <p:nvPr>
            <p:ph type="title"/>
          </p:nvPr>
        </p:nvSpPr>
        <p:spPr/>
        <p:txBody>
          <a:bodyPr/>
          <a:lstStyle/>
          <a:p>
            <a:pPr algn="ctr"/>
            <a:r>
              <a:rPr lang="es-ES" dirty="0"/>
              <a:t>Funciones de cota alternativas</a:t>
            </a:r>
          </a:p>
        </p:txBody>
      </p:sp>
      <p:sp>
        <p:nvSpPr>
          <p:cNvPr id="3" name="Marcador de contenido 2">
            <a:extLst>
              <a:ext uri="{FF2B5EF4-FFF2-40B4-BE49-F238E27FC236}">
                <a16:creationId xmlns:a16="http://schemas.microsoft.com/office/drawing/2014/main" id="{6F214B91-058B-1D80-47E0-23CF376F728E}"/>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Para la resolución de nuestro problema, hemos usado dos funciones de cota. Para la primera de ellas tomaremos la distancia más baja de toda la matriz de distancias, es decir, la salida con el coste mínimo. Dicha distancia será usada para estimar el mínimo coste de ir a los nodos que aún queden sin visitar y se sumará al coste del camino actual. </a:t>
            </a:r>
            <a:endParaRPr lang="es-ES" b="0" i="0" dirty="0">
              <a:solidFill>
                <a:srgbClr val="000000"/>
              </a:solidFill>
              <a:effectLst/>
              <a:latin typeface="Segoe UI" panose="020B0502040204020203" pitchFamily="34" charset="0"/>
            </a:endParaRPr>
          </a:p>
          <a:p>
            <a:pPr algn="l" rtl="0" fontAlgn="base"/>
            <a:r>
              <a:rPr lang="es-ES" sz="2000" b="0" i="0" dirty="0">
                <a:solidFill>
                  <a:srgbClr val="000000"/>
                </a:solidFill>
                <a:effectLst/>
                <a:latin typeface="Times New Roman" panose="02020603050405020304" pitchFamily="18" charset="0"/>
              </a:rPr>
              <a:t>Código CotaLocal1: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8FBA63A4-B417-C38F-3554-B964767F2E52}"/>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6" name="Imagen 5">
            <a:extLst>
              <a:ext uri="{FF2B5EF4-FFF2-40B4-BE49-F238E27FC236}">
                <a16:creationId xmlns:a16="http://schemas.microsoft.com/office/drawing/2014/main" id="{4BF1A9E4-2914-9512-B7B8-2ED7F0FC08C3}"/>
              </a:ext>
            </a:extLst>
          </p:cNvPr>
          <p:cNvPicPr>
            <a:picLocks noChangeAspect="1"/>
          </p:cNvPicPr>
          <p:nvPr/>
        </p:nvPicPr>
        <p:blipFill>
          <a:blip r:embed="rId2"/>
          <a:stretch>
            <a:fillRect/>
          </a:stretch>
        </p:blipFill>
        <p:spPr>
          <a:xfrm>
            <a:off x="1097280" y="4026383"/>
            <a:ext cx="10058400" cy="2131582"/>
          </a:xfrm>
          <a:prstGeom prst="rect">
            <a:avLst/>
          </a:prstGeom>
        </p:spPr>
      </p:pic>
    </p:spTree>
    <p:extLst>
      <p:ext uri="{BB962C8B-B14F-4D97-AF65-F5344CB8AC3E}">
        <p14:creationId xmlns:p14="http://schemas.microsoft.com/office/powerpoint/2010/main" val="1190166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40E0C-A576-70DF-993C-50E06BEA9D5C}"/>
              </a:ext>
            </a:extLst>
          </p:cNvPr>
          <p:cNvSpPr>
            <a:spLocks noGrp="1"/>
          </p:cNvSpPr>
          <p:nvPr>
            <p:ph type="title"/>
          </p:nvPr>
        </p:nvSpPr>
        <p:spPr/>
        <p:txBody>
          <a:bodyPr/>
          <a:lstStyle/>
          <a:p>
            <a:pPr algn="ctr"/>
            <a:r>
              <a:rPr lang="es-ES" dirty="0"/>
              <a:t>Funciones de cota alternativas</a:t>
            </a:r>
          </a:p>
        </p:txBody>
      </p:sp>
      <p:sp>
        <p:nvSpPr>
          <p:cNvPr id="3" name="Marcador de contenido 2">
            <a:extLst>
              <a:ext uri="{FF2B5EF4-FFF2-40B4-BE49-F238E27FC236}">
                <a16:creationId xmlns:a16="http://schemas.microsoft.com/office/drawing/2014/main" id="{820645F6-4B27-A7B8-F26F-F1E1E2A29392}"/>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La segunda cota local usará el mismo concepto, pero en vez de tomar una única salida mínima tomaremos el coste mínimo especifico de salir de cada nodo. Esto se almacenó en el vector salidas_minimas. </a:t>
            </a:r>
            <a:endParaRPr lang="es-ES" b="0" i="0" dirty="0">
              <a:solidFill>
                <a:srgbClr val="000000"/>
              </a:solidFill>
              <a:effectLst/>
              <a:latin typeface="Segoe UI" panose="020B0502040204020203" pitchFamily="34" charset="0"/>
            </a:endParaRPr>
          </a:p>
          <a:p>
            <a:pPr algn="l" rtl="0" fontAlgn="base"/>
            <a:r>
              <a:rPr lang="es-ES" sz="2000" b="0" i="0" dirty="0">
                <a:solidFill>
                  <a:srgbClr val="000000"/>
                </a:solidFill>
                <a:effectLst/>
                <a:latin typeface="Times New Roman" panose="02020603050405020304" pitchFamily="18" charset="0"/>
              </a:rPr>
              <a:t>Código CotaLocal2: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BF799575-8214-9C9F-B007-72BB41DD0965}"/>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6" name="Imagen 5">
            <a:extLst>
              <a:ext uri="{FF2B5EF4-FFF2-40B4-BE49-F238E27FC236}">
                <a16:creationId xmlns:a16="http://schemas.microsoft.com/office/drawing/2014/main" id="{2D4AC326-EE81-F6C1-7686-FAC1ACA24E20}"/>
              </a:ext>
            </a:extLst>
          </p:cNvPr>
          <p:cNvPicPr>
            <a:picLocks noChangeAspect="1"/>
          </p:cNvPicPr>
          <p:nvPr/>
        </p:nvPicPr>
        <p:blipFill>
          <a:blip r:embed="rId2"/>
          <a:stretch>
            <a:fillRect/>
          </a:stretch>
        </p:blipFill>
        <p:spPr>
          <a:xfrm>
            <a:off x="1712905" y="3706960"/>
            <a:ext cx="8766190" cy="2532973"/>
          </a:xfrm>
          <a:prstGeom prst="rect">
            <a:avLst/>
          </a:prstGeom>
        </p:spPr>
      </p:pic>
    </p:spTree>
    <p:extLst>
      <p:ext uri="{BB962C8B-B14F-4D97-AF65-F5344CB8AC3E}">
        <p14:creationId xmlns:p14="http://schemas.microsoft.com/office/powerpoint/2010/main" val="1168092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F84CB-195C-45C5-422D-DA8DFB3D4235}"/>
              </a:ext>
            </a:extLst>
          </p:cNvPr>
          <p:cNvSpPr>
            <a:spLocks noGrp="1"/>
          </p:cNvSpPr>
          <p:nvPr>
            <p:ph type="title"/>
          </p:nvPr>
        </p:nvSpPr>
        <p:spPr/>
        <p:txBody>
          <a:bodyPr/>
          <a:lstStyle/>
          <a:p>
            <a:pPr algn="ctr"/>
            <a:r>
              <a:rPr lang="es-ES" dirty="0"/>
              <a:t>Eficiencia Teórica</a:t>
            </a:r>
          </a:p>
        </p:txBody>
      </p:sp>
      <p:pic>
        <p:nvPicPr>
          <p:cNvPr id="6" name="Marcador de contenido 5">
            <a:extLst>
              <a:ext uri="{FF2B5EF4-FFF2-40B4-BE49-F238E27FC236}">
                <a16:creationId xmlns:a16="http://schemas.microsoft.com/office/drawing/2014/main" id="{30826FF9-1E77-062A-59DC-074A2046EC88}"/>
              </a:ext>
            </a:extLst>
          </p:cNvPr>
          <p:cNvPicPr>
            <a:picLocks noGrp="1" noChangeAspect="1"/>
          </p:cNvPicPr>
          <p:nvPr>
            <p:ph idx="1"/>
          </p:nvPr>
        </p:nvPicPr>
        <p:blipFill>
          <a:blip r:embed="rId2"/>
          <a:stretch>
            <a:fillRect/>
          </a:stretch>
        </p:blipFill>
        <p:spPr>
          <a:xfrm>
            <a:off x="1520942" y="3080223"/>
            <a:ext cx="9150116" cy="1591837"/>
          </a:xfrm>
        </p:spPr>
      </p:pic>
      <p:sp>
        <p:nvSpPr>
          <p:cNvPr id="4" name="Marcador de fecha 3">
            <a:extLst>
              <a:ext uri="{FF2B5EF4-FFF2-40B4-BE49-F238E27FC236}">
                <a16:creationId xmlns:a16="http://schemas.microsoft.com/office/drawing/2014/main" id="{C6A654E2-67D6-CEFF-7FD2-7FB3A0953C22}"/>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2214282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F5ED42-E1DF-1594-FCE8-E32CC477BDFF}"/>
              </a:ext>
            </a:extLst>
          </p:cNvPr>
          <p:cNvSpPr>
            <a:spLocks noGrp="1"/>
          </p:cNvSpPr>
          <p:nvPr>
            <p:ph type="title"/>
          </p:nvPr>
        </p:nvSpPr>
        <p:spPr>
          <a:xfrm>
            <a:off x="1097280" y="286603"/>
            <a:ext cx="10058400" cy="1450757"/>
          </a:xfrm>
        </p:spPr>
        <p:txBody>
          <a:bodyPr anchor="b">
            <a:normAutofit/>
          </a:bodyPr>
          <a:lstStyle/>
          <a:p>
            <a:pPr algn="ctr"/>
            <a:r>
              <a:rPr lang="es-ES" dirty="0"/>
              <a:t>Eficiencia Empírica</a:t>
            </a:r>
          </a:p>
        </p:txBody>
      </p:sp>
      <p:sp>
        <p:nvSpPr>
          <p:cNvPr id="3" name="Marcador de contenido 2">
            <a:extLst>
              <a:ext uri="{FF2B5EF4-FFF2-40B4-BE49-F238E27FC236}">
                <a16:creationId xmlns:a16="http://schemas.microsoft.com/office/drawing/2014/main" id="{0F213B62-7EC1-636E-A514-B114BAECE972}"/>
              </a:ext>
            </a:extLst>
          </p:cNvPr>
          <p:cNvSpPr>
            <a:spLocks noGrp="1"/>
          </p:cNvSpPr>
          <p:nvPr>
            <p:ph sz="half" idx="1"/>
          </p:nvPr>
        </p:nvSpPr>
        <p:spPr>
          <a:xfrm>
            <a:off x="1097280" y="2120900"/>
            <a:ext cx="4639736" cy="3748193"/>
          </a:xfrm>
        </p:spPr>
        <p:txBody>
          <a:bodyPr>
            <a:normAutofit/>
          </a:bodyPr>
          <a:lstStyle/>
          <a:p>
            <a:r>
              <a:rPr lang="es-ES" b="0" i="0">
                <a:effectLst/>
              </a:rPr>
              <a:t>Para realizar un análisis de eficiencia empírica deberemos ejecutar el mismo algoritmo para diferentes tamaños de entrada. Para este algoritmo, lo ejecutaremos para diferentes tamaños del vector del número de nodos que hay.  Estos tiempos los almacenamos en un fichero dist_bb.dat. El código es el siguiente: </a:t>
            </a:r>
            <a:endParaRPr lang="es-ES" dirty="0"/>
          </a:p>
        </p:txBody>
      </p:sp>
      <p:pic>
        <p:nvPicPr>
          <p:cNvPr id="6" name="Imagen 5">
            <a:extLst>
              <a:ext uri="{FF2B5EF4-FFF2-40B4-BE49-F238E27FC236}">
                <a16:creationId xmlns:a16="http://schemas.microsoft.com/office/drawing/2014/main" id="{BC05CFB7-418B-E90D-9A11-ECAD5B4A186D}"/>
              </a:ext>
            </a:extLst>
          </p:cNvPr>
          <p:cNvPicPr>
            <a:picLocks noChangeAspect="1"/>
          </p:cNvPicPr>
          <p:nvPr/>
        </p:nvPicPr>
        <p:blipFill>
          <a:blip r:embed="rId2"/>
          <a:stretch>
            <a:fillRect/>
          </a:stretch>
        </p:blipFill>
        <p:spPr>
          <a:xfrm>
            <a:off x="6838076" y="2120900"/>
            <a:ext cx="3995471" cy="3748194"/>
          </a:xfrm>
          <a:prstGeom prst="rect">
            <a:avLst/>
          </a:prstGeom>
          <a:noFill/>
        </p:spPr>
      </p:pic>
      <p:sp>
        <p:nvSpPr>
          <p:cNvPr id="4" name="Marcador de fecha 3">
            <a:extLst>
              <a:ext uri="{FF2B5EF4-FFF2-40B4-BE49-F238E27FC236}">
                <a16:creationId xmlns:a16="http://schemas.microsoft.com/office/drawing/2014/main" id="{9C575332-10D1-6AC8-F20D-C39941969E57}"/>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16/05/2023</a:t>
            </a:fld>
            <a:endParaRPr lang="en-US"/>
          </a:p>
        </p:txBody>
      </p:sp>
    </p:spTree>
    <p:extLst>
      <p:ext uri="{BB962C8B-B14F-4D97-AF65-F5344CB8AC3E}">
        <p14:creationId xmlns:p14="http://schemas.microsoft.com/office/powerpoint/2010/main" val="423366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83ADCA1-64DA-76BE-FA75-69F16AAE8F7C}"/>
              </a:ext>
            </a:extLst>
          </p:cNvPr>
          <p:cNvSpPr>
            <a:spLocks noGrp="1"/>
          </p:cNvSpPr>
          <p:nvPr>
            <p:ph type="title"/>
          </p:nvPr>
        </p:nvSpPr>
        <p:spPr>
          <a:xfrm>
            <a:off x="1097280" y="286603"/>
            <a:ext cx="10058400" cy="1450757"/>
          </a:xfrm>
        </p:spPr>
        <p:txBody>
          <a:bodyPr/>
          <a:lstStyle/>
          <a:p>
            <a:endParaRPr lang="en-US"/>
          </a:p>
        </p:txBody>
      </p:sp>
      <p:sp>
        <p:nvSpPr>
          <p:cNvPr id="3" name="Marcador de contenido 2">
            <a:extLst>
              <a:ext uri="{FF2B5EF4-FFF2-40B4-BE49-F238E27FC236}">
                <a16:creationId xmlns:a16="http://schemas.microsoft.com/office/drawing/2014/main" id="{D1255A75-CF29-4152-84AC-C432DB1A83B3}"/>
              </a:ext>
            </a:extLst>
          </p:cNvPr>
          <p:cNvSpPr>
            <a:spLocks noGrp="1"/>
          </p:cNvSpPr>
          <p:nvPr>
            <p:ph sz="half" idx="1"/>
          </p:nvPr>
        </p:nvSpPr>
        <p:spPr>
          <a:xfrm>
            <a:off x="1097280" y="2120900"/>
            <a:ext cx="4639736" cy="3748193"/>
          </a:xfrm>
        </p:spPr>
        <p:txBody>
          <a:bodyPr>
            <a:normAutofit/>
          </a:bodyPr>
          <a:lstStyle/>
          <a:p>
            <a:r>
              <a:rPr lang="es-ES" b="0" i="0" dirty="0">
                <a:effectLst/>
              </a:rPr>
              <a:t>El objetivo de esta práctica es el uso y compresión de técnicas para resolver problemas basados en la exploración de grafos, concretamente las técnicas “Backtracking” y “Branch and Bound”. Para ello, hemos resuelto el problema del viajante de comercio utilizando cada una de estas dos técnicas que hemos nombrado. </a:t>
            </a:r>
            <a:endParaRPr lang="es-ES" dirty="0"/>
          </a:p>
        </p:txBody>
      </p:sp>
      <p:pic>
        <p:nvPicPr>
          <p:cNvPr id="6" name="Imagen 5">
            <a:extLst>
              <a:ext uri="{FF2B5EF4-FFF2-40B4-BE49-F238E27FC236}">
                <a16:creationId xmlns:a16="http://schemas.microsoft.com/office/drawing/2014/main" id="{8DC858AF-584D-3DEC-5E74-E1726C1B2086}"/>
              </a:ext>
            </a:extLst>
          </p:cNvPr>
          <p:cNvPicPr>
            <a:picLocks noChangeAspect="1"/>
          </p:cNvPicPr>
          <p:nvPr/>
        </p:nvPicPr>
        <p:blipFill>
          <a:blip r:embed="rId2"/>
          <a:stretch>
            <a:fillRect/>
          </a:stretch>
        </p:blipFill>
        <p:spPr>
          <a:xfrm>
            <a:off x="6961715" y="2120900"/>
            <a:ext cx="3748194" cy="3748194"/>
          </a:xfrm>
          <a:prstGeom prst="rect">
            <a:avLst/>
          </a:prstGeom>
          <a:noFill/>
        </p:spPr>
      </p:pic>
      <p:sp>
        <p:nvSpPr>
          <p:cNvPr id="4" name="Marcador de fecha 3">
            <a:extLst>
              <a:ext uri="{FF2B5EF4-FFF2-40B4-BE49-F238E27FC236}">
                <a16:creationId xmlns:a16="http://schemas.microsoft.com/office/drawing/2014/main" id="{F175D23E-EEB9-15C4-9B34-D39F893FED2B}"/>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16/05/2023</a:t>
            </a:fld>
            <a:endParaRPr lang="en-US"/>
          </a:p>
        </p:txBody>
      </p:sp>
    </p:spTree>
    <p:extLst>
      <p:ext uri="{BB962C8B-B14F-4D97-AF65-F5344CB8AC3E}">
        <p14:creationId xmlns:p14="http://schemas.microsoft.com/office/powerpoint/2010/main" val="1485052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99885-5AC8-723E-375A-1A103B2015EE}"/>
              </a:ext>
            </a:extLst>
          </p:cNvPr>
          <p:cNvSpPr>
            <a:spLocks noGrp="1"/>
          </p:cNvSpPr>
          <p:nvPr>
            <p:ph type="title"/>
          </p:nvPr>
        </p:nvSpPr>
        <p:spPr>
          <a:xfrm>
            <a:off x="1097280" y="286603"/>
            <a:ext cx="8058934" cy="1450757"/>
          </a:xfrm>
        </p:spPr>
        <p:txBody>
          <a:bodyPr/>
          <a:lstStyle/>
          <a:p>
            <a:pPr algn="ctr"/>
            <a:r>
              <a:rPr kumimoji="0" lang="es-ES" sz="47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Eficiencia Empírica</a:t>
            </a:r>
            <a:endParaRPr lang="es-ES" dirty="0"/>
          </a:p>
        </p:txBody>
      </p:sp>
      <p:sp>
        <p:nvSpPr>
          <p:cNvPr id="3" name="Marcador de contenido 2">
            <a:extLst>
              <a:ext uri="{FF2B5EF4-FFF2-40B4-BE49-F238E27FC236}">
                <a16:creationId xmlns:a16="http://schemas.microsoft.com/office/drawing/2014/main" id="{4038735F-4BAD-436A-87AB-BA825EC34B7E}"/>
              </a:ext>
            </a:extLst>
          </p:cNvPr>
          <p:cNvSpPr>
            <a:spLocks noGrp="1"/>
          </p:cNvSpPr>
          <p:nvPr>
            <p:ph idx="1"/>
          </p:nvPr>
        </p:nvSpPr>
        <p:spPr>
          <a:xfrm>
            <a:off x="1097280" y="2108201"/>
            <a:ext cx="7860108" cy="3760891"/>
          </a:xfrm>
        </p:spPr>
        <p:txBody>
          <a:bodyPr/>
          <a:lstStyle/>
          <a:p>
            <a:pPr algn="just" rtl="0" fontAlgn="base"/>
            <a:r>
              <a:rPr lang="es-ES" sz="2000" b="0" i="0" dirty="0">
                <a:solidFill>
                  <a:srgbClr val="000000"/>
                </a:solidFill>
                <a:effectLst/>
                <a:latin typeface="Times New Roman" panose="02020603050405020304" pitchFamily="18" charset="0"/>
              </a:rPr>
              <a:t>Empezamos con un tamaño base de 1 punto y vamos aumentándolo de 1 en 1 hasta llegar al tamaño de 15 puntos.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Los tiempos obtenidos son los siguientes: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A155B260-3625-7F28-4028-1F0B7990F26E}"/>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6" name="Imagen 5">
            <a:extLst>
              <a:ext uri="{FF2B5EF4-FFF2-40B4-BE49-F238E27FC236}">
                <a16:creationId xmlns:a16="http://schemas.microsoft.com/office/drawing/2014/main" id="{CBECB964-88F0-FA33-29D2-71A14D00C4B3}"/>
              </a:ext>
            </a:extLst>
          </p:cNvPr>
          <p:cNvPicPr>
            <a:picLocks noChangeAspect="1"/>
          </p:cNvPicPr>
          <p:nvPr/>
        </p:nvPicPr>
        <p:blipFill>
          <a:blip r:embed="rId2"/>
          <a:stretch>
            <a:fillRect/>
          </a:stretch>
        </p:blipFill>
        <p:spPr>
          <a:xfrm>
            <a:off x="9156214" y="576919"/>
            <a:ext cx="2410014" cy="5581046"/>
          </a:xfrm>
          <a:prstGeom prst="rect">
            <a:avLst/>
          </a:prstGeom>
        </p:spPr>
      </p:pic>
    </p:spTree>
    <p:extLst>
      <p:ext uri="{BB962C8B-B14F-4D97-AF65-F5344CB8AC3E}">
        <p14:creationId xmlns:p14="http://schemas.microsoft.com/office/powerpoint/2010/main" val="3778090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DC8F3-2C9F-1FB2-9DE7-98477B873D79}"/>
              </a:ext>
            </a:extLst>
          </p:cNvPr>
          <p:cNvSpPr>
            <a:spLocks noGrp="1"/>
          </p:cNvSpPr>
          <p:nvPr>
            <p:ph type="title"/>
          </p:nvPr>
        </p:nvSpPr>
        <p:spPr/>
        <p:txBody>
          <a:bodyPr/>
          <a:lstStyle/>
          <a:p>
            <a:pPr algn="ctr"/>
            <a:r>
              <a:rPr kumimoji="0" lang="es-ES" sz="47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Eficiencia Empírica</a:t>
            </a:r>
            <a:endParaRPr lang="es-ES" dirty="0"/>
          </a:p>
        </p:txBody>
      </p:sp>
      <p:sp>
        <p:nvSpPr>
          <p:cNvPr id="3" name="Marcador de contenido 2">
            <a:extLst>
              <a:ext uri="{FF2B5EF4-FFF2-40B4-BE49-F238E27FC236}">
                <a16:creationId xmlns:a16="http://schemas.microsoft.com/office/drawing/2014/main" id="{CFDE4ECF-AF1E-92B3-DA85-3DAADC86EDB7}"/>
              </a:ext>
            </a:extLst>
          </p:cNvPr>
          <p:cNvSpPr>
            <a:spLocks noGrp="1"/>
          </p:cNvSpPr>
          <p:nvPr>
            <p:ph idx="1"/>
          </p:nvPr>
        </p:nvSpPr>
        <p:spPr/>
        <p:txBody>
          <a:bodyPr/>
          <a:lstStyle/>
          <a:p>
            <a:r>
              <a:rPr lang="es-ES" sz="2000" b="0" i="0" dirty="0">
                <a:solidFill>
                  <a:srgbClr val="000000"/>
                </a:solidFill>
                <a:effectLst/>
                <a:latin typeface="Times New Roman" panose="02020603050405020304" pitchFamily="18" charset="0"/>
              </a:rPr>
              <a:t>A partir de dichos tiempos, queda la siguiente gráfica: </a:t>
            </a:r>
            <a:endParaRPr lang="es-ES" dirty="0"/>
          </a:p>
        </p:txBody>
      </p:sp>
      <p:sp>
        <p:nvSpPr>
          <p:cNvPr id="4" name="Marcador de fecha 3">
            <a:extLst>
              <a:ext uri="{FF2B5EF4-FFF2-40B4-BE49-F238E27FC236}">
                <a16:creationId xmlns:a16="http://schemas.microsoft.com/office/drawing/2014/main" id="{43421A87-E950-B417-0803-93EC7F595A88}"/>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6" name="Imagen 5">
            <a:extLst>
              <a:ext uri="{FF2B5EF4-FFF2-40B4-BE49-F238E27FC236}">
                <a16:creationId xmlns:a16="http://schemas.microsoft.com/office/drawing/2014/main" id="{F4B79AB1-8675-FF09-5346-7EBEEFBC09EA}"/>
              </a:ext>
            </a:extLst>
          </p:cNvPr>
          <p:cNvPicPr>
            <a:picLocks noChangeAspect="1"/>
          </p:cNvPicPr>
          <p:nvPr/>
        </p:nvPicPr>
        <p:blipFill>
          <a:blip r:embed="rId2"/>
          <a:stretch>
            <a:fillRect/>
          </a:stretch>
        </p:blipFill>
        <p:spPr>
          <a:xfrm>
            <a:off x="3847902" y="2536292"/>
            <a:ext cx="4557155" cy="3703641"/>
          </a:xfrm>
          <a:prstGeom prst="rect">
            <a:avLst/>
          </a:prstGeom>
        </p:spPr>
      </p:pic>
    </p:spTree>
    <p:extLst>
      <p:ext uri="{BB962C8B-B14F-4D97-AF65-F5344CB8AC3E}">
        <p14:creationId xmlns:p14="http://schemas.microsoft.com/office/powerpoint/2010/main" val="3019119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3A55E5-2BBD-1CBE-FCC8-F5E3D5DFE986}"/>
              </a:ext>
            </a:extLst>
          </p:cNvPr>
          <p:cNvSpPr>
            <a:spLocks noGrp="1"/>
          </p:cNvSpPr>
          <p:nvPr>
            <p:ph type="title"/>
          </p:nvPr>
        </p:nvSpPr>
        <p:spPr/>
        <p:txBody>
          <a:bodyPr/>
          <a:lstStyle/>
          <a:p>
            <a:pPr algn="ctr"/>
            <a:r>
              <a:rPr lang="es-ES" dirty="0"/>
              <a:t>Análisis comparativo del rendimiento</a:t>
            </a:r>
          </a:p>
        </p:txBody>
      </p:sp>
      <p:sp>
        <p:nvSpPr>
          <p:cNvPr id="3" name="Marcador de contenido 2">
            <a:extLst>
              <a:ext uri="{FF2B5EF4-FFF2-40B4-BE49-F238E27FC236}">
                <a16:creationId xmlns:a16="http://schemas.microsoft.com/office/drawing/2014/main" id="{BF8C1E20-980D-6D4E-0B0E-6CFB0EB1E7FF}"/>
              </a:ext>
            </a:extLst>
          </p:cNvPr>
          <p:cNvSpPr>
            <a:spLocks noGrp="1"/>
          </p:cNvSpPr>
          <p:nvPr>
            <p:ph idx="1"/>
          </p:nvPr>
        </p:nvSpPr>
        <p:spPr/>
        <p:txBody>
          <a:bodyPr/>
          <a:lstStyle/>
          <a:p>
            <a:r>
              <a:rPr lang="es-ES" sz="2000" b="0" i="0" dirty="0">
                <a:solidFill>
                  <a:srgbClr val="000000"/>
                </a:solidFill>
                <a:effectLst/>
                <a:latin typeface="Times New Roman" panose="02020603050405020304" pitchFamily="18" charset="0"/>
              </a:rPr>
              <a:t>Para la otra función de cota que hemos implementado, los datos y gráfica son las siguientes: </a:t>
            </a:r>
            <a:endParaRPr lang="es-ES" dirty="0"/>
          </a:p>
        </p:txBody>
      </p:sp>
      <p:sp>
        <p:nvSpPr>
          <p:cNvPr id="4" name="Marcador de fecha 3">
            <a:extLst>
              <a:ext uri="{FF2B5EF4-FFF2-40B4-BE49-F238E27FC236}">
                <a16:creationId xmlns:a16="http://schemas.microsoft.com/office/drawing/2014/main" id="{900DAF07-349C-1200-86AB-F40C4FEB4493}"/>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8" name="Imagen 7">
            <a:extLst>
              <a:ext uri="{FF2B5EF4-FFF2-40B4-BE49-F238E27FC236}">
                <a16:creationId xmlns:a16="http://schemas.microsoft.com/office/drawing/2014/main" id="{5043686E-EBA7-22B0-1BAA-33E448B1A489}"/>
              </a:ext>
            </a:extLst>
          </p:cNvPr>
          <p:cNvPicPr>
            <a:picLocks noChangeAspect="1"/>
          </p:cNvPicPr>
          <p:nvPr/>
        </p:nvPicPr>
        <p:blipFill>
          <a:blip r:embed="rId2"/>
          <a:stretch>
            <a:fillRect/>
          </a:stretch>
        </p:blipFill>
        <p:spPr>
          <a:xfrm>
            <a:off x="5167025" y="2429402"/>
            <a:ext cx="2089182" cy="3938778"/>
          </a:xfrm>
          <a:prstGeom prst="rect">
            <a:avLst/>
          </a:prstGeom>
        </p:spPr>
      </p:pic>
    </p:spTree>
    <p:extLst>
      <p:ext uri="{BB962C8B-B14F-4D97-AF65-F5344CB8AC3E}">
        <p14:creationId xmlns:p14="http://schemas.microsoft.com/office/powerpoint/2010/main" val="1608322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19366-7F05-4A68-0225-07D65B290A36}"/>
              </a:ext>
            </a:extLst>
          </p:cNvPr>
          <p:cNvSpPr>
            <a:spLocks noGrp="1"/>
          </p:cNvSpPr>
          <p:nvPr>
            <p:ph type="title"/>
          </p:nvPr>
        </p:nvSpPr>
        <p:spPr/>
        <p:txBody>
          <a:bodyPr/>
          <a:lstStyle/>
          <a:p>
            <a:pPr algn="ctr"/>
            <a:r>
              <a:rPr kumimoji="0" lang="es-ES" sz="47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Análisis comparativo del rendimiento</a:t>
            </a:r>
            <a:endParaRPr lang="es-ES" dirty="0"/>
          </a:p>
        </p:txBody>
      </p:sp>
      <p:sp>
        <p:nvSpPr>
          <p:cNvPr id="4" name="Marcador de fecha 3">
            <a:extLst>
              <a:ext uri="{FF2B5EF4-FFF2-40B4-BE49-F238E27FC236}">
                <a16:creationId xmlns:a16="http://schemas.microsoft.com/office/drawing/2014/main" id="{B371D344-6AE5-21F5-20E8-1D6C972A6BC2}"/>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8" name="Marcador de contenido 7">
            <a:extLst>
              <a:ext uri="{FF2B5EF4-FFF2-40B4-BE49-F238E27FC236}">
                <a16:creationId xmlns:a16="http://schemas.microsoft.com/office/drawing/2014/main" id="{76714D39-EC05-0906-3EAF-CC66F0A4A024}"/>
              </a:ext>
            </a:extLst>
          </p:cNvPr>
          <p:cNvPicPr>
            <a:picLocks noGrp="1" noChangeAspect="1"/>
          </p:cNvPicPr>
          <p:nvPr>
            <p:ph idx="1"/>
          </p:nvPr>
        </p:nvPicPr>
        <p:blipFill>
          <a:blip r:embed="rId2"/>
          <a:stretch>
            <a:fillRect/>
          </a:stretch>
        </p:blipFill>
        <p:spPr>
          <a:xfrm>
            <a:off x="3475834" y="2042780"/>
            <a:ext cx="5240331" cy="3956804"/>
          </a:xfrm>
        </p:spPr>
      </p:pic>
    </p:spTree>
    <p:extLst>
      <p:ext uri="{BB962C8B-B14F-4D97-AF65-F5344CB8AC3E}">
        <p14:creationId xmlns:p14="http://schemas.microsoft.com/office/powerpoint/2010/main" val="3894992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C73BB-59ED-5A5D-3ACC-E66316201BC1}"/>
              </a:ext>
            </a:extLst>
          </p:cNvPr>
          <p:cNvSpPr>
            <a:spLocks noGrp="1"/>
          </p:cNvSpPr>
          <p:nvPr>
            <p:ph type="title"/>
          </p:nvPr>
        </p:nvSpPr>
        <p:spPr/>
        <p:txBody>
          <a:bodyPr/>
          <a:lstStyle/>
          <a:p>
            <a:pPr algn="ctr"/>
            <a:r>
              <a:rPr kumimoji="0" lang="es-ES" sz="4700" b="0" i="0" u="none" strike="noStrike" kern="1200" cap="none" spc="-50" normalizeH="0" baseline="0" noProof="0">
                <a:ln>
                  <a:noFill/>
                </a:ln>
                <a:solidFill>
                  <a:srgbClr val="000000">
                    <a:lumMod val="75000"/>
                    <a:lumOff val="25000"/>
                  </a:srgbClr>
                </a:solidFill>
                <a:effectLst/>
                <a:uLnTx/>
                <a:uFillTx/>
                <a:latin typeface="Bookman Old Style" panose="020F0302020204030204"/>
                <a:ea typeface="+mj-ea"/>
                <a:cs typeface="+mj-cs"/>
              </a:rPr>
              <a:t>Análisis comparativo del rendimiento</a:t>
            </a:r>
            <a:endParaRPr lang="es-ES" dirty="0"/>
          </a:p>
        </p:txBody>
      </p:sp>
      <p:sp>
        <p:nvSpPr>
          <p:cNvPr id="3" name="Marcador de contenido 2">
            <a:extLst>
              <a:ext uri="{FF2B5EF4-FFF2-40B4-BE49-F238E27FC236}">
                <a16:creationId xmlns:a16="http://schemas.microsoft.com/office/drawing/2014/main" id="{CD78FB21-0D8A-6C08-85B7-7DCC758ED0FE}"/>
              </a:ext>
            </a:extLst>
          </p:cNvPr>
          <p:cNvSpPr>
            <a:spLocks noGrp="1"/>
          </p:cNvSpPr>
          <p:nvPr>
            <p:ph idx="1"/>
          </p:nvPr>
        </p:nvSpPr>
        <p:spPr/>
        <p:txBody>
          <a:bodyPr/>
          <a:lstStyle/>
          <a:p>
            <a:r>
              <a:rPr lang="es-ES" sz="2000" b="0" i="0" dirty="0">
                <a:solidFill>
                  <a:srgbClr val="000000"/>
                </a:solidFill>
                <a:effectLst/>
                <a:latin typeface="Times New Roman" panose="02020603050405020304" pitchFamily="18" charset="0"/>
              </a:rPr>
              <a:t>Si juntamos las dos gráficas de las distintas cotas, nos queda lo siguiente: </a:t>
            </a:r>
            <a:endParaRPr lang="es-ES" dirty="0"/>
          </a:p>
        </p:txBody>
      </p:sp>
      <p:sp>
        <p:nvSpPr>
          <p:cNvPr id="4" name="Marcador de fecha 3">
            <a:extLst>
              <a:ext uri="{FF2B5EF4-FFF2-40B4-BE49-F238E27FC236}">
                <a16:creationId xmlns:a16="http://schemas.microsoft.com/office/drawing/2014/main" id="{73C77A23-2A26-E309-00FF-55A05037F2B8}"/>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6" name="Imagen 5">
            <a:extLst>
              <a:ext uri="{FF2B5EF4-FFF2-40B4-BE49-F238E27FC236}">
                <a16:creationId xmlns:a16="http://schemas.microsoft.com/office/drawing/2014/main" id="{BD808527-8946-BDA4-9098-2F620CA84ACC}"/>
              </a:ext>
            </a:extLst>
          </p:cNvPr>
          <p:cNvPicPr>
            <a:picLocks noChangeAspect="1"/>
          </p:cNvPicPr>
          <p:nvPr/>
        </p:nvPicPr>
        <p:blipFill>
          <a:blip r:embed="rId2"/>
          <a:stretch>
            <a:fillRect/>
          </a:stretch>
        </p:blipFill>
        <p:spPr>
          <a:xfrm>
            <a:off x="3769858" y="2525651"/>
            <a:ext cx="4652283" cy="3832219"/>
          </a:xfrm>
          <a:prstGeom prst="rect">
            <a:avLst/>
          </a:prstGeom>
        </p:spPr>
      </p:pic>
    </p:spTree>
    <p:extLst>
      <p:ext uri="{BB962C8B-B14F-4D97-AF65-F5344CB8AC3E}">
        <p14:creationId xmlns:p14="http://schemas.microsoft.com/office/powerpoint/2010/main" val="880952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A4A02A-20AB-058B-4120-AFAAFDE61C36}"/>
              </a:ext>
            </a:extLst>
          </p:cNvPr>
          <p:cNvSpPr>
            <a:spLocks noGrp="1"/>
          </p:cNvSpPr>
          <p:nvPr>
            <p:ph type="title"/>
          </p:nvPr>
        </p:nvSpPr>
        <p:spPr/>
        <p:txBody>
          <a:bodyPr/>
          <a:lstStyle/>
          <a:p>
            <a:pPr algn="ctr"/>
            <a:r>
              <a:rPr lang="es-ES" dirty="0"/>
              <a:t>Comparación de las dos heurísticas</a:t>
            </a:r>
          </a:p>
        </p:txBody>
      </p:sp>
      <p:sp>
        <p:nvSpPr>
          <p:cNvPr id="3" name="Marcador de contenido 2">
            <a:extLst>
              <a:ext uri="{FF2B5EF4-FFF2-40B4-BE49-F238E27FC236}">
                <a16:creationId xmlns:a16="http://schemas.microsoft.com/office/drawing/2014/main" id="{58C29155-6481-F67C-E326-EBB736D35B17}"/>
              </a:ext>
            </a:extLst>
          </p:cNvPr>
          <p:cNvSpPr>
            <a:spLocks noGrp="1"/>
          </p:cNvSpPr>
          <p:nvPr>
            <p:ph idx="1"/>
          </p:nvPr>
        </p:nvSpPr>
        <p:spPr/>
        <p:txBody>
          <a:bodyPr/>
          <a:lstStyle/>
          <a:p>
            <a:endParaRPr lang="es-ES"/>
          </a:p>
        </p:txBody>
      </p:sp>
      <p:sp>
        <p:nvSpPr>
          <p:cNvPr id="4" name="Marcador de fecha 3">
            <a:extLst>
              <a:ext uri="{FF2B5EF4-FFF2-40B4-BE49-F238E27FC236}">
                <a16:creationId xmlns:a16="http://schemas.microsoft.com/office/drawing/2014/main" id="{43D2BEEB-14E3-8953-6883-1F8C91FA073E}"/>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1344887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877C8-65A9-A8A0-A3A1-30B2022F289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0C2352E-3BEB-DAE5-1ACC-304919297BFF}"/>
              </a:ext>
            </a:extLst>
          </p:cNvPr>
          <p:cNvSpPr>
            <a:spLocks noGrp="1"/>
          </p:cNvSpPr>
          <p:nvPr>
            <p:ph idx="1"/>
          </p:nvPr>
        </p:nvSpPr>
        <p:spPr/>
        <p:txBody>
          <a:bodyPr/>
          <a:lstStyle/>
          <a:p>
            <a:r>
              <a:rPr lang="es-ES" sz="2000" b="0" i="0" dirty="0">
                <a:solidFill>
                  <a:srgbClr val="000000"/>
                </a:solidFill>
                <a:effectLst/>
                <a:latin typeface="Times New Roman" panose="02020603050405020304" pitchFamily="18" charset="0"/>
              </a:rPr>
              <a:t>Utilizando en los dos algoritmos la primera cota, la gráfica de tiempos resultante es la siguiente: </a:t>
            </a:r>
            <a:endParaRPr lang="es-ES" dirty="0"/>
          </a:p>
        </p:txBody>
      </p:sp>
      <p:sp>
        <p:nvSpPr>
          <p:cNvPr id="4" name="Marcador de fecha 3">
            <a:extLst>
              <a:ext uri="{FF2B5EF4-FFF2-40B4-BE49-F238E27FC236}">
                <a16:creationId xmlns:a16="http://schemas.microsoft.com/office/drawing/2014/main" id="{E67DD8A1-873A-5F87-DED0-2EC1C7BC9DCC}"/>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6" name="Imagen 5">
            <a:extLst>
              <a:ext uri="{FF2B5EF4-FFF2-40B4-BE49-F238E27FC236}">
                <a16:creationId xmlns:a16="http://schemas.microsoft.com/office/drawing/2014/main" id="{6F6A6725-9FBC-15F8-C92C-4B40D1521111}"/>
              </a:ext>
            </a:extLst>
          </p:cNvPr>
          <p:cNvPicPr>
            <a:picLocks noChangeAspect="1"/>
          </p:cNvPicPr>
          <p:nvPr/>
        </p:nvPicPr>
        <p:blipFill>
          <a:blip r:embed="rId2"/>
          <a:stretch>
            <a:fillRect/>
          </a:stretch>
        </p:blipFill>
        <p:spPr>
          <a:xfrm>
            <a:off x="3685244" y="2533088"/>
            <a:ext cx="4533182" cy="3793230"/>
          </a:xfrm>
          <a:prstGeom prst="rect">
            <a:avLst/>
          </a:prstGeom>
        </p:spPr>
      </p:pic>
    </p:spTree>
    <p:extLst>
      <p:ext uri="{BB962C8B-B14F-4D97-AF65-F5344CB8AC3E}">
        <p14:creationId xmlns:p14="http://schemas.microsoft.com/office/powerpoint/2010/main" val="682073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B6E17B-5113-8B66-C34A-E102DB150942}"/>
              </a:ext>
            </a:extLst>
          </p:cNvPr>
          <p:cNvSpPr>
            <a:spLocks noGrp="1"/>
          </p:cNvSpPr>
          <p:nvPr>
            <p:ph type="title"/>
          </p:nvPr>
        </p:nvSpPr>
        <p:spPr/>
        <p:txBody>
          <a:bodyPr/>
          <a:lstStyle/>
          <a:p>
            <a:pPr algn="ctr"/>
            <a:endParaRPr lang="es-ES" dirty="0"/>
          </a:p>
        </p:txBody>
      </p:sp>
      <p:sp>
        <p:nvSpPr>
          <p:cNvPr id="3" name="Marcador de contenido 2">
            <a:extLst>
              <a:ext uri="{FF2B5EF4-FFF2-40B4-BE49-F238E27FC236}">
                <a16:creationId xmlns:a16="http://schemas.microsoft.com/office/drawing/2014/main" id="{AB3CFE59-D2DF-32FB-76DA-6AD82248D920}"/>
              </a:ext>
            </a:extLst>
          </p:cNvPr>
          <p:cNvSpPr>
            <a:spLocks noGrp="1"/>
          </p:cNvSpPr>
          <p:nvPr>
            <p:ph idx="1"/>
          </p:nvPr>
        </p:nvSpPr>
        <p:spPr/>
        <p:txBody>
          <a:bodyPr/>
          <a:lstStyle/>
          <a:p>
            <a:r>
              <a:rPr lang="es-ES" sz="2000" b="0" i="0" dirty="0">
                <a:solidFill>
                  <a:srgbClr val="000000"/>
                </a:solidFill>
                <a:effectLst/>
                <a:latin typeface="Times New Roman" panose="02020603050405020304" pitchFamily="18" charset="0"/>
              </a:rPr>
              <a:t>Utilizando en los dos algoritmos la segunda cota, la gráfica de tiempos resultante es la siguiente: </a:t>
            </a:r>
            <a:endParaRPr lang="es-ES" dirty="0"/>
          </a:p>
        </p:txBody>
      </p:sp>
      <p:sp>
        <p:nvSpPr>
          <p:cNvPr id="4" name="Marcador de fecha 3">
            <a:extLst>
              <a:ext uri="{FF2B5EF4-FFF2-40B4-BE49-F238E27FC236}">
                <a16:creationId xmlns:a16="http://schemas.microsoft.com/office/drawing/2014/main" id="{410519F0-A885-CABB-A902-537DB3864322}"/>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pic>
        <p:nvPicPr>
          <p:cNvPr id="6" name="Imagen 5">
            <a:extLst>
              <a:ext uri="{FF2B5EF4-FFF2-40B4-BE49-F238E27FC236}">
                <a16:creationId xmlns:a16="http://schemas.microsoft.com/office/drawing/2014/main" id="{156B8480-F1BB-39AF-5C7C-6E4F1E1B1AB0}"/>
              </a:ext>
            </a:extLst>
          </p:cNvPr>
          <p:cNvPicPr>
            <a:picLocks noChangeAspect="1"/>
          </p:cNvPicPr>
          <p:nvPr/>
        </p:nvPicPr>
        <p:blipFill>
          <a:blip r:embed="rId2"/>
          <a:stretch>
            <a:fillRect/>
          </a:stretch>
        </p:blipFill>
        <p:spPr>
          <a:xfrm>
            <a:off x="3565741" y="2555933"/>
            <a:ext cx="5060517" cy="3837782"/>
          </a:xfrm>
          <a:prstGeom prst="rect">
            <a:avLst/>
          </a:prstGeom>
        </p:spPr>
      </p:pic>
    </p:spTree>
    <p:extLst>
      <p:ext uri="{BB962C8B-B14F-4D97-AF65-F5344CB8AC3E}">
        <p14:creationId xmlns:p14="http://schemas.microsoft.com/office/powerpoint/2010/main" val="1486476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650AF8-2C3D-1DB7-6E5A-EDB215EC126B}"/>
              </a:ext>
            </a:extLst>
          </p:cNvPr>
          <p:cNvSpPr>
            <a:spLocks noGrp="1"/>
          </p:cNvSpPr>
          <p:nvPr>
            <p:ph type="title"/>
          </p:nvPr>
        </p:nvSpPr>
        <p:spPr/>
        <p:txBody>
          <a:bodyPr/>
          <a:lstStyle/>
          <a:p>
            <a:pPr algn="ctr"/>
            <a:r>
              <a:rPr lang="es-ES" dirty="0"/>
              <a:t>Conclusión</a:t>
            </a:r>
          </a:p>
        </p:txBody>
      </p:sp>
      <p:sp>
        <p:nvSpPr>
          <p:cNvPr id="3" name="Marcador de contenido 2">
            <a:extLst>
              <a:ext uri="{FF2B5EF4-FFF2-40B4-BE49-F238E27FC236}">
                <a16:creationId xmlns:a16="http://schemas.microsoft.com/office/drawing/2014/main" id="{7E78FE3A-BD52-A3B2-29F1-050BC3E58864}"/>
              </a:ext>
            </a:extLst>
          </p:cNvPr>
          <p:cNvSpPr>
            <a:spLocks noGrp="1"/>
          </p:cNvSpPr>
          <p:nvPr>
            <p:ph idx="1"/>
          </p:nvPr>
        </p:nvSpPr>
        <p:spPr/>
        <p:txBody>
          <a:bodyPr>
            <a:normAutofit/>
          </a:bodyPr>
          <a:lstStyle/>
          <a:p>
            <a:pPr algn="just" rtl="0" fontAlgn="base"/>
            <a:r>
              <a:rPr lang="es-ES" sz="2000" b="0" i="0" dirty="0">
                <a:solidFill>
                  <a:srgbClr val="000000"/>
                </a:solidFill>
                <a:effectLst/>
                <a:latin typeface="Times New Roman" panose="02020603050405020304" pitchFamily="18" charset="0"/>
              </a:rPr>
              <a:t> Como primera conclusión, hemos visto que el diseño de la cota es un factor muy importante ya que la eficiencia de nuestro algoritmo puede mejorar u empeorar dependiendo de esta.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Además, hemos observado que la técnica “Branch and Bound” es más eficiente que la técnica “Backtracking”. Esta conclusión realmente es obvia, ya que con “Backtracking” se recorre el árbol de estados por completo mientras que con “Branch and Bound” tan solo iremos desarrollando las ramas justas y necesarias para determinar qué solución es la más eficiente.  </a:t>
            </a:r>
            <a:endParaRPr lang="es-ES" b="0" i="0" dirty="0">
              <a:solidFill>
                <a:srgbClr val="000000"/>
              </a:solidFill>
              <a:effectLst/>
              <a:latin typeface="Segoe UI" panose="020B0502040204020203" pitchFamily="34" charset="0"/>
            </a:endParaRPr>
          </a:p>
          <a:p>
            <a:pPr algn="l" rtl="0" fontAlgn="base"/>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8BAC01DD-3F3D-F66C-399F-DAECD357C458}"/>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216788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5D49A-1148-C23E-1DEF-18386858044B}"/>
              </a:ext>
            </a:extLst>
          </p:cNvPr>
          <p:cNvSpPr>
            <a:spLocks noGrp="1"/>
          </p:cNvSpPr>
          <p:nvPr>
            <p:ph type="title"/>
          </p:nvPr>
        </p:nvSpPr>
        <p:spPr/>
        <p:txBody>
          <a:bodyPr/>
          <a:lstStyle/>
          <a:p>
            <a:pPr algn="ctr"/>
            <a:r>
              <a:rPr lang="es-ES" dirty="0"/>
              <a:t>Definición del problema</a:t>
            </a:r>
          </a:p>
        </p:txBody>
      </p:sp>
      <p:sp>
        <p:nvSpPr>
          <p:cNvPr id="3" name="Marcador de fecha 2">
            <a:extLst>
              <a:ext uri="{FF2B5EF4-FFF2-40B4-BE49-F238E27FC236}">
                <a16:creationId xmlns:a16="http://schemas.microsoft.com/office/drawing/2014/main" id="{9484537F-95D8-11BE-EA5D-E04F1922D973}"/>
              </a:ext>
            </a:extLst>
          </p:cNvPr>
          <p:cNvSpPr>
            <a:spLocks noGrp="1"/>
          </p:cNvSpPr>
          <p:nvPr>
            <p:ph type="dt" sz="half" idx="10"/>
          </p:nvPr>
        </p:nvSpPr>
        <p:spPr/>
        <p:txBody>
          <a:bodyPr/>
          <a:lstStyle/>
          <a:p>
            <a:pPr rtl="0"/>
            <a:fld id="{66905ED3-47DC-4785-91BE-A3159F909C32}" type="datetime1">
              <a:rPr lang="es-ES" smtClean="0"/>
              <a:t>16/05/2023</a:t>
            </a:fld>
            <a:endParaRPr lang="en-US" dirty="0"/>
          </a:p>
        </p:txBody>
      </p:sp>
    </p:spTree>
    <p:extLst>
      <p:ext uri="{BB962C8B-B14F-4D97-AF65-F5344CB8AC3E}">
        <p14:creationId xmlns:p14="http://schemas.microsoft.com/office/powerpoint/2010/main" val="45768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C3E05-68D7-016E-361C-3B65F0EEF791}"/>
              </a:ext>
            </a:extLst>
          </p:cNvPr>
          <p:cNvSpPr>
            <a:spLocks noGrp="1"/>
          </p:cNvSpPr>
          <p:nvPr>
            <p:ph type="title"/>
          </p:nvPr>
        </p:nvSpPr>
        <p:spPr>
          <a:xfrm>
            <a:off x="1097280" y="286603"/>
            <a:ext cx="10058400" cy="1450757"/>
          </a:xfrm>
        </p:spPr>
        <p:txBody>
          <a:bodyPr anchor="b">
            <a:normAutofit/>
          </a:bodyPr>
          <a:lstStyle/>
          <a:p>
            <a:r>
              <a:rPr lang="es-ES" dirty="0"/>
              <a:t>Enunciado</a:t>
            </a:r>
            <a:endParaRPr lang="es-ES"/>
          </a:p>
        </p:txBody>
      </p:sp>
      <p:sp>
        <p:nvSpPr>
          <p:cNvPr id="3" name="Marcador de contenido 2">
            <a:extLst>
              <a:ext uri="{FF2B5EF4-FFF2-40B4-BE49-F238E27FC236}">
                <a16:creationId xmlns:a16="http://schemas.microsoft.com/office/drawing/2014/main" id="{829D474D-9DEA-C223-5866-2D856126DA52}"/>
              </a:ext>
            </a:extLst>
          </p:cNvPr>
          <p:cNvSpPr>
            <a:spLocks noGrp="1"/>
          </p:cNvSpPr>
          <p:nvPr>
            <p:ph sz="half" idx="1"/>
          </p:nvPr>
        </p:nvSpPr>
        <p:spPr>
          <a:xfrm>
            <a:off x="1097280" y="2120900"/>
            <a:ext cx="4639736" cy="3748193"/>
          </a:xfrm>
        </p:spPr>
        <p:txBody>
          <a:bodyPr>
            <a:normAutofit/>
          </a:bodyPr>
          <a:lstStyle/>
          <a:p>
            <a:pPr>
              <a:lnSpc>
                <a:spcPct val="100000"/>
              </a:lnSpc>
            </a:pPr>
            <a:r>
              <a:rPr lang="es-ES" sz="1800" b="0" i="0">
                <a:effectLst/>
              </a:rPr>
              <a:t>Un agente comercial tiene que visitar n ciudades. Se proporciona una matriz cuadrada D, de dimensiones n × n tal que </a:t>
            </a:r>
            <a:r>
              <a:rPr lang="es-ES" sz="1800" b="0" i="0" err="1">
                <a:effectLst/>
              </a:rPr>
              <a:t>di,j</a:t>
            </a:r>
            <a:r>
              <a:rPr lang="es-ES" sz="1800" b="0" i="0">
                <a:effectLst/>
              </a:rPr>
              <a:t> indica el coste de viajar desde la ciudad i a la j. El agente debe realizar un recorrido visitando todas las ciudades y finalizando en la misma ciudad desde la que partió. Además, sólo puede visitar cada ciudad una sola vez. El coste global de un recorrido dado es la suma de los costes de todos los traslados. El objetivo es encontrar un recorrido que cumpla las restricciones establecidas y tenga el menor coste posible. </a:t>
            </a:r>
            <a:endParaRPr lang="es-ES" sz="1800"/>
          </a:p>
        </p:txBody>
      </p:sp>
      <p:pic>
        <p:nvPicPr>
          <p:cNvPr id="7" name="Imagen 6">
            <a:extLst>
              <a:ext uri="{FF2B5EF4-FFF2-40B4-BE49-F238E27FC236}">
                <a16:creationId xmlns:a16="http://schemas.microsoft.com/office/drawing/2014/main" id="{FF9C5DB1-CE02-81A0-D4C2-092574943999}"/>
              </a:ext>
            </a:extLst>
          </p:cNvPr>
          <p:cNvPicPr>
            <a:picLocks noChangeAspect="1"/>
          </p:cNvPicPr>
          <p:nvPr/>
        </p:nvPicPr>
        <p:blipFill>
          <a:blip r:embed="rId2"/>
          <a:stretch>
            <a:fillRect/>
          </a:stretch>
        </p:blipFill>
        <p:spPr>
          <a:xfrm>
            <a:off x="6515944" y="2545079"/>
            <a:ext cx="4639736" cy="2899835"/>
          </a:xfrm>
          <a:prstGeom prst="rect">
            <a:avLst/>
          </a:prstGeom>
          <a:noFill/>
        </p:spPr>
      </p:pic>
      <p:sp>
        <p:nvSpPr>
          <p:cNvPr id="4" name="Marcador de fecha 3">
            <a:extLst>
              <a:ext uri="{FF2B5EF4-FFF2-40B4-BE49-F238E27FC236}">
                <a16:creationId xmlns:a16="http://schemas.microsoft.com/office/drawing/2014/main" id="{D27F2910-DA48-7197-D044-F40C3B27D9F1}"/>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16/05/2023</a:t>
            </a:fld>
            <a:endParaRPr lang="en-US"/>
          </a:p>
        </p:txBody>
      </p:sp>
    </p:spTree>
    <p:extLst>
      <p:ext uri="{BB962C8B-B14F-4D97-AF65-F5344CB8AC3E}">
        <p14:creationId xmlns:p14="http://schemas.microsoft.com/office/powerpoint/2010/main" val="88449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3D38A-4F67-57BC-B32D-339F63701C4B}"/>
              </a:ext>
            </a:extLst>
          </p:cNvPr>
          <p:cNvSpPr>
            <a:spLocks noGrp="1"/>
          </p:cNvSpPr>
          <p:nvPr>
            <p:ph type="title"/>
          </p:nvPr>
        </p:nvSpPr>
        <p:spPr/>
        <p:txBody>
          <a:bodyPr/>
          <a:lstStyle/>
          <a:p>
            <a:pPr algn="ctr"/>
            <a:r>
              <a:rPr lang="es-ES" dirty="0"/>
              <a:t>Algoritmo Diseñado. Backtracking</a:t>
            </a:r>
          </a:p>
        </p:txBody>
      </p:sp>
      <p:sp>
        <p:nvSpPr>
          <p:cNvPr id="3" name="Marcador de contenido 2">
            <a:extLst>
              <a:ext uri="{FF2B5EF4-FFF2-40B4-BE49-F238E27FC236}">
                <a16:creationId xmlns:a16="http://schemas.microsoft.com/office/drawing/2014/main" id="{262653EB-9695-F40F-1EA2-D0DCED239633}"/>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1E9C8242-33BA-DB35-AA96-FC7FDA59DA4B}"/>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1251430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3CFCE-D7DF-8AC1-0ADE-59394F6DB4DD}"/>
              </a:ext>
            </a:extLst>
          </p:cNvPr>
          <p:cNvSpPr>
            <a:spLocks noGrp="1"/>
          </p:cNvSpPr>
          <p:nvPr>
            <p:ph type="title"/>
          </p:nvPr>
        </p:nvSpPr>
        <p:spPr/>
        <p:txBody>
          <a:bodyPr/>
          <a:lstStyle/>
          <a:p>
            <a:r>
              <a:rPr lang="es-ES" dirty="0"/>
              <a:t>Realización</a:t>
            </a:r>
          </a:p>
        </p:txBody>
      </p:sp>
      <p:sp>
        <p:nvSpPr>
          <p:cNvPr id="3" name="Marcador de contenido 2">
            <a:extLst>
              <a:ext uri="{FF2B5EF4-FFF2-40B4-BE49-F238E27FC236}">
                <a16:creationId xmlns:a16="http://schemas.microsoft.com/office/drawing/2014/main" id="{CD3F61C8-6B1C-F1DD-B903-06CC18C05D1B}"/>
              </a:ext>
            </a:extLst>
          </p:cNvPr>
          <p:cNvSpPr>
            <a:spLocks noGrp="1"/>
          </p:cNvSpPr>
          <p:nvPr>
            <p:ph idx="1"/>
          </p:nvPr>
        </p:nvSpPr>
        <p:spPr>
          <a:xfrm>
            <a:off x="1097280" y="2136193"/>
            <a:ext cx="10058400" cy="3760891"/>
          </a:xfrm>
        </p:spPr>
        <p:txBody>
          <a:bodyPr>
            <a:normAutofit/>
          </a:bodyPr>
          <a:lstStyle/>
          <a:p>
            <a:pPr algn="just" rtl="0" fontAlgn="base"/>
            <a:r>
              <a:rPr lang="es-ES" sz="2000" b="0" i="0" dirty="0">
                <a:solidFill>
                  <a:srgbClr val="000000"/>
                </a:solidFill>
                <a:effectLst/>
                <a:latin typeface="Calibri" panose="020F0502020204030204" pitchFamily="34" charset="0"/>
              </a:rPr>
              <a:t>Nosotros hemos trabajado en la implementación del algoritmo con la clase BT (Backtracking), a la cual le hemos añadido diversos métodos que nos ayudarán a resolver este problema.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Calibri" panose="020F0502020204030204" pitchFamily="34" charset="0"/>
              </a:rPr>
              <a:t>En primer lugar, cargamos con el método load la matriz de distancias, el vector que contendrá el índice de salidas mínimas de cada fila (usado para el cálculo de la Cota2), la COTA_GLOBAL (menor distancia a través de un método Greedy) e inicializamos la solución a la obtenida por el método Greedy (heurística usada la del vecino más cercano).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Calibri" panose="020F0502020204030204" pitchFamily="34" charset="0"/>
              </a:rPr>
              <a:t>Código del método load: </a:t>
            </a:r>
            <a:endParaRPr lang="es-ES" b="0" i="0" dirty="0">
              <a:solidFill>
                <a:srgbClr val="000000"/>
              </a:solidFill>
              <a:effectLst/>
              <a:latin typeface="Segoe UI" panose="020B0502040204020203" pitchFamily="34" charset="0"/>
            </a:endParaRPr>
          </a:p>
          <a:p>
            <a:pPr>
              <a:spcBef>
                <a:spcPts val="0"/>
              </a:spcBef>
              <a:spcAft>
                <a:spcPts val="0"/>
              </a:spcAft>
            </a:pPr>
            <a:endParaRPr lang="es-ES" dirty="0"/>
          </a:p>
        </p:txBody>
      </p:sp>
      <p:sp>
        <p:nvSpPr>
          <p:cNvPr id="4" name="Marcador de fecha 3">
            <a:extLst>
              <a:ext uri="{FF2B5EF4-FFF2-40B4-BE49-F238E27FC236}">
                <a16:creationId xmlns:a16="http://schemas.microsoft.com/office/drawing/2014/main" id="{0B0136F8-51F0-380D-71B2-49EDE2488AD5}"/>
              </a:ext>
            </a:extLst>
          </p:cNvPr>
          <p:cNvSpPr>
            <a:spLocks noGrp="1"/>
          </p:cNvSpPr>
          <p:nvPr>
            <p:ph type="dt" sz="half" idx="10"/>
          </p:nvPr>
        </p:nvSpPr>
        <p:spPr/>
        <p:txBody>
          <a:bodyPr/>
          <a:lstStyle/>
          <a:p>
            <a:pPr rtl="0"/>
            <a:fld id="{642B802E-BFC6-4F89-8E3C-91026AB025AB}" type="datetime1">
              <a:rPr lang="es-ES" smtClean="0"/>
              <a:t>16/05/2023</a:t>
            </a:fld>
            <a:endParaRPr lang="en-US" dirty="0"/>
          </a:p>
        </p:txBody>
      </p:sp>
    </p:spTree>
    <p:extLst>
      <p:ext uri="{BB962C8B-B14F-4D97-AF65-F5344CB8AC3E}">
        <p14:creationId xmlns:p14="http://schemas.microsoft.com/office/powerpoint/2010/main" val="117665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A2D9F37-FC5F-8142-00FA-30D874558CF8}"/>
              </a:ext>
            </a:extLst>
          </p:cNvPr>
          <p:cNvSpPr>
            <a:spLocks noGrp="1"/>
          </p:cNvSpPr>
          <p:nvPr>
            <p:ph type="title"/>
          </p:nvPr>
        </p:nvSpPr>
        <p:spPr>
          <a:xfrm>
            <a:off x="1097280" y="286603"/>
            <a:ext cx="10058400" cy="1450757"/>
          </a:xfrm>
        </p:spPr>
        <p:txBody>
          <a:bodyPr/>
          <a:lstStyle/>
          <a:p>
            <a:endParaRPr lang="en-US"/>
          </a:p>
        </p:txBody>
      </p:sp>
      <p:pic>
        <p:nvPicPr>
          <p:cNvPr id="6" name="Marcador de contenido 5">
            <a:extLst>
              <a:ext uri="{FF2B5EF4-FFF2-40B4-BE49-F238E27FC236}">
                <a16:creationId xmlns:a16="http://schemas.microsoft.com/office/drawing/2014/main" id="{98756201-034D-3701-C45B-8FB1C0877655}"/>
              </a:ext>
            </a:extLst>
          </p:cNvPr>
          <p:cNvPicPr>
            <a:picLocks noGrp="1" noChangeAspect="1"/>
          </p:cNvPicPr>
          <p:nvPr>
            <p:ph idx="1"/>
          </p:nvPr>
        </p:nvPicPr>
        <p:blipFill>
          <a:blip r:embed="rId2"/>
          <a:stretch>
            <a:fillRect/>
          </a:stretch>
        </p:blipFill>
        <p:spPr>
          <a:xfrm>
            <a:off x="2823447" y="1933545"/>
            <a:ext cx="6545106" cy="4319770"/>
          </a:xfrm>
          <a:noFill/>
        </p:spPr>
      </p:pic>
      <p:sp>
        <p:nvSpPr>
          <p:cNvPr id="4" name="Marcador de fecha 3">
            <a:extLst>
              <a:ext uri="{FF2B5EF4-FFF2-40B4-BE49-F238E27FC236}">
                <a16:creationId xmlns:a16="http://schemas.microsoft.com/office/drawing/2014/main" id="{DA897D0F-87E3-0F9B-04E0-3351456DC54B}"/>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16/05/2023</a:t>
            </a:fld>
            <a:endParaRPr lang="en-US"/>
          </a:p>
        </p:txBody>
      </p:sp>
    </p:spTree>
    <p:extLst>
      <p:ext uri="{BB962C8B-B14F-4D97-AF65-F5344CB8AC3E}">
        <p14:creationId xmlns:p14="http://schemas.microsoft.com/office/powerpoint/2010/main" val="387080164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055_TF56160789" id="{C2DC987A-0B48-4979-B034-68C413B94724}" vid="{EBB2A43F-E20A-46BC-A25B-10B5E53BC58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{91629B6A-95C8-490E-B627-576D20ED5357}tf56160789_win32</Template>
  <TotalTime>726</TotalTime>
  <Words>2208</Words>
  <Application>Microsoft Office PowerPoint</Application>
  <PresentationFormat>Panorámica</PresentationFormat>
  <Paragraphs>143</Paragraphs>
  <Slides>48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48</vt:i4>
      </vt:variant>
    </vt:vector>
  </HeadingPairs>
  <TitlesOfParts>
    <vt:vector size="55" baseType="lpstr">
      <vt:lpstr>Arial</vt:lpstr>
      <vt:lpstr>Bookman Old Style</vt:lpstr>
      <vt:lpstr>Calibri</vt:lpstr>
      <vt:lpstr>Franklin Gothic Book</vt:lpstr>
      <vt:lpstr>Segoe UI</vt:lpstr>
      <vt:lpstr>Times New Roman</vt:lpstr>
      <vt:lpstr>1_RetrospectVTI</vt:lpstr>
      <vt:lpstr>Práctica 4 Exploración de Grafos</vt:lpstr>
      <vt:lpstr>INDICE</vt:lpstr>
      <vt:lpstr>Objetivos</vt:lpstr>
      <vt:lpstr>Presentación de PowerPoint</vt:lpstr>
      <vt:lpstr>Definición del problema</vt:lpstr>
      <vt:lpstr>Enunciado</vt:lpstr>
      <vt:lpstr>Algoritmo Diseñado. Backtracking</vt:lpstr>
      <vt:lpstr>Realización</vt:lpstr>
      <vt:lpstr>Presentación de PowerPoint</vt:lpstr>
      <vt:lpstr>Presentación de PowerPoint</vt:lpstr>
      <vt:lpstr>Presentación de PowerPoint</vt:lpstr>
      <vt:lpstr>Presentación de PowerPoint</vt:lpstr>
      <vt:lpstr>Presentación de PowerPoint</vt:lpstr>
      <vt:lpstr>Presentación de PowerPoint</vt:lpstr>
      <vt:lpstr>Justificación de la validez del algoritmo</vt:lpstr>
      <vt:lpstr>Funciones de cota alternativas</vt:lpstr>
      <vt:lpstr>Funciones de cota alternativas</vt:lpstr>
      <vt:lpstr>Eficiencia Teórica</vt:lpstr>
      <vt:lpstr>Eficiencia Empírica</vt:lpstr>
      <vt:lpstr>Eficiencia Empírica</vt:lpstr>
      <vt:lpstr>Eficiencia Empírica</vt:lpstr>
      <vt:lpstr>Análisis Comparativo de Rendimiento</vt:lpstr>
      <vt:lpstr>Presentación de PowerPoint</vt:lpstr>
      <vt:lpstr>Presentación de PowerPoint</vt:lpstr>
      <vt:lpstr>Presentación de PowerPoint</vt:lpstr>
      <vt:lpstr>Algoritmo Diseñado. Branch and Bound</vt:lpstr>
      <vt:lpstr>Realización</vt:lpstr>
      <vt:lpstr>Realización</vt:lpstr>
      <vt:lpstr>Realización</vt:lpstr>
      <vt:lpstr>Realización</vt:lpstr>
      <vt:lpstr>Realización</vt:lpstr>
      <vt:lpstr>Realización</vt:lpstr>
      <vt:lpstr>Realización</vt:lpstr>
      <vt:lpstr>Presentación de PowerPoint</vt:lpstr>
      <vt:lpstr>Justificación de la validez del algoritmo</vt:lpstr>
      <vt:lpstr>Funciones de cota alternativas</vt:lpstr>
      <vt:lpstr>Funciones de cota alternativas</vt:lpstr>
      <vt:lpstr>Eficiencia Teórica</vt:lpstr>
      <vt:lpstr>Eficiencia Empírica</vt:lpstr>
      <vt:lpstr>Eficiencia Empírica</vt:lpstr>
      <vt:lpstr>Eficiencia Empírica</vt:lpstr>
      <vt:lpstr>Análisis comparativo del rendimiento</vt:lpstr>
      <vt:lpstr>Análisis comparativo del rendimiento</vt:lpstr>
      <vt:lpstr>Análisis comparativo del rendimiento</vt:lpstr>
      <vt:lpstr>Comparación de las dos heurísticas</vt:lpstr>
      <vt:lpstr>Presentación de PowerPoint</vt:lpstr>
      <vt:lpstr>Presentación de PowerPoint</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2 Divide y Venceras</dc:title>
  <dc:creator>marioo martin</dc:creator>
  <cp:lastModifiedBy>marioo martin</cp:lastModifiedBy>
  <cp:revision>3</cp:revision>
  <dcterms:created xsi:type="dcterms:W3CDTF">2023-04-11T07:45:08Z</dcterms:created>
  <dcterms:modified xsi:type="dcterms:W3CDTF">2023-05-16T19:39:43Z</dcterms:modified>
</cp:coreProperties>
</file>