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f76a4b698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Região - Para garantir a geo-distribuição dos workloads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São Paulo, por questões relacionadas a latência e compliance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VPC - Para garantir um espaço privado na AWS ao restringir os acessos somente aos usuários autorizados.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Multi AZ -  Para aumentar a resiliência, disponibilidade e isolamento entre ambientes dos workloads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Subnet - Pública e Privada - Para aumentar a segurança e isolamento entres os diferentes tipos de workolads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Virtual Private Gateway (VGW) - VPN Gateway - Permitir a comunicação ente a VPN na AWS e a rede On-Premises do cliente, por exemplo a sincronização entre os ADs.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NAT Gateway - Permitir que as instâncias na subnet privada consumam serviços disponíveis via internet como web services Rest. Aumentar a segurança evitando que as instâncias na subnet privada não recebam tráfego diretamente da internet.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Internet Gateway - Permitir a comunicação entre a VPC e a internet garantindo escalonamento horizontal, redundância, e alta disponibilidade.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Elastic IP 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BYOIP?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ALB - Permitir o balanceamento das requisições entre as instâncias e zonas na VPC, garantindo alta disponibilidade, health checks, segurança e proxy para TLS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Application Load Balancers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S3 - </a:t>
            </a:r>
            <a:r>
              <a:rPr lang="pt-BR">
                <a:solidFill>
                  <a:schemeClr val="dk1"/>
                </a:solidFill>
              </a:rPr>
              <a:t>AWS DataSync</a:t>
            </a:r>
            <a:r>
              <a:rPr lang="pt-BR"/>
              <a:t> - </a:t>
            </a:r>
            <a:r>
              <a:rPr lang="pt-BR">
                <a:solidFill>
                  <a:schemeClr val="dk1"/>
                </a:solidFill>
              </a:rPr>
              <a:t>Simplicidade e garantia de que os objetos terão longa durabilidade, sem custos de transfer out para EC2 ou CloudFront na mesma região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Tipo:</a:t>
            </a:r>
            <a:r>
              <a:rPr lang="pt-BR"/>
              <a:t> Standard, haverá muitas operações que </a:t>
            </a:r>
            <a:r>
              <a:rPr lang="pt-BR"/>
              <a:t>demandam</a:t>
            </a:r>
            <a:r>
              <a:rPr lang="pt-BR"/>
              <a:t> acesso imediato aos arquivos os quais, podem, não permanecer por longo tempo disponíveis.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AWS - Backup - O cliente deseja uma solução gerenciada em detrimento de soluções próprias e que englobasse todos os ativos na AWS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WAF - Para mitigar o risco das versões antigas dos componentes e bibliotecas dos sistemas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 Scaling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EC2 - </a:t>
            </a:r>
            <a:r>
              <a:rPr lang="pt-BR"/>
              <a:t>Maturidade no cliente, m</a:t>
            </a:r>
            <a:r>
              <a:rPr lang="pt-BR"/>
              <a:t>odelo </a:t>
            </a:r>
            <a:r>
              <a:rPr lang="pt-BR"/>
              <a:t>Lift-and-Shift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On-Demand, General Purpose, t3.xlarge, tamanho e características dos workloads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EBS - </a:t>
            </a:r>
            <a:r>
              <a:rPr lang="pt-BR">
                <a:solidFill>
                  <a:schemeClr val="dk1"/>
                </a:solidFill>
              </a:rPr>
              <a:t>Instance storage é efêmero, necessidade de backup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/>
              <a:t>General Purpose SSD, 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/>
              <a:t>Melhor equilíbrio entre desempenho e custo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AWS Directory Service</a:t>
            </a:r>
            <a:r>
              <a:rPr lang="pt-BR"/>
              <a:t> - O cliente deseja uma solução gerenciada que garanta disponibilidade, segurança e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Standard Edition - por suportar até  5.000 funcionários assim apresentando um melhor custo em relação a solução enterprise.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EC2 p/ FSx - </a:t>
            </a:r>
            <a:r>
              <a:rPr lang="pt-BR">
                <a:solidFill>
                  <a:schemeClr val="dk1"/>
                </a:solidFill>
              </a:rPr>
              <a:t>Múltiplas instâncias precisam acessar o mesmo storage, necessidade de performance e acesso de leitura e escrita consistente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 </a:t>
            </a:r>
            <a:r>
              <a:rPr lang="pt-BR">
                <a:solidFill>
                  <a:schemeClr val="dk1"/>
                </a:solidFill>
              </a:rPr>
              <a:t>FSx não está disponível na região São Paulo, será necessário um EC2 que garanta a compatibilidade com Windows workloads, compatível com Windows File Shares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RDS - Gerenciado (</a:t>
            </a:r>
            <a:r>
              <a:rPr lang="pt-BR">
                <a:solidFill>
                  <a:schemeClr val="dk1"/>
                </a:solidFill>
              </a:rPr>
              <a:t>Escalável</a:t>
            </a:r>
            <a:r>
              <a:rPr lang="pt-BR"/>
              <a:t>, Alta Disponibilidade, backup, DB / OS patches, DB / OS setup, Manutenção, rede, energia)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SqlServer, MariaDB - Características dos workloads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EFS - Múltiplas instâncias precisam acessar o mesmo storage</a:t>
            </a:r>
            <a:r>
              <a:rPr lang="pt-BR"/>
              <a:t>, necessidade de performance e acesso de leitura e escrita consistente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Tipo:</a:t>
            </a:r>
            <a:r>
              <a:rPr lang="pt-BR">
                <a:solidFill>
                  <a:schemeClr val="dk1"/>
                </a:solidFill>
              </a:rPr>
              <a:t> Linux workloads, compatível com NFS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7f76a4b698_2_81:notes"/>
          <p:cNvSpPr/>
          <p:nvPr>
            <p:ph idx="2" type="sldImg"/>
          </p:nvPr>
        </p:nvSpPr>
        <p:spPr>
          <a:xfrm>
            <a:off x="685791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fe84faae_0_17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ffe84faa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ffe84faae_0_18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ffe84faa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-col-content" type="twoObj">
  <p:cSld name="TWO_OBJECTS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00025" y="310359"/>
            <a:ext cx="8772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00025" y="820340"/>
            <a:ext cx="43149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820340"/>
            <a:ext cx="43434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squidink">
  <p:cSld name="blank_squidi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_squid-ink">
  <p:cSld name="icons_squid-i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1" y="787568"/>
            <a:ext cx="9144000" cy="99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51720" y="110307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SERVICES</a:t>
            </a:r>
            <a:endParaRPr sz="1100"/>
          </a:p>
        </p:txBody>
      </p:sp>
      <p:cxnSp>
        <p:nvCxnSpPr>
          <p:cNvPr id="67" name="Google Shape;67;p15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151720" y="2043395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1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tegory_purple">
  <p:cSld name="category_purp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562609" y="1710466"/>
            <a:ext cx="5012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6070451" y="1570854"/>
            <a:ext cx="2530575" cy="1955700"/>
            <a:chOff x="7433535" y="1519841"/>
            <a:chExt cx="3374100" cy="2607600"/>
          </a:xfrm>
        </p:grpSpPr>
        <p:sp>
          <p:nvSpPr>
            <p:cNvPr id="74" name="Google Shape;74;p16"/>
            <p:cNvSpPr/>
            <p:nvPr/>
          </p:nvSpPr>
          <p:spPr>
            <a:xfrm>
              <a:off x="7433535" y="1519841"/>
              <a:ext cx="3374100" cy="13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 txBox="1"/>
            <p:nvPr/>
          </p:nvSpPr>
          <p:spPr>
            <a:xfrm>
              <a:off x="7589408" y="19356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 sz="1100"/>
            </a:p>
          </p:txBody>
        </p:sp>
        <p:cxnSp>
          <p:nvCxnSpPr>
            <p:cNvPr id="76" name="Google Shape;76;p16"/>
            <p:cNvCxnSpPr/>
            <p:nvPr/>
          </p:nvCxnSpPr>
          <p:spPr>
            <a:xfrm>
              <a:off x="9220200" y="1519841"/>
              <a:ext cx="0" cy="2577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7" name="Google Shape;77;p16"/>
            <p:cNvSpPr/>
            <p:nvPr/>
          </p:nvSpPr>
          <p:spPr>
            <a:xfrm>
              <a:off x="7433535" y="1519841"/>
              <a:ext cx="3374100" cy="2607600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7589408" y="31929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_purple">
  <p:cSld name="icons_purp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>
            <a:off x="1" y="2813700"/>
            <a:ext cx="9144000" cy="17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" y="787568"/>
            <a:ext cx="9144000" cy="9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51720" y="110307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 sz="1100"/>
          </a:p>
        </p:txBody>
      </p:sp>
      <p:sp>
        <p:nvSpPr>
          <p:cNvPr id="86" name="Google Shape;86;p17"/>
          <p:cNvSpPr txBox="1"/>
          <p:nvPr/>
        </p:nvSpPr>
        <p:spPr>
          <a:xfrm>
            <a:off x="151720" y="214296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 sz="1100"/>
          </a:p>
        </p:txBody>
      </p:sp>
      <p:sp>
        <p:nvSpPr>
          <p:cNvPr id="87" name="Google Shape;87;p17"/>
          <p:cNvSpPr txBox="1"/>
          <p:nvPr/>
        </p:nvSpPr>
        <p:spPr>
          <a:xfrm>
            <a:off x="151720" y="3036289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100"/>
          </a:p>
        </p:txBody>
      </p:sp>
      <p:cxnSp>
        <p:nvCxnSpPr>
          <p:cNvPr id="88" name="Google Shape;88;p17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7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tegory_pink">
  <p:cSld name="category_pi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62609" y="1710466"/>
            <a:ext cx="5012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6070451" y="1570854"/>
            <a:ext cx="2530575" cy="1955700"/>
            <a:chOff x="7433535" y="1519841"/>
            <a:chExt cx="3374100" cy="2607600"/>
          </a:xfrm>
        </p:grpSpPr>
        <p:sp>
          <p:nvSpPr>
            <p:cNvPr id="95" name="Google Shape;95;p18"/>
            <p:cNvSpPr/>
            <p:nvPr/>
          </p:nvSpPr>
          <p:spPr>
            <a:xfrm>
              <a:off x="7433535" y="1519841"/>
              <a:ext cx="3374100" cy="13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7589408" y="19356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 sz="1100"/>
            </a:p>
          </p:txBody>
        </p:sp>
        <p:cxnSp>
          <p:nvCxnSpPr>
            <p:cNvPr id="97" name="Google Shape;97;p18"/>
            <p:cNvCxnSpPr/>
            <p:nvPr/>
          </p:nvCxnSpPr>
          <p:spPr>
            <a:xfrm>
              <a:off x="9220200" y="1519841"/>
              <a:ext cx="0" cy="2577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8" name="Google Shape;98;p18"/>
            <p:cNvSpPr/>
            <p:nvPr/>
          </p:nvSpPr>
          <p:spPr>
            <a:xfrm>
              <a:off x="7433535" y="1519841"/>
              <a:ext cx="3374100" cy="2607600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 txBox="1"/>
            <p:nvPr/>
          </p:nvSpPr>
          <p:spPr>
            <a:xfrm>
              <a:off x="7589408" y="31929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_pink">
  <p:cSld name="icons_pi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1" y="2813700"/>
            <a:ext cx="9144000" cy="17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" y="787568"/>
            <a:ext cx="9144000" cy="9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51720" y="110307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 sz="1100"/>
          </a:p>
        </p:txBody>
      </p:sp>
      <p:sp>
        <p:nvSpPr>
          <p:cNvPr id="107" name="Google Shape;107;p19"/>
          <p:cNvSpPr txBox="1"/>
          <p:nvPr/>
        </p:nvSpPr>
        <p:spPr>
          <a:xfrm>
            <a:off x="151720" y="214296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 sz="1100"/>
          </a:p>
        </p:txBody>
      </p:sp>
      <p:sp>
        <p:nvSpPr>
          <p:cNvPr id="108" name="Google Shape;108;p19"/>
          <p:cNvSpPr txBox="1"/>
          <p:nvPr/>
        </p:nvSpPr>
        <p:spPr>
          <a:xfrm>
            <a:off x="151720" y="3036289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100"/>
          </a:p>
        </p:txBody>
      </p:sp>
      <p:cxnSp>
        <p:nvCxnSpPr>
          <p:cNvPr id="109" name="Google Shape;109;p19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9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tegory_green">
  <p:cSld name="category_gree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562609" y="1710466"/>
            <a:ext cx="5012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6070451" y="1570854"/>
            <a:ext cx="2530575" cy="1955700"/>
            <a:chOff x="7433535" y="1519841"/>
            <a:chExt cx="3374100" cy="2607600"/>
          </a:xfrm>
        </p:grpSpPr>
        <p:sp>
          <p:nvSpPr>
            <p:cNvPr id="116" name="Google Shape;116;p20"/>
            <p:cNvSpPr/>
            <p:nvPr/>
          </p:nvSpPr>
          <p:spPr>
            <a:xfrm>
              <a:off x="7433535" y="1519841"/>
              <a:ext cx="3374100" cy="13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7589408" y="19356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 sz="1100"/>
            </a:p>
          </p:txBody>
        </p:sp>
        <p:cxnSp>
          <p:nvCxnSpPr>
            <p:cNvPr id="118" name="Google Shape;118;p20"/>
            <p:cNvCxnSpPr/>
            <p:nvPr/>
          </p:nvCxnSpPr>
          <p:spPr>
            <a:xfrm>
              <a:off x="9220200" y="1519841"/>
              <a:ext cx="0" cy="2577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9" name="Google Shape;119;p20"/>
            <p:cNvSpPr/>
            <p:nvPr/>
          </p:nvSpPr>
          <p:spPr>
            <a:xfrm>
              <a:off x="7433535" y="1519841"/>
              <a:ext cx="3374100" cy="2607600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7589408" y="31929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_green">
  <p:cSld name="icons_gree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1"/>
          <p:cNvSpPr/>
          <p:nvPr/>
        </p:nvSpPr>
        <p:spPr>
          <a:xfrm>
            <a:off x="1" y="2813700"/>
            <a:ext cx="9144000" cy="17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1" y="787568"/>
            <a:ext cx="9144000" cy="9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51720" y="110307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 sz="1100"/>
          </a:p>
        </p:txBody>
      </p:sp>
      <p:sp>
        <p:nvSpPr>
          <p:cNvPr id="128" name="Google Shape;128;p21"/>
          <p:cNvSpPr txBox="1"/>
          <p:nvPr/>
        </p:nvSpPr>
        <p:spPr>
          <a:xfrm>
            <a:off x="151720" y="214296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 sz="1100"/>
          </a:p>
        </p:txBody>
      </p:sp>
      <p:sp>
        <p:nvSpPr>
          <p:cNvPr id="129" name="Google Shape;129;p21"/>
          <p:cNvSpPr txBox="1"/>
          <p:nvPr/>
        </p:nvSpPr>
        <p:spPr>
          <a:xfrm>
            <a:off x="151720" y="3036289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100"/>
          </a:p>
        </p:txBody>
      </p:sp>
      <p:cxnSp>
        <p:nvCxnSpPr>
          <p:cNvPr id="130" name="Google Shape;130;p21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1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tegory_orange">
  <p:cSld name="category_orang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562609" y="1710466"/>
            <a:ext cx="5012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2"/>
          <p:cNvGrpSpPr/>
          <p:nvPr/>
        </p:nvGrpSpPr>
        <p:grpSpPr>
          <a:xfrm>
            <a:off x="6070451" y="1570854"/>
            <a:ext cx="2530575" cy="1955700"/>
            <a:chOff x="7433535" y="1519841"/>
            <a:chExt cx="3374100" cy="2607600"/>
          </a:xfrm>
        </p:grpSpPr>
        <p:sp>
          <p:nvSpPr>
            <p:cNvPr id="137" name="Google Shape;137;p22"/>
            <p:cNvSpPr/>
            <p:nvPr/>
          </p:nvSpPr>
          <p:spPr>
            <a:xfrm>
              <a:off x="7433535" y="1519841"/>
              <a:ext cx="3374100" cy="13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 txBox="1"/>
            <p:nvPr/>
          </p:nvSpPr>
          <p:spPr>
            <a:xfrm>
              <a:off x="7589408" y="19356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 sz="1100"/>
            </a:p>
          </p:txBody>
        </p:sp>
        <p:cxnSp>
          <p:nvCxnSpPr>
            <p:cNvPr id="139" name="Google Shape;139;p22"/>
            <p:cNvCxnSpPr/>
            <p:nvPr/>
          </p:nvCxnSpPr>
          <p:spPr>
            <a:xfrm>
              <a:off x="9220200" y="1519841"/>
              <a:ext cx="0" cy="2577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0" name="Google Shape;140;p22"/>
            <p:cNvSpPr/>
            <p:nvPr/>
          </p:nvSpPr>
          <p:spPr>
            <a:xfrm>
              <a:off x="7433535" y="1519841"/>
              <a:ext cx="3374100" cy="2607600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7589408" y="31929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_orange">
  <p:cSld name="icons_orang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3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" y="2813700"/>
            <a:ext cx="9144000" cy="17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" y="787568"/>
            <a:ext cx="9144000" cy="9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51720" y="110307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 sz="1100"/>
          </a:p>
        </p:txBody>
      </p:sp>
      <p:sp>
        <p:nvSpPr>
          <p:cNvPr id="150" name="Google Shape;150;p23"/>
          <p:cNvSpPr txBox="1"/>
          <p:nvPr/>
        </p:nvSpPr>
        <p:spPr>
          <a:xfrm>
            <a:off x="151720" y="214296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 sz="1100"/>
          </a:p>
        </p:txBody>
      </p:sp>
      <p:sp>
        <p:nvSpPr>
          <p:cNvPr id="151" name="Google Shape;151;p23"/>
          <p:cNvSpPr txBox="1"/>
          <p:nvPr/>
        </p:nvSpPr>
        <p:spPr>
          <a:xfrm>
            <a:off x="151720" y="3036289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100"/>
          </a:p>
        </p:txBody>
      </p:sp>
      <p:cxnSp>
        <p:nvCxnSpPr>
          <p:cNvPr id="152" name="Google Shape;152;p23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tegory_red">
  <p:cSld name="category_red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562609" y="1710466"/>
            <a:ext cx="5012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4"/>
          <p:cNvGrpSpPr/>
          <p:nvPr/>
        </p:nvGrpSpPr>
        <p:grpSpPr>
          <a:xfrm>
            <a:off x="6070451" y="1570854"/>
            <a:ext cx="2530575" cy="1955700"/>
            <a:chOff x="7433535" y="1519841"/>
            <a:chExt cx="3374100" cy="2607600"/>
          </a:xfrm>
        </p:grpSpPr>
        <p:sp>
          <p:nvSpPr>
            <p:cNvPr id="158" name="Google Shape;158;p24"/>
            <p:cNvSpPr/>
            <p:nvPr/>
          </p:nvSpPr>
          <p:spPr>
            <a:xfrm>
              <a:off x="7433535" y="1519841"/>
              <a:ext cx="3374100" cy="13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4"/>
            <p:cNvSpPr txBox="1"/>
            <p:nvPr/>
          </p:nvSpPr>
          <p:spPr>
            <a:xfrm>
              <a:off x="7589408" y="19356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 sz="1100"/>
            </a:p>
          </p:txBody>
        </p:sp>
        <p:cxnSp>
          <p:nvCxnSpPr>
            <p:cNvPr id="160" name="Google Shape;160;p24"/>
            <p:cNvCxnSpPr/>
            <p:nvPr/>
          </p:nvCxnSpPr>
          <p:spPr>
            <a:xfrm>
              <a:off x="9220200" y="1519841"/>
              <a:ext cx="0" cy="2577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1" name="Google Shape;161;p24"/>
            <p:cNvSpPr/>
            <p:nvPr/>
          </p:nvSpPr>
          <p:spPr>
            <a:xfrm>
              <a:off x="7433535" y="1519841"/>
              <a:ext cx="3374100" cy="2607600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 txBox="1"/>
            <p:nvPr/>
          </p:nvSpPr>
          <p:spPr>
            <a:xfrm>
              <a:off x="7589408" y="31929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_red">
  <p:cSld name="icons_re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1" y="2813700"/>
            <a:ext cx="9144000" cy="17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" y="787568"/>
            <a:ext cx="9144000" cy="9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51720" y="110307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 sz="1100"/>
          </a:p>
        </p:txBody>
      </p:sp>
      <p:sp>
        <p:nvSpPr>
          <p:cNvPr id="170" name="Google Shape;170;p25"/>
          <p:cNvSpPr txBox="1"/>
          <p:nvPr/>
        </p:nvSpPr>
        <p:spPr>
          <a:xfrm>
            <a:off x="151720" y="214296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 sz="1100"/>
          </a:p>
        </p:txBody>
      </p:sp>
      <p:sp>
        <p:nvSpPr>
          <p:cNvPr id="171" name="Google Shape;171;p25"/>
          <p:cNvSpPr txBox="1"/>
          <p:nvPr/>
        </p:nvSpPr>
        <p:spPr>
          <a:xfrm>
            <a:off x="151720" y="3036289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100"/>
          </a:p>
        </p:txBody>
      </p:sp>
      <p:cxnSp>
        <p:nvCxnSpPr>
          <p:cNvPr id="172" name="Google Shape;172;p25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5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stances_orange">
  <p:cSld name="instances_orang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26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1" y="787568"/>
            <a:ext cx="9144000" cy="9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151720" y="110307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 sz="1100"/>
          </a:p>
        </p:txBody>
      </p:sp>
      <p:sp>
        <p:nvSpPr>
          <p:cNvPr id="181" name="Google Shape;181;p26"/>
          <p:cNvSpPr txBox="1"/>
          <p:nvPr/>
        </p:nvSpPr>
        <p:spPr>
          <a:xfrm>
            <a:off x="151720" y="214296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 sz="1100"/>
          </a:p>
        </p:txBody>
      </p:sp>
      <p:sp>
        <p:nvSpPr>
          <p:cNvPr id="182" name="Google Shape;182;p26"/>
          <p:cNvSpPr txBox="1"/>
          <p:nvPr/>
        </p:nvSpPr>
        <p:spPr>
          <a:xfrm>
            <a:off x="2789953" y="1178148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100"/>
          </a:p>
        </p:txBody>
      </p:sp>
      <p:cxnSp>
        <p:nvCxnSpPr>
          <p:cNvPr id="183" name="Google Shape;183;p26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26"/>
          <p:cNvCxnSpPr/>
          <p:nvPr/>
        </p:nvCxnSpPr>
        <p:spPr>
          <a:xfrm>
            <a:off x="2665428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26"/>
          <p:cNvCxnSpPr/>
          <p:nvPr/>
        </p:nvCxnSpPr>
        <p:spPr>
          <a:xfrm>
            <a:off x="3803714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26"/>
          <p:cNvSpPr txBox="1"/>
          <p:nvPr/>
        </p:nvSpPr>
        <p:spPr>
          <a:xfrm>
            <a:off x="2789953" y="2189173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sz="1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tegory_blue">
  <p:cSld name="category_blu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562609" y="1710466"/>
            <a:ext cx="5012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27"/>
          <p:cNvGrpSpPr/>
          <p:nvPr/>
        </p:nvGrpSpPr>
        <p:grpSpPr>
          <a:xfrm>
            <a:off x="6070451" y="1570854"/>
            <a:ext cx="2530575" cy="1955700"/>
            <a:chOff x="7433535" y="1519841"/>
            <a:chExt cx="3374100" cy="2607600"/>
          </a:xfrm>
        </p:grpSpPr>
        <p:sp>
          <p:nvSpPr>
            <p:cNvPr id="192" name="Google Shape;192;p27"/>
            <p:cNvSpPr/>
            <p:nvPr/>
          </p:nvSpPr>
          <p:spPr>
            <a:xfrm>
              <a:off x="7433535" y="1519841"/>
              <a:ext cx="3374100" cy="13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 txBox="1"/>
            <p:nvPr/>
          </p:nvSpPr>
          <p:spPr>
            <a:xfrm>
              <a:off x="7589408" y="19356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 sz="1100"/>
            </a:p>
          </p:txBody>
        </p:sp>
        <p:cxnSp>
          <p:nvCxnSpPr>
            <p:cNvPr id="194" name="Google Shape;194;p27"/>
            <p:cNvCxnSpPr/>
            <p:nvPr/>
          </p:nvCxnSpPr>
          <p:spPr>
            <a:xfrm>
              <a:off x="9220200" y="1519841"/>
              <a:ext cx="0" cy="2577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5" name="Google Shape;195;p27"/>
            <p:cNvSpPr/>
            <p:nvPr/>
          </p:nvSpPr>
          <p:spPr>
            <a:xfrm>
              <a:off x="7433535" y="1519841"/>
              <a:ext cx="3374100" cy="2607600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7589408" y="31929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_blue">
  <p:cSld name="icons_blu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28"/>
          <p:cNvSpPr/>
          <p:nvPr/>
        </p:nvSpPr>
        <p:spPr>
          <a:xfrm>
            <a:off x="1" y="2813700"/>
            <a:ext cx="9144000" cy="17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1" y="787568"/>
            <a:ext cx="9144000" cy="9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51720" y="110307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 sz="1100"/>
          </a:p>
        </p:txBody>
      </p:sp>
      <p:sp>
        <p:nvSpPr>
          <p:cNvPr id="204" name="Google Shape;204;p28"/>
          <p:cNvSpPr txBox="1"/>
          <p:nvPr/>
        </p:nvSpPr>
        <p:spPr>
          <a:xfrm>
            <a:off x="151720" y="214296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 sz="1100"/>
          </a:p>
        </p:txBody>
      </p:sp>
      <p:sp>
        <p:nvSpPr>
          <p:cNvPr id="205" name="Google Shape;205;p28"/>
          <p:cNvSpPr txBox="1"/>
          <p:nvPr/>
        </p:nvSpPr>
        <p:spPr>
          <a:xfrm>
            <a:off x="151720" y="3036289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100"/>
          </a:p>
        </p:txBody>
      </p:sp>
      <p:cxnSp>
        <p:nvCxnSpPr>
          <p:cNvPr id="206" name="Google Shape;206;p28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28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_blue_resource">
  <p:cSld name="icons_blue_resourc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1" y="787567"/>
            <a:ext cx="9144000" cy="37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29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29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9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51720" y="1103072"/>
            <a:ext cx="1220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tegory_turquoise">
  <p:cSld name="category_turquois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562609" y="1710466"/>
            <a:ext cx="5012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30"/>
          <p:cNvGrpSpPr/>
          <p:nvPr/>
        </p:nvGrpSpPr>
        <p:grpSpPr>
          <a:xfrm>
            <a:off x="6070451" y="1570854"/>
            <a:ext cx="2530575" cy="1955700"/>
            <a:chOff x="7433535" y="1519841"/>
            <a:chExt cx="3374100" cy="2607600"/>
          </a:xfrm>
        </p:grpSpPr>
        <p:sp>
          <p:nvSpPr>
            <p:cNvPr id="221" name="Google Shape;221;p30"/>
            <p:cNvSpPr/>
            <p:nvPr/>
          </p:nvSpPr>
          <p:spPr>
            <a:xfrm>
              <a:off x="7433535" y="1519841"/>
              <a:ext cx="3374100" cy="13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0"/>
            <p:cNvSpPr txBox="1"/>
            <p:nvPr/>
          </p:nvSpPr>
          <p:spPr>
            <a:xfrm>
              <a:off x="7589408" y="19356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CATEGORY ICON</a:t>
              </a:r>
              <a:endParaRPr sz="1100"/>
            </a:p>
          </p:txBody>
        </p:sp>
        <p:cxnSp>
          <p:nvCxnSpPr>
            <p:cNvPr id="223" name="Google Shape;223;p30"/>
            <p:cNvCxnSpPr/>
            <p:nvPr/>
          </p:nvCxnSpPr>
          <p:spPr>
            <a:xfrm>
              <a:off x="9220200" y="1519841"/>
              <a:ext cx="0" cy="2577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4" name="Google Shape;224;p30"/>
            <p:cNvSpPr/>
            <p:nvPr/>
          </p:nvSpPr>
          <p:spPr>
            <a:xfrm>
              <a:off x="7433535" y="1519841"/>
              <a:ext cx="3374100" cy="2607600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675" lIns="69375" spcFirstLastPara="1" rIns="69375" wrap="square" tIns="69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0"/>
            <p:cNvSpPr txBox="1"/>
            <p:nvPr/>
          </p:nvSpPr>
          <p:spPr>
            <a:xfrm>
              <a:off x="7589408" y="3192913"/>
              <a:ext cx="15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CATEGORY ICON</a:t>
              </a:r>
              <a:endParaRPr sz="110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s_turquoise">
  <p:cSld name="icons_turquoise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31"/>
          <p:cNvSpPr/>
          <p:nvPr/>
        </p:nvSpPr>
        <p:spPr>
          <a:xfrm>
            <a:off x="1" y="2813700"/>
            <a:ext cx="9144000" cy="17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1" y="787568"/>
            <a:ext cx="9144000" cy="9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151720" y="110307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SERVICE ICON</a:t>
            </a:r>
            <a:endParaRPr sz="1100"/>
          </a:p>
        </p:txBody>
      </p:sp>
      <p:sp>
        <p:nvSpPr>
          <p:cNvPr id="233" name="Google Shape;233;p31"/>
          <p:cNvSpPr txBox="1"/>
          <p:nvPr/>
        </p:nvSpPr>
        <p:spPr>
          <a:xfrm>
            <a:off x="151720" y="2142962"/>
            <a:ext cx="113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SERVICE ICON</a:t>
            </a:r>
            <a:endParaRPr sz="1100"/>
          </a:p>
        </p:txBody>
      </p:sp>
      <p:sp>
        <p:nvSpPr>
          <p:cNvPr id="234" name="Google Shape;234;p31"/>
          <p:cNvSpPr txBox="1"/>
          <p:nvPr/>
        </p:nvSpPr>
        <p:spPr>
          <a:xfrm>
            <a:off x="151720" y="3036289"/>
            <a:ext cx="1138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1100"/>
          </a:p>
        </p:txBody>
      </p:sp>
      <p:cxnSp>
        <p:nvCxnSpPr>
          <p:cNvPr id="235" name="Google Shape;235;p31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_green">
  <p:cSld name="resources_gree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6915150" y="47589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9" name="Google Shape;239;p32"/>
          <p:cNvSpPr txBox="1"/>
          <p:nvPr>
            <p:ph type="title"/>
          </p:nvPr>
        </p:nvSpPr>
        <p:spPr>
          <a:xfrm>
            <a:off x="151720" y="292751"/>
            <a:ext cx="489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1B23"/>
              </a:buClr>
              <a:buSzPts val="2200"/>
              <a:buFont typeface="Arial"/>
              <a:buNone/>
              <a:defRPr b="1" sz="2200">
                <a:solidFill>
                  <a:srgbClr val="141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8182101" y="328875"/>
            <a:ext cx="790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B23"/>
              </a:buClr>
              <a:buSzPts val="1400"/>
              <a:buNone/>
              <a:defRPr sz="1400">
                <a:solidFill>
                  <a:srgbClr val="141B23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32"/>
          <p:cNvSpPr/>
          <p:nvPr/>
        </p:nvSpPr>
        <p:spPr>
          <a:xfrm>
            <a:off x="1" y="787567"/>
            <a:ext cx="9144000" cy="37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32"/>
          <p:cNvCxnSpPr/>
          <p:nvPr/>
        </p:nvCxnSpPr>
        <p:spPr>
          <a:xfrm>
            <a:off x="1371599" y="787568"/>
            <a:ext cx="0" cy="3760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32"/>
          <p:cNvSpPr/>
          <p:nvPr/>
        </p:nvSpPr>
        <p:spPr>
          <a:xfrm>
            <a:off x="0" y="1"/>
            <a:ext cx="9144000" cy="217800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>
            <a:noFill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2" Type="http://schemas.openxmlformats.org/officeDocument/2006/relationships/image" Target="../media/image19.png"/><Relationship Id="rId21" Type="http://schemas.openxmlformats.org/officeDocument/2006/relationships/image" Target="../media/image15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9.png"/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8.png"/><Relationship Id="rId12" Type="http://schemas.openxmlformats.org/officeDocument/2006/relationships/image" Target="../media/image1.png"/><Relationship Id="rId15" Type="http://schemas.openxmlformats.org/officeDocument/2006/relationships/image" Target="../media/image12.png"/><Relationship Id="rId14" Type="http://schemas.openxmlformats.org/officeDocument/2006/relationships/image" Target="../media/image13.png"/><Relationship Id="rId17" Type="http://schemas.openxmlformats.org/officeDocument/2006/relationships/image" Target="../media/image18.png"/><Relationship Id="rId16" Type="http://schemas.openxmlformats.org/officeDocument/2006/relationships/image" Target="../media/image14.png"/><Relationship Id="rId19" Type="http://schemas.openxmlformats.org/officeDocument/2006/relationships/image" Target="../media/image20.png"/><Relationship Id="rId1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et.google.com/linkredirect?authuser=1&amp;dest=https%3A%2F%2Faws.amazon.com%2Fpt%2Fbackup%2Fpricing%2F" TargetMode="External"/><Relationship Id="rId4" Type="http://schemas.openxmlformats.org/officeDocument/2006/relationships/hyperlink" Target="https://calculator.s3.amazonaws.com/index.html#r=GRU&amp;key=files/calc-b858ea9fc8d32666807244dea51b6b81c0943878&amp;v=ver20200429w6" TargetMode="External"/><Relationship Id="rId5" Type="http://schemas.openxmlformats.org/officeDocument/2006/relationships/hyperlink" Target="https://calculator.aws/#/estimate?id=c2dfa9e5d5c99a9254812a964935b1bc6c8761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/>
        </p:nvSpPr>
        <p:spPr>
          <a:xfrm>
            <a:off x="1555725" y="301375"/>
            <a:ext cx="6185700" cy="3818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675" lIns="346900" spcFirstLastPara="1" rIns="6937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São Paulo (</a:t>
            </a:r>
            <a:r>
              <a:rPr lang="pt-BR" sz="900">
                <a:solidFill>
                  <a:schemeClr val="dk1"/>
                </a:solidFill>
              </a:rPr>
              <a:t>sa-east-1)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9" name="Google Shape;249;p33"/>
          <p:cNvSpPr/>
          <p:nvPr/>
        </p:nvSpPr>
        <p:spPr>
          <a:xfrm>
            <a:off x="2164375" y="543000"/>
            <a:ext cx="5532300" cy="35346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675" lIns="346900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VPC</a:t>
            </a:r>
            <a:endParaRPr sz="1100"/>
          </a:p>
        </p:txBody>
      </p:sp>
      <p:sp>
        <p:nvSpPr>
          <p:cNvPr id="250" name="Google Shape;250;p33"/>
          <p:cNvSpPr/>
          <p:nvPr/>
        </p:nvSpPr>
        <p:spPr>
          <a:xfrm>
            <a:off x="3781176" y="937050"/>
            <a:ext cx="1194600" cy="29412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86613"/>
                </a:solidFill>
              </a:rPr>
              <a:t>    </a:t>
            </a:r>
            <a:r>
              <a:rPr lang="pt-BR" sz="8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pt-BR" sz="800">
                <a:solidFill>
                  <a:srgbClr val="D86613"/>
                </a:solidFill>
              </a:rPr>
              <a:t> </a:t>
            </a:r>
            <a:r>
              <a:rPr lang="pt-BR" sz="8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t-BR" sz="8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rPr>
              <a:t>caling group</a:t>
            </a:r>
            <a:endParaRPr sz="800"/>
          </a:p>
        </p:txBody>
      </p:sp>
      <p:sp>
        <p:nvSpPr>
          <p:cNvPr id="251" name="Google Shape;251;p33"/>
          <p:cNvSpPr/>
          <p:nvPr/>
        </p:nvSpPr>
        <p:spPr>
          <a:xfrm flipH="1" rot="5400781">
            <a:off x="4445830" y="-1022125"/>
            <a:ext cx="1320600" cy="47178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2" name="Google Shape;252;p33"/>
          <p:cNvSpPr/>
          <p:nvPr/>
        </p:nvSpPr>
        <p:spPr>
          <a:xfrm flipH="1" rot="5400781">
            <a:off x="4444650" y="1003489"/>
            <a:ext cx="1320600" cy="4725000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675" lIns="69375" spcFirstLastPara="1" rIns="69375" wrap="square" tIns="69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3309900" y="0"/>
            <a:ext cx="227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675" lIns="69375" spcFirstLastPara="1" rIns="69375" wrap="square" tIns="34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pt-BR" sz="1100"/>
              <a:t>CPRM Arquitetura AWS - V1</a:t>
            </a:r>
            <a:endParaRPr sz="1100"/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4369" y="543009"/>
            <a:ext cx="208158" cy="208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1511" y="301344"/>
            <a:ext cx="197014" cy="19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186631" y="891022"/>
            <a:ext cx="362689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2106" y="2310018"/>
            <a:ext cx="424339" cy="42433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1665763" y="2722108"/>
            <a:ext cx="3627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S3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9" name="Google Shape;259;p33"/>
          <p:cNvSpPr/>
          <p:nvPr/>
        </p:nvSpPr>
        <p:spPr>
          <a:xfrm rot="10800000">
            <a:off x="1441160" y="1288029"/>
            <a:ext cx="548640" cy="622300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stealth"/>
            <a:tailEnd len="med" w="med" type="stealth"/>
          </a:ln>
        </p:spPr>
        <p:txBody>
          <a:bodyPr anchorCtr="0" anchor="ctr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/>
          <p:nvPr/>
        </p:nvSpPr>
        <p:spPr>
          <a:xfrm rot="10800000">
            <a:off x="1288182" y="1288381"/>
            <a:ext cx="360045" cy="1241044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stealth"/>
            <a:tailEnd len="med" w="med" type="stealth"/>
          </a:ln>
        </p:spPr>
        <p:txBody>
          <a:bodyPr anchorCtr="0" anchor="ctr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3671925" y="2762275"/>
            <a:ext cx="1341300" cy="12144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anchorCtr="0" anchor="t" bIns="34675" lIns="270000" spcFirstLastPara="1" rIns="693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3"/>
                </a:solidFill>
              </a:rPr>
              <a:t>Private subnet (Apps)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2824525" y="2762314"/>
            <a:ext cx="722400" cy="12144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anchorCtr="0" anchor="t" bIns="34675" lIns="256700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100"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24537" y="2762305"/>
            <a:ext cx="163674" cy="1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71915" y="2762279"/>
            <a:ext cx="163674" cy="16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/>
          <p:nvPr/>
        </p:nvSpPr>
        <p:spPr>
          <a:xfrm>
            <a:off x="5133950" y="2762325"/>
            <a:ext cx="2272800" cy="12144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anchorCtr="0" anchor="t" bIns="34675" lIns="256700" spcFirstLastPara="1" rIns="693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3"/>
                </a:solidFill>
              </a:rPr>
              <a:t>Private subnet (Dados)</a:t>
            </a:r>
            <a:endParaRPr sz="900">
              <a:solidFill>
                <a:schemeClr val="accent3"/>
              </a:solidFill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33939" y="2762305"/>
            <a:ext cx="163674" cy="16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/>
        </p:nvSpPr>
        <p:spPr>
          <a:xfrm>
            <a:off x="2798289" y="3471661"/>
            <a:ext cx="6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 sz="800"/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68356" y="3230228"/>
            <a:ext cx="280367" cy="28036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2976816" y="2279536"/>
            <a:ext cx="3627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ALB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4368438" y="2231312"/>
            <a:ext cx="501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Scaling</a:t>
            </a:r>
            <a:endParaRPr sz="800"/>
          </a:p>
        </p:txBody>
      </p:sp>
      <p:sp>
        <p:nvSpPr>
          <p:cNvPr id="271" name="Google Shape;271;p33"/>
          <p:cNvSpPr txBox="1"/>
          <p:nvPr/>
        </p:nvSpPr>
        <p:spPr>
          <a:xfrm>
            <a:off x="3832378" y="3554312"/>
            <a:ext cx="3627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800"/>
          </a:p>
        </p:txBody>
      </p:sp>
      <p:pic>
        <p:nvPicPr>
          <p:cNvPr id="272" name="Google Shape;272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12776" y="3162459"/>
            <a:ext cx="424339" cy="4243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33"/>
          <p:cNvGrpSpPr/>
          <p:nvPr/>
        </p:nvGrpSpPr>
        <p:grpSpPr>
          <a:xfrm>
            <a:off x="6590313" y="3198870"/>
            <a:ext cx="655500" cy="365514"/>
            <a:chOff x="5447313" y="3296418"/>
            <a:chExt cx="655500" cy="365514"/>
          </a:xfrm>
        </p:grpSpPr>
        <p:sp>
          <p:nvSpPr>
            <p:cNvPr id="274" name="Google Shape;274;p33"/>
            <p:cNvSpPr txBox="1"/>
            <p:nvPr/>
          </p:nvSpPr>
          <p:spPr>
            <a:xfrm>
              <a:off x="5447313" y="3524832"/>
              <a:ext cx="655500" cy="1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</a:rPr>
                <a:t>FS Mount</a:t>
              </a:r>
              <a:endParaRPr sz="800"/>
            </a:p>
          </p:txBody>
        </p:sp>
        <p:pic>
          <p:nvPicPr>
            <p:cNvPr id="275" name="Google Shape;275;p3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634892" y="3296418"/>
              <a:ext cx="280367" cy="2803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33"/>
          <p:cNvSpPr txBox="1"/>
          <p:nvPr/>
        </p:nvSpPr>
        <p:spPr>
          <a:xfrm>
            <a:off x="5221475" y="3614620"/>
            <a:ext cx="6201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AD</a:t>
            </a:r>
            <a:endParaRPr sz="800"/>
          </a:p>
        </p:txBody>
      </p:sp>
      <p:pic>
        <p:nvPicPr>
          <p:cNvPr id="277" name="Google Shape;277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96651" y="3224415"/>
            <a:ext cx="424339" cy="42433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/>
          <p:nvPr/>
        </p:nvSpPr>
        <p:spPr>
          <a:xfrm>
            <a:off x="3671925" y="726225"/>
            <a:ext cx="1344000" cy="12144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anchorCtr="0" anchor="t" bIns="34675" lIns="270000" spcFirstLastPara="1" rIns="693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Private subnet (A</a:t>
            </a:r>
            <a:r>
              <a:rPr lang="pt-BR" sz="900">
                <a:solidFill>
                  <a:schemeClr val="accent3"/>
                </a:solidFill>
              </a:rPr>
              <a:t>pps</a:t>
            </a:r>
            <a:r>
              <a:rPr lang="pt-BR"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/>
          </a:p>
        </p:txBody>
      </p:sp>
      <p:pic>
        <p:nvPicPr>
          <p:cNvPr id="279" name="Google Shape;279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75947" y="927393"/>
            <a:ext cx="197014" cy="19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/>
          <p:nvPr/>
        </p:nvSpPr>
        <p:spPr>
          <a:xfrm>
            <a:off x="2824525" y="726262"/>
            <a:ext cx="722400" cy="12144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anchorCtr="0" anchor="t" bIns="34675" lIns="256700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 sz="1100"/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24537" y="726253"/>
            <a:ext cx="163674" cy="1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71915" y="726227"/>
            <a:ext cx="163674" cy="16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/>
          <p:nvPr/>
        </p:nvSpPr>
        <p:spPr>
          <a:xfrm>
            <a:off x="5133950" y="726250"/>
            <a:ext cx="2272800" cy="12144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anchorCtr="0" anchor="t" bIns="34675" lIns="256700" spcFirstLastPara="1" rIns="693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Private subnet (Dados)</a:t>
            </a:r>
            <a:endParaRPr sz="1100"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33939" y="726253"/>
            <a:ext cx="163674" cy="1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68356" y="1194176"/>
            <a:ext cx="280367" cy="280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33"/>
          <p:cNvGrpSpPr/>
          <p:nvPr/>
        </p:nvGrpSpPr>
        <p:grpSpPr>
          <a:xfrm>
            <a:off x="3988336" y="1257459"/>
            <a:ext cx="448779" cy="580355"/>
            <a:chOff x="2540536" y="1188375"/>
            <a:chExt cx="448779" cy="580355"/>
          </a:xfrm>
        </p:grpSpPr>
        <p:sp>
          <p:nvSpPr>
            <p:cNvPr id="287" name="Google Shape;287;p33"/>
            <p:cNvSpPr txBox="1"/>
            <p:nvPr/>
          </p:nvSpPr>
          <p:spPr>
            <a:xfrm>
              <a:off x="2540536" y="1571630"/>
              <a:ext cx="3627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EC2</a:t>
              </a:r>
              <a:endParaRPr sz="800"/>
            </a:p>
          </p:txBody>
        </p:sp>
        <p:pic>
          <p:nvPicPr>
            <p:cNvPr id="288" name="Google Shape;288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564976" y="1188375"/>
              <a:ext cx="424339" cy="4243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33"/>
          <p:cNvSpPr txBox="1"/>
          <p:nvPr/>
        </p:nvSpPr>
        <p:spPr>
          <a:xfrm>
            <a:off x="6590313" y="1488780"/>
            <a:ext cx="655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FS Mount</a:t>
            </a:r>
            <a:endParaRPr sz="800"/>
          </a:p>
        </p:txBody>
      </p:sp>
      <p:pic>
        <p:nvPicPr>
          <p:cNvPr id="290" name="Google Shape;290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77892" y="1260366"/>
            <a:ext cx="280366" cy="28036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5221475" y="1585686"/>
            <a:ext cx="6201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AD</a:t>
            </a:r>
            <a:endParaRPr sz="800"/>
          </a:p>
        </p:txBody>
      </p:sp>
      <p:pic>
        <p:nvPicPr>
          <p:cNvPr id="292" name="Google Shape;292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96651" y="1188363"/>
            <a:ext cx="424339" cy="42433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 rot="5400000">
            <a:off x="7075536" y="1306379"/>
            <a:ext cx="10647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3"/>
                </a:solidFill>
              </a:rPr>
              <a:t>Availability Zone 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4" name="Google Shape;294;p33"/>
          <p:cNvSpPr txBox="1"/>
          <p:nvPr/>
        </p:nvSpPr>
        <p:spPr>
          <a:xfrm rot="5400000">
            <a:off x="7075536" y="3287579"/>
            <a:ext cx="10647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accent3"/>
                </a:solidFill>
              </a:rPr>
              <a:t>Availability Zone 2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18205" y="2145030"/>
            <a:ext cx="424339" cy="42433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2262158" y="3107216"/>
            <a:ext cx="4080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WAF</a:t>
            </a:r>
            <a:endParaRPr sz="800"/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75418" y="2708167"/>
            <a:ext cx="424339" cy="424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68237" y="2215311"/>
            <a:ext cx="280367" cy="28036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/>
        </p:nvSpPr>
        <p:spPr>
          <a:xfrm>
            <a:off x="7046869" y="2320020"/>
            <a:ext cx="3627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EFS</a:t>
            </a:r>
            <a:endParaRPr sz="800"/>
          </a:p>
        </p:txBody>
      </p:sp>
      <p:grpSp>
        <p:nvGrpSpPr>
          <p:cNvPr id="300" name="Google Shape;300;p33"/>
          <p:cNvGrpSpPr/>
          <p:nvPr/>
        </p:nvGrpSpPr>
        <p:grpSpPr>
          <a:xfrm>
            <a:off x="4495335" y="1403489"/>
            <a:ext cx="424339" cy="552822"/>
            <a:chOff x="2001569" y="4197778"/>
            <a:chExt cx="424339" cy="552822"/>
          </a:xfrm>
        </p:grpSpPr>
        <p:sp>
          <p:nvSpPr>
            <p:cNvPr id="301" name="Google Shape;301;p33"/>
            <p:cNvSpPr txBox="1"/>
            <p:nvPr/>
          </p:nvSpPr>
          <p:spPr>
            <a:xfrm>
              <a:off x="2036475" y="4586800"/>
              <a:ext cx="362700" cy="1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</a:rPr>
                <a:t>EBS</a:t>
              </a:r>
              <a:endParaRPr sz="800"/>
            </a:p>
          </p:txBody>
        </p:sp>
        <p:pic>
          <p:nvPicPr>
            <p:cNvPr id="302" name="Google Shape;302;p3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001569" y="4197778"/>
              <a:ext cx="424339" cy="4243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" name="Google Shape;303;p3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660050" y="2130227"/>
            <a:ext cx="424339" cy="42433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 txBox="1"/>
          <p:nvPr/>
        </p:nvSpPr>
        <p:spPr>
          <a:xfrm>
            <a:off x="2793030" y="1424871"/>
            <a:ext cx="6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gateway</a:t>
            </a:r>
            <a:endParaRPr sz="800"/>
          </a:p>
        </p:txBody>
      </p:sp>
      <p:grpSp>
        <p:nvGrpSpPr>
          <p:cNvPr id="305" name="Google Shape;305;p33"/>
          <p:cNvGrpSpPr/>
          <p:nvPr/>
        </p:nvGrpSpPr>
        <p:grpSpPr>
          <a:xfrm>
            <a:off x="7132276" y="1438079"/>
            <a:ext cx="217295" cy="1955093"/>
            <a:chOff x="5963279" y="1438038"/>
            <a:chExt cx="217295" cy="2058426"/>
          </a:xfrm>
        </p:grpSpPr>
        <p:sp>
          <p:nvSpPr>
            <p:cNvPr id="306" name="Google Shape;306;p33"/>
            <p:cNvSpPr/>
            <p:nvPr/>
          </p:nvSpPr>
          <p:spPr>
            <a:xfrm flipH="1" rot="10800000">
              <a:off x="5967064" y="1438038"/>
              <a:ext cx="213510" cy="2058426"/>
            </a:xfrm>
            <a:custGeom>
              <a:rect b="b" l="l" r="r" t="t"/>
              <a:pathLst>
                <a:path extrusionOk="0" h="1574800" w="6223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cap="flat" cmpd="sng" w="12700">
              <a:solidFill>
                <a:srgbClr val="535B63"/>
              </a:solidFill>
              <a:prstDash val="solid"/>
              <a:miter lim="800000"/>
              <a:headEnd len="med" w="med" type="stealth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33"/>
            <p:cNvCxnSpPr/>
            <p:nvPr/>
          </p:nvCxnSpPr>
          <p:spPr>
            <a:xfrm rot="10800000">
              <a:off x="5963279" y="2331288"/>
              <a:ext cx="213000" cy="0"/>
            </a:xfrm>
            <a:prstGeom prst="straightConnector1">
              <a:avLst/>
            </a:prstGeom>
            <a:noFill/>
            <a:ln cap="flat" cmpd="sng" w="12700">
              <a:solidFill>
                <a:srgbClr val="545B6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08" name="Google Shape;308;p33"/>
          <p:cNvCxnSpPr/>
          <p:nvPr/>
        </p:nvCxnSpPr>
        <p:spPr>
          <a:xfrm>
            <a:off x="6596075" y="1861350"/>
            <a:ext cx="0" cy="11166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dot"/>
            <a:miter lim="800000"/>
            <a:headEnd len="med" w="med" type="stealth"/>
            <a:tailEnd len="med" w="med" type="stealth"/>
          </a:ln>
        </p:spPr>
      </p:cxnSp>
      <p:sp>
        <p:nvSpPr>
          <p:cNvPr id="309" name="Google Shape;309;p33"/>
          <p:cNvSpPr txBox="1"/>
          <p:nvPr/>
        </p:nvSpPr>
        <p:spPr>
          <a:xfrm>
            <a:off x="5668350" y="1558057"/>
            <a:ext cx="717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RDS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Master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10" name="Google Shape;310;p33"/>
          <p:cNvCxnSpPr/>
          <p:nvPr/>
        </p:nvCxnSpPr>
        <p:spPr>
          <a:xfrm>
            <a:off x="6136567" y="1855100"/>
            <a:ext cx="0" cy="11226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dot"/>
            <a:miter lim="800000"/>
            <a:headEnd len="med" w="med" type="stealth"/>
            <a:tailEnd len="med" w="med" type="stealth"/>
          </a:ln>
        </p:spPr>
      </p:cxnSp>
      <p:sp>
        <p:nvSpPr>
          <p:cNvPr id="311" name="Google Shape;311;p33"/>
          <p:cNvSpPr/>
          <p:nvPr/>
        </p:nvSpPr>
        <p:spPr>
          <a:xfrm flipH="1">
            <a:off x="2561458" y="2353525"/>
            <a:ext cx="164592" cy="336042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1900259" y="1498569"/>
            <a:ext cx="54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pt-B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ernet</a:t>
            </a:r>
            <a:r>
              <a:rPr lang="pt-BR" sz="800">
                <a:solidFill>
                  <a:schemeClr val="dk1"/>
                </a:solidFill>
              </a:rPr>
              <a:t> </a:t>
            </a:r>
            <a:r>
              <a:rPr lang="pt-B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800"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023348" y="1773211"/>
            <a:ext cx="280367" cy="28036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/>
          <p:nvPr/>
        </p:nvSpPr>
        <p:spPr>
          <a:xfrm rot="-5400000">
            <a:off x="2494679" y="1074037"/>
            <a:ext cx="164592" cy="711202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3"/>
          <p:cNvSpPr/>
          <p:nvPr/>
        </p:nvSpPr>
        <p:spPr>
          <a:xfrm flipH="1" rot="-5400000">
            <a:off x="1904891" y="2367572"/>
            <a:ext cx="1344168" cy="711202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33"/>
          <p:cNvCxnSpPr/>
          <p:nvPr/>
        </p:nvCxnSpPr>
        <p:spPr>
          <a:xfrm>
            <a:off x="3309800" y="1364775"/>
            <a:ext cx="6819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317" name="Google Shape;317;p33"/>
          <p:cNvCxnSpPr/>
          <p:nvPr/>
        </p:nvCxnSpPr>
        <p:spPr>
          <a:xfrm>
            <a:off x="3309800" y="3422175"/>
            <a:ext cx="6819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318" name="Google Shape;318;p33"/>
          <p:cNvCxnSpPr/>
          <p:nvPr/>
        </p:nvCxnSpPr>
        <p:spPr>
          <a:xfrm flipH="1" rot="10800000">
            <a:off x="3273342" y="1626083"/>
            <a:ext cx="717600" cy="680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535B63"/>
            </a:solidFill>
            <a:prstDash val="solid"/>
            <a:miter lim="800000"/>
            <a:headEnd len="sm" w="sm" type="stealth"/>
            <a:tailEnd len="med" w="med" type="stealth"/>
          </a:ln>
        </p:spPr>
      </p:cxnSp>
      <p:cxnSp>
        <p:nvCxnSpPr>
          <p:cNvPr id="319" name="Google Shape;319;p33"/>
          <p:cNvCxnSpPr/>
          <p:nvPr/>
        </p:nvCxnSpPr>
        <p:spPr>
          <a:xfrm>
            <a:off x="3273342" y="2464283"/>
            <a:ext cx="717600" cy="788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535B63"/>
            </a:solidFill>
            <a:prstDash val="solid"/>
            <a:miter lim="800000"/>
            <a:headEnd len="sm" w="sm" type="stealth"/>
            <a:tailEnd len="med" w="med" type="stealth"/>
          </a:ln>
        </p:spPr>
      </p:cxnSp>
      <p:cxnSp>
        <p:nvCxnSpPr>
          <p:cNvPr id="320" name="Google Shape;320;p33"/>
          <p:cNvCxnSpPr/>
          <p:nvPr/>
        </p:nvCxnSpPr>
        <p:spPr>
          <a:xfrm>
            <a:off x="4501725" y="3574575"/>
            <a:ext cx="7839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med" w="med" type="stealth"/>
            <a:tailEnd len="sm" w="sm" type="stealth"/>
          </a:ln>
        </p:spPr>
      </p:cxnSp>
      <p:sp>
        <p:nvSpPr>
          <p:cNvPr id="321" name="Google Shape;321;p33"/>
          <p:cNvSpPr/>
          <p:nvPr/>
        </p:nvSpPr>
        <p:spPr>
          <a:xfrm flipH="1" rot="5400000">
            <a:off x="5395877" y="-302698"/>
            <a:ext cx="312706" cy="2728341"/>
          </a:xfrm>
          <a:custGeom>
            <a:rect b="b" l="l" r="r" t="t"/>
            <a:pathLst>
              <a:path extrusionOk="0" h="1574800" w="6223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cap="flat" cmpd="sng" w="12700">
            <a:solidFill>
              <a:srgbClr val="535B63"/>
            </a:solidFill>
            <a:prstDash val="solid"/>
            <a:miter lim="800000"/>
            <a:headEnd len="med" w="med" type="stealth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3"/>
          <p:cNvGrpSpPr/>
          <p:nvPr/>
        </p:nvGrpSpPr>
        <p:grpSpPr>
          <a:xfrm>
            <a:off x="4354975" y="996488"/>
            <a:ext cx="2213537" cy="265130"/>
            <a:chOff x="3211975" y="996488"/>
            <a:chExt cx="2213537" cy="265130"/>
          </a:xfrm>
        </p:grpSpPr>
        <p:grpSp>
          <p:nvGrpSpPr>
            <p:cNvPr id="323" name="Google Shape;323;p33"/>
            <p:cNvGrpSpPr/>
            <p:nvPr/>
          </p:nvGrpSpPr>
          <p:grpSpPr>
            <a:xfrm flipH="1" rot="-5400000">
              <a:off x="5043422" y="879527"/>
              <a:ext cx="258528" cy="505653"/>
              <a:chOff x="2674471" y="1568062"/>
              <a:chExt cx="1488360" cy="330708"/>
            </a:xfrm>
          </p:grpSpPr>
          <p:sp>
            <p:nvSpPr>
              <p:cNvPr id="324" name="Google Shape;324;p33"/>
              <p:cNvSpPr/>
              <p:nvPr/>
            </p:nvSpPr>
            <p:spPr>
              <a:xfrm rot="10800000">
                <a:off x="3248050" y="1568062"/>
                <a:ext cx="914781" cy="330708"/>
              </a:xfrm>
              <a:custGeom>
                <a:rect b="b" l="l" r="r" t="t"/>
                <a:pathLst>
                  <a:path extrusionOk="0" h="1574800" w="6223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cap="flat" cmpd="sng" w="12700">
                <a:solidFill>
                  <a:srgbClr val="535B63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5" name="Google Shape;325;p33"/>
              <p:cNvCxnSpPr/>
              <p:nvPr/>
            </p:nvCxnSpPr>
            <p:spPr>
              <a:xfrm>
                <a:off x="2674471" y="1711572"/>
                <a:ext cx="5730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545B6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26" name="Google Shape;326;p33"/>
            <p:cNvSpPr/>
            <p:nvPr/>
          </p:nvSpPr>
          <p:spPr>
            <a:xfrm rot="-5400000">
              <a:off x="4055636" y="155490"/>
              <a:ext cx="240030" cy="1927359"/>
            </a:xfrm>
            <a:custGeom>
              <a:rect b="b" l="l" r="r" t="t"/>
              <a:pathLst>
                <a:path extrusionOk="0" h="711200" w="13716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34675" lIns="69375" spcFirstLastPara="1" rIns="69375" wrap="square" tIns="34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33"/>
          <p:cNvSpPr/>
          <p:nvPr/>
        </p:nvSpPr>
        <p:spPr>
          <a:xfrm rot="5400000">
            <a:off x="5395877" y="2408094"/>
            <a:ext cx="312706" cy="2728341"/>
          </a:xfrm>
          <a:custGeom>
            <a:rect b="b" l="l" r="r" t="t"/>
            <a:pathLst>
              <a:path extrusionOk="0" h="1574800" w="6223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cap="flat" cmpd="sng" w="12700">
            <a:solidFill>
              <a:srgbClr val="535B63"/>
            </a:solidFill>
            <a:prstDash val="solid"/>
            <a:miter lim="800000"/>
            <a:headEnd len="med" w="med" type="stealth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33"/>
          <p:cNvGrpSpPr/>
          <p:nvPr/>
        </p:nvGrpSpPr>
        <p:grpSpPr>
          <a:xfrm flipH="1" rot="10800000">
            <a:off x="4354975" y="3572119"/>
            <a:ext cx="2213537" cy="265130"/>
            <a:chOff x="3211975" y="996488"/>
            <a:chExt cx="2213537" cy="265130"/>
          </a:xfrm>
        </p:grpSpPr>
        <p:grpSp>
          <p:nvGrpSpPr>
            <p:cNvPr id="329" name="Google Shape;329;p33"/>
            <p:cNvGrpSpPr/>
            <p:nvPr/>
          </p:nvGrpSpPr>
          <p:grpSpPr>
            <a:xfrm flipH="1" rot="-5400000">
              <a:off x="5043422" y="879527"/>
              <a:ext cx="258528" cy="505653"/>
              <a:chOff x="2674471" y="1568062"/>
              <a:chExt cx="1488360" cy="330708"/>
            </a:xfrm>
          </p:grpSpPr>
          <p:sp>
            <p:nvSpPr>
              <p:cNvPr id="330" name="Google Shape;330;p33"/>
              <p:cNvSpPr/>
              <p:nvPr/>
            </p:nvSpPr>
            <p:spPr>
              <a:xfrm rot="10800000">
                <a:off x="3248050" y="1568062"/>
                <a:ext cx="914781" cy="330708"/>
              </a:xfrm>
              <a:custGeom>
                <a:rect b="b" l="l" r="r" t="t"/>
                <a:pathLst>
                  <a:path extrusionOk="0" h="1574800" w="6223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cap="flat" cmpd="sng" w="12700">
                <a:solidFill>
                  <a:srgbClr val="535B63"/>
                </a:solidFill>
                <a:prstDash val="solid"/>
                <a:miter lim="800000"/>
                <a:headEnd len="med" w="med" type="stealth"/>
                <a:tailEnd len="med" w="med" type="stealth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1" name="Google Shape;331;p33"/>
              <p:cNvCxnSpPr/>
              <p:nvPr/>
            </p:nvCxnSpPr>
            <p:spPr>
              <a:xfrm>
                <a:off x="2674471" y="1711572"/>
                <a:ext cx="5730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545B6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32" name="Google Shape;332;p33"/>
            <p:cNvSpPr/>
            <p:nvPr/>
          </p:nvSpPr>
          <p:spPr>
            <a:xfrm rot="-5400000">
              <a:off x="4055636" y="155490"/>
              <a:ext cx="240030" cy="1927359"/>
            </a:xfrm>
            <a:custGeom>
              <a:rect b="b" l="l" r="r" t="t"/>
              <a:pathLst>
                <a:path extrusionOk="0" h="711200" w="13716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34675" lIns="69375" spcFirstLastPara="1" rIns="69375" wrap="square" tIns="34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33"/>
          <p:cNvGrpSpPr/>
          <p:nvPr/>
        </p:nvGrpSpPr>
        <p:grpSpPr>
          <a:xfrm>
            <a:off x="4508206" y="2960456"/>
            <a:ext cx="424339" cy="552822"/>
            <a:chOff x="2001569" y="4197778"/>
            <a:chExt cx="424339" cy="552822"/>
          </a:xfrm>
        </p:grpSpPr>
        <p:sp>
          <p:nvSpPr>
            <p:cNvPr id="334" name="Google Shape;334;p33"/>
            <p:cNvSpPr txBox="1"/>
            <p:nvPr/>
          </p:nvSpPr>
          <p:spPr>
            <a:xfrm>
              <a:off x="2036475" y="4586800"/>
              <a:ext cx="362700" cy="1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675" lIns="69375" spcFirstLastPara="1" rIns="69375" wrap="square" tIns="34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</a:rPr>
                <a:t>EBS</a:t>
              </a:r>
              <a:endParaRPr sz="800"/>
            </a:p>
          </p:txBody>
        </p:sp>
        <p:pic>
          <p:nvPicPr>
            <p:cNvPr id="335" name="Google Shape;335;p3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001569" y="4197778"/>
              <a:ext cx="424339" cy="4243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6" name="Google Shape;336;p33"/>
          <p:cNvCxnSpPr/>
          <p:nvPr/>
        </p:nvCxnSpPr>
        <p:spPr>
          <a:xfrm>
            <a:off x="4501725" y="1288575"/>
            <a:ext cx="7839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med" w="med" type="stealth"/>
            <a:tailEnd len="sm" w="sm" type="stealth"/>
          </a:ln>
        </p:spPr>
      </p:cxnSp>
      <p:sp>
        <p:nvSpPr>
          <p:cNvPr id="337" name="Google Shape;337;p33"/>
          <p:cNvSpPr/>
          <p:nvPr/>
        </p:nvSpPr>
        <p:spPr>
          <a:xfrm rot="10800000">
            <a:off x="2222237" y="2065489"/>
            <a:ext cx="504063" cy="288036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stealth"/>
            <a:tailEnd len="med" w="med" type="stealth"/>
          </a:ln>
        </p:spPr>
        <p:txBody>
          <a:bodyPr anchorCtr="0" anchor="ctr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868063" y="1320924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 txBox="1"/>
          <p:nvPr/>
        </p:nvSpPr>
        <p:spPr>
          <a:xfrm>
            <a:off x="5728425" y="1195300"/>
            <a:ext cx="548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SQL Sever</a:t>
            </a:r>
            <a:endParaRPr sz="7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6201750" y="1558057"/>
            <a:ext cx="717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RDS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Master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341" name="Google Shape;341;p3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401463" y="1320924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3"/>
          <p:cNvSpPr txBox="1"/>
          <p:nvPr/>
        </p:nvSpPr>
        <p:spPr>
          <a:xfrm>
            <a:off x="6281031" y="1195303"/>
            <a:ext cx="529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MariaDB</a:t>
            </a:r>
            <a:endParaRPr sz="7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5744550" y="3310657"/>
            <a:ext cx="717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RDS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Slave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344" name="Google Shape;344;p3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944263" y="3073524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 txBox="1"/>
          <p:nvPr/>
        </p:nvSpPr>
        <p:spPr>
          <a:xfrm>
            <a:off x="5747624" y="2947900"/>
            <a:ext cx="605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SQL Sever</a:t>
            </a:r>
            <a:endParaRPr sz="7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6201750" y="3310657"/>
            <a:ext cx="717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RDS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Slave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347" name="Google Shape;347;p3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401463" y="3073524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/>
        </p:nvSpPr>
        <p:spPr>
          <a:xfrm>
            <a:off x="6281031" y="2947903"/>
            <a:ext cx="5295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MariaDB</a:t>
            </a:r>
            <a:endParaRPr sz="7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58281" y="2894602"/>
            <a:ext cx="432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/>
          <p:nvPr/>
        </p:nvSpPr>
        <p:spPr>
          <a:xfrm>
            <a:off x="1605594" y="3284567"/>
            <a:ext cx="548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endParaRPr sz="800">
              <a:solidFill>
                <a:srgbClr val="232F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endParaRPr sz="800"/>
          </a:p>
        </p:txBody>
      </p:sp>
      <p:sp>
        <p:nvSpPr>
          <p:cNvPr id="351" name="Google Shape;351;p33"/>
          <p:cNvSpPr txBox="1"/>
          <p:nvPr/>
        </p:nvSpPr>
        <p:spPr>
          <a:xfrm>
            <a:off x="1529174" y="3783966"/>
            <a:ext cx="717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Site-to-Site</a:t>
            </a:r>
            <a:endParaRPr sz="800">
              <a:solidFill>
                <a:srgbClr val="232F3D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 sz="800"/>
          </a:p>
        </p:txBody>
      </p:sp>
      <p:pic>
        <p:nvPicPr>
          <p:cNvPr id="352" name="Google Shape;352;p3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16839" y="3551369"/>
            <a:ext cx="288000" cy="28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3"/>
          <p:cNvCxnSpPr/>
          <p:nvPr/>
        </p:nvCxnSpPr>
        <p:spPr>
          <a:xfrm>
            <a:off x="5543500" y="1775100"/>
            <a:ext cx="0" cy="13500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dot"/>
            <a:miter lim="800000"/>
            <a:headEnd len="med" w="med" type="stealth"/>
            <a:tailEnd len="med" w="med" type="stealth"/>
          </a:ln>
        </p:spPr>
      </p:cxnSp>
      <p:pic>
        <p:nvPicPr>
          <p:cNvPr id="354" name="Google Shape;354;p3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156870" y="3020850"/>
            <a:ext cx="432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 rot="10800000">
            <a:off x="1363445" y="3452170"/>
            <a:ext cx="665226" cy="284480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stealth"/>
            <a:tailEnd len="med" w="med" type="stealth"/>
          </a:ln>
        </p:spPr>
        <p:txBody>
          <a:bodyPr anchorCtr="0" anchor="ctr" bIns="34675" lIns="69375" spcFirstLastPara="1" rIns="69375" wrap="square" tIns="34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311700" y="-12175"/>
            <a:ext cx="8520600" cy="3402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Decisões Arquiteturais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197825" y="320375"/>
            <a:ext cx="8520600" cy="4829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Região - Para garantir a geo-distribuição dos workloads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São Paulo, por questões relacionadas a latência e compliance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VPC - Para garantir um espaço privado na AWS ao restringir os acessos somente aos usuários autorizados.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Multi AZ -  Para aumentar a resiliência, disponibilidade e isolamento entre ambientes dos workloads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Obs: Necessidade do cliente informar uma estimativa de consumo.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Data Transfer Out Foi arbitrado 1TB/mês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Data Transfer Intra Region: 100GB/mês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Subnet - Pública e Privada - Para aumentar a segurança e isolamento entres os diferentes tipos de workolads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Tipo: Não se aplica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sem custo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Virtual Private Gateway (VGW) - VPN Gateway - Permitir a comunicação entre a VPN na AWS e a rede On-Premises do cliente, por exemplo a sincronização entre os ADs.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site-to-site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Obs: definido junto com a VPC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NAT Gateway - Permitir que as instâncias na subnet privada consumam serviços disponíveis via internet como web services Rest. Aumentar a segurança evitando que as instâncias na subnet privada não recebam tráfego diretamente da internet.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Obs: Necessidade do cliente informar uma estimativa de consumo. Foi arbitrado 100GB/mês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Internet Gateway - Permitir a comunicação entre a VPC e a internet garantindo escalonamento horizontal, redundância, e alta disponibilidade.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Não se aplica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Obs: sem custo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Elastic IP - Permitir que o cliente use seu próprio IP.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Obs: sem custo para NAT Gateway e ALB. Com custo caso  BYOIP ou se um EC2 precisar de um IP público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ALB - Permitir o balanceamento das requisições entre as instâncias e zonas na VPC, garantindo alta disponibilidade, health checks, segurança e proxy para TLS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Application Load Balancers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número de conexões: arbitrado 10 conexões / segundo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S3 - AWS DataSync - Simplicidade e garantia de que os objetos terão longa durabilidade, sem custos de transfer out para EC2 ou CloudFront na mesma região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Standard, haverá muitas operações que demandam acesso imediato aos arquivos os quais, podem, não permanecer por longo tempo disponíveis.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Obs: AWS dataSync necessário nova calculadora.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title"/>
          </p:nvPr>
        </p:nvSpPr>
        <p:spPr>
          <a:xfrm>
            <a:off x="298800" y="-12175"/>
            <a:ext cx="8520600" cy="329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Decisões Arquiteturais</a:t>
            </a:r>
            <a:r>
              <a:rPr lang="pt-BR" sz="1400"/>
              <a:t> - continuação</a:t>
            </a:r>
            <a:endParaRPr sz="1400"/>
          </a:p>
        </p:txBody>
      </p:sp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198000" y="320400"/>
            <a:ext cx="8520600" cy="4094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AWS - Backup - O cliente deseja uma solução gerenciada em detrimento de soluções próprias e que englobasse todos os ativos na AWS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Não se aplica.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Obs: Não está em nenhuma calculadora. Usar matrix de cálculo: </a:t>
            </a:r>
            <a:r>
              <a:rPr lang="pt-BR" sz="800" u="sng">
                <a:solidFill>
                  <a:srgbClr val="3367D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https://aws.amazon.com/pt/backup/pricing/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EFS Backup USD 0,07 x 500 GB/mês | Restore USD 0,028 x 500 por GB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EBS Backup USD 0,068 x 460 GB/mês | Restore Gratuito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RDS Backup USD 0,095 x 1540 GB/mês | Restore Gratuito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WAF - Para mitigar o risco das versões antigas dos componentes e bibliotecas dos sistemas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V2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Obs: calculadora nova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Auto Scaling - Permitir escalonamento horizontal seja para aumentar ou diminuir a capacidade de resposta à demanda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</a:t>
            </a:r>
            <a:r>
              <a:rPr lang="pt-BR" sz="800">
                <a:solidFill>
                  <a:schemeClr val="dk1"/>
                </a:solidFill>
              </a:rPr>
              <a:t>Multi</a:t>
            </a:r>
            <a:r>
              <a:rPr lang="pt-BR" sz="800">
                <a:solidFill>
                  <a:schemeClr val="dk1"/>
                </a:solidFill>
              </a:rPr>
              <a:t> AZ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Obs: custo na porcentagem da máquina virtual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EC2 - Maturidade no cliente, modelo Lift-and-Shift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General Purpose, t3.xlarge, tamanho e características dos workloads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Obs: o tipo </a:t>
            </a:r>
            <a:r>
              <a:rPr lang="pt-BR" sz="800">
                <a:solidFill>
                  <a:schemeClr val="dk1"/>
                </a:solidFill>
              </a:rPr>
              <a:t>On-Demand é decisão de negócio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EBS - Instance storage é efêmero(no caso de disco de instância não é efêmero), necessidade de backup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General Purpose SSD,  Melhor equilíbrio entre desempenho e custo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AWS Directory Service - O cliente deseja uma solução gerenciada que garanta disponibilidade, segurança e performance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Standard Edition - por suportar até  5.000 funcionários assim apresentando um melhor custo em relação a solução enterprise.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RDS - Gerenciado (Escalável, Alta Disponibilidade, backup, DB / OS patches, DB / OS setup, Manutenção, rede, energia)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SqlServer, MariaDB - Características dos workloads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Obs: SqlServer 32GB RAM, 12 CPU's, 1.5 TB disco. MariaDB 2GB RAM, 2CPU’s, 40GB disco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EFS - Múltiplas instâncias precisam acessar o mesmo storage, necessidade de performance e acesso de leitura e escrita consistente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Tipo:</a:t>
            </a:r>
            <a:r>
              <a:rPr lang="pt-BR" sz="800">
                <a:solidFill>
                  <a:schemeClr val="dk1"/>
                </a:solidFill>
              </a:rPr>
              <a:t> Linux workloads, compatível com NFS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Obs: 500GB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68" name="Google Shape;368;p35"/>
          <p:cNvSpPr txBox="1"/>
          <p:nvPr/>
        </p:nvSpPr>
        <p:spPr>
          <a:xfrm>
            <a:off x="740200" y="4543000"/>
            <a:ext cx="7753200" cy="530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Calculadora Antiga: </a:t>
            </a:r>
            <a:r>
              <a:rPr lang="pt-BR" sz="800" u="sng">
                <a:solidFill>
                  <a:schemeClr val="hlink"/>
                </a:solidFill>
                <a:hlinkClick r:id="rId4"/>
              </a:rPr>
              <a:t>https://calculator.s3.amazonaws.com/index.html#r=GRU&amp;key=files/calc-b858ea9fc8d32666807244dea51b6b81c0943878&amp;v=ver20200429w6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Calculadora Nova:</a:t>
            </a:r>
            <a:r>
              <a:rPr lang="pt-BR" sz="800"/>
              <a:t> </a:t>
            </a:r>
            <a:r>
              <a:rPr lang="pt-BR" sz="800" u="sng">
                <a:solidFill>
                  <a:schemeClr val="hlink"/>
                </a:solidFill>
                <a:hlinkClick r:id="rId5"/>
              </a:rPr>
              <a:t>https://calculator.aws/#/estimate?id=c2dfa9e5d5c99a9254812a964935b1bc6c876168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Não há calculadora disponível para o AWS Backup: segue os valores baseado em tabela do site da AWS. USD 212,58 por mês mais USD 14,00 por evento de restore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