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Josefin Slab"/>
      <p:regular r:id="rId28"/>
      <p:bold r:id="rId29"/>
      <p:italic r:id="rId30"/>
      <p:boldItalic r:id="rId31"/>
    </p:embeddedFont>
    <p:embeddedFont>
      <p:font typeface="Anton"/>
      <p:regular r:id="rId32"/>
    </p:embeddedFont>
    <p:embeddedFont>
      <p:font typeface="Staatliches"/>
      <p:regular r:id="rId33"/>
    </p:embeddedFont>
    <p:embeddedFont>
      <p:font typeface="Anaheim"/>
      <p:regular r:id="rId34"/>
    </p:embeddedFont>
    <p:embeddedFont>
      <p:font typeface="Abel"/>
      <p:regular r:id="rId35"/>
    </p:embeddedFont>
    <p:embeddedFont>
      <p:font typeface="Josefin Sans"/>
      <p:regular r:id="rId36"/>
      <p:bold r:id="rId37"/>
      <p:italic r:id="rId38"/>
      <p:boldItalic r:id="rId39"/>
    </p:embeddedFont>
    <p:embeddedFont>
      <p:font typeface="Unica On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Unica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Josefin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lab-boldItalic.fntdata"/><Relationship Id="rId30" Type="http://schemas.openxmlformats.org/officeDocument/2006/relationships/font" Target="fonts/JosefinSlab-italic.fntdata"/><Relationship Id="rId11" Type="http://schemas.openxmlformats.org/officeDocument/2006/relationships/slide" Target="slides/slide6.xml"/><Relationship Id="rId33" Type="http://schemas.openxmlformats.org/officeDocument/2006/relationships/font" Target="fonts/Staatliches-regular.fntdata"/><Relationship Id="rId10" Type="http://schemas.openxmlformats.org/officeDocument/2006/relationships/slide" Target="slides/slide5.xml"/><Relationship Id="rId32" Type="http://schemas.openxmlformats.org/officeDocument/2006/relationships/font" Target="fonts/Anton-regular.fntdata"/><Relationship Id="rId13" Type="http://schemas.openxmlformats.org/officeDocument/2006/relationships/slide" Target="slides/slide8.xml"/><Relationship Id="rId35" Type="http://schemas.openxmlformats.org/officeDocument/2006/relationships/font" Target="fonts/Abel-regular.fntdata"/><Relationship Id="rId12" Type="http://schemas.openxmlformats.org/officeDocument/2006/relationships/slide" Target="slides/slide7.xml"/><Relationship Id="rId34" Type="http://schemas.openxmlformats.org/officeDocument/2006/relationships/font" Target="fonts/Anaheim-regular.fntdata"/><Relationship Id="rId15" Type="http://schemas.openxmlformats.org/officeDocument/2006/relationships/slide" Target="slides/slide10.xml"/><Relationship Id="rId37" Type="http://schemas.openxmlformats.org/officeDocument/2006/relationships/font" Target="fonts/JosefinSans-bold.fntdata"/><Relationship Id="rId14" Type="http://schemas.openxmlformats.org/officeDocument/2006/relationships/slide" Target="slides/slide9.xml"/><Relationship Id="rId36" Type="http://schemas.openxmlformats.org/officeDocument/2006/relationships/font" Target="fonts/JosefinSans-regular.fntdata"/><Relationship Id="rId17" Type="http://schemas.openxmlformats.org/officeDocument/2006/relationships/slide" Target="slides/slide12.xml"/><Relationship Id="rId39" Type="http://schemas.openxmlformats.org/officeDocument/2006/relationships/font" Target="fonts/JosefinSans-boldItalic.fntdata"/><Relationship Id="rId16" Type="http://schemas.openxmlformats.org/officeDocument/2006/relationships/slide" Target="slides/slide11.xml"/><Relationship Id="rId38" Type="http://schemas.openxmlformats.org/officeDocument/2006/relationships/font" Target="fonts/Josefi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564156046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564156046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196c25ac17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196c25ac17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19d3642f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19d3642f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1726dec8d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1726dec8d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19d3642fd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19d3642fd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119d3642fd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119d3642fd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1726dec8d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1726dec8d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19d3642fd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19d3642fd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19d3642fd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19d3642fd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19d3642fd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119d3642fd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119d3642fd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119d3642fd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5465e7bc0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5465e7bc0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57d11bbb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57d11bbb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62627eba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62627eba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17dfc8a32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17dfc8a32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6083763cf6_5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6083763cf6_5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196c25ac1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196c25ac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1726dec8d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1726dec8d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4800">
                <a:solidFill>
                  <a:srgbClr val="F3F3F3"/>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b="1" lang="en" sz="900">
                <a:solidFill>
                  <a:schemeClr val="accent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
        <p:nvSpPr>
          <p:cNvPr id="124" name="Google Shape;124;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5" name="Google Shape;125;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github.com/armandocodigos/0122POO-UCA/tree/main/T2/Vehiculo7pasos"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hyperlink" Target="mailto:meaguilar@uca.edu.sv" TargetMode="External"/><Relationship Id="rId4" Type="http://schemas.openxmlformats.org/officeDocument/2006/relationships/hyperlink" Target="mailto:rcanizales@uca.edu.sv" TargetMode="External"/><Relationship Id="rId5" Type="http://schemas.openxmlformats.org/officeDocument/2006/relationships/hyperlink" Target="mailto:gcortes@uca.edu.s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www.youtube.com/watch?v=Z0yLerU0g-Q" TargetMode="External"/><Relationship Id="rId4" Type="http://schemas.openxmlformats.org/officeDocument/2006/relationships/image" Target="../media/image3.png"/><Relationship Id="rId5" Type="http://schemas.openxmlformats.org/officeDocument/2006/relationships/hyperlink" Target="https://www.youtube.com/watch?v=Z0yLerU0g-Q" TargetMode="External"/><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2"/>
          <p:cNvGrpSpPr/>
          <p:nvPr/>
        </p:nvGrpSpPr>
        <p:grpSpPr>
          <a:xfrm>
            <a:off x="5765433" y="3973585"/>
            <a:ext cx="203088" cy="412126"/>
            <a:chOff x="7764635" y="2404362"/>
            <a:chExt cx="353565" cy="717489"/>
          </a:xfrm>
        </p:grpSpPr>
        <p:sp>
          <p:nvSpPr>
            <p:cNvPr id="158" name="Google Shape;158;p22"/>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2"/>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2"/>
          <p:cNvGrpSpPr/>
          <p:nvPr/>
        </p:nvGrpSpPr>
        <p:grpSpPr>
          <a:xfrm>
            <a:off x="8071692" y="3374463"/>
            <a:ext cx="777728" cy="1334382"/>
            <a:chOff x="7825967" y="3240163"/>
            <a:chExt cx="777728" cy="1334382"/>
          </a:xfrm>
        </p:grpSpPr>
        <p:sp>
          <p:nvSpPr>
            <p:cNvPr id="163" name="Google Shape;163;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2"/>
          <p:cNvGrpSpPr/>
          <p:nvPr/>
        </p:nvGrpSpPr>
        <p:grpSpPr>
          <a:xfrm>
            <a:off x="3929256" y="3919614"/>
            <a:ext cx="576962" cy="773332"/>
            <a:chOff x="3429656" y="3785314"/>
            <a:chExt cx="576962" cy="773332"/>
          </a:xfrm>
        </p:grpSpPr>
        <p:sp>
          <p:nvSpPr>
            <p:cNvPr id="171" name="Google Shape;171;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2"/>
          <p:cNvGrpSpPr/>
          <p:nvPr/>
        </p:nvGrpSpPr>
        <p:grpSpPr>
          <a:xfrm>
            <a:off x="6345231" y="2886609"/>
            <a:ext cx="1407691" cy="1286147"/>
            <a:chOff x="6117656" y="2752309"/>
            <a:chExt cx="1407691" cy="1286147"/>
          </a:xfrm>
        </p:grpSpPr>
        <p:sp>
          <p:nvSpPr>
            <p:cNvPr id="187" name="Google Shape;187;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2"/>
          <p:cNvGrpSpPr/>
          <p:nvPr/>
        </p:nvGrpSpPr>
        <p:grpSpPr>
          <a:xfrm>
            <a:off x="3940094" y="1807838"/>
            <a:ext cx="1294564" cy="589573"/>
            <a:chOff x="3940094" y="1807838"/>
            <a:chExt cx="1294564" cy="589573"/>
          </a:xfrm>
        </p:grpSpPr>
        <p:grpSp>
          <p:nvGrpSpPr>
            <p:cNvPr id="206" name="Google Shape;206;p22"/>
            <p:cNvGrpSpPr/>
            <p:nvPr/>
          </p:nvGrpSpPr>
          <p:grpSpPr>
            <a:xfrm>
              <a:off x="3940094" y="1807838"/>
              <a:ext cx="1294564" cy="589573"/>
              <a:chOff x="3543907" y="2562740"/>
              <a:chExt cx="1294564" cy="381675"/>
            </a:xfrm>
          </p:grpSpPr>
          <p:sp>
            <p:nvSpPr>
              <p:cNvPr id="207" name="Google Shape;207;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2"/>
          <p:cNvGrpSpPr/>
          <p:nvPr/>
        </p:nvGrpSpPr>
        <p:grpSpPr>
          <a:xfrm>
            <a:off x="6193917" y="1459403"/>
            <a:ext cx="906007" cy="136663"/>
            <a:chOff x="5966342" y="1378202"/>
            <a:chExt cx="906007" cy="136663"/>
          </a:xfrm>
        </p:grpSpPr>
        <p:sp>
          <p:nvSpPr>
            <p:cNvPr id="216" name="Google Shape;216;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2"/>
          <p:cNvGrpSpPr/>
          <p:nvPr/>
        </p:nvGrpSpPr>
        <p:grpSpPr>
          <a:xfrm>
            <a:off x="8042062" y="2843136"/>
            <a:ext cx="496812" cy="472595"/>
            <a:chOff x="7814487" y="2708836"/>
            <a:chExt cx="496812" cy="472595"/>
          </a:xfrm>
        </p:grpSpPr>
        <p:sp>
          <p:nvSpPr>
            <p:cNvPr id="221" name="Google Shape;221;p22"/>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2"/>
          <p:cNvGrpSpPr/>
          <p:nvPr/>
        </p:nvGrpSpPr>
        <p:grpSpPr>
          <a:xfrm>
            <a:off x="7739700" y="1512500"/>
            <a:ext cx="1109728" cy="1002828"/>
            <a:chOff x="7739700" y="1512500"/>
            <a:chExt cx="1109728" cy="1002828"/>
          </a:xfrm>
        </p:grpSpPr>
        <p:sp>
          <p:nvSpPr>
            <p:cNvPr id="224" name="Google Shape;224;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22"/>
            <p:cNvGrpSpPr/>
            <p:nvPr/>
          </p:nvGrpSpPr>
          <p:grpSpPr>
            <a:xfrm>
              <a:off x="7808309" y="1610467"/>
              <a:ext cx="966993" cy="714803"/>
              <a:chOff x="7183784" y="1476167"/>
              <a:chExt cx="966993" cy="714803"/>
            </a:xfrm>
          </p:grpSpPr>
          <p:sp>
            <p:nvSpPr>
              <p:cNvPr id="226" name="Google Shape;226;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2" name="Google Shape;242;p22"/>
          <p:cNvGrpSpPr/>
          <p:nvPr/>
        </p:nvGrpSpPr>
        <p:grpSpPr>
          <a:xfrm>
            <a:off x="4389208" y="3195116"/>
            <a:ext cx="1579322" cy="671293"/>
            <a:chOff x="4161633" y="3060816"/>
            <a:chExt cx="1579322" cy="671293"/>
          </a:xfrm>
        </p:grpSpPr>
        <p:sp>
          <p:nvSpPr>
            <p:cNvPr id="243" name="Google Shape;243;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txBox="1"/>
          <p:nvPr/>
        </p:nvSpPr>
        <p:spPr>
          <a:xfrm>
            <a:off x="452000" y="3299597"/>
            <a:ext cx="3326700" cy="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Anaheim"/>
                <a:ea typeface="Anaheim"/>
                <a:cs typeface="Anaheim"/>
                <a:sym typeface="Anaheim"/>
              </a:rPr>
              <a:t>Ciclo semipresencial 01/2022</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Depto. de Electrónica e Informática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Facultad de Ingeniería y Arquitectura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Universidad Centroamericana José Simeón Cañas</a:t>
            </a:r>
            <a:endParaRPr sz="1200">
              <a:solidFill>
                <a:srgbClr val="434343"/>
              </a:solidFill>
              <a:latin typeface="Anaheim"/>
              <a:ea typeface="Anaheim"/>
              <a:cs typeface="Anaheim"/>
              <a:sym typeface="Anaheim"/>
            </a:endParaRPr>
          </a:p>
        </p:txBody>
      </p:sp>
      <p:sp>
        <p:nvSpPr>
          <p:cNvPr id="257" name="Google Shape;257;p22"/>
          <p:cNvSpPr txBox="1"/>
          <p:nvPr/>
        </p:nvSpPr>
        <p:spPr>
          <a:xfrm>
            <a:off x="452000" y="738325"/>
            <a:ext cx="3861000" cy="2655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5400">
                <a:solidFill>
                  <a:srgbClr val="434343"/>
                </a:solidFill>
                <a:latin typeface="Staatliches"/>
                <a:ea typeface="Staatliches"/>
                <a:cs typeface="Staatliches"/>
                <a:sym typeface="Staatliches"/>
              </a:rPr>
              <a:t>Programación Orientada a Objetos</a:t>
            </a:r>
            <a:endParaRPr sz="5400">
              <a:solidFill>
                <a:srgbClr val="434343"/>
              </a:solidFill>
              <a:latin typeface="Staatliches"/>
              <a:ea typeface="Staatliches"/>
              <a:cs typeface="Staatliches"/>
              <a:sym typeface="Staatlich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72" name="Shape 772"/>
        <p:cNvGrpSpPr/>
        <p:nvPr/>
      </p:nvGrpSpPr>
      <p:grpSpPr>
        <a:xfrm>
          <a:off x="0" y="0"/>
          <a:ext cx="0" cy="0"/>
          <a:chOff x="0" y="0"/>
          <a:chExt cx="0" cy="0"/>
        </a:xfrm>
      </p:grpSpPr>
      <p:sp>
        <p:nvSpPr>
          <p:cNvPr id="773" name="Google Shape;773;p31"/>
          <p:cNvSpPr/>
          <p:nvPr/>
        </p:nvSpPr>
        <p:spPr>
          <a:xfrm>
            <a:off x="2952238" y="3186317"/>
            <a:ext cx="4869000" cy="1361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3078769" y="3113950"/>
            <a:ext cx="4869000" cy="1361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447615" y="1543589"/>
            <a:ext cx="5071800" cy="12828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506391" y="1475425"/>
            <a:ext cx="5071800" cy="12828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txBox="1"/>
          <p:nvPr>
            <p:ph idx="1" type="subTitle"/>
          </p:nvPr>
        </p:nvSpPr>
        <p:spPr>
          <a:xfrm>
            <a:off x="541088" y="1506425"/>
            <a:ext cx="5076000" cy="125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 </a:t>
            </a:r>
            <a:r>
              <a:rPr b="1" lang="en"/>
              <a:t>Clase:</a:t>
            </a:r>
            <a:r>
              <a:rPr lang="en"/>
              <a:t> Molde genérico (relacionado al mundo inteligible de Platón).</a:t>
            </a:r>
            <a:endParaRPr/>
          </a:p>
          <a:p>
            <a:pPr indent="0" lvl="0" marL="0" rtl="0" algn="r">
              <a:spcBef>
                <a:spcPts val="0"/>
              </a:spcBef>
              <a:spcAft>
                <a:spcPts val="0"/>
              </a:spcAft>
              <a:buNone/>
            </a:pPr>
            <a:r>
              <a:rPr b="1" lang="en">
                <a:solidFill>
                  <a:srgbClr val="FF0000"/>
                </a:solidFill>
              </a:rPr>
              <a:t>                   Ejemplo: Persona{nombre, edad y género}.</a:t>
            </a:r>
            <a:endParaRPr b="1">
              <a:solidFill>
                <a:srgbClr val="FF0000"/>
              </a:solidFill>
            </a:endParaRPr>
          </a:p>
          <a:p>
            <a:pPr indent="0" lvl="0" marL="0" rtl="0" algn="just">
              <a:spcBef>
                <a:spcPts val="1000"/>
              </a:spcBef>
              <a:spcAft>
                <a:spcPts val="0"/>
              </a:spcAft>
              <a:buNone/>
            </a:pPr>
            <a:r>
              <a:rPr lang="en"/>
              <a:t>• </a:t>
            </a:r>
            <a:r>
              <a:rPr b="1" lang="en"/>
              <a:t>Objeto:</a:t>
            </a:r>
            <a:r>
              <a:rPr lang="en"/>
              <a:t> Caso particular de una clase (relacionado al mundo sensible</a:t>
            </a:r>
            <a:endParaRPr/>
          </a:p>
          <a:p>
            <a:pPr indent="0" lvl="0" marL="457200" rtl="0" algn="just">
              <a:spcBef>
                <a:spcPts val="0"/>
              </a:spcBef>
              <a:spcAft>
                <a:spcPts val="0"/>
              </a:spcAft>
              <a:buNone/>
            </a:pPr>
            <a:r>
              <a:rPr lang="en"/>
              <a:t>   de Platón), contiene características específicas.</a:t>
            </a:r>
            <a:endParaRPr/>
          </a:p>
          <a:p>
            <a:pPr indent="0" lvl="0" marL="0" rtl="0" algn="r">
              <a:spcBef>
                <a:spcPts val="0"/>
              </a:spcBef>
              <a:spcAft>
                <a:spcPts val="0"/>
              </a:spcAft>
              <a:buNone/>
            </a:pPr>
            <a:r>
              <a:rPr b="1" lang="en">
                <a:solidFill>
                  <a:srgbClr val="FF0000"/>
                </a:solidFill>
              </a:rPr>
              <a:t>               Ejemplo: jugador01{ "messi", 34, masculino}.</a:t>
            </a:r>
            <a:endParaRPr b="1">
              <a:solidFill>
                <a:srgbClr val="FF0000"/>
              </a:solidFill>
            </a:endParaRPr>
          </a:p>
        </p:txBody>
      </p:sp>
      <p:sp>
        <p:nvSpPr>
          <p:cNvPr id="778" name="Google Shape;778;p31"/>
          <p:cNvSpPr txBox="1"/>
          <p:nvPr>
            <p:ph idx="4" type="ctrTitle"/>
          </p:nvPr>
        </p:nvSpPr>
        <p:spPr>
          <a:xfrm>
            <a:off x="4436825" y="457300"/>
            <a:ext cx="39384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3"/>
                </a:solidFill>
              </a:rPr>
              <a:t>Conceptos fundamentales de la POO</a:t>
            </a:r>
            <a:endParaRPr/>
          </a:p>
        </p:txBody>
      </p:sp>
      <p:sp>
        <p:nvSpPr>
          <p:cNvPr id="779" name="Google Shape;779;p31"/>
          <p:cNvSpPr txBox="1"/>
          <p:nvPr>
            <p:ph idx="1" type="subTitle"/>
          </p:nvPr>
        </p:nvSpPr>
        <p:spPr>
          <a:xfrm>
            <a:off x="3147788" y="3132401"/>
            <a:ext cx="4811100" cy="135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 Atributo:</a:t>
            </a:r>
            <a:r>
              <a:rPr lang="en"/>
              <a:t> Característica o propiedad.</a:t>
            </a:r>
            <a:endParaRPr/>
          </a:p>
          <a:p>
            <a:pPr indent="0" lvl="0" marL="0" rtl="0" algn="just">
              <a:spcBef>
                <a:spcPts val="1000"/>
              </a:spcBef>
              <a:spcAft>
                <a:spcPts val="0"/>
              </a:spcAft>
              <a:buNone/>
            </a:pPr>
            <a:r>
              <a:rPr b="1" lang="en">
                <a:solidFill>
                  <a:schemeClr val="accent3"/>
                </a:solidFill>
              </a:rPr>
              <a:t>• </a:t>
            </a:r>
            <a:r>
              <a:rPr b="1" lang="en"/>
              <a:t>Método: </a:t>
            </a:r>
            <a:r>
              <a:rPr lang="en"/>
              <a:t>Acción o función.</a:t>
            </a:r>
            <a:endParaRPr/>
          </a:p>
          <a:p>
            <a:pPr indent="0" lvl="0" marL="0" marR="72000" rtl="0" algn="just">
              <a:lnSpc>
                <a:spcPct val="100000"/>
              </a:lnSpc>
              <a:spcBef>
                <a:spcPts val="1000"/>
              </a:spcBef>
              <a:spcAft>
                <a:spcPts val="0"/>
              </a:spcAft>
              <a:buNone/>
            </a:pPr>
            <a:r>
              <a:rPr b="1" lang="en">
                <a:solidFill>
                  <a:schemeClr val="accent3"/>
                </a:solidFill>
              </a:rPr>
              <a:t>• </a:t>
            </a:r>
            <a:r>
              <a:rPr b="1" lang="en">
                <a:solidFill>
                  <a:srgbClr val="0000FF"/>
                </a:solidFill>
              </a:rPr>
              <a:t>Instanciación</a:t>
            </a:r>
            <a:r>
              <a:rPr b="1" lang="en"/>
              <a:t>: </a:t>
            </a:r>
            <a:r>
              <a:rPr lang="en"/>
              <a:t>Proceso de creación de un objeto a partir de una clase.</a:t>
            </a:r>
            <a:endParaRPr/>
          </a:p>
          <a:p>
            <a:pPr indent="0" lvl="0" marL="0" marR="72000" rtl="0" algn="just">
              <a:lnSpc>
                <a:spcPct val="100000"/>
              </a:lnSpc>
              <a:spcBef>
                <a:spcPts val="0"/>
              </a:spcBef>
              <a:spcAft>
                <a:spcPts val="0"/>
              </a:spcAft>
              <a:buNone/>
            </a:pPr>
            <a:r>
              <a:rPr lang="en"/>
              <a:t>Cuando se dice que un objeto es una instancia de una clase, se refiere</a:t>
            </a:r>
            <a:endParaRPr/>
          </a:p>
          <a:p>
            <a:pPr indent="0" lvl="0" marL="0" marR="72000" rtl="0" algn="just">
              <a:lnSpc>
                <a:spcPct val="100000"/>
              </a:lnSpc>
              <a:spcBef>
                <a:spcPts val="0"/>
              </a:spcBef>
              <a:spcAft>
                <a:spcPts val="0"/>
              </a:spcAft>
              <a:buNone/>
            </a:pPr>
            <a:r>
              <a:rPr lang="en"/>
              <a:t>a que un objeto es un caso específico o particular de una clase.</a:t>
            </a:r>
            <a:endParaRPr>
              <a:solidFill>
                <a:srgbClr val="FF0000"/>
              </a:solidFill>
            </a:endParaRPr>
          </a:p>
        </p:txBody>
      </p:sp>
      <p:pic>
        <p:nvPicPr>
          <p:cNvPr id="780" name="Google Shape;780;p31"/>
          <p:cNvPicPr preferRelativeResize="0"/>
          <p:nvPr/>
        </p:nvPicPr>
        <p:blipFill rotWithShape="1">
          <a:blip r:embed="rId3">
            <a:alphaModFix/>
          </a:blip>
          <a:srcRect b="2390" l="1388" r="1505" t="3136"/>
          <a:stretch/>
        </p:blipFill>
        <p:spPr>
          <a:xfrm>
            <a:off x="5914188" y="2351225"/>
            <a:ext cx="2782200" cy="1259400"/>
          </a:xfrm>
          <a:prstGeom prst="roundRect">
            <a:avLst>
              <a:gd fmla="val 16667" name="adj"/>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84" name="Shape 784"/>
        <p:cNvGrpSpPr/>
        <p:nvPr/>
      </p:nvGrpSpPr>
      <p:grpSpPr>
        <a:xfrm>
          <a:off x="0" y="0"/>
          <a:ext cx="0" cy="0"/>
          <a:chOff x="0" y="0"/>
          <a:chExt cx="0" cy="0"/>
        </a:xfrm>
      </p:grpSpPr>
      <p:sp>
        <p:nvSpPr>
          <p:cNvPr id="785" name="Google Shape;785;p32"/>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FF"/>
                </a:solidFill>
              </a:rPr>
              <a:t>Encapsulamiento</a:t>
            </a:r>
            <a:endParaRPr>
              <a:solidFill>
                <a:srgbClr val="0000FF"/>
              </a:solidFill>
            </a:endParaRPr>
          </a:p>
        </p:txBody>
      </p:sp>
      <p:sp>
        <p:nvSpPr>
          <p:cNvPr id="786" name="Google Shape;786;p32"/>
          <p:cNvSpPr txBox="1"/>
          <p:nvPr>
            <p:ph idx="1" type="subTitle"/>
          </p:nvPr>
        </p:nvSpPr>
        <p:spPr>
          <a:xfrm>
            <a:off x="3013950" y="234150"/>
            <a:ext cx="6075600" cy="2285100"/>
          </a:xfrm>
          <a:prstGeom prst="rect">
            <a:avLst/>
          </a:prstGeom>
        </p:spPr>
        <p:txBody>
          <a:bodyPr anchorCtr="0" anchor="ctr" bIns="91425" lIns="91425" spcFirstLastPara="1" rIns="91425" wrap="square" tIns="91425">
            <a:noAutofit/>
          </a:bodyPr>
          <a:lstStyle/>
          <a:p>
            <a:pPr indent="0" lvl="0" marL="0" marR="72000" rtl="0" algn="just">
              <a:lnSpc>
                <a:spcPct val="100000"/>
              </a:lnSpc>
              <a:spcBef>
                <a:spcPts val="0"/>
              </a:spcBef>
              <a:spcAft>
                <a:spcPts val="0"/>
              </a:spcAft>
              <a:buNone/>
            </a:pPr>
            <a:r>
              <a:rPr lang="en"/>
              <a:t>Es correcto imaginar los objetos como </a:t>
            </a:r>
            <a:r>
              <a:rPr b="1" lang="en"/>
              <a:t>cajas negras</a:t>
            </a:r>
            <a:r>
              <a:rPr lang="en"/>
              <a:t> que constan de:</a:t>
            </a:r>
            <a:endParaRPr/>
          </a:p>
          <a:p>
            <a:pPr indent="457200" lvl="0" marL="0" marR="72000" rtl="0" algn="just">
              <a:lnSpc>
                <a:spcPct val="100000"/>
              </a:lnSpc>
              <a:spcBef>
                <a:spcPts val="0"/>
              </a:spcBef>
              <a:spcAft>
                <a:spcPts val="0"/>
              </a:spcAft>
              <a:buNone/>
            </a:pPr>
            <a:r>
              <a:rPr lang="en"/>
              <a:t>• Una </a:t>
            </a:r>
            <a:r>
              <a:rPr b="1" lang="en"/>
              <a:t>interfaz pública</a:t>
            </a:r>
            <a:r>
              <a:rPr lang="en"/>
              <a:t> (los métodos que podemos llamar).</a:t>
            </a:r>
            <a:endParaRPr/>
          </a:p>
          <a:p>
            <a:pPr indent="457200" lvl="0" marL="0" marR="72000" rtl="0" algn="just">
              <a:lnSpc>
                <a:spcPct val="100000"/>
              </a:lnSpc>
              <a:spcBef>
                <a:spcPts val="0"/>
              </a:spcBef>
              <a:spcAft>
                <a:spcPts val="0"/>
              </a:spcAft>
              <a:buNone/>
            </a:pPr>
            <a:r>
              <a:rPr lang="en"/>
              <a:t>• Una </a:t>
            </a:r>
            <a:r>
              <a:rPr b="1" lang="en"/>
              <a:t>implementación oculta</a:t>
            </a:r>
            <a:r>
              <a:rPr lang="en"/>
              <a:t> (el código fuente necesario para </a:t>
            </a:r>
            <a:br>
              <a:rPr lang="en"/>
            </a:br>
            <a:r>
              <a:rPr lang="en"/>
              <a:t>		hacer que dichos métodos funcionen).</a:t>
            </a:r>
            <a:endParaRPr/>
          </a:p>
          <a:p>
            <a:pPr indent="0" lvl="0" marL="0" marR="72000" rtl="0" algn="just">
              <a:lnSpc>
                <a:spcPct val="100000"/>
              </a:lnSpc>
              <a:spcBef>
                <a:spcPts val="0"/>
              </a:spcBef>
              <a:spcAft>
                <a:spcPts val="0"/>
              </a:spcAft>
              <a:buNone/>
            </a:pPr>
            <a:r>
              <a:t/>
            </a:r>
            <a:endParaRPr/>
          </a:p>
          <a:p>
            <a:pPr indent="0" lvl="0" marL="0" marR="72000" rtl="0" algn="just">
              <a:lnSpc>
                <a:spcPct val="100000"/>
              </a:lnSpc>
              <a:spcBef>
                <a:spcPts val="0"/>
              </a:spcBef>
              <a:spcAft>
                <a:spcPts val="0"/>
              </a:spcAft>
              <a:buNone/>
            </a:pPr>
            <a:r>
              <a:rPr lang="en"/>
              <a:t>La </a:t>
            </a:r>
            <a:r>
              <a:rPr b="1" lang="en"/>
              <a:t>encapsulación </a:t>
            </a:r>
            <a:r>
              <a:rPr lang="en"/>
              <a:t>es un principio fundamental de la POO y consiste en ocultar el estado interno del objeto y obligar a que toda interacción se realice a través de los métodos (públicos) del objeto.</a:t>
            </a:r>
            <a:endParaRPr/>
          </a:p>
        </p:txBody>
      </p:sp>
      <p:pic>
        <p:nvPicPr>
          <p:cNvPr id="787" name="Google Shape;787;p32"/>
          <p:cNvPicPr preferRelativeResize="0"/>
          <p:nvPr/>
        </p:nvPicPr>
        <p:blipFill>
          <a:blip r:embed="rId3">
            <a:alphaModFix/>
          </a:blip>
          <a:stretch>
            <a:fillRect/>
          </a:stretch>
        </p:blipFill>
        <p:spPr>
          <a:xfrm>
            <a:off x="2270372" y="2841891"/>
            <a:ext cx="3333900" cy="1933500"/>
          </a:xfrm>
          <a:prstGeom prst="roundRect">
            <a:avLst>
              <a:gd fmla="val 16667" name="adj"/>
            </a:avLst>
          </a:prstGeom>
          <a:noFill/>
          <a:ln cap="flat" cmpd="sng" w="19050">
            <a:solidFill>
              <a:schemeClr val="accent1"/>
            </a:solidFill>
            <a:prstDash val="solid"/>
            <a:round/>
            <a:headEnd len="sm" w="sm" type="none"/>
            <a:tailEnd len="sm" w="sm" type="none"/>
          </a:ln>
        </p:spPr>
      </p:pic>
      <p:grpSp>
        <p:nvGrpSpPr>
          <p:cNvPr id="788" name="Google Shape;788;p32"/>
          <p:cNvGrpSpPr/>
          <p:nvPr/>
        </p:nvGrpSpPr>
        <p:grpSpPr>
          <a:xfrm>
            <a:off x="509250" y="566571"/>
            <a:ext cx="4326050" cy="3779432"/>
            <a:chOff x="509250" y="566571"/>
            <a:chExt cx="4326050" cy="3779432"/>
          </a:xfrm>
        </p:grpSpPr>
        <p:grpSp>
          <p:nvGrpSpPr>
            <p:cNvPr id="789" name="Google Shape;789;p32"/>
            <p:cNvGrpSpPr/>
            <p:nvPr/>
          </p:nvGrpSpPr>
          <p:grpSpPr>
            <a:xfrm>
              <a:off x="1936001" y="1444628"/>
              <a:ext cx="1000385" cy="883233"/>
              <a:chOff x="6320101" y="1326053"/>
              <a:chExt cx="1000385" cy="883233"/>
            </a:xfrm>
          </p:grpSpPr>
          <p:sp>
            <p:nvSpPr>
              <p:cNvPr id="790" name="Google Shape;790;p32"/>
              <p:cNvSpPr/>
              <p:nvPr/>
            </p:nvSpPr>
            <p:spPr>
              <a:xfrm>
                <a:off x="63201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64391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65430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32"/>
            <p:cNvGrpSpPr/>
            <p:nvPr/>
          </p:nvGrpSpPr>
          <p:grpSpPr>
            <a:xfrm>
              <a:off x="737571" y="2278324"/>
              <a:ext cx="519733" cy="485268"/>
              <a:chOff x="4694531" y="2250235"/>
              <a:chExt cx="1090502" cy="1018186"/>
            </a:xfrm>
          </p:grpSpPr>
          <p:sp>
            <p:nvSpPr>
              <p:cNvPr id="794" name="Google Shape;794;p32"/>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7" name="Google Shape;797;p32"/>
            <p:cNvGrpSpPr/>
            <p:nvPr/>
          </p:nvGrpSpPr>
          <p:grpSpPr>
            <a:xfrm>
              <a:off x="1447127" y="1709640"/>
              <a:ext cx="180369" cy="168408"/>
              <a:chOff x="4694531" y="2250235"/>
              <a:chExt cx="1090502" cy="1018186"/>
            </a:xfrm>
          </p:grpSpPr>
          <p:sp>
            <p:nvSpPr>
              <p:cNvPr id="798" name="Google Shape;798;p32"/>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32"/>
            <p:cNvGrpSpPr/>
            <p:nvPr/>
          </p:nvGrpSpPr>
          <p:grpSpPr>
            <a:xfrm>
              <a:off x="1529971" y="3813574"/>
              <a:ext cx="519733" cy="485268"/>
              <a:chOff x="4694531" y="2250235"/>
              <a:chExt cx="1090502" cy="1018186"/>
            </a:xfrm>
          </p:grpSpPr>
          <p:sp>
            <p:nvSpPr>
              <p:cNvPr id="802" name="Google Shape;802;p32"/>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5" name="Google Shape;805;p32"/>
            <p:cNvSpPr/>
            <p:nvPr/>
          </p:nvSpPr>
          <p:spPr>
            <a:xfrm>
              <a:off x="3388750" y="2496459"/>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3222671" y="107168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rot="10800000">
              <a:off x="4684786" y="4148266"/>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rot="10800000">
              <a:off x="889350" y="4253421"/>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509250" y="56657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732296" y="77283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814" name="Shape 814"/>
        <p:cNvGrpSpPr/>
        <p:nvPr/>
      </p:nvGrpSpPr>
      <p:grpSpPr>
        <a:xfrm>
          <a:off x="0" y="0"/>
          <a:ext cx="0" cy="0"/>
          <a:chOff x="0" y="0"/>
          <a:chExt cx="0" cy="0"/>
        </a:xfrm>
      </p:grpSpPr>
      <p:sp>
        <p:nvSpPr>
          <p:cNvPr id="815" name="Google Shape;815;p33"/>
          <p:cNvSpPr/>
          <p:nvPr/>
        </p:nvSpPr>
        <p:spPr>
          <a:xfrm>
            <a:off x="447625" y="1516093"/>
            <a:ext cx="4270200" cy="765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3"/>
          <p:cNvSpPr/>
          <p:nvPr/>
        </p:nvSpPr>
        <p:spPr>
          <a:xfrm>
            <a:off x="497113" y="1475425"/>
            <a:ext cx="4270200" cy="765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3"/>
          <p:cNvSpPr txBox="1"/>
          <p:nvPr>
            <p:ph idx="1" type="subTitle"/>
          </p:nvPr>
        </p:nvSpPr>
        <p:spPr>
          <a:xfrm>
            <a:off x="526326" y="1493920"/>
            <a:ext cx="4273800" cy="75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¿Qué características definen a todas las cocinas?</a:t>
            </a:r>
            <a:endParaRPr/>
          </a:p>
          <a:p>
            <a:pPr indent="-298450" lvl="0" marL="457200" rtl="0" algn="l">
              <a:spcBef>
                <a:spcPts val="0"/>
              </a:spcBef>
              <a:spcAft>
                <a:spcPts val="0"/>
              </a:spcAft>
              <a:buSzPts val="1100"/>
              <a:buChar char="●"/>
            </a:pPr>
            <a:r>
              <a:rPr lang="en"/>
              <a:t>¿Qué acciones realizan todas las cocinas?</a:t>
            </a:r>
            <a:endParaRPr/>
          </a:p>
          <a:p>
            <a:pPr indent="-298450" lvl="0" marL="457200" rtl="0" algn="l">
              <a:spcBef>
                <a:spcPts val="0"/>
              </a:spcBef>
              <a:spcAft>
                <a:spcPts val="0"/>
              </a:spcAft>
              <a:buSzPts val="1100"/>
              <a:buChar char="●"/>
            </a:pPr>
            <a:r>
              <a:rPr lang="en"/>
              <a:t>¿Qué atributos y métodos debe tener una clase Cocina?</a:t>
            </a:r>
            <a:endParaRPr/>
          </a:p>
        </p:txBody>
      </p:sp>
      <p:sp>
        <p:nvSpPr>
          <p:cNvPr id="818" name="Google Shape;818;p33"/>
          <p:cNvSpPr txBox="1"/>
          <p:nvPr>
            <p:ph idx="4" type="ctrTitle"/>
          </p:nvPr>
        </p:nvSpPr>
        <p:spPr>
          <a:xfrm>
            <a:off x="4436825" y="457300"/>
            <a:ext cx="39384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3"/>
                </a:solidFill>
              </a:rPr>
              <a:t>Ejemplo: La clase “Cocina”</a:t>
            </a:r>
            <a:endParaRPr>
              <a:solidFill>
                <a:schemeClr val="accent3"/>
              </a:solidFill>
            </a:endParaRPr>
          </a:p>
        </p:txBody>
      </p:sp>
      <p:pic>
        <p:nvPicPr>
          <p:cNvPr id="819" name="Google Shape;819;p33"/>
          <p:cNvPicPr preferRelativeResize="0"/>
          <p:nvPr/>
        </p:nvPicPr>
        <p:blipFill>
          <a:blip r:embed="rId3">
            <a:alphaModFix/>
          </a:blip>
          <a:stretch>
            <a:fillRect/>
          </a:stretch>
        </p:blipFill>
        <p:spPr>
          <a:xfrm>
            <a:off x="3554025" y="2630394"/>
            <a:ext cx="4869000" cy="1369500"/>
          </a:xfrm>
          <a:prstGeom prst="roundRect">
            <a:avLst>
              <a:gd fmla="val 16667" name="adj"/>
            </a:avLst>
          </a:prstGeom>
          <a:noFill/>
          <a:ln cap="flat" cmpd="sng" w="19050">
            <a:solidFill>
              <a:schemeClr val="accent1"/>
            </a:solidFill>
            <a:prstDash val="solid"/>
            <a:round/>
            <a:headEnd len="sm" w="sm" type="none"/>
            <a:tailEnd len="sm" w="sm" type="none"/>
          </a:ln>
        </p:spPr>
      </p:pic>
      <p:grpSp>
        <p:nvGrpSpPr>
          <p:cNvPr id="820" name="Google Shape;820;p33"/>
          <p:cNvGrpSpPr/>
          <p:nvPr/>
        </p:nvGrpSpPr>
        <p:grpSpPr>
          <a:xfrm>
            <a:off x="3871474" y="3923598"/>
            <a:ext cx="915392" cy="713693"/>
            <a:chOff x="1575694" y="930575"/>
            <a:chExt cx="1989550" cy="713693"/>
          </a:xfrm>
        </p:grpSpPr>
        <p:sp>
          <p:nvSpPr>
            <p:cNvPr id="821" name="Google Shape;821;p33"/>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33"/>
          <p:cNvSpPr txBox="1"/>
          <p:nvPr>
            <p:ph idx="4294967295" type="ctrTitle"/>
          </p:nvPr>
        </p:nvSpPr>
        <p:spPr>
          <a:xfrm>
            <a:off x="3938442" y="3992275"/>
            <a:ext cx="915300" cy="5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Clase: Cocina</a:t>
            </a:r>
            <a:endParaRPr sz="1400"/>
          </a:p>
        </p:txBody>
      </p:sp>
      <p:grpSp>
        <p:nvGrpSpPr>
          <p:cNvPr id="824" name="Google Shape;824;p33"/>
          <p:cNvGrpSpPr/>
          <p:nvPr/>
        </p:nvGrpSpPr>
        <p:grpSpPr>
          <a:xfrm>
            <a:off x="5648297" y="3923565"/>
            <a:ext cx="982440" cy="713693"/>
            <a:chOff x="1575694" y="930575"/>
            <a:chExt cx="1989550" cy="713693"/>
          </a:xfrm>
        </p:grpSpPr>
        <p:sp>
          <p:nvSpPr>
            <p:cNvPr id="825" name="Google Shape;825;p33"/>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33"/>
          <p:cNvSpPr txBox="1"/>
          <p:nvPr>
            <p:ph idx="4294967295" type="ctrTitle"/>
          </p:nvPr>
        </p:nvSpPr>
        <p:spPr>
          <a:xfrm>
            <a:off x="5720118" y="3992253"/>
            <a:ext cx="982200" cy="5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Objeto: cocina_01</a:t>
            </a:r>
            <a:endParaRPr sz="1400"/>
          </a:p>
        </p:txBody>
      </p:sp>
      <p:grpSp>
        <p:nvGrpSpPr>
          <p:cNvPr id="828" name="Google Shape;828;p33"/>
          <p:cNvGrpSpPr/>
          <p:nvPr/>
        </p:nvGrpSpPr>
        <p:grpSpPr>
          <a:xfrm>
            <a:off x="7368997" y="3923603"/>
            <a:ext cx="982440" cy="713693"/>
            <a:chOff x="1575694" y="930575"/>
            <a:chExt cx="1989550" cy="713693"/>
          </a:xfrm>
        </p:grpSpPr>
        <p:sp>
          <p:nvSpPr>
            <p:cNvPr id="829" name="Google Shape;829;p33"/>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33"/>
          <p:cNvSpPr txBox="1"/>
          <p:nvPr>
            <p:ph idx="4294967295" type="ctrTitle"/>
          </p:nvPr>
        </p:nvSpPr>
        <p:spPr>
          <a:xfrm>
            <a:off x="7440818" y="3992290"/>
            <a:ext cx="982200" cy="5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Objeto: cocina_02</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835" name="Shape 835"/>
        <p:cNvGrpSpPr/>
        <p:nvPr/>
      </p:nvGrpSpPr>
      <p:grpSpPr>
        <a:xfrm>
          <a:off x="0" y="0"/>
          <a:ext cx="0" cy="0"/>
          <a:chOff x="0" y="0"/>
          <a:chExt cx="0" cy="0"/>
        </a:xfrm>
      </p:grpSpPr>
      <p:sp>
        <p:nvSpPr>
          <p:cNvPr id="836" name="Google Shape;836;p34"/>
          <p:cNvSpPr/>
          <p:nvPr/>
        </p:nvSpPr>
        <p:spPr>
          <a:xfrm flipH="1">
            <a:off x="102245" y="1231500"/>
            <a:ext cx="1278311" cy="623104"/>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Recuerden siempre utilizarlos!!!</a:t>
            </a:r>
            <a:endParaRPr sz="1000">
              <a:solidFill>
                <a:schemeClr val="lt1"/>
              </a:solidFill>
              <a:latin typeface="Anaheim"/>
              <a:ea typeface="Anaheim"/>
              <a:cs typeface="Anaheim"/>
              <a:sym typeface="Anaheim"/>
            </a:endParaRPr>
          </a:p>
        </p:txBody>
      </p:sp>
      <p:grpSp>
        <p:nvGrpSpPr>
          <p:cNvPr id="837" name="Google Shape;837;p34"/>
          <p:cNvGrpSpPr/>
          <p:nvPr/>
        </p:nvGrpSpPr>
        <p:grpSpPr>
          <a:xfrm>
            <a:off x="6611896" y="276274"/>
            <a:ext cx="519733" cy="485268"/>
            <a:chOff x="4694531" y="2250235"/>
            <a:chExt cx="1090502" cy="1018186"/>
          </a:xfrm>
        </p:grpSpPr>
        <p:sp>
          <p:nvSpPr>
            <p:cNvPr id="838" name="Google Shape;838;p34"/>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34"/>
          <p:cNvSpPr txBox="1"/>
          <p:nvPr>
            <p:ph idx="1" type="subTitle"/>
          </p:nvPr>
        </p:nvSpPr>
        <p:spPr>
          <a:xfrm>
            <a:off x="1627800" y="1536300"/>
            <a:ext cx="5477400" cy="1030800"/>
          </a:xfrm>
          <a:prstGeom prst="rect">
            <a:avLst/>
          </a:prstGeom>
          <a:noFill/>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accent3"/>
                </a:solidFill>
              </a:rPr>
              <a:t>¿Qué hace un </a:t>
            </a:r>
            <a:r>
              <a:rPr lang="en">
                <a:solidFill>
                  <a:srgbClr val="0000FF"/>
                </a:solidFill>
              </a:rPr>
              <a:t>constructor</a:t>
            </a:r>
            <a:r>
              <a:rPr lang="en">
                <a:solidFill>
                  <a:schemeClr val="accent3"/>
                </a:solidFill>
              </a:rPr>
              <a:t>? </a:t>
            </a:r>
            <a:r>
              <a:rPr b="1" lang="en">
                <a:solidFill>
                  <a:schemeClr val="accent3"/>
                </a:solidFill>
              </a:rPr>
              <a:t>Especifica cómo deberá ser inicializado un objeto.</a:t>
            </a:r>
            <a:r>
              <a:rPr lang="en">
                <a:solidFill>
                  <a:schemeClr val="accent3"/>
                </a:solidFill>
              </a:rPr>
              <a:t> </a:t>
            </a:r>
            <a:r>
              <a:rPr lang="en">
                <a:solidFill>
                  <a:schemeClr val="accent3"/>
                </a:solidFill>
              </a:rPr>
              <a:t>Podemos inicializar los atributos de un objeto, desde el momento de su instanciación, implementando un </a:t>
            </a:r>
            <a:r>
              <a:rPr b="1" lang="en">
                <a:solidFill>
                  <a:schemeClr val="accent3"/>
                </a:solidFill>
              </a:rPr>
              <a:t>constructor </a:t>
            </a:r>
            <a:r>
              <a:rPr lang="en">
                <a:solidFill>
                  <a:schemeClr val="accent3"/>
                </a:solidFill>
              </a:rPr>
              <a:t>en la definición de la clase. </a:t>
            </a:r>
            <a:endParaRPr>
              <a:solidFill>
                <a:schemeClr val="accent3"/>
              </a:solidFill>
            </a:endParaRPr>
          </a:p>
          <a:p>
            <a:pPr indent="0" lvl="0" marL="0" rtl="0" algn="l">
              <a:spcBef>
                <a:spcPts val="1000"/>
              </a:spcBef>
              <a:spcAft>
                <a:spcPts val="0"/>
              </a:spcAft>
              <a:buNone/>
            </a:pPr>
            <a:r>
              <a:rPr lang="en">
                <a:solidFill>
                  <a:schemeClr val="accent3"/>
                </a:solidFill>
              </a:rPr>
              <a:t>En nuestro ejemplo de la clase Cocina solamente se tienen tres parámetros de construcción: </a:t>
            </a:r>
            <a:endParaRPr>
              <a:solidFill>
                <a:schemeClr val="accent3"/>
              </a:solidFill>
            </a:endParaRPr>
          </a:p>
          <a:p>
            <a:pPr indent="457200" lvl="0" marL="0" rtl="0" algn="l">
              <a:spcBef>
                <a:spcPts val="0"/>
              </a:spcBef>
              <a:spcAft>
                <a:spcPts val="0"/>
              </a:spcAft>
              <a:buNone/>
            </a:pPr>
            <a:r>
              <a:rPr b="1" lang="en">
                <a:solidFill>
                  <a:srgbClr val="FF0000"/>
                </a:solidFill>
              </a:rPr>
              <a:t>cantidad quemadores, color y una bandera que indique si se posee horno o no.</a:t>
            </a:r>
            <a:endParaRPr b="1">
              <a:solidFill>
                <a:srgbClr val="FF0000"/>
              </a:solidFill>
            </a:endParaRPr>
          </a:p>
        </p:txBody>
      </p:sp>
      <p:sp>
        <p:nvSpPr>
          <p:cNvPr id="842" name="Google Shape;842;p34"/>
          <p:cNvSpPr txBox="1"/>
          <p:nvPr>
            <p:ph type="ctrTitle"/>
          </p:nvPr>
        </p:nvSpPr>
        <p:spPr>
          <a:xfrm>
            <a:off x="1618650" y="1076400"/>
            <a:ext cx="4433700" cy="2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Constructores</a:t>
            </a:r>
            <a:endParaRPr/>
          </a:p>
        </p:txBody>
      </p:sp>
      <p:sp>
        <p:nvSpPr>
          <p:cNvPr id="843" name="Google Shape;843;p34"/>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4" name="Google Shape;844;p34"/>
          <p:cNvGrpSpPr/>
          <p:nvPr/>
        </p:nvGrpSpPr>
        <p:grpSpPr>
          <a:xfrm>
            <a:off x="4695403" y="4708841"/>
            <a:ext cx="4600713" cy="150450"/>
            <a:chOff x="0" y="4397412"/>
            <a:chExt cx="4600713" cy="150450"/>
          </a:xfrm>
        </p:grpSpPr>
        <p:sp>
          <p:nvSpPr>
            <p:cNvPr id="845" name="Google Shape;845;p3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34"/>
          <p:cNvGrpSpPr/>
          <p:nvPr/>
        </p:nvGrpSpPr>
        <p:grpSpPr>
          <a:xfrm>
            <a:off x="7352176" y="1189928"/>
            <a:ext cx="1000385" cy="883233"/>
            <a:chOff x="6472501" y="1326053"/>
            <a:chExt cx="1000385" cy="883233"/>
          </a:xfrm>
        </p:grpSpPr>
        <p:sp>
          <p:nvSpPr>
            <p:cNvPr id="851" name="Google Shape;851;p34"/>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34"/>
          <p:cNvGrpSpPr/>
          <p:nvPr/>
        </p:nvGrpSpPr>
        <p:grpSpPr>
          <a:xfrm>
            <a:off x="590574" y="761560"/>
            <a:ext cx="335765" cy="313500"/>
            <a:chOff x="4694531" y="2250235"/>
            <a:chExt cx="1090502" cy="1018186"/>
          </a:xfrm>
        </p:grpSpPr>
        <p:sp>
          <p:nvSpPr>
            <p:cNvPr id="855" name="Google Shape;855;p34"/>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34"/>
          <p:cNvGrpSpPr/>
          <p:nvPr/>
        </p:nvGrpSpPr>
        <p:grpSpPr>
          <a:xfrm>
            <a:off x="179843" y="1877062"/>
            <a:ext cx="3435941" cy="2752340"/>
            <a:chOff x="1322843" y="1877062"/>
            <a:chExt cx="3435941" cy="2752340"/>
          </a:xfrm>
        </p:grpSpPr>
        <p:sp>
          <p:nvSpPr>
            <p:cNvPr id="859" name="Google Shape;859;p34"/>
            <p:cNvSpPr/>
            <p:nvPr/>
          </p:nvSpPr>
          <p:spPr>
            <a:xfrm>
              <a:off x="1322843" y="4625114"/>
              <a:ext cx="3435941" cy="4289"/>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2090214" y="4496006"/>
              <a:ext cx="283112" cy="132026"/>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2090659" y="4612756"/>
              <a:ext cx="254807" cy="5242"/>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a:off x="2245436" y="4583815"/>
              <a:ext cx="13533" cy="15757"/>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a:off x="2255030" y="4586420"/>
              <a:ext cx="12961" cy="18711"/>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2092470" y="4584958"/>
              <a:ext cx="44760" cy="29925"/>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2232125" y="4582798"/>
              <a:ext cx="15693" cy="74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2226438" y="4572791"/>
              <a:ext cx="18425" cy="5115"/>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2670659" y="1877062"/>
              <a:ext cx="153246" cy="213255"/>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1952688" y="2001405"/>
              <a:ext cx="216337" cy="375841"/>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1890739" y="1948828"/>
              <a:ext cx="311004" cy="324854"/>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a:off x="1542936" y="4518435"/>
              <a:ext cx="147528" cy="109534"/>
            </a:xfrm>
            <a:custGeom>
              <a:rect b="b" l="l" r="r" t="t"/>
              <a:pathLst>
                <a:path extrusionOk="0" h="3448" w="4644">
                  <a:moveTo>
                    <a:pt x="651" y="1"/>
                  </a:moveTo>
                  <a:lnTo>
                    <a:pt x="1" y="2895"/>
                  </a:lnTo>
                  <a:lnTo>
                    <a:pt x="4483" y="3448"/>
                  </a:lnTo>
                  <a:lnTo>
                    <a:pt x="4644" y="584"/>
                  </a:lnTo>
                  <a:lnTo>
                    <a:pt x="65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1613081" y="4522946"/>
              <a:ext cx="16043" cy="83803"/>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1546494" y="4592424"/>
              <a:ext cx="139586" cy="25732"/>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1511294" y="3054281"/>
              <a:ext cx="776588" cy="1512069"/>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1932165" y="3255885"/>
              <a:ext cx="176119" cy="3754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1525622" y="4471798"/>
              <a:ext cx="227741" cy="832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2040369" y="4471703"/>
              <a:ext cx="245880" cy="8545"/>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1632555" y="3296962"/>
              <a:ext cx="255824" cy="1178860"/>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2149908" y="3290672"/>
              <a:ext cx="14486" cy="1185277"/>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1557423" y="2036192"/>
              <a:ext cx="1218029" cy="1049916"/>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1764967" y="2513102"/>
              <a:ext cx="18425" cy="573022"/>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2472550" y="2314421"/>
              <a:ext cx="26462" cy="59405"/>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2472550" y="2314421"/>
              <a:ext cx="46031" cy="370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2644133" y="2062941"/>
              <a:ext cx="116301" cy="6207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1716552" y="2787774"/>
              <a:ext cx="59945" cy="13533"/>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2129385" y="2353973"/>
              <a:ext cx="100639" cy="131867"/>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1766015" y="3055457"/>
              <a:ext cx="491284" cy="30814"/>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1651521" y="2349113"/>
              <a:ext cx="414852" cy="325140"/>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2002660" y="2627501"/>
              <a:ext cx="244927" cy="327523"/>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1778723" y="2764774"/>
              <a:ext cx="197499" cy="310909"/>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1944015" y="2615747"/>
              <a:ext cx="55561" cy="54449"/>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1620769" y="2741011"/>
              <a:ext cx="98066" cy="229997"/>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2308529" y="2410903"/>
              <a:ext cx="257634" cy="131899"/>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a:off x="2516073" y="2080318"/>
              <a:ext cx="148227" cy="184029"/>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1952434" y="2346381"/>
              <a:ext cx="143144" cy="4447"/>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34"/>
          <p:cNvGrpSpPr/>
          <p:nvPr/>
        </p:nvGrpSpPr>
        <p:grpSpPr>
          <a:xfrm flipH="1">
            <a:off x="5085818" y="3608108"/>
            <a:ext cx="2371910" cy="1100742"/>
            <a:chOff x="4857224" y="3925297"/>
            <a:chExt cx="2371910" cy="1100742"/>
          </a:xfrm>
        </p:grpSpPr>
        <p:sp>
          <p:nvSpPr>
            <p:cNvPr id="896" name="Google Shape;896;p34"/>
            <p:cNvSpPr/>
            <p:nvPr/>
          </p:nvSpPr>
          <p:spPr>
            <a:xfrm flipH="1">
              <a:off x="6620122" y="4175756"/>
              <a:ext cx="454956" cy="850283"/>
            </a:xfrm>
            <a:custGeom>
              <a:rect b="b" l="l" r="r" t="t"/>
              <a:pathLst>
                <a:path extrusionOk="0" h="17596" w="9415">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flipH="1">
              <a:off x="4865016" y="4175756"/>
              <a:ext cx="455005" cy="850283"/>
            </a:xfrm>
            <a:custGeom>
              <a:rect b="b" l="l" r="r" t="t"/>
              <a:pathLst>
                <a:path extrusionOk="0" h="17596" w="9416">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flipH="1">
              <a:off x="4857224" y="3925297"/>
              <a:ext cx="2371910" cy="250504"/>
            </a:xfrm>
            <a:custGeom>
              <a:rect b="b" l="l" r="r" t="t"/>
              <a:pathLst>
                <a:path extrusionOk="0" h="5184" w="49085">
                  <a:moveTo>
                    <a:pt x="1" y="0"/>
                  </a:moveTo>
                  <a:lnTo>
                    <a:pt x="1" y="5184"/>
                  </a:lnTo>
                  <a:lnTo>
                    <a:pt x="49084" y="5184"/>
                  </a:lnTo>
                  <a:lnTo>
                    <a:pt x="49084"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flipH="1">
              <a:off x="6769635" y="4175756"/>
              <a:ext cx="455005" cy="850283"/>
            </a:xfrm>
            <a:custGeom>
              <a:rect b="b" l="l" r="r" t="t"/>
              <a:pathLst>
                <a:path extrusionOk="0" h="17596" w="9416">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flipH="1">
              <a:off x="5039125" y="4175756"/>
              <a:ext cx="455005" cy="850283"/>
            </a:xfrm>
            <a:custGeom>
              <a:rect b="b" l="l" r="r" t="t"/>
              <a:pathLst>
                <a:path extrusionOk="0" h="17596" w="9416">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34"/>
          <p:cNvGrpSpPr/>
          <p:nvPr/>
        </p:nvGrpSpPr>
        <p:grpSpPr>
          <a:xfrm>
            <a:off x="2497921" y="3930105"/>
            <a:ext cx="519733" cy="485268"/>
            <a:chOff x="4694531" y="2250235"/>
            <a:chExt cx="1090502" cy="1018186"/>
          </a:xfrm>
        </p:grpSpPr>
        <p:sp>
          <p:nvSpPr>
            <p:cNvPr id="902" name="Google Shape;902;p34"/>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34"/>
          <p:cNvSpPr txBox="1"/>
          <p:nvPr>
            <p:ph idx="1" type="subTitle"/>
          </p:nvPr>
        </p:nvSpPr>
        <p:spPr>
          <a:xfrm>
            <a:off x="1633650" y="2679300"/>
            <a:ext cx="5724300" cy="10308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3"/>
                </a:solidFill>
              </a:rPr>
              <a:t>Siempre deben tener el mismo nombre de la clase cuyos objetos está construyendo.</a:t>
            </a:r>
            <a:r>
              <a:rPr lang="en">
                <a:solidFill>
                  <a:schemeClr val="accent3"/>
                </a:solidFill>
              </a:rPr>
              <a:t> </a:t>
            </a:r>
            <a:endParaRPr>
              <a:solidFill>
                <a:schemeClr val="accent3"/>
              </a:solidFill>
            </a:endParaRPr>
          </a:p>
          <a:p>
            <a:pPr indent="0" lvl="0" marL="0" rtl="0" algn="just">
              <a:spcBef>
                <a:spcPts val="0"/>
              </a:spcBef>
              <a:spcAft>
                <a:spcPts val="0"/>
              </a:spcAft>
              <a:buNone/>
            </a:pPr>
            <a:r>
              <a:t/>
            </a:r>
            <a:endParaRPr>
              <a:solidFill>
                <a:schemeClr val="accent3"/>
              </a:solidFill>
            </a:endParaRPr>
          </a:p>
          <a:p>
            <a:pPr indent="0" lvl="0" marL="0" rtl="0" algn="just">
              <a:spcBef>
                <a:spcPts val="0"/>
              </a:spcBef>
              <a:spcAft>
                <a:spcPts val="0"/>
              </a:spcAft>
              <a:buNone/>
            </a:pPr>
            <a:r>
              <a:rPr lang="en">
                <a:solidFill>
                  <a:schemeClr val="accent3"/>
                </a:solidFill>
              </a:rPr>
              <a:t>De manera similar a los otros métodos, los constructores se declaran como públicos para permitir poder construir objetos desde cualquier método de nuestra aplicación. La principal diferencia de un constructor con los métodos es que </a:t>
            </a:r>
            <a:r>
              <a:rPr b="1" lang="en">
                <a:solidFill>
                  <a:schemeClr val="accent3"/>
                </a:solidFill>
              </a:rPr>
              <a:t>los constructores no tienen un tipo de retorno.</a:t>
            </a:r>
            <a:endParaRPr b="1">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909" name="Shape 909"/>
        <p:cNvGrpSpPr/>
        <p:nvPr/>
      </p:nvGrpSpPr>
      <p:grpSpPr>
        <a:xfrm>
          <a:off x="0" y="0"/>
          <a:ext cx="0" cy="0"/>
          <a:chOff x="0" y="0"/>
          <a:chExt cx="0" cy="0"/>
        </a:xfrm>
      </p:grpSpPr>
      <p:sp>
        <p:nvSpPr>
          <p:cNvPr id="910" name="Google Shape;910;p35"/>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Variables de tipo Objeto</a:t>
            </a:r>
            <a:endParaRPr/>
          </a:p>
        </p:txBody>
      </p:sp>
      <p:sp>
        <p:nvSpPr>
          <p:cNvPr id="911" name="Google Shape;911;p35"/>
          <p:cNvSpPr txBox="1"/>
          <p:nvPr>
            <p:ph idx="1" type="subTitle"/>
          </p:nvPr>
        </p:nvSpPr>
        <p:spPr>
          <a:xfrm>
            <a:off x="2794575" y="173200"/>
            <a:ext cx="5925600" cy="4176600"/>
          </a:xfrm>
          <a:prstGeom prst="rect">
            <a:avLst/>
          </a:prstGeom>
        </p:spPr>
        <p:txBody>
          <a:bodyPr anchorCtr="0" anchor="ctr" bIns="91425" lIns="91425" spcFirstLastPara="1" rIns="91425" wrap="square" tIns="91425">
            <a:noAutofit/>
          </a:bodyPr>
          <a:lstStyle/>
          <a:p>
            <a:pPr indent="0" lvl="0" marL="0" marR="72000" rtl="0" algn="just">
              <a:lnSpc>
                <a:spcPct val="100000"/>
              </a:lnSpc>
              <a:spcBef>
                <a:spcPts val="0"/>
              </a:spcBef>
              <a:spcAft>
                <a:spcPts val="0"/>
              </a:spcAft>
              <a:buNone/>
            </a:pPr>
            <a:r>
              <a:rPr lang="en" sz="1400"/>
              <a:t>Una </a:t>
            </a:r>
            <a:r>
              <a:rPr b="1" lang="en" sz="1400"/>
              <a:t>variable </a:t>
            </a:r>
            <a:r>
              <a:rPr lang="en" sz="1400"/>
              <a:t>es un elemento de información que se encuentra alojado en la memoria de la computadora.</a:t>
            </a:r>
            <a:endParaRPr sz="1400"/>
          </a:p>
          <a:p>
            <a:pPr indent="0" lvl="0" marL="0" marR="72000" rtl="0" algn="just">
              <a:lnSpc>
                <a:spcPct val="100000"/>
              </a:lnSpc>
              <a:spcBef>
                <a:spcPts val="0"/>
              </a:spcBef>
              <a:spcAft>
                <a:spcPts val="0"/>
              </a:spcAft>
              <a:buNone/>
            </a:pPr>
            <a:r>
              <a:t/>
            </a:r>
            <a:endParaRPr sz="1400"/>
          </a:p>
          <a:p>
            <a:pPr indent="0" lvl="0" marL="0" marR="72000" rtl="0" algn="just">
              <a:lnSpc>
                <a:spcPct val="100000"/>
              </a:lnSpc>
              <a:spcBef>
                <a:spcPts val="0"/>
              </a:spcBef>
              <a:spcAft>
                <a:spcPts val="0"/>
              </a:spcAft>
              <a:buNone/>
            </a:pPr>
            <a:r>
              <a:rPr lang="en" sz="1400"/>
              <a:t>Dicha ubicación (podríamos imaginarla como una casilla) se identifica por un nombre simbólico, es decir, el nombre de la </a:t>
            </a:r>
            <a:r>
              <a:rPr lang="en" sz="1400"/>
              <a:t>v</a:t>
            </a:r>
            <a:r>
              <a:rPr lang="en" sz="1400"/>
              <a:t>ariable. En los lenguajes de programación orientados a objetos, el tipo de dato de una variable puede ser uno de dos posibilidades:</a:t>
            </a:r>
            <a:endParaRPr sz="1400"/>
          </a:p>
          <a:p>
            <a:pPr indent="0" lvl="0" marL="0" marR="72000" rtl="0" algn="just">
              <a:lnSpc>
                <a:spcPct val="100000"/>
              </a:lnSpc>
              <a:spcBef>
                <a:spcPts val="0"/>
              </a:spcBef>
              <a:spcAft>
                <a:spcPts val="0"/>
              </a:spcAft>
              <a:buNone/>
            </a:pPr>
            <a:r>
              <a:rPr lang="en" sz="1400"/>
              <a:t>• </a:t>
            </a:r>
            <a:r>
              <a:rPr b="1" lang="en" sz="1400"/>
              <a:t>Tipo de datos primitivo</a:t>
            </a:r>
            <a:r>
              <a:rPr lang="en" sz="1400"/>
              <a:t> (por ejemplo int, char, float, double, bool). </a:t>
            </a:r>
            <a:br>
              <a:rPr lang="en" sz="1400"/>
            </a:br>
            <a:r>
              <a:rPr lang="en" sz="1400"/>
              <a:t>En este caso, se almacena el valor crudo en la casilla de la memoria.</a:t>
            </a:r>
            <a:endParaRPr sz="1400"/>
          </a:p>
          <a:p>
            <a:pPr indent="0" lvl="0" marL="0" marR="72000" rtl="0" algn="just">
              <a:lnSpc>
                <a:spcPct val="100000"/>
              </a:lnSpc>
              <a:spcBef>
                <a:spcPts val="0"/>
              </a:spcBef>
              <a:spcAft>
                <a:spcPts val="0"/>
              </a:spcAft>
              <a:buNone/>
            </a:pPr>
            <a:r>
              <a:rPr lang="en" sz="1400"/>
              <a:t>• </a:t>
            </a:r>
            <a:r>
              <a:rPr b="1" lang="en" sz="1400"/>
              <a:t>Variable de tipo objeto</a:t>
            </a:r>
            <a:r>
              <a:rPr lang="en" sz="1400"/>
              <a:t> (por ejemplo Cocina, Rectangle). En este caso, en la casilla de memoria se almacena </a:t>
            </a:r>
            <a:r>
              <a:rPr b="1" lang="en" sz="1400"/>
              <a:t>la dirección de memoria del objeto*.</a:t>
            </a:r>
            <a:endParaRPr b="1" sz="1400"/>
          </a:p>
          <a:p>
            <a:pPr indent="0" lvl="0" marL="0" marR="72000" rtl="0" algn="just">
              <a:lnSpc>
                <a:spcPct val="100000"/>
              </a:lnSpc>
              <a:spcBef>
                <a:spcPts val="0"/>
              </a:spcBef>
              <a:spcAft>
                <a:spcPts val="0"/>
              </a:spcAft>
              <a:buNone/>
            </a:pPr>
            <a:r>
              <a:t/>
            </a:r>
            <a:endParaRPr b="1" sz="1400"/>
          </a:p>
          <a:p>
            <a:pPr indent="0" lvl="0" marL="0" marR="72000" rtl="0" algn="just">
              <a:lnSpc>
                <a:spcPct val="100000"/>
              </a:lnSpc>
              <a:spcBef>
                <a:spcPts val="0"/>
              </a:spcBef>
              <a:spcAft>
                <a:spcPts val="0"/>
              </a:spcAft>
              <a:buNone/>
            </a:pPr>
            <a:r>
              <a:t/>
            </a:r>
            <a:endParaRPr b="1" sz="1400"/>
          </a:p>
          <a:p>
            <a:pPr indent="0" lvl="0" marL="0" marR="72000" rtl="0" algn="just">
              <a:lnSpc>
                <a:spcPct val="100000"/>
              </a:lnSpc>
              <a:spcBef>
                <a:spcPts val="0"/>
              </a:spcBef>
              <a:spcAft>
                <a:spcPts val="0"/>
              </a:spcAft>
              <a:buNone/>
            </a:pPr>
            <a:r>
              <a:t/>
            </a:r>
            <a:endParaRPr b="1" sz="1400"/>
          </a:p>
          <a:p>
            <a:pPr indent="0" lvl="0" marL="0" marR="72000" rtl="0" algn="just">
              <a:lnSpc>
                <a:spcPct val="100000"/>
              </a:lnSpc>
              <a:spcBef>
                <a:spcPts val="0"/>
              </a:spcBef>
              <a:spcAft>
                <a:spcPts val="0"/>
              </a:spcAft>
              <a:buNone/>
            </a:pPr>
            <a:r>
              <a:t/>
            </a:r>
            <a:endParaRPr b="1" sz="1400"/>
          </a:p>
          <a:p>
            <a:pPr indent="0" lvl="0" marL="0" marR="72000" rtl="0" algn="just">
              <a:lnSpc>
                <a:spcPct val="100000"/>
              </a:lnSpc>
              <a:spcBef>
                <a:spcPts val="0"/>
              </a:spcBef>
              <a:spcAft>
                <a:spcPts val="0"/>
              </a:spcAft>
              <a:buNone/>
            </a:pPr>
            <a:r>
              <a:t/>
            </a:r>
            <a:endParaRPr b="1" sz="1400"/>
          </a:p>
          <a:p>
            <a:pPr indent="0" lvl="0" marL="0" marR="72000" rtl="0" algn="just">
              <a:lnSpc>
                <a:spcPct val="100000"/>
              </a:lnSpc>
              <a:spcBef>
                <a:spcPts val="0"/>
              </a:spcBef>
              <a:spcAft>
                <a:spcPts val="0"/>
              </a:spcAft>
              <a:buNone/>
            </a:pPr>
            <a:r>
              <a:rPr lang="en" sz="1400"/>
              <a:t>  *Concepto de puntero.</a:t>
            </a:r>
            <a:endParaRPr sz="1400"/>
          </a:p>
        </p:txBody>
      </p:sp>
      <p:grpSp>
        <p:nvGrpSpPr>
          <p:cNvPr id="912" name="Google Shape;912;p35"/>
          <p:cNvGrpSpPr/>
          <p:nvPr/>
        </p:nvGrpSpPr>
        <p:grpSpPr>
          <a:xfrm>
            <a:off x="128250" y="871371"/>
            <a:ext cx="4326050" cy="3779432"/>
            <a:chOff x="509250" y="566571"/>
            <a:chExt cx="4326050" cy="3779432"/>
          </a:xfrm>
        </p:grpSpPr>
        <p:grpSp>
          <p:nvGrpSpPr>
            <p:cNvPr id="913" name="Google Shape;913;p35"/>
            <p:cNvGrpSpPr/>
            <p:nvPr/>
          </p:nvGrpSpPr>
          <p:grpSpPr>
            <a:xfrm>
              <a:off x="1936001" y="1444628"/>
              <a:ext cx="1000385" cy="883233"/>
              <a:chOff x="6320101" y="1326053"/>
              <a:chExt cx="1000385" cy="883233"/>
            </a:xfrm>
          </p:grpSpPr>
          <p:sp>
            <p:nvSpPr>
              <p:cNvPr id="914" name="Google Shape;914;p35"/>
              <p:cNvSpPr/>
              <p:nvPr/>
            </p:nvSpPr>
            <p:spPr>
              <a:xfrm>
                <a:off x="63201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64391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65430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35"/>
            <p:cNvGrpSpPr/>
            <p:nvPr/>
          </p:nvGrpSpPr>
          <p:grpSpPr>
            <a:xfrm>
              <a:off x="737571" y="2278324"/>
              <a:ext cx="519733" cy="485268"/>
              <a:chOff x="4694531" y="2250235"/>
              <a:chExt cx="1090502" cy="1018186"/>
            </a:xfrm>
          </p:grpSpPr>
          <p:sp>
            <p:nvSpPr>
              <p:cNvPr id="918" name="Google Shape;918;p35"/>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35"/>
            <p:cNvGrpSpPr/>
            <p:nvPr/>
          </p:nvGrpSpPr>
          <p:grpSpPr>
            <a:xfrm>
              <a:off x="1447127" y="1709640"/>
              <a:ext cx="180369" cy="168408"/>
              <a:chOff x="4694531" y="2250235"/>
              <a:chExt cx="1090502" cy="1018186"/>
            </a:xfrm>
          </p:grpSpPr>
          <p:sp>
            <p:nvSpPr>
              <p:cNvPr id="922" name="Google Shape;922;p35"/>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35"/>
            <p:cNvGrpSpPr/>
            <p:nvPr/>
          </p:nvGrpSpPr>
          <p:grpSpPr>
            <a:xfrm>
              <a:off x="1529971" y="3813574"/>
              <a:ext cx="519733" cy="485268"/>
              <a:chOff x="4694531" y="2250235"/>
              <a:chExt cx="1090502" cy="1018186"/>
            </a:xfrm>
          </p:grpSpPr>
          <p:sp>
            <p:nvSpPr>
              <p:cNvPr id="926" name="Google Shape;926;p35"/>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35"/>
            <p:cNvSpPr/>
            <p:nvPr/>
          </p:nvSpPr>
          <p:spPr>
            <a:xfrm>
              <a:off x="3688550" y="3413509"/>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2155871" y="91928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rot="10800000">
              <a:off x="4684786" y="4148266"/>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rot="10800000">
              <a:off x="889350" y="4253421"/>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509250" y="56657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732296" y="77283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938" name="Shape 938"/>
        <p:cNvGrpSpPr/>
        <p:nvPr/>
      </p:nvGrpSpPr>
      <p:grpSpPr>
        <a:xfrm>
          <a:off x="0" y="0"/>
          <a:ext cx="0" cy="0"/>
          <a:chOff x="0" y="0"/>
          <a:chExt cx="0" cy="0"/>
        </a:xfrm>
      </p:grpSpPr>
      <p:sp>
        <p:nvSpPr>
          <p:cNvPr id="939" name="Google Shape;939;p36"/>
          <p:cNvSpPr txBox="1"/>
          <p:nvPr>
            <p:ph idx="1" type="subTitle"/>
          </p:nvPr>
        </p:nvSpPr>
        <p:spPr>
          <a:xfrm>
            <a:off x="2554000" y="588950"/>
            <a:ext cx="6523800" cy="2358600"/>
          </a:xfrm>
          <a:prstGeom prst="rect">
            <a:avLst/>
          </a:prstGeom>
        </p:spPr>
        <p:txBody>
          <a:bodyPr anchorCtr="0" anchor="ctr" bIns="91425" lIns="91425" spcFirstLastPara="1" rIns="91425" wrap="square" tIns="91425">
            <a:noAutofit/>
          </a:bodyPr>
          <a:lstStyle/>
          <a:p>
            <a:pPr indent="0" lvl="0" marL="0" marR="72000" rtl="0" algn="just">
              <a:lnSpc>
                <a:spcPct val="100000"/>
              </a:lnSpc>
              <a:spcBef>
                <a:spcPts val="0"/>
              </a:spcBef>
              <a:spcAft>
                <a:spcPts val="0"/>
              </a:spcAft>
              <a:buNone/>
            </a:pPr>
            <a:r>
              <a:rPr lang="en" sz="1200"/>
              <a:t>Es importante distinguir los siguientes momentos:</a:t>
            </a:r>
            <a:endParaRPr sz="1200"/>
          </a:p>
          <a:p>
            <a:pPr indent="-304800" lvl="0" marL="457200" marR="72000" rtl="0" algn="just">
              <a:lnSpc>
                <a:spcPct val="100000"/>
              </a:lnSpc>
              <a:spcBef>
                <a:spcPts val="1000"/>
              </a:spcBef>
              <a:spcAft>
                <a:spcPts val="0"/>
              </a:spcAft>
              <a:buClr>
                <a:srgbClr val="000000"/>
              </a:buClr>
              <a:buSzPts val="1200"/>
              <a:buChar char="●"/>
            </a:pPr>
            <a:r>
              <a:rPr b="1" lang="en" sz="1200">
                <a:solidFill>
                  <a:srgbClr val="FFFFFF"/>
                </a:solidFill>
                <a:highlight>
                  <a:srgbClr val="FF0000"/>
                </a:highlight>
              </a:rPr>
              <a:t>Declaración de la variable tipo objeto:</a:t>
            </a:r>
            <a:r>
              <a:rPr lang="en" sz="1200"/>
              <a:t> se crea una casilla en la memoria (por ejemplo, en la dirección OxFF19), no se almacena ningún valor en ella. Dicha casilla se identifica por el nombre "</a:t>
            </a:r>
            <a:r>
              <a:rPr lang="en" sz="1200"/>
              <a:t>c</a:t>
            </a:r>
            <a:r>
              <a:rPr lang="en" sz="1200"/>
              <a:t>ocina01".</a:t>
            </a:r>
            <a:endParaRPr sz="1200"/>
          </a:p>
          <a:p>
            <a:pPr indent="-304800" lvl="0" marL="457200" marR="72000" rtl="0" algn="just">
              <a:lnSpc>
                <a:spcPct val="100000"/>
              </a:lnSpc>
              <a:spcBef>
                <a:spcPts val="0"/>
              </a:spcBef>
              <a:spcAft>
                <a:spcPts val="0"/>
              </a:spcAft>
              <a:buClr>
                <a:srgbClr val="000000"/>
              </a:buClr>
              <a:buSzPts val="1200"/>
              <a:buChar char="●"/>
            </a:pPr>
            <a:r>
              <a:rPr b="1" lang="en" sz="1200">
                <a:solidFill>
                  <a:srgbClr val="FFFFFF"/>
                </a:solidFill>
                <a:highlight>
                  <a:srgbClr val="0000FF"/>
                </a:highlight>
              </a:rPr>
              <a:t>Instanciación del objeto</a:t>
            </a:r>
            <a:r>
              <a:rPr b="1" lang="en" sz="1200">
                <a:solidFill>
                  <a:srgbClr val="FFFFFF"/>
                </a:solidFill>
                <a:highlight>
                  <a:srgbClr val="0000FF"/>
                </a:highlight>
              </a:rPr>
              <a:t>:</a:t>
            </a:r>
            <a:r>
              <a:rPr lang="en" sz="1200"/>
              <a:t> se crea un espacio en la memoria destinado a almacenar todo lo que contiene dicho objeto (por ejemplo, en la dirección OxA150). Esto se realiza con el operador new.</a:t>
            </a:r>
            <a:endParaRPr sz="1200"/>
          </a:p>
          <a:p>
            <a:pPr indent="-304800" lvl="0" marL="457200" marR="72000" rtl="0" algn="just">
              <a:lnSpc>
                <a:spcPct val="100000"/>
              </a:lnSpc>
              <a:spcBef>
                <a:spcPts val="0"/>
              </a:spcBef>
              <a:spcAft>
                <a:spcPts val="0"/>
              </a:spcAft>
              <a:buClr>
                <a:srgbClr val="000000"/>
              </a:buClr>
              <a:buSzPts val="1200"/>
              <a:buChar char="●"/>
            </a:pPr>
            <a:r>
              <a:rPr b="1" lang="en" sz="1200">
                <a:solidFill>
                  <a:srgbClr val="FFFFFF"/>
                </a:solidFill>
                <a:highlight>
                  <a:srgbClr val="FF9900"/>
                </a:highlight>
              </a:rPr>
              <a:t>Construcción del objeto:</a:t>
            </a:r>
            <a:r>
              <a:rPr lang="en" sz="1200"/>
              <a:t> se utilizan los parámetros de construcción (se almacenan a partir de la dirección 0xA150).</a:t>
            </a:r>
            <a:endParaRPr sz="1200"/>
          </a:p>
          <a:p>
            <a:pPr indent="-304800" lvl="0" marL="457200" marR="72000" rtl="0" algn="just">
              <a:lnSpc>
                <a:spcPct val="100000"/>
              </a:lnSpc>
              <a:spcBef>
                <a:spcPts val="0"/>
              </a:spcBef>
              <a:spcAft>
                <a:spcPts val="0"/>
              </a:spcAft>
              <a:buClr>
                <a:srgbClr val="000000"/>
              </a:buClr>
              <a:buSzPts val="1200"/>
              <a:buChar char="●"/>
            </a:pPr>
            <a:r>
              <a:rPr lang="en" sz="1200"/>
              <a:t>Se </a:t>
            </a:r>
            <a:r>
              <a:rPr b="1" lang="en" sz="1200">
                <a:solidFill>
                  <a:srgbClr val="FFFFFF"/>
                </a:solidFill>
                <a:highlight>
                  <a:srgbClr val="6AA84F"/>
                </a:highlight>
              </a:rPr>
              <a:t>almacena la dirección del objeto</a:t>
            </a:r>
            <a:r>
              <a:rPr lang="en" sz="1200"/>
              <a:t> (0xA150) </a:t>
            </a:r>
            <a:r>
              <a:rPr b="1" lang="en" sz="1200">
                <a:solidFill>
                  <a:srgbClr val="FFFFFF"/>
                </a:solidFill>
                <a:highlight>
                  <a:srgbClr val="6AA84F"/>
                </a:highlight>
              </a:rPr>
              <a:t>en la casilla de la variable</a:t>
            </a:r>
            <a:r>
              <a:rPr lang="en" sz="1200"/>
              <a:t> de tipo objeto (0xFF19). En otras palabras: en la cas</a:t>
            </a:r>
            <a:r>
              <a:rPr lang="en" sz="1200"/>
              <a:t>i</a:t>
            </a:r>
            <a:r>
              <a:rPr lang="en" sz="1200"/>
              <a:t>lla OxFF19 se almacena el número 0xA150.</a:t>
            </a:r>
            <a:endParaRPr sz="1200"/>
          </a:p>
        </p:txBody>
      </p:sp>
      <p:sp>
        <p:nvSpPr>
          <p:cNvPr id="940" name="Google Shape;940;p3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FFFF"/>
                </a:solidFill>
                <a:highlight>
                  <a:srgbClr val="FF0000"/>
                </a:highlight>
              </a:rPr>
              <a:t> Cocina cocina_01 </a:t>
            </a:r>
            <a:r>
              <a:rPr lang="en">
                <a:solidFill>
                  <a:srgbClr val="FFFFFF"/>
                </a:solidFill>
                <a:highlight>
                  <a:srgbClr val="6AA84F"/>
                </a:highlight>
              </a:rPr>
              <a:t>  =   </a:t>
            </a:r>
            <a:r>
              <a:rPr lang="en">
                <a:solidFill>
                  <a:srgbClr val="FFFFFF"/>
                </a:solidFill>
                <a:highlight>
                  <a:srgbClr val="0000FF"/>
                </a:highlight>
              </a:rPr>
              <a:t>  New Cocina   </a:t>
            </a:r>
            <a:r>
              <a:rPr lang="en">
                <a:solidFill>
                  <a:srgbClr val="FFFFFF"/>
                </a:solidFill>
                <a:highlight>
                  <a:srgbClr val="FF9900"/>
                </a:highlight>
              </a:rPr>
              <a:t>  (4, "verde", false) ;    </a:t>
            </a:r>
            <a:endParaRPr>
              <a:solidFill>
                <a:srgbClr val="FFFFFF"/>
              </a:solidFill>
              <a:highlight>
                <a:srgbClr val="FF9900"/>
              </a:highlight>
            </a:endParaRPr>
          </a:p>
        </p:txBody>
      </p:sp>
      <p:pic>
        <p:nvPicPr>
          <p:cNvPr id="941" name="Google Shape;941;p36"/>
          <p:cNvPicPr preferRelativeResize="0"/>
          <p:nvPr/>
        </p:nvPicPr>
        <p:blipFill>
          <a:blip r:embed="rId3">
            <a:alphaModFix/>
          </a:blip>
          <a:stretch>
            <a:fillRect/>
          </a:stretch>
        </p:blipFill>
        <p:spPr>
          <a:xfrm>
            <a:off x="1114704" y="3180050"/>
            <a:ext cx="3266476" cy="1546950"/>
          </a:xfrm>
          <a:prstGeom prst="rect">
            <a:avLst/>
          </a:prstGeom>
          <a:noFill/>
          <a:ln cap="flat" cmpd="sng" w="19050">
            <a:solidFill>
              <a:schemeClr val="accent1"/>
            </a:solidFill>
            <a:prstDash val="solid"/>
            <a:round/>
            <a:headEnd len="sm" w="sm" type="none"/>
            <a:tailEnd len="sm" w="sm" type="none"/>
          </a:ln>
        </p:spPr>
      </p:pic>
      <p:grpSp>
        <p:nvGrpSpPr>
          <p:cNvPr id="942" name="Google Shape;942;p36"/>
          <p:cNvGrpSpPr/>
          <p:nvPr/>
        </p:nvGrpSpPr>
        <p:grpSpPr>
          <a:xfrm>
            <a:off x="128250" y="871371"/>
            <a:ext cx="3964525" cy="3779432"/>
            <a:chOff x="509250" y="566571"/>
            <a:chExt cx="3964525" cy="3779432"/>
          </a:xfrm>
        </p:grpSpPr>
        <p:grpSp>
          <p:nvGrpSpPr>
            <p:cNvPr id="943" name="Google Shape;943;p36"/>
            <p:cNvGrpSpPr/>
            <p:nvPr/>
          </p:nvGrpSpPr>
          <p:grpSpPr>
            <a:xfrm>
              <a:off x="1936001" y="1444628"/>
              <a:ext cx="1000385" cy="883233"/>
              <a:chOff x="6320101" y="1326053"/>
              <a:chExt cx="1000385" cy="883233"/>
            </a:xfrm>
          </p:grpSpPr>
          <p:sp>
            <p:nvSpPr>
              <p:cNvPr id="944" name="Google Shape;944;p36"/>
              <p:cNvSpPr/>
              <p:nvPr/>
            </p:nvSpPr>
            <p:spPr>
              <a:xfrm>
                <a:off x="63201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64391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6"/>
              <p:cNvSpPr/>
              <p:nvPr/>
            </p:nvSpPr>
            <p:spPr>
              <a:xfrm>
                <a:off x="65430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36"/>
            <p:cNvGrpSpPr/>
            <p:nvPr/>
          </p:nvGrpSpPr>
          <p:grpSpPr>
            <a:xfrm>
              <a:off x="737571" y="2278324"/>
              <a:ext cx="519733" cy="485268"/>
              <a:chOff x="4694531" y="2250235"/>
              <a:chExt cx="1090502" cy="1018186"/>
            </a:xfrm>
          </p:grpSpPr>
          <p:sp>
            <p:nvSpPr>
              <p:cNvPr id="948" name="Google Shape;948;p36"/>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36"/>
            <p:cNvGrpSpPr/>
            <p:nvPr/>
          </p:nvGrpSpPr>
          <p:grpSpPr>
            <a:xfrm>
              <a:off x="1447127" y="1709640"/>
              <a:ext cx="180369" cy="168408"/>
              <a:chOff x="4694531" y="2250235"/>
              <a:chExt cx="1090502" cy="1018186"/>
            </a:xfrm>
          </p:grpSpPr>
          <p:sp>
            <p:nvSpPr>
              <p:cNvPr id="952" name="Google Shape;952;p36"/>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36"/>
            <p:cNvGrpSpPr/>
            <p:nvPr/>
          </p:nvGrpSpPr>
          <p:grpSpPr>
            <a:xfrm>
              <a:off x="1529971" y="3813574"/>
              <a:ext cx="519733" cy="485268"/>
              <a:chOff x="4694531" y="2250235"/>
              <a:chExt cx="1090502" cy="1018186"/>
            </a:xfrm>
          </p:grpSpPr>
          <p:sp>
            <p:nvSpPr>
              <p:cNvPr id="956" name="Google Shape;956;p36"/>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36"/>
            <p:cNvSpPr/>
            <p:nvPr/>
          </p:nvSpPr>
          <p:spPr>
            <a:xfrm>
              <a:off x="3053675" y="3713709"/>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2155871" y="91928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rot="10800000">
              <a:off x="4323261" y="320664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rot="10800000">
              <a:off x="889350" y="4253421"/>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509250" y="56657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732296" y="77283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968" name="Shape 968"/>
        <p:cNvGrpSpPr/>
        <p:nvPr/>
      </p:nvGrpSpPr>
      <p:grpSpPr>
        <a:xfrm>
          <a:off x="0" y="0"/>
          <a:ext cx="0" cy="0"/>
          <a:chOff x="0" y="0"/>
          <a:chExt cx="0" cy="0"/>
        </a:xfrm>
      </p:grpSpPr>
      <p:sp>
        <p:nvSpPr>
          <p:cNvPr id="969" name="Google Shape;969;p37"/>
          <p:cNvSpPr/>
          <p:nvPr/>
        </p:nvSpPr>
        <p:spPr>
          <a:xfrm>
            <a:off x="326925" y="1835078"/>
            <a:ext cx="5288400" cy="2205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a:off x="470927" y="1717875"/>
            <a:ext cx="5288400" cy="22059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txBox="1"/>
          <p:nvPr>
            <p:ph idx="1" type="subTitle"/>
          </p:nvPr>
        </p:nvSpPr>
        <p:spPr>
          <a:xfrm>
            <a:off x="532150" y="1855138"/>
            <a:ext cx="5151000" cy="205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Paso 1: Pensar qué es lo que se necesita hacer </a:t>
            </a:r>
            <a:br>
              <a:rPr b="1" lang="en"/>
            </a:br>
            <a:r>
              <a:rPr b="1" lang="en"/>
              <a:t>con un objeto de la clase que se va a crear</a:t>
            </a:r>
            <a:endParaRPr b="1"/>
          </a:p>
          <a:p>
            <a:pPr indent="0" lvl="0" marL="0" rtl="0" algn="just">
              <a:spcBef>
                <a:spcPts val="0"/>
              </a:spcBef>
              <a:spcAft>
                <a:spcPts val="0"/>
              </a:spcAft>
              <a:buNone/>
            </a:pPr>
            <a:r>
              <a:t/>
            </a:r>
            <a:endParaRPr b="1"/>
          </a:p>
          <a:p>
            <a:pPr indent="0" lvl="0" marL="0" rtl="0" algn="just">
              <a:spcBef>
                <a:spcPts val="0"/>
              </a:spcBef>
              <a:spcAft>
                <a:spcPts val="0"/>
              </a:spcAft>
              <a:buNone/>
            </a:pPr>
            <a:r>
              <a:rPr lang="en"/>
              <a:t>Por ejemplo, para crear una clase llamada </a:t>
            </a:r>
            <a:r>
              <a:rPr b="1" lang="en"/>
              <a:t>Automóvil </a:t>
            </a:r>
            <a:r>
              <a:rPr lang="en"/>
              <a:t>no es necesario modelar todas y cada una de las características y acciones de un automóvil de la vida real (hay demasiadas).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Se recomienda escribir en un papel qué acciones se deberán ejecutar. Por ejemplo:</a:t>
            </a:r>
            <a:endParaRPr/>
          </a:p>
          <a:p>
            <a:pPr indent="0" lvl="0" marL="0" rtl="0" algn="just">
              <a:spcBef>
                <a:spcPts val="0"/>
              </a:spcBef>
              <a:spcAft>
                <a:spcPts val="0"/>
              </a:spcAft>
              <a:buNone/>
            </a:pPr>
            <a:r>
              <a:rPr lang="en"/>
              <a:t>   • </a:t>
            </a:r>
            <a:r>
              <a:rPr b="1" lang="en"/>
              <a:t>Poner </a:t>
            </a:r>
            <a:r>
              <a:rPr lang="en"/>
              <a:t>gasolina.</a:t>
            </a:r>
            <a:endParaRPr/>
          </a:p>
          <a:p>
            <a:pPr indent="0" lvl="0" marL="0" rtl="0" algn="just">
              <a:spcBef>
                <a:spcPts val="0"/>
              </a:spcBef>
              <a:spcAft>
                <a:spcPts val="0"/>
              </a:spcAft>
              <a:buNone/>
            </a:pPr>
            <a:r>
              <a:rPr lang="en"/>
              <a:t>   </a:t>
            </a:r>
            <a:r>
              <a:rPr lang="en">
                <a:solidFill>
                  <a:schemeClr val="accent3"/>
                </a:solidFill>
              </a:rPr>
              <a:t>• </a:t>
            </a:r>
            <a:r>
              <a:rPr b="1" lang="en"/>
              <a:t>Avanzar </a:t>
            </a:r>
            <a:r>
              <a:rPr lang="en"/>
              <a:t>cierta distancia.</a:t>
            </a:r>
            <a:endParaRPr/>
          </a:p>
          <a:p>
            <a:pPr indent="0" lvl="0" marL="0" rtl="0" algn="just">
              <a:spcBef>
                <a:spcPts val="0"/>
              </a:spcBef>
              <a:spcAft>
                <a:spcPts val="0"/>
              </a:spcAft>
              <a:buNone/>
            </a:pPr>
            <a:r>
              <a:rPr lang="en"/>
              <a:t>   • </a:t>
            </a:r>
            <a:r>
              <a:rPr b="1" lang="en"/>
              <a:t>Consultar </a:t>
            </a:r>
            <a:r>
              <a:rPr lang="en"/>
              <a:t>cuánta gasolina queda en el tanque.</a:t>
            </a:r>
            <a:endParaRPr/>
          </a:p>
          <a:p>
            <a:pPr indent="0" lvl="0" marL="0" rtl="0" algn="just">
              <a:spcBef>
                <a:spcPts val="0"/>
              </a:spcBef>
              <a:spcAft>
                <a:spcPts val="0"/>
              </a:spcAft>
              <a:buNone/>
            </a:pPr>
            <a:r>
              <a:t/>
            </a:r>
            <a:endParaRPr/>
          </a:p>
        </p:txBody>
      </p:sp>
      <p:sp>
        <p:nvSpPr>
          <p:cNvPr id="972" name="Google Shape;972;p37"/>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73" name="Google Shape;973;p37"/>
          <p:cNvSpPr txBox="1"/>
          <p:nvPr>
            <p:ph idx="6" type="ctrTitle"/>
          </p:nvPr>
        </p:nvSpPr>
        <p:spPr>
          <a:xfrm>
            <a:off x="3738725" y="457300"/>
            <a:ext cx="4636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Paso 1 de 7</a:t>
            </a:r>
            <a:r>
              <a:rPr lang="en"/>
              <a:t>	</a:t>
            </a:r>
            <a:r>
              <a:rPr lang="en"/>
              <a:t>				Diseño de una clase</a:t>
            </a:r>
            <a:endParaRPr/>
          </a:p>
        </p:txBody>
      </p:sp>
      <p:sp>
        <p:nvSpPr>
          <p:cNvPr id="974" name="Google Shape;974;p37"/>
          <p:cNvSpPr/>
          <p:nvPr/>
        </p:nvSpPr>
        <p:spPr>
          <a:xfrm flipH="1">
            <a:off x="6233850" y="1289125"/>
            <a:ext cx="1817500" cy="1005031"/>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Al momento de crear una clase se debe tener una idea específica de qué se va a hacer con ella</a:t>
            </a:r>
            <a:endParaRPr sz="1000">
              <a:solidFill>
                <a:schemeClr val="lt1"/>
              </a:solidFill>
              <a:latin typeface="Anaheim"/>
              <a:ea typeface="Anaheim"/>
              <a:cs typeface="Anaheim"/>
              <a:sym typeface="Anaheim"/>
            </a:endParaRPr>
          </a:p>
          <a:p>
            <a:pPr indent="0" lvl="0" marL="0" marR="72000" rtl="0" algn="ctr">
              <a:spcBef>
                <a:spcPts val="0"/>
              </a:spcBef>
              <a:spcAft>
                <a:spcPts val="0"/>
              </a:spcAft>
              <a:buNone/>
            </a:pPr>
            <a:r>
              <a:t/>
            </a:r>
            <a:endParaRPr sz="1000">
              <a:solidFill>
                <a:schemeClr val="lt1"/>
              </a:solidFill>
              <a:latin typeface="Anaheim"/>
              <a:ea typeface="Anaheim"/>
              <a:cs typeface="Anaheim"/>
              <a:sym typeface="Anaheim"/>
            </a:endParaRPr>
          </a:p>
        </p:txBody>
      </p:sp>
      <p:sp>
        <p:nvSpPr>
          <p:cNvPr id="975" name="Google Shape;975;p37"/>
          <p:cNvSpPr/>
          <p:nvPr/>
        </p:nvSpPr>
        <p:spPr>
          <a:xfrm flipH="1">
            <a:off x="6005250" y="2229051"/>
            <a:ext cx="1817500" cy="589681"/>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Se recomienda utilizar </a:t>
            </a:r>
            <a:br>
              <a:rPr lang="en" sz="1000">
                <a:solidFill>
                  <a:schemeClr val="lt1"/>
                </a:solidFill>
                <a:latin typeface="Anaheim"/>
                <a:ea typeface="Anaheim"/>
                <a:cs typeface="Anaheim"/>
                <a:sym typeface="Anaheim"/>
              </a:rPr>
            </a:br>
            <a:r>
              <a:rPr b="1" lang="en" sz="1000">
                <a:solidFill>
                  <a:schemeClr val="lt1"/>
                </a:solidFill>
                <a:latin typeface="Anaheim"/>
                <a:ea typeface="Anaheim"/>
                <a:cs typeface="Anaheim"/>
                <a:sym typeface="Anaheim"/>
              </a:rPr>
              <a:t>verbos</a:t>
            </a:r>
            <a:r>
              <a:rPr lang="en" sz="1000">
                <a:solidFill>
                  <a:schemeClr val="lt1"/>
                </a:solidFill>
                <a:latin typeface="Anaheim"/>
                <a:ea typeface="Anaheim"/>
                <a:cs typeface="Anaheim"/>
                <a:sym typeface="Anaheim"/>
              </a:rPr>
              <a:t> para los métodos</a:t>
            </a:r>
            <a:endParaRPr sz="1000">
              <a:solidFill>
                <a:schemeClr val="lt1"/>
              </a:solidFill>
              <a:latin typeface="Anaheim"/>
              <a:ea typeface="Anaheim"/>
              <a:cs typeface="Anaheim"/>
              <a:sym typeface="Anaheim"/>
            </a:endParaRPr>
          </a:p>
        </p:txBody>
      </p:sp>
      <p:grpSp>
        <p:nvGrpSpPr>
          <p:cNvPr id="976" name="Google Shape;976;p37"/>
          <p:cNvGrpSpPr/>
          <p:nvPr/>
        </p:nvGrpSpPr>
        <p:grpSpPr>
          <a:xfrm>
            <a:off x="7397617" y="2087231"/>
            <a:ext cx="1482465" cy="2863419"/>
            <a:chOff x="7626217" y="1477631"/>
            <a:chExt cx="1482465" cy="2863419"/>
          </a:xfrm>
        </p:grpSpPr>
        <p:grpSp>
          <p:nvGrpSpPr>
            <p:cNvPr id="977" name="Google Shape;977;p37"/>
            <p:cNvGrpSpPr/>
            <p:nvPr/>
          </p:nvGrpSpPr>
          <p:grpSpPr>
            <a:xfrm>
              <a:off x="8805487" y="3723787"/>
              <a:ext cx="208476" cy="304372"/>
              <a:chOff x="7797287" y="4091587"/>
              <a:chExt cx="208476" cy="304372"/>
            </a:xfrm>
          </p:grpSpPr>
          <p:sp>
            <p:nvSpPr>
              <p:cNvPr id="978" name="Google Shape;978;p37"/>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37"/>
            <p:cNvSpPr/>
            <p:nvPr/>
          </p:nvSpPr>
          <p:spPr>
            <a:xfrm>
              <a:off x="8167927" y="2712685"/>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8306384" y="3089966"/>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a:off x="8743951" y="3637932"/>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8659829" y="1623012"/>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7626217" y="2117265"/>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8216225" y="1983114"/>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8333951" y="2147673"/>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8377632" y="2156240"/>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8456161" y="1568367"/>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8472586" y="1722893"/>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8464285" y="1712328"/>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8566119" y="1722893"/>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8560703" y="1712328"/>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8516578" y="1803818"/>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8527365" y="1875066"/>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8431213" y="1525929"/>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8709681" y="1742070"/>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8727882" y="1755343"/>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3" name="Google Shape;1003;p37"/>
            <p:cNvGrpSpPr/>
            <p:nvPr/>
          </p:nvGrpSpPr>
          <p:grpSpPr>
            <a:xfrm>
              <a:off x="8485681" y="4199260"/>
              <a:ext cx="319804" cy="141790"/>
              <a:chOff x="7477481" y="4567060"/>
              <a:chExt cx="319804" cy="141790"/>
            </a:xfrm>
          </p:grpSpPr>
          <p:sp>
            <p:nvSpPr>
              <p:cNvPr id="1004" name="Google Shape;1004;p37"/>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37"/>
            <p:cNvSpPr/>
            <p:nvPr/>
          </p:nvSpPr>
          <p:spPr>
            <a:xfrm>
              <a:off x="8383536" y="2621384"/>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8642605" y="1477631"/>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8683534" y="1554250"/>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8711901" y="1788015"/>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8644647" y="1531788"/>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8747902" y="1779891"/>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8586983" y="3186384"/>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37"/>
            <p:cNvGrpSpPr/>
            <p:nvPr/>
          </p:nvGrpSpPr>
          <p:grpSpPr>
            <a:xfrm>
              <a:off x="8339678" y="1975923"/>
              <a:ext cx="542780" cy="395840"/>
              <a:chOff x="7331478" y="2343723"/>
              <a:chExt cx="542780" cy="395840"/>
            </a:xfrm>
          </p:grpSpPr>
          <p:sp>
            <p:nvSpPr>
              <p:cNvPr id="1018" name="Google Shape;1018;p37"/>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3" name="Google Shape;1023;p37"/>
            <p:cNvSpPr/>
            <p:nvPr/>
          </p:nvSpPr>
          <p:spPr>
            <a:xfrm>
              <a:off x="8550182" y="4225895"/>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8020680" y="2198190"/>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8615925" y="1984668"/>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8712700" y="19849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8694677" y="20565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8669684" y="22768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8618190" y="21720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8712700" y="19849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8618190" y="21720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flipH="1">
              <a:off x="8508199" y="1716024"/>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036" name="Shape 1036"/>
        <p:cNvGrpSpPr/>
        <p:nvPr/>
      </p:nvGrpSpPr>
      <p:grpSpPr>
        <a:xfrm>
          <a:off x="0" y="0"/>
          <a:ext cx="0" cy="0"/>
          <a:chOff x="0" y="0"/>
          <a:chExt cx="0" cy="0"/>
        </a:xfrm>
      </p:grpSpPr>
      <p:grpSp>
        <p:nvGrpSpPr>
          <p:cNvPr id="1037" name="Google Shape;1037;p38"/>
          <p:cNvGrpSpPr/>
          <p:nvPr/>
        </p:nvGrpSpPr>
        <p:grpSpPr>
          <a:xfrm>
            <a:off x="7123569" y="1564026"/>
            <a:ext cx="1333531" cy="2916217"/>
            <a:chOff x="7352169" y="1792626"/>
            <a:chExt cx="1333531" cy="2916217"/>
          </a:xfrm>
        </p:grpSpPr>
        <p:grpSp>
          <p:nvGrpSpPr>
            <p:cNvPr id="1038" name="Google Shape;1038;p38"/>
            <p:cNvGrpSpPr/>
            <p:nvPr/>
          </p:nvGrpSpPr>
          <p:grpSpPr>
            <a:xfrm>
              <a:off x="7352169" y="1792626"/>
              <a:ext cx="1333531" cy="2916217"/>
              <a:chOff x="7352169" y="1999451"/>
              <a:chExt cx="1333531" cy="2916217"/>
            </a:xfrm>
          </p:grpSpPr>
          <p:grpSp>
            <p:nvGrpSpPr>
              <p:cNvPr id="1039" name="Google Shape;1039;p38"/>
              <p:cNvGrpSpPr/>
              <p:nvPr/>
            </p:nvGrpSpPr>
            <p:grpSpPr>
              <a:xfrm>
                <a:off x="7788625" y="4788743"/>
                <a:ext cx="623190" cy="126925"/>
                <a:chOff x="7605347" y="4840573"/>
                <a:chExt cx="925164" cy="188427"/>
              </a:xfrm>
            </p:grpSpPr>
            <p:sp>
              <p:nvSpPr>
                <p:cNvPr id="1040" name="Google Shape;1040;p38"/>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8"/>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8"/>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8"/>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8"/>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8"/>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8"/>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8"/>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8"/>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8"/>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8"/>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8"/>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8"/>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8"/>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8"/>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8"/>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8"/>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8"/>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8"/>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8"/>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8"/>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8"/>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8"/>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8"/>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8"/>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8"/>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8"/>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8"/>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8"/>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8"/>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8"/>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8"/>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8"/>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8"/>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8"/>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8"/>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8"/>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8"/>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8"/>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8"/>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8"/>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8"/>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8"/>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8"/>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8"/>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8"/>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8"/>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8"/>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8"/>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8"/>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8"/>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38"/>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8"/>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8"/>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8"/>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8"/>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8"/>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8"/>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8"/>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8"/>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8"/>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8"/>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8"/>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8"/>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8"/>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8"/>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38"/>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4" name="Google Shape;1134;p38"/>
          <p:cNvSpPr/>
          <p:nvPr/>
        </p:nvSpPr>
        <p:spPr>
          <a:xfrm>
            <a:off x="261975" y="1219011"/>
            <a:ext cx="4428300" cy="2334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8"/>
          <p:cNvSpPr/>
          <p:nvPr/>
        </p:nvSpPr>
        <p:spPr>
          <a:xfrm>
            <a:off x="353405" y="1094975"/>
            <a:ext cx="4428300" cy="2334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8"/>
          <p:cNvSpPr/>
          <p:nvPr/>
        </p:nvSpPr>
        <p:spPr>
          <a:xfrm>
            <a:off x="3755125" y="2550569"/>
            <a:ext cx="5023200" cy="2418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8"/>
          <p:cNvSpPr txBox="1"/>
          <p:nvPr>
            <p:ph idx="1" type="subTitle"/>
          </p:nvPr>
        </p:nvSpPr>
        <p:spPr>
          <a:xfrm>
            <a:off x="515150" y="1215683"/>
            <a:ext cx="4054200" cy="217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Paso 2: Encontrar nombres para los métodos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Buscar nombres apropiados para los métodos y aplicarlos a un objeto de ejemplo (imaginar que ya se ha programado la clase).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latin typeface="Josefin Sans"/>
                <a:ea typeface="Josefin Sans"/>
                <a:cs typeface="Josefin Sans"/>
                <a:sym typeface="Josefin Sans"/>
              </a:rPr>
              <a:t>Carro unCarro = new Carro(...);</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unCarro.ponerGasolina(20);</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unCarro.avanzar(100);</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unCarro.consultarGasolina();</a:t>
            </a:r>
            <a:endParaRPr>
              <a:latin typeface="Josefin Sans"/>
              <a:ea typeface="Josefin Sans"/>
              <a:cs typeface="Josefin Sans"/>
              <a:sym typeface="Josefin Sans"/>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Notar que todavía no se tienen todos los detalles, </a:t>
            </a:r>
            <a:br>
              <a:rPr lang="en"/>
            </a:br>
            <a:r>
              <a:rPr lang="en"/>
              <a:t>por ejemplo los parámetros de construcción.</a:t>
            </a:r>
            <a:endParaRPr/>
          </a:p>
        </p:txBody>
      </p:sp>
      <p:sp>
        <p:nvSpPr>
          <p:cNvPr id="1138" name="Google Shape;1138;p38"/>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39" name="Google Shape;1139;p38"/>
          <p:cNvSpPr txBox="1"/>
          <p:nvPr>
            <p:ph idx="6" type="ctrTitle"/>
          </p:nvPr>
        </p:nvSpPr>
        <p:spPr>
          <a:xfrm>
            <a:off x="3738725" y="457300"/>
            <a:ext cx="4636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Paso 2 y 3 - de 7</a:t>
            </a:r>
            <a:r>
              <a:rPr lang="en"/>
              <a:t>				Diseño de una clase</a:t>
            </a:r>
            <a:endParaRPr/>
          </a:p>
        </p:txBody>
      </p:sp>
      <p:sp>
        <p:nvSpPr>
          <p:cNvPr id="1140" name="Google Shape;1140;p38"/>
          <p:cNvSpPr/>
          <p:nvPr/>
        </p:nvSpPr>
        <p:spPr>
          <a:xfrm>
            <a:off x="3858835" y="2490024"/>
            <a:ext cx="5023200" cy="24189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txBox="1"/>
          <p:nvPr>
            <p:ph idx="1" type="subTitle"/>
          </p:nvPr>
        </p:nvSpPr>
        <p:spPr>
          <a:xfrm>
            <a:off x="4042297" y="2519910"/>
            <a:ext cx="4736100" cy="235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Paso 3: Documentar la interfaz pública</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n"/>
              <a:t>Comentar, de manera sencilla, qué hace la clase y c/u de sus métodos.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latin typeface="Josefin Sans"/>
                <a:ea typeface="Josefin Sans"/>
                <a:cs typeface="Josefin Sans"/>
                <a:sym typeface="Josefin Sans"/>
              </a:rPr>
              <a:t>//Un Carro que puede avanzar y consumir gasolina.</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public class Carro {</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  </a:t>
            </a:r>
            <a:r>
              <a:rPr lang="en">
                <a:latin typeface="Josefin Sans"/>
                <a:ea typeface="Josefin Sans"/>
                <a:cs typeface="Josefin Sans"/>
                <a:sym typeface="Josefin Sans"/>
              </a:rPr>
              <a:t>//Añadir gasolina al tanque. Cantidad se mide en galones.</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  public void </a:t>
            </a:r>
            <a:r>
              <a:rPr b="1" lang="en">
                <a:latin typeface="Josefin Sans"/>
                <a:ea typeface="Josefin Sans"/>
                <a:cs typeface="Josefin Sans"/>
                <a:sym typeface="Josefin Sans"/>
              </a:rPr>
              <a:t>ponerGasolina </a:t>
            </a:r>
            <a:r>
              <a:rPr lang="en">
                <a:latin typeface="Josefin Sans"/>
                <a:ea typeface="Josefin Sans"/>
                <a:cs typeface="Josefin Sans"/>
                <a:sym typeface="Josefin Sans"/>
              </a:rPr>
              <a:t>(double cantidad) { }</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  //Avanzar cierta distancia (kilómetros), consumiendo gasolina.</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  public void </a:t>
            </a:r>
            <a:r>
              <a:rPr b="1" lang="en">
                <a:latin typeface="Josefin Sans"/>
                <a:ea typeface="Josefin Sans"/>
                <a:cs typeface="Josefin Sans"/>
                <a:sym typeface="Josefin Sans"/>
              </a:rPr>
              <a:t>avanzar </a:t>
            </a:r>
            <a:r>
              <a:rPr lang="en">
                <a:latin typeface="Josefin Sans"/>
                <a:ea typeface="Josefin Sans"/>
                <a:cs typeface="Josefin Sans"/>
                <a:sym typeface="Josefin Sans"/>
              </a:rPr>
              <a:t>(double distancia) { }</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  //Obtener la cantidad de galones de gasolina restantes en el tanque.</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  public double </a:t>
            </a:r>
            <a:r>
              <a:rPr b="1" lang="en">
                <a:latin typeface="Josefin Sans"/>
                <a:ea typeface="Josefin Sans"/>
                <a:cs typeface="Josefin Sans"/>
                <a:sym typeface="Josefin Sans"/>
              </a:rPr>
              <a:t>consultarGasolina</a:t>
            </a:r>
            <a:r>
              <a:rPr lang="en">
                <a:latin typeface="Josefin Sans"/>
                <a:ea typeface="Josefin Sans"/>
                <a:cs typeface="Josefin Sans"/>
                <a:sym typeface="Josefin Sans"/>
              </a:rPr>
              <a:t>() { }</a:t>
            </a:r>
            <a:endParaRPr>
              <a:latin typeface="Josefin Sans"/>
              <a:ea typeface="Josefin Sans"/>
              <a:cs typeface="Josefin Sans"/>
              <a:sym typeface="Josefin Sans"/>
            </a:endParaRPr>
          </a:p>
          <a:p>
            <a:pPr indent="0" lvl="0" marL="0" rtl="0" algn="just">
              <a:spcBef>
                <a:spcPts val="0"/>
              </a:spcBef>
              <a:spcAft>
                <a:spcPts val="0"/>
              </a:spcAft>
              <a:buNone/>
            </a:pPr>
            <a:r>
              <a:rPr lang="en">
                <a:solidFill>
                  <a:schemeClr val="accent3"/>
                </a:solidFill>
                <a:latin typeface="Josefin Sans"/>
                <a:ea typeface="Josefin Sans"/>
                <a:cs typeface="Josefin Sans"/>
                <a:sym typeface="Josefin Sans"/>
              </a:rPr>
              <a:t>}</a:t>
            </a:r>
            <a:endParaRPr/>
          </a:p>
        </p:txBody>
      </p:sp>
      <p:sp>
        <p:nvSpPr>
          <p:cNvPr id="1142" name="Google Shape;1142;p38"/>
          <p:cNvSpPr/>
          <p:nvPr/>
        </p:nvSpPr>
        <p:spPr>
          <a:xfrm flipH="1">
            <a:off x="5313957" y="1212925"/>
            <a:ext cx="2432593" cy="622993"/>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Todavía no se sabe cómo funcionarán los métodos, están vacíos por el momento</a:t>
            </a:r>
            <a:endParaRPr sz="1000">
              <a:solidFill>
                <a:schemeClr val="lt1"/>
              </a:solidFill>
              <a:latin typeface="Anaheim"/>
              <a:ea typeface="Anaheim"/>
              <a:cs typeface="Anaheim"/>
              <a:sym typeface="Anahei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146" name="Shape 1146"/>
        <p:cNvGrpSpPr/>
        <p:nvPr/>
      </p:nvGrpSpPr>
      <p:grpSpPr>
        <a:xfrm>
          <a:off x="0" y="0"/>
          <a:ext cx="0" cy="0"/>
          <a:chOff x="0" y="0"/>
          <a:chExt cx="0" cy="0"/>
        </a:xfrm>
      </p:grpSpPr>
      <p:sp>
        <p:nvSpPr>
          <p:cNvPr id="1147" name="Google Shape;1147;p39"/>
          <p:cNvSpPr/>
          <p:nvPr/>
        </p:nvSpPr>
        <p:spPr>
          <a:xfrm>
            <a:off x="434025" y="1297767"/>
            <a:ext cx="4730700" cy="1596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9"/>
          <p:cNvSpPr/>
          <p:nvPr/>
        </p:nvSpPr>
        <p:spPr>
          <a:xfrm>
            <a:off x="531699" y="1212925"/>
            <a:ext cx="4730700" cy="15969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39"/>
          <p:cNvGrpSpPr/>
          <p:nvPr/>
        </p:nvGrpSpPr>
        <p:grpSpPr>
          <a:xfrm>
            <a:off x="5663627" y="1297775"/>
            <a:ext cx="2799498" cy="3270724"/>
            <a:chOff x="783602" y="2687475"/>
            <a:chExt cx="2799498" cy="3270724"/>
          </a:xfrm>
        </p:grpSpPr>
        <p:sp>
          <p:nvSpPr>
            <p:cNvPr id="1150" name="Google Shape;1150;p39"/>
            <p:cNvSpPr/>
            <p:nvPr/>
          </p:nvSpPr>
          <p:spPr>
            <a:xfrm>
              <a:off x="1110622" y="315360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9"/>
            <p:cNvSpPr/>
            <p:nvPr/>
          </p:nvSpPr>
          <p:spPr>
            <a:xfrm>
              <a:off x="1500559" y="370474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9"/>
            <p:cNvSpPr/>
            <p:nvPr/>
          </p:nvSpPr>
          <p:spPr>
            <a:xfrm>
              <a:off x="1434980" y="360776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9"/>
            <p:cNvSpPr/>
            <p:nvPr/>
          </p:nvSpPr>
          <p:spPr>
            <a:xfrm>
              <a:off x="1564282" y="370688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9"/>
            <p:cNvSpPr/>
            <p:nvPr/>
          </p:nvSpPr>
          <p:spPr>
            <a:xfrm>
              <a:off x="1470028" y="374108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9"/>
            <p:cNvSpPr/>
            <p:nvPr/>
          </p:nvSpPr>
          <p:spPr>
            <a:xfrm>
              <a:off x="1776775" y="418571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9"/>
            <p:cNvSpPr/>
            <p:nvPr/>
          </p:nvSpPr>
          <p:spPr>
            <a:xfrm>
              <a:off x="1378890" y="569350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9"/>
            <p:cNvSpPr/>
            <p:nvPr/>
          </p:nvSpPr>
          <p:spPr>
            <a:xfrm>
              <a:off x="830484" y="548300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9"/>
            <p:cNvSpPr/>
            <p:nvPr/>
          </p:nvSpPr>
          <p:spPr>
            <a:xfrm>
              <a:off x="783602" y="561595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9"/>
            <p:cNvSpPr/>
            <p:nvPr/>
          </p:nvSpPr>
          <p:spPr>
            <a:xfrm>
              <a:off x="1354311" y="586793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9"/>
            <p:cNvSpPr/>
            <p:nvPr/>
          </p:nvSpPr>
          <p:spPr>
            <a:xfrm>
              <a:off x="1381445" y="576990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9"/>
            <p:cNvSpPr/>
            <p:nvPr/>
          </p:nvSpPr>
          <p:spPr>
            <a:xfrm>
              <a:off x="1381551" y="576990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9"/>
            <p:cNvSpPr/>
            <p:nvPr/>
          </p:nvSpPr>
          <p:spPr>
            <a:xfrm>
              <a:off x="875476" y="554974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875476" y="554974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1138632" y="359021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1275462" y="342817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9"/>
            <p:cNvSpPr/>
            <p:nvPr/>
          </p:nvSpPr>
          <p:spPr>
            <a:xfrm>
              <a:off x="1368211" y="349501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9"/>
            <p:cNvSpPr/>
            <p:nvPr/>
          </p:nvSpPr>
          <p:spPr>
            <a:xfrm>
              <a:off x="1375143" y="352870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p:nvPr/>
          </p:nvSpPr>
          <p:spPr>
            <a:xfrm>
              <a:off x="1317337" y="345944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9"/>
            <p:cNvSpPr/>
            <p:nvPr/>
          </p:nvSpPr>
          <p:spPr>
            <a:xfrm>
              <a:off x="1191011" y="321428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9"/>
            <p:cNvSpPr/>
            <p:nvPr/>
          </p:nvSpPr>
          <p:spPr>
            <a:xfrm>
              <a:off x="1176446" y="319863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9"/>
            <p:cNvSpPr/>
            <p:nvPr/>
          </p:nvSpPr>
          <p:spPr>
            <a:xfrm>
              <a:off x="1282009" y="409184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9"/>
            <p:cNvSpPr/>
            <p:nvPr/>
          </p:nvSpPr>
          <p:spPr>
            <a:xfrm>
              <a:off x="1355291" y="572872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9"/>
            <p:cNvSpPr/>
            <p:nvPr/>
          </p:nvSpPr>
          <p:spPr>
            <a:xfrm>
              <a:off x="1354416" y="467393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9"/>
            <p:cNvSpPr/>
            <p:nvPr/>
          </p:nvSpPr>
          <p:spPr>
            <a:xfrm>
              <a:off x="1354416" y="437947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873445" y="409184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9"/>
            <p:cNvSpPr/>
            <p:nvPr/>
          </p:nvSpPr>
          <p:spPr>
            <a:xfrm>
              <a:off x="859755" y="549648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9"/>
            <p:cNvSpPr/>
            <p:nvPr/>
          </p:nvSpPr>
          <p:spPr>
            <a:xfrm>
              <a:off x="1336559" y="333266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9"/>
            <p:cNvSpPr/>
            <p:nvPr/>
          </p:nvSpPr>
          <p:spPr>
            <a:xfrm>
              <a:off x="1407075" y="331694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9"/>
            <p:cNvSpPr/>
            <p:nvPr/>
          </p:nvSpPr>
          <p:spPr>
            <a:xfrm>
              <a:off x="1411592" y="331015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a:off x="1389218" y="334610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9"/>
            <p:cNvSpPr/>
            <p:nvPr/>
          </p:nvSpPr>
          <p:spPr>
            <a:xfrm>
              <a:off x="1330922" y="340622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9"/>
            <p:cNvSpPr/>
            <p:nvPr/>
          </p:nvSpPr>
          <p:spPr>
            <a:xfrm>
              <a:off x="1195668" y="338647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9"/>
            <p:cNvSpPr/>
            <p:nvPr/>
          </p:nvSpPr>
          <p:spPr>
            <a:xfrm>
              <a:off x="1305398" y="329544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9"/>
            <p:cNvSpPr/>
            <p:nvPr/>
          </p:nvSpPr>
          <p:spPr>
            <a:xfrm>
              <a:off x="1387958" y="326684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9"/>
            <p:cNvSpPr/>
            <p:nvPr/>
          </p:nvSpPr>
          <p:spPr>
            <a:xfrm>
              <a:off x="916686" y="567165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9"/>
            <p:cNvSpPr/>
            <p:nvPr/>
          </p:nvSpPr>
          <p:spPr>
            <a:xfrm>
              <a:off x="916826" y="564998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9"/>
            <p:cNvSpPr/>
            <p:nvPr/>
          </p:nvSpPr>
          <p:spPr>
            <a:xfrm>
              <a:off x="1464111" y="586174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9"/>
            <p:cNvSpPr/>
            <p:nvPr/>
          </p:nvSpPr>
          <p:spPr>
            <a:xfrm>
              <a:off x="1464251" y="584311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9"/>
            <p:cNvSpPr/>
            <p:nvPr/>
          </p:nvSpPr>
          <p:spPr>
            <a:xfrm>
              <a:off x="1341076" y="332587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9"/>
            <p:cNvSpPr/>
            <p:nvPr/>
          </p:nvSpPr>
          <p:spPr>
            <a:xfrm>
              <a:off x="1181628" y="407045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9"/>
            <p:cNvSpPr/>
            <p:nvPr/>
          </p:nvSpPr>
          <p:spPr>
            <a:xfrm>
              <a:off x="1224098" y="406796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9"/>
            <p:cNvSpPr/>
            <p:nvPr/>
          </p:nvSpPr>
          <p:spPr>
            <a:xfrm>
              <a:off x="1224098" y="406796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9"/>
            <p:cNvSpPr/>
            <p:nvPr/>
          </p:nvSpPr>
          <p:spPr>
            <a:xfrm>
              <a:off x="1483123" y="406796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9"/>
            <p:cNvSpPr/>
            <p:nvPr/>
          </p:nvSpPr>
          <p:spPr>
            <a:xfrm>
              <a:off x="1354171" y="406796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9"/>
            <p:cNvSpPr/>
            <p:nvPr/>
          </p:nvSpPr>
          <p:spPr>
            <a:xfrm>
              <a:off x="1816234" y="416698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9"/>
            <p:cNvSpPr/>
            <p:nvPr/>
          </p:nvSpPr>
          <p:spPr>
            <a:xfrm>
              <a:off x="1324865" y="389465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9"/>
            <p:cNvSpPr/>
            <p:nvPr/>
          </p:nvSpPr>
          <p:spPr>
            <a:xfrm>
              <a:off x="1070497" y="370642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9"/>
            <p:cNvSpPr/>
            <p:nvPr/>
          </p:nvSpPr>
          <p:spPr>
            <a:xfrm>
              <a:off x="1067626" y="360912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9"/>
            <p:cNvSpPr/>
            <p:nvPr/>
          </p:nvSpPr>
          <p:spPr>
            <a:xfrm>
              <a:off x="1058943" y="3721726"/>
              <a:ext cx="146702" cy="110639"/>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9"/>
            <p:cNvSpPr/>
            <p:nvPr/>
          </p:nvSpPr>
          <p:spPr>
            <a:xfrm>
              <a:off x="1371887" y="387329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9"/>
            <p:cNvSpPr/>
            <p:nvPr/>
          </p:nvSpPr>
          <p:spPr>
            <a:xfrm>
              <a:off x="1641800" y="2687475"/>
              <a:ext cx="1941301" cy="607968"/>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Se recomienda utilizar </a:t>
              </a:r>
              <a:r>
                <a:rPr b="1" lang="en" sz="1000">
                  <a:solidFill>
                    <a:schemeClr val="lt1"/>
                  </a:solidFill>
                  <a:latin typeface="Anaheim"/>
                  <a:ea typeface="Anaheim"/>
                  <a:cs typeface="Anaheim"/>
                  <a:sym typeface="Anaheim"/>
                </a:rPr>
                <a:t>sustantivos </a:t>
              </a:r>
              <a:r>
                <a:rPr lang="en" sz="1000">
                  <a:solidFill>
                    <a:schemeClr val="lt1"/>
                  </a:solidFill>
                  <a:latin typeface="Anaheim"/>
                  <a:ea typeface="Anaheim"/>
                  <a:cs typeface="Anaheim"/>
                  <a:sym typeface="Anaheim"/>
                </a:rPr>
                <a:t>para los atributos</a:t>
              </a:r>
              <a:endParaRPr sz="1000">
                <a:solidFill>
                  <a:schemeClr val="lt1"/>
                </a:solidFill>
                <a:latin typeface="Anaheim"/>
                <a:ea typeface="Anaheim"/>
                <a:cs typeface="Anaheim"/>
                <a:sym typeface="Anaheim"/>
              </a:endParaRPr>
            </a:p>
          </p:txBody>
        </p:sp>
      </p:grpSp>
      <p:sp>
        <p:nvSpPr>
          <p:cNvPr id="1202" name="Google Shape;1202;p39"/>
          <p:cNvSpPr txBox="1"/>
          <p:nvPr>
            <p:ph idx="1" type="subTitle"/>
          </p:nvPr>
        </p:nvSpPr>
        <p:spPr>
          <a:xfrm>
            <a:off x="704490" y="1278972"/>
            <a:ext cx="4331100" cy="148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Paso 4: Determinar qué atributos son necesarios</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n"/>
              <a:t>Pensar qué datos es necesarios conocer para poder realizar las acciones que ya contemplamos en pasos anteriores. Es importante recordar que </a:t>
            </a:r>
            <a:r>
              <a:rPr b="1" lang="en"/>
              <a:t>los métodos pueden ser ejecutados en cualquier orden.</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n">
                <a:solidFill>
                  <a:srgbClr val="0000FF"/>
                </a:solidFill>
              </a:rPr>
              <a:t>Se recomienda </a:t>
            </a:r>
            <a:r>
              <a:rPr b="1" lang="en">
                <a:solidFill>
                  <a:srgbClr val="0000FF"/>
                </a:solidFill>
              </a:rPr>
              <a:t>hacernos esta pregunta</a:t>
            </a:r>
            <a:r>
              <a:rPr lang="en">
                <a:solidFill>
                  <a:srgbClr val="0000FF"/>
                </a:solidFill>
              </a:rPr>
              <a:t> (¿qué datos se necesitan?) </a:t>
            </a:r>
            <a:r>
              <a:rPr b="1" lang="en">
                <a:solidFill>
                  <a:srgbClr val="0000FF"/>
                </a:solidFill>
              </a:rPr>
              <a:t>método por método</a:t>
            </a:r>
            <a:r>
              <a:rPr lang="en">
                <a:solidFill>
                  <a:srgbClr val="0000FF"/>
                </a:solidFill>
              </a:rPr>
              <a:t>, comenzando por el más sencillo.</a:t>
            </a:r>
            <a:endParaRPr>
              <a:solidFill>
                <a:srgbClr val="0000FF"/>
              </a:solidFill>
            </a:endParaRPr>
          </a:p>
        </p:txBody>
      </p:sp>
      <p:sp>
        <p:nvSpPr>
          <p:cNvPr id="1203" name="Google Shape;1203;p39"/>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04" name="Google Shape;1204;p39"/>
          <p:cNvSpPr txBox="1"/>
          <p:nvPr>
            <p:ph idx="6" type="ctrTitle"/>
          </p:nvPr>
        </p:nvSpPr>
        <p:spPr>
          <a:xfrm>
            <a:off x="3738725" y="457300"/>
            <a:ext cx="4636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Paso 4 de 7</a:t>
            </a:r>
            <a:r>
              <a:rPr lang="en"/>
              <a:t>					Diseño de una clase</a:t>
            </a:r>
            <a:endParaRPr/>
          </a:p>
        </p:txBody>
      </p:sp>
      <p:sp>
        <p:nvSpPr>
          <p:cNvPr id="1205" name="Google Shape;1205;p39"/>
          <p:cNvSpPr/>
          <p:nvPr/>
        </p:nvSpPr>
        <p:spPr>
          <a:xfrm>
            <a:off x="3583088" y="3153602"/>
            <a:ext cx="5023200" cy="16818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a:off x="3686798" y="3064251"/>
            <a:ext cx="5023200" cy="16818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txBox="1"/>
          <p:nvPr>
            <p:ph idx="1" type="subTitle"/>
          </p:nvPr>
        </p:nvSpPr>
        <p:spPr>
          <a:xfrm>
            <a:off x="3794061" y="3163909"/>
            <a:ext cx="4736100" cy="156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el método </a:t>
            </a:r>
            <a:r>
              <a:rPr b="1" lang="en"/>
              <a:t>consultarGasolina</a:t>
            </a:r>
            <a:r>
              <a:rPr lang="en"/>
              <a:t>, ten</a:t>
            </a:r>
            <a:r>
              <a:rPr lang="en">
                <a:solidFill>
                  <a:schemeClr val="accent3"/>
                </a:solidFill>
              </a:rPr>
              <a:t>dría sentido considerar un atributo llamado </a:t>
            </a:r>
            <a:r>
              <a:rPr b="1" lang="en">
                <a:solidFill>
                  <a:srgbClr val="FF0000"/>
                </a:solidFill>
              </a:rPr>
              <a:t>gasolina</a:t>
            </a:r>
            <a:r>
              <a:rPr lang="en">
                <a:solidFill>
                  <a:schemeClr val="accent3"/>
                </a:solidFill>
              </a:rPr>
              <a:t>. Algo similar sucede con </a:t>
            </a:r>
            <a:r>
              <a:rPr b="1" lang="en">
                <a:solidFill>
                  <a:schemeClr val="accent3"/>
                </a:solidFill>
              </a:rPr>
              <a:t>ponerGasolina</a:t>
            </a:r>
            <a:r>
              <a:rPr lang="en">
                <a:solidFill>
                  <a:schemeClr val="accent3"/>
                </a:solidFill>
              </a:rPr>
              <a:t>.</a:t>
            </a:r>
            <a:endParaRPr>
              <a:solidFill>
                <a:schemeClr val="accent3"/>
              </a:solidFill>
            </a:endParaRPr>
          </a:p>
          <a:p>
            <a:pPr indent="0" lvl="0" marL="0" rtl="0" algn="just">
              <a:spcBef>
                <a:spcPts val="0"/>
              </a:spcBef>
              <a:spcAft>
                <a:spcPts val="0"/>
              </a:spcAft>
              <a:buNone/>
            </a:pPr>
            <a:r>
              <a:t/>
            </a:r>
            <a:endParaRPr>
              <a:solidFill>
                <a:schemeClr val="accent3"/>
              </a:solidFill>
            </a:endParaRPr>
          </a:p>
          <a:p>
            <a:pPr indent="0" lvl="0" marL="0" rtl="0" algn="just">
              <a:spcBef>
                <a:spcPts val="0"/>
              </a:spcBef>
              <a:spcAft>
                <a:spcPts val="0"/>
              </a:spcAft>
              <a:buNone/>
            </a:pPr>
            <a:r>
              <a:rPr lang="en"/>
              <a:t>Ahora, el método </a:t>
            </a:r>
            <a:r>
              <a:rPr b="1" lang="en"/>
              <a:t>avanzar </a:t>
            </a:r>
            <a:r>
              <a:rPr lang="en"/>
              <a:t>debe reducir la cantidad de gasolina en el tanque. Pero, ¿qué tanto? Eso depende de la </a:t>
            </a:r>
            <a:r>
              <a:rPr b="1" lang="en">
                <a:solidFill>
                  <a:srgbClr val="FF0000"/>
                </a:solidFill>
              </a:rPr>
              <a:t>eficiencia </a:t>
            </a:r>
            <a:r>
              <a:rPr lang="en"/>
              <a:t>del automóvil. Por ejemplo: si se quiere conducir 100 kilómetros y el carro tiene una eficiencia de 20 kilómetros por galón, entonces se necesitarán 5 galones de gasolina para poder ejecutar dicha acción. Candidato perfecto para ser un atributo.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211" name="Shape 1211"/>
        <p:cNvGrpSpPr/>
        <p:nvPr/>
      </p:nvGrpSpPr>
      <p:grpSpPr>
        <a:xfrm>
          <a:off x="0" y="0"/>
          <a:ext cx="0" cy="0"/>
          <a:chOff x="0" y="0"/>
          <a:chExt cx="0" cy="0"/>
        </a:xfrm>
      </p:grpSpPr>
      <p:sp>
        <p:nvSpPr>
          <p:cNvPr id="1212" name="Google Shape;1212;p40"/>
          <p:cNvSpPr/>
          <p:nvPr/>
        </p:nvSpPr>
        <p:spPr>
          <a:xfrm>
            <a:off x="434025" y="1280739"/>
            <a:ext cx="4730700" cy="1276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a:off x="531699" y="1212925"/>
            <a:ext cx="4730700" cy="12765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0"/>
          <p:cNvSpPr txBox="1"/>
          <p:nvPr>
            <p:ph idx="1" type="subTitle"/>
          </p:nvPr>
        </p:nvSpPr>
        <p:spPr>
          <a:xfrm>
            <a:off x="704491" y="1265716"/>
            <a:ext cx="4331100" cy="118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Paso 5: Determinar los constructores</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n"/>
              <a:t>Es común solicitar como parámetros de construcción valores para todos los atributos de nuestra clase, pero es correcto hacer la siguiente pregunta:</a:t>
            </a:r>
            <a:endParaRPr/>
          </a:p>
          <a:p>
            <a:pPr indent="0" lvl="0" marL="0" rtl="0" algn="r">
              <a:spcBef>
                <a:spcPts val="0"/>
              </a:spcBef>
              <a:spcAft>
                <a:spcPts val="0"/>
              </a:spcAft>
              <a:buNone/>
            </a:pPr>
            <a:r>
              <a:rPr b="1" lang="en">
                <a:solidFill>
                  <a:srgbClr val="FF0000"/>
                </a:solidFill>
              </a:rPr>
              <a:t>¿cuáles datos son esenciales?</a:t>
            </a:r>
            <a:endParaRPr b="1">
              <a:solidFill>
                <a:srgbClr val="FF0000"/>
              </a:solidFill>
            </a:endParaRPr>
          </a:p>
        </p:txBody>
      </p:sp>
      <p:sp>
        <p:nvSpPr>
          <p:cNvPr id="1215" name="Google Shape;1215;p40"/>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16" name="Google Shape;1216;p40"/>
          <p:cNvSpPr txBox="1"/>
          <p:nvPr>
            <p:ph idx="6" type="ctrTitle"/>
          </p:nvPr>
        </p:nvSpPr>
        <p:spPr>
          <a:xfrm>
            <a:off x="3738725" y="457300"/>
            <a:ext cx="4636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Paso 5 de 7</a:t>
            </a:r>
            <a:r>
              <a:rPr lang="en"/>
              <a:t>					Diseño de una clase</a:t>
            </a:r>
            <a:endParaRPr/>
          </a:p>
        </p:txBody>
      </p:sp>
      <p:sp>
        <p:nvSpPr>
          <p:cNvPr id="1217" name="Google Shape;1217;p40"/>
          <p:cNvSpPr/>
          <p:nvPr/>
        </p:nvSpPr>
        <p:spPr>
          <a:xfrm>
            <a:off x="944300" y="2988851"/>
            <a:ext cx="3635100" cy="16818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0"/>
          <p:cNvSpPr/>
          <p:nvPr/>
        </p:nvSpPr>
        <p:spPr>
          <a:xfrm>
            <a:off x="1019355" y="2899500"/>
            <a:ext cx="3635100" cy="16818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0"/>
          <p:cNvSpPr txBox="1"/>
          <p:nvPr>
            <p:ph idx="1" type="subTitle"/>
          </p:nvPr>
        </p:nvSpPr>
        <p:spPr>
          <a:xfrm>
            <a:off x="1096981" y="2999158"/>
            <a:ext cx="3427500" cy="156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el ejemplo de la clase Carro, </a:t>
            </a:r>
            <a:r>
              <a:rPr b="1" lang="en"/>
              <a:t>podría ser correcto iniciar con un tanque de gasolina vacío</a:t>
            </a:r>
            <a:r>
              <a:rPr lang="en"/>
              <a: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Pero es esencial conocer la eficiencia de dicho carro, es decir, </a:t>
            </a:r>
            <a:r>
              <a:rPr b="1" lang="en"/>
              <a:t>no hay ningún valor por defecto para la eficiencia</a:t>
            </a:r>
            <a:r>
              <a:rPr lang="en"/>
              <a:t> de un carro genérico. Por tanto debe ser considerado como un parámetro de construcción.</a:t>
            </a:r>
            <a:endParaRPr/>
          </a:p>
        </p:txBody>
      </p:sp>
      <p:sp>
        <p:nvSpPr>
          <p:cNvPr id="1220" name="Google Shape;1220;p40"/>
          <p:cNvSpPr/>
          <p:nvPr/>
        </p:nvSpPr>
        <p:spPr>
          <a:xfrm>
            <a:off x="5917750" y="1289125"/>
            <a:ext cx="2838471" cy="1005031"/>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También es común poseer dos constructores: uno que inicialice todos los atributos con valores por defecto (cero, por ejemplo) y otro que los inicialice con valores provistos por el usuario.</a:t>
            </a:r>
            <a:endParaRPr sz="1000">
              <a:solidFill>
                <a:schemeClr val="lt1"/>
              </a:solidFill>
              <a:latin typeface="Anaheim"/>
              <a:ea typeface="Anaheim"/>
              <a:cs typeface="Anaheim"/>
              <a:sym typeface="Anaheim"/>
            </a:endParaRPr>
          </a:p>
          <a:p>
            <a:pPr indent="0" lvl="0" marL="0" marR="72000" rtl="0" algn="ctr">
              <a:spcBef>
                <a:spcPts val="0"/>
              </a:spcBef>
              <a:spcAft>
                <a:spcPts val="0"/>
              </a:spcAft>
              <a:buNone/>
            </a:pPr>
            <a:r>
              <a:t/>
            </a:r>
            <a:endParaRPr sz="1000">
              <a:solidFill>
                <a:schemeClr val="lt1"/>
              </a:solidFill>
              <a:latin typeface="Anaheim"/>
              <a:ea typeface="Anaheim"/>
              <a:cs typeface="Anaheim"/>
              <a:sym typeface="Anaheim"/>
            </a:endParaRPr>
          </a:p>
        </p:txBody>
      </p:sp>
      <p:grpSp>
        <p:nvGrpSpPr>
          <p:cNvPr id="1221" name="Google Shape;1221;p40"/>
          <p:cNvGrpSpPr/>
          <p:nvPr/>
        </p:nvGrpSpPr>
        <p:grpSpPr>
          <a:xfrm flipH="1">
            <a:off x="5007800" y="2240416"/>
            <a:ext cx="1312611" cy="2750969"/>
            <a:chOff x="1511294" y="1877062"/>
            <a:chExt cx="1312611" cy="2750969"/>
          </a:xfrm>
        </p:grpSpPr>
        <p:sp>
          <p:nvSpPr>
            <p:cNvPr id="1222" name="Google Shape;1222;p40"/>
            <p:cNvSpPr/>
            <p:nvPr/>
          </p:nvSpPr>
          <p:spPr>
            <a:xfrm>
              <a:off x="2090214" y="4496006"/>
              <a:ext cx="283112" cy="132026"/>
            </a:xfrm>
            <a:custGeom>
              <a:rect b="b" l="l" r="r" t="t"/>
              <a:pathLst>
                <a:path extrusionOk="0" h="4156" w="8912">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0"/>
            <p:cNvSpPr/>
            <p:nvPr/>
          </p:nvSpPr>
          <p:spPr>
            <a:xfrm>
              <a:off x="2090659" y="4612756"/>
              <a:ext cx="254807" cy="5242"/>
            </a:xfrm>
            <a:custGeom>
              <a:rect b="b" l="l" r="r" t="t"/>
              <a:pathLst>
                <a:path extrusionOk="0" h="165" w="8021">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0"/>
            <p:cNvSpPr/>
            <p:nvPr/>
          </p:nvSpPr>
          <p:spPr>
            <a:xfrm>
              <a:off x="2245436" y="4583815"/>
              <a:ext cx="13533" cy="15757"/>
            </a:xfrm>
            <a:custGeom>
              <a:rect b="b" l="l" r="r" t="t"/>
              <a:pathLst>
                <a:path extrusionOk="0" h="496" w="426">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0"/>
            <p:cNvSpPr/>
            <p:nvPr/>
          </p:nvSpPr>
          <p:spPr>
            <a:xfrm>
              <a:off x="2255030" y="4586420"/>
              <a:ext cx="12961" cy="18711"/>
            </a:xfrm>
            <a:custGeom>
              <a:rect b="b" l="l" r="r" t="t"/>
              <a:pathLst>
                <a:path extrusionOk="0" h="589" w="408">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0"/>
            <p:cNvSpPr/>
            <p:nvPr/>
          </p:nvSpPr>
          <p:spPr>
            <a:xfrm>
              <a:off x="2092470" y="4584958"/>
              <a:ext cx="44760" cy="29925"/>
            </a:xfrm>
            <a:custGeom>
              <a:rect b="b" l="l" r="r" t="t"/>
              <a:pathLst>
                <a:path extrusionOk="0" h="942" w="1409">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0"/>
            <p:cNvSpPr/>
            <p:nvPr/>
          </p:nvSpPr>
          <p:spPr>
            <a:xfrm>
              <a:off x="2232125" y="4582798"/>
              <a:ext cx="15693" cy="7402"/>
            </a:xfrm>
            <a:custGeom>
              <a:rect b="b" l="l" r="r" t="t"/>
              <a:pathLst>
                <a:path extrusionOk="0" h="233" w="494">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0"/>
            <p:cNvSpPr/>
            <p:nvPr/>
          </p:nvSpPr>
          <p:spPr>
            <a:xfrm>
              <a:off x="2226438" y="4572791"/>
              <a:ext cx="18425" cy="5115"/>
            </a:xfrm>
            <a:custGeom>
              <a:rect b="b" l="l" r="r" t="t"/>
              <a:pathLst>
                <a:path extrusionOk="0" h="161" w="58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0"/>
            <p:cNvSpPr/>
            <p:nvPr/>
          </p:nvSpPr>
          <p:spPr>
            <a:xfrm>
              <a:off x="2670659" y="1877062"/>
              <a:ext cx="153246" cy="213255"/>
            </a:xfrm>
            <a:custGeom>
              <a:rect b="b" l="l" r="r" t="t"/>
              <a:pathLst>
                <a:path extrusionOk="0" h="6713" w="4824">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0"/>
            <p:cNvSpPr/>
            <p:nvPr/>
          </p:nvSpPr>
          <p:spPr>
            <a:xfrm>
              <a:off x="1952688" y="2001405"/>
              <a:ext cx="216337" cy="375841"/>
            </a:xfrm>
            <a:custGeom>
              <a:rect b="b" l="l" r="r" t="t"/>
              <a:pathLst>
                <a:path extrusionOk="0" h="11831" w="681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0"/>
            <p:cNvSpPr/>
            <p:nvPr/>
          </p:nvSpPr>
          <p:spPr>
            <a:xfrm>
              <a:off x="1890739" y="1948828"/>
              <a:ext cx="311004" cy="324854"/>
            </a:xfrm>
            <a:custGeom>
              <a:rect b="b" l="l" r="r" t="t"/>
              <a:pathLst>
                <a:path extrusionOk="0" h="10226" w="979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0"/>
            <p:cNvSpPr/>
            <p:nvPr/>
          </p:nvSpPr>
          <p:spPr>
            <a:xfrm>
              <a:off x="1542936" y="4518435"/>
              <a:ext cx="147528" cy="109534"/>
            </a:xfrm>
            <a:custGeom>
              <a:rect b="b" l="l" r="r" t="t"/>
              <a:pathLst>
                <a:path extrusionOk="0" h="3448" w="4644">
                  <a:moveTo>
                    <a:pt x="651" y="1"/>
                  </a:moveTo>
                  <a:lnTo>
                    <a:pt x="1" y="2895"/>
                  </a:lnTo>
                  <a:lnTo>
                    <a:pt x="4483" y="3448"/>
                  </a:lnTo>
                  <a:lnTo>
                    <a:pt x="4644" y="584"/>
                  </a:lnTo>
                  <a:lnTo>
                    <a:pt x="651"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0"/>
            <p:cNvSpPr/>
            <p:nvPr/>
          </p:nvSpPr>
          <p:spPr>
            <a:xfrm>
              <a:off x="1613081" y="4522946"/>
              <a:ext cx="16043" cy="83803"/>
            </a:xfrm>
            <a:custGeom>
              <a:rect b="b" l="l" r="r" t="t"/>
              <a:pathLst>
                <a:path extrusionOk="0" h="2638" w="505">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0"/>
            <p:cNvSpPr/>
            <p:nvPr/>
          </p:nvSpPr>
          <p:spPr>
            <a:xfrm>
              <a:off x="1546494" y="4592424"/>
              <a:ext cx="139586" cy="25732"/>
            </a:xfrm>
            <a:custGeom>
              <a:rect b="b" l="l" r="r" t="t"/>
              <a:pathLst>
                <a:path extrusionOk="0" h="810" w="4394">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0"/>
            <p:cNvSpPr/>
            <p:nvPr/>
          </p:nvSpPr>
          <p:spPr>
            <a:xfrm>
              <a:off x="1511294" y="3054281"/>
              <a:ext cx="776588" cy="1512069"/>
            </a:xfrm>
            <a:custGeom>
              <a:rect b="b" l="l" r="r" t="t"/>
              <a:pathLst>
                <a:path extrusionOk="0" h="47598" w="24446">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1932165" y="3255885"/>
              <a:ext cx="176119" cy="37549"/>
            </a:xfrm>
            <a:custGeom>
              <a:rect b="b" l="l" r="r" t="t"/>
              <a:pathLst>
                <a:path extrusionOk="0" h="1182" w="5544">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1525622" y="4471798"/>
              <a:ext cx="227741" cy="8323"/>
            </a:xfrm>
            <a:custGeom>
              <a:rect b="b" l="l" r="r" t="t"/>
              <a:pathLst>
                <a:path extrusionOk="0" h="262" w="7169">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2040369" y="4471703"/>
              <a:ext cx="245880" cy="8545"/>
            </a:xfrm>
            <a:custGeom>
              <a:rect b="b" l="l" r="r" t="t"/>
              <a:pathLst>
                <a:path extrusionOk="0" h="269" w="774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1632555" y="3296962"/>
              <a:ext cx="255824" cy="1178860"/>
            </a:xfrm>
            <a:custGeom>
              <a:rect b="b" l="l" r="r" t="t"/>
              <a:pathLst>
                <a:path extrusionOk="0" h="37109" w="8053">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0"/>
            <p:cNvSpPr/>
            <p:nvPr/>
          </p:nvSpPr>
          <p:spPr>
            <a:xfrm>
              <a:off x="2149908" y="3290672"/>
              <a:ext cx="14486" cy="1185277"/>
            </a:xfrm>
            <a:custGeom>
              <a:rect b="b" l="l" r="r" t="t"/>
              <a:pathLst>
                <a:path extrusionOk="0" h="37311" w="456">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0"/>
            <p:cNvSpPr/>
            <p:nvPr/>
          </p:nvSpPr>
          <p:spPr>
            <a:xfrm>
              <a:off x="1557423" y="2036192"/>
              <a:ext cx="1218029" cy="1049916"/>
            </a:xfrm>
            <a:custGeom>
              <a:rect b="b" l="l" r="r" t="t"/>
              <a:pathLst>
                <a:path extrusionOk="0" h="33050" w="38342">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1764967" y="2513102"/>
              <a:ext cx="18425" cy="573022"/>
            </a:xfrm>
            <a:custGeom>
              <a:rect b="b" l="l" r="r" t="t"/>
              <a:pathLst>
                <a:path extrusionOk="0" h="18038" w="58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0"/>
            <p:cNvSpPr/>
            <p:nvPr/>
          </p:nvSpPr>
          <p:spPr>
            <a:xfrm>
              <a:off x="2472550" y="2314421"/>
              <a:ext cx="26462" cy="59405"/>
            </a:xfrm>
            <a:custGeom>
              <a:rect b="b" l="l" r="r" t="t"/>
              <a:pathLst>
                <a:path extrusionOk="0" h="1870" w="833">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0"/>
            <p:cNvSpPr/>
            <p:nvPr/>
          </p:nvSpPr>
          <p:spPr>
            <a:xfrm>
              <a:off x="2472550" y="2314421"/>
              <a:ext cx="46031" cy="37009"/>
            </a:xfrm>
            <a:custGeom>
              <a:rect b="b" l="l" r="r" t="t"/>
              <a:pathLst>
                <a:path extrusionOk="0" h="1165" w="1449">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2644133" y="2062941"/>
              <a:ext cx="116301" cy="62074"/>
            </a:xfrm>
            <a:custGeom>
              <a:rect b="b" l="l" r="r" t="t"/>
              <a:pathLst>
                <a:path extrusionOk="0" h="1954" w="3661">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1716552" y="2787774"/>
              <a:ext cx="59945" cy="13533"/>
            </a:xfrm>
            <a:custGeom>
              <a:rect b="b" l="l" r="r" t="t"/>
              <a:pathLst>
                <a:path extrusionOk="0" h="426" w="1887">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2129385" y="2353973"/>
              <a:ext cx="100639" cy="131867"/>
            </a:xfrm>
            <a:custGeom>
              <a:rect b="b" l="l" r="r" t="t"/>
              <a:pathLst>
                <a:path extrusionOk="0" h="4151" w="3168">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0"/>
            <p:cNvSpPr/>
            <p:nvPr/>
          </p:nvSpPr>
          <p:spPr>
            <a:xfrm>
              <a:off x="1766015" y="3055457"/>
              <a:ext cx="491284" cy="30814"/>
            </a:xfrm>
            <a:custGeom>
              <a:rect b="b" l="l" r="r" t="t"/>
              <a:pathLst>
                <a:path extrusionOk="0" h="970" w="15465">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1651521" y="2349113"/>
              <a:ext cx="414852" cy="325140"/>
            </a:xfrm>
            <a:custGeom>
              <a:rect b="b" l="l" r="r" t="t"/>
              <a:pathLst>
                <a:path extrusionOk="0" h="10235" w="13059">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2002660" y="2627501"/>
              <a:ext cx="244927" cy="327523"/>
            </a:xfrm>
            <a:custGeom>
              <a:rect b="b" l="l" r="r" t="t"/>
              <a:pathLst>
                <a:path extrusionOk="0" h="10310" w="771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0"/>
            <p:cNvSpPr/>
            <p:nvPr/>
          </p:nvSpPr>
          <p:spPr>
            <a:xfrm>
              <a:off x="1778723" y="2764774"/>
              <a:ext cx="197499" cy="310909"/>
            </a:xfrm>
            <a:custGeom>
              <a:rect b="b" l="l" r="r" t="t"/>
              <a:pathLst>
                <a:path extrusionOk="0" h="9787" w="6217">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0"/>
            <p:cNvSpPr/>
            <p:nvPr/>
          </p:nvSpPr>
          <p:spPr>
            <a:xfrm>
              <a:off x="1944015" y="2615747"/>
              <a:ext cx="55561" cy="54449"/>
            </a:xfrm>
            <a:custGeom>
              <a:rect b="b" l="l" r="r" t="t"/>
              <a:pathLst>
                <a:path extrusionOk="0" h="1714" w="1749">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1620769" y="2741011"/>
              <a:ext cx="98066" cy="229997"/>
            </a:xfrm>
            <a:custGeom>
              <a:rect b="b" l="l" r="r" t="t"/>
              <a:pathLst>
                <a:path extrusionOk="0" h="7240" w="3087">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2308529" y="2410903"/>
              <a:ext cx="257634" cy="131899"/>
            </a:xfrm>
            <a:custGeom>
              <a:rect b="b" l="l" r="r" t="t"/>
              <a:pathLst>
                <a:path extrusionOk="0" h="4152" w="811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2516073" y="2080318"/>
              <a:ext cx="148227" cy="184029"/>
            </a:xfrm>
            <a:custGeom>
              <a:rect b="b" l="l" r="r" t="t"/>
              <a:pathLst>
                <a:path extrusionOk="0" h="5793" w="4666">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1952434" y="2346381"/>
              <a:ext cx="143144" cy="4447"/>
            </a:xfrm>
            <a:custGeom>
              <a:rect b="b" l="l" r="r" t="t"/>
              <a:pathLst>
                <a:path extrusionOk="0" h="140" w="4506">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261" name="Shape 261"/>
        <p:cNvGrpSpPr/>
        <p:nvPr/>
      </p:nvGrpSpPr>
      <p:grpSpPr>
        <a:xfrm>
          <a:off x="0" y="0"/>
          <a:ext cx="0" cy="0"/>
          <a:chOff x="0" y="0"/>
          <a:chExt cx="0" cy="0"/>
        </a:xfrm>
      </p:grpSpPr>
      <p:grpSp>
        <p:nvGrpSpPr>
          <p:cNvPr id="262" name="Google Shape;262;p23"/>
          <p:cNvGrpSpPr/>
          <p:nvPr/>
        </p:nvGrpSpPr>
        <p:grpSpPr>
          <a:xfrm>
            <a:off x="4534350" y="4313399"/>
            <a:ext cx="4600713" cy="150450"/>
            <a:chOff x="0" y="4397412"/>
            <a:chExt cx="4600713" cy="150450"/>
          </a:xfrm>
        </p:grpSpPr>
        <p:sp>
          <p:nvSpPr>
            <p:cNvPr id="263" name="Google Shape;263;p2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215730" y="639227"/>
            <a:ext cx="3081703" cy="3447997"/>
            <a:chOff x="5150194" y="1591500"/>
            <a:chExt cx="3081703" cy="2529341"/>
          </a:xfrm>
        </p:grpSpPr>
        <p:sp>
          <p:nvSpPr>
            <p:cNvPr id="269" name="Google Shape;269;p23"/>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3"/>
          <p:cNvGrpSpPr/>
          <p:nvPr/>
        </p:nvGrpSpPr>
        <p:grpSpPr>
          <a:xfrm>
            <a:off x="5723516" y="449281"/>
            <a:ext cx="2288423" cy="1787926"/>
            <a:chOff x="5723516" y="1479118"/>
            <a:chExt cx="2288423" cy="1787926"/>
          </a:xfrm>
        </p:grpSpPr>
        <p:sp>
          <p:nvSpPr>
            <p:cNvPr id="272" name="Google Shape;272;p23"/>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3"/>
          <p:cNvSpPr txBox="1"/>
          <p:nvPr>
            <p:ph type="ctrTitle"/>
          </p:nvPr>
        </p:nvSpPr>
        <p:spPr>
          <a:xfrm>
            <a:off x="889500" y="1715300"/>
            <a:ext cx="2499900" cy="11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T2:</a:t>
            </a:r>
            <a:r>
              <a:rPr lang="en"/>
              <a:t> Introducción a la POO</a:t>
            </a:r>
            <a:endParaRPr/>
          </a:p>
        </p:txBody>
      </p:sp>
      <p:sp>
        <p:nvSpPr>
          <p:cNvPr id="278" name="Google Shape;278;p23"/>
          <p:cNvSpPr txBox="1"/>
          <p:nvPr>
            <p:ph idx="1" type="subTitle"/>
          </p:nvPr>
        </p:nvSpPr>
        <p:spPr>
          <a:xfrm>
            <a:off x="889350" y="2819625"/>
            <a:ext cx="24999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Introducción teórica y práctica a los conceptos fundamentales de la orientación a objetos, </a:t>
            </a:r>
            <a:br>
              <a:rPr lang="en"/>
            </a:br>
            <a:r>
              <a:rPr lang="en"/>
              <a:t>además de algunos consejos </a:t>
            </a:r>
            <a:br>
              <a:rPr lang="en"/>
            </a:br>
            <a:r>
              <a:rPr lang="en"/>
              <a:t>para la creación de clases.</a:t>
            </a:r>
            <a:endParaRPr/>
          </a:p>
        </p:txBody>
      </p:sp>
      <p:grpSp>
        <p:nvGrpSpPr>
          <p:cNvPr id="279" name="Google Shape;279;p23"/>
          <p:cNvGrpSpPr/>
          <p:nvPr/>
        </p:nvGrpSpPr>
        <p:grpSpPr>
          <a:xfrm>
            <a:off x="4394088" y="3149994"/>
            <a:ext cx="1221060" cy="1220197"/>
            <a:chOff x="4394088" y="3299519"/>
            <a:chExt cx="1221060" cy="1220197"/>
          </a:xfrm>
        </p:grpSpPr>
        <p:sp>
          <p:nvSpPr>
            <p:cNvPr id="280" name="Google Shape;280;p23"/>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3"/>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8052890" y="3127164"/>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8052890" y="2518830"/>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23"/>
          <p:cNvGrpSpPr/>
          <p:nvPr/>
        </p:nvGrpSpPr>
        <p:grpSpPr>
          <a:xfrm>
            <a:off x="4672707" y="848229"/>
            <a:ext cx="3429605" cy="3101405"/>
            <a:chOff x="4710406" y="1815485"/>
            <a:chExt cx="3380253" cy="2313100"/>
          </a:xfrm>
        </p:grpSpPr>
        <p:sp>
          <p:nvSpPr>
            <p:cNvPr id="288" name="Google Shape;288;p23"/>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rgbClr val="F8F8F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3"/>
          <p:cNvSpPr/>
          <p:nvPr/>
        </p:nvSpPr>
        <p:spPr>
          <a:xfrm rot="-5400000">
            <a:off x="8514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3"/>
          <p:cNvGrpSpPr/>
          <p:nvPr/>
        </p:nvGrpSpPr>
        <p:grpSpPr>
          <a:xfrm>
            <a:off x="4772580" y="1241943"/>
            <a:ext cx="3229821" cy="2403814"/>
            <a:chOff x="4772580" y="1241943"/>
            <a:chExt cx="3229821" cy="2403814"/>
          </a:xfrm>
        </p:grpSpPr>
        <p:grpSp>
          <p:nvGrpSpPr>
            <p:cNvPr id="292" name="Google Shape;292;p23"/>
            <p:cNvGrpSpPr/>
            <p:nvPr/>
          </p:nvGrpSpPr>
          <p:grpSpPr>
            <a:xfrm>
              <a:off x="4772580" y="1241943"/>
              <a:ext cx="3229821" cy="2403814"/>
              <a:chOff x="4772580" y="1241943"/>
              <a:chExt cx="3229821" cy="2403814"/>
            </a:xfrm>
          </p:grpSpPr>
          <p:grpSp>
            <p:nvGrpSpPr>
              <p:cNvPr id="293" name="Google Shape;293;p23"/>
              <p:cNvGrpSpPr/>
              <p:nvPr/>
            </p:nvGrpSpPr>
            <p:grpSpPr>
              <a:xfrm>
                <a:off x="4772580" y="1241943"/>
                <a:ext cx="3229821" cy="2403814"/>
                <a:chOff x="3545138" y="1388038"/>
                <a:chExt cx="4331260" cy="3223567"/>
              </a:xfrm>
            </p:grpSpPr>
            <p:sp>
              <p:nvSpPr>
                <p:cNvPr id="294" name="Google Shape;294;p23"/>
                <p:cNvSpPr txBox="1"/>
                <p:nvPr/>
              </p:nvSpPr>
              <p:spPr>
                <a:xfrm>
                  <a:off x="3545138" y="1388038"/>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T1</a:t>
                  </a:r>
                  <a:endParaRPr/>
                </a:p>
              </p:txBody>
            </p:sp>
            <p:sp>
              <p:nvSpPr>
                <p:cNvPr id="295" name="Google Shape;295;p23"/>
                <p:cNvSpPr txBox="1"/>
                <p:nvPr/>
              </p:nvSpPr>
              <p:spPr>
                <a:xfrm>
                  <a:off x="3545138" y="2008445"/>
                  <a:ext cx="783900" cy="431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T2</a:t>
                  </a:r>
                  <a:endParaRPr/>
                </a:p>
              </p:txBody>
            </p:sp>
            <p:sp>
              <p:nvSpPr>
                <p:cNvPr id="296" name="Google Shape;296;p23"/>
                <p:cNvSpPr txBox="1"/>
                <p:nvPr/>
              </p:nvSpPr>
              <p:spPr>
                <a:xfrm>
                  <a:off x="3545138" y="2628852"/>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T3</a:t>
                  </a:r>
                  <a:endParaRPr/>
                </a:p>
              </p:txBody>
            </p:sp>
            <p:sp>
              <p:nvSpPr>
                <p:cNvPr id="297" name="Google Shape;297;p23"/>
                <p:cNvSpPr txBox="1"/>
                <p:nvPr/>
              </p:nvSpPr>
              <p:spPr>
                <a:xfrm>
                  <a:off x="3545138" y="3249259"/>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T4</a:t>
                  </a:r>
                  <a:endParaRPr/>
                </a:p>
              </p:txBody>
            </p:sp>
            <p:sp>
              <p:nvSpPr>
                <p:cNvPr id="298" name="Google Shape;298;p23"/>
                <p:cNvSpPr txBox="1"/>
                <p:nvPr/>
              </p:nvSpPr>
              <p:spPr>
                <a:xfrm>
                  <a:off x="3545138" y="3869666"/>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T5</a:t>
                  </a:r>
                  <a:endParaRPr/>
                </a:p>
              </p:txBody>
            </p:sp>
            <p:sp>
              <p:nvSpPr>
                <p:cNvPr id="299" name="Google Shape;299;p23"/>
                <p:cNvSpPr txBox="1"/>
                <p:nvPr/>
              </p:nvSpPr>
              <p:spPr>
                <a:xfrm>
                  <a:off x="4727584" y="1388038"/>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300" name="Google Shape;300;p23"/>
                <p:cNvSpPr txBox="1"/>
                <p:nvPr/>
              </p:nvSpPr>
              <p:spPr>
                <a:xfrm>
                  <a:off x="4727584" y="2628852"/>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a:t>
                  </a:r>
                  <a:endParaRPr/>
                </a:p>
              </p:txBody>
            </p:sp>
            <p:sp>
              <p:nvSpPr>
                <p:cNvPr id="301" name="Google Shape;301;p23"/>
                <p:cNvSpPr txBox="1"/>
                <p:nvPr/>
              </p:nvSpPr>
              <p:spPr>
                <a:xfrm>
                  <a:off x="4727584" y="3869666"/>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a:t>
                  </a:r>
                  <a:endParaRPr/>
                </a:p>
              </p:txBody>
            </p:sp>
            <p:sp>
              <p:nvSpPr>
                <p:cNvPr id="302" name="Google Shape;302;p23"/>
                <p:cNvSpPr txBox="1"/>
                <p:nvPr/>
              </p:nvSpPr>
              <p:spPr>
                <a:xfrm>
                  <a:off x="4727584" y="2008445"/>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PR1</a:t>
                  </a:r>
                  <a:endParaRPr/>
                </a:p>
              </p:txBody>
            </p:sp>
            <p:sp>
              <p:nvSpPr>
                <p:cNvPr id="303" name="Google Shape;303;p23"/>
                <p:cNvSpPr txBox="1"/>
                <p:nvPr/>
              </p:nvSpPr>
              <p:spPr>
                <a:xfrm>
                  <a:off x="4727584" y="3249259"/>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PR2</a:t>
                  </a:r>
                  <a:endParaRPr/>
                </a:p>
              </p:txBody>
            </p:sp>
            <p:sp>
              <p:nvSpPr>
                <p:cNvPr id="304" name="Google Shape;304;p23"/>
                <p:cNvSpPr txBox="1"/>
                <p:nvPr/>
              </p:nvSpPr>
              <p:spPr>
                <a:xfrm>
                  <a:off x="5910030" y="1388038"/>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CC1</a:t>
                  </a:r>
                  <a:endParaRPr/>
                </a:p>
              </p:txBody>
            </p:sp>
            <p:sp>
              <p:nvSpPr>
                <p:cNvPr id="305" name="Google Shape;305;p23"/>
                <p:cNvSpPr txBox="1"/>
                <p:nvPr/>
              </p:nvSpPr>
              <p:spPr>
                <a:xfrm>
                  <a:off x="5910030" y="2008445"/>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CC2</a:t>
                  </a:r>
                  <a:endParaRPr/>
                </a:p>
              </p:txBody>
            </p:sp>
            <p:sp>
              <p:nvSpPr>
                <p:cNvPr id="306" name="Google Shape;306;p23"/>
                <p:cNvSpPr txBox="1"/>
                <p:nvPr/>
              </p:nvSpPr>
              <p:spPr>
                <a:xfrm>
                  <a:off x="5910030" y="2628852"/>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CC3</a:t>
                  </a:r>
                  <a:endParaRPr/>
                </a:p>
              </p:txBody>
            </p:sp>
            <p:sp>
              <p:nvSpPr>
                <p:cNvPr id="307" name="Google Shape;307;p23"/>
                <p:cNvSpPr txBox="1"/>
                <p:nvPr/>
              </p:nvSpPr>
              <p:spPr>
                <a:xfrm>
                  <a:off x="5910030" y="3249259"/>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CC4</a:t>
                  </a:r>
                  <a:endParaRPr/>
                </a:p>
              </p:txBody>
            </p:sp>
            <p:sp>
              <p:nvSpPr>
                <p:cNvPr id="308" name="Google Shape;308;p23"/>
                <p:cNvSpPr txBox="1"/>
                <p:nvPr/>
              </p:nvSpPr>
              <p:spPr>
                <a:xfrm>
                  <a:off x="5910030" y="3869666"/>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CC5</a:t>
                  </a:r>
                  <a:endParaRPr/>
                </a:p>
              </p:txBody>
            </p:sp>
            <p:sp>
              <p:nvSpPr>
                <p:cNvPr id="309" name="Google Shape;309;p23"/>
                <p:cNvSpPr txBox="1"/>
                <p:nvPr/>
              </p:nvSpPr>
              <p:spPr>
                <a:xfrm>
                  <a:off x="7092487" y="1698213"/>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CP1</a:t>
                  </a:r>
                  <a:endParaRPr/>
                </a:p>
              </p:txBody>
            </p:sp>
            <p:sp>
              <p:nvSpPr>
                <p:cNvPr id="310" name="Google Shape;310;p23"/>
                <p:cNvSpPr txBox="1"/>
                <p:nvPr/>
              </p:nvSpPr>
              <p:spPr>
                <a:xfrm>
                  <a:off x="7092487" y="2939055"/>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CP2</a:t>
                  </a:r>
                  <a:endParaRPr/>
                </a:p>
              </p:txBody>
            </p:sp>
            <p:sp>
              <p:nvSpPr>
                <p:cNvPr id="311" name="Google Shape;311;p23"/>
                <p:cNvSpPr txBox="1"/>
                <p:nvPr/>
              </p:nvSpPr>
              <p:spPr>
                <a:xfrm>
                  <a:off x="7092498" y="4179905"/>
                  <a:ext cx="783900" cy="43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EE1</a:t>
                  </a:r>
                  <a:endParaRPr/>
                </a:p>
              </p:txBody>
            </p:sp>
            <p:cxnSp>
              <p:nvCxnSpPr>
                <p:cNvPr id="312" name="Google Shape;312;p23"/>
                <p:cNvCxnSpPr>
                  <a:stCxn id="294" idx="2"/>
                  <a:endCxn id="295" idx="0"/>
                </p:cNvCxnSpPr>
                <p:nvPr/>
              </p:nvCxnSpPr>
              <p:spPr>
                <a:xfrm flipH="1" rot="-5400000">
                  <a:off x="3843038" y="1913788"/>
                  <a:ext cx="188700" cy="6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13" name="Google Shape;313;p23"/>
                <p:cNvCxnSpPr>
                  <a:stCxn id="299" idx="2"/>
                  <a:endCxn id="309" idx="1"/>
                </p:cNvCxnSpPr>
                <p:nvPr/>
              </p:nvCxnSpPr>
              <p:spPr>
                <a:xfrm flipH="1" rot="-5400000">
                  <a:off x="6058984" y="880287"/>
                  <a:ext cx="94200" cy="1973100"/>
                </a:xfrm>
                <a:prstGeom prst="curvedConnector2">
                  <a:avLst/>
                </a:prstGeom>
                <a:noFill/>
                <a:ln cap="flat" cmpd="sng" w="9525">
                  <a:solidFill>
                    <a:srgbClr val="000000"/>
                  </a:solidFill>
                  <a:prstDash val="solid"/>
                  <a:round/>
                  <a:headEnd len="med" w="med" type="none"/>
                  <a:tailEnd len="med" w="med" type="triangle"/>
                </a:ln>
              </p:spPr>
            </p:cxnSp>
            <p:cxnSp>
              <p:nvCxnSpPr>
                <p:cNvPr id="314" name="Google Shape;314;p23"/>
                <p:cNvCxnSpPr>
                  <a:stCxn id="295" idx="2"/>
                  <a:endCxn id="296" idx="0"/>
                </p:cNvCxnSpPr>
                <p:nvPr/>
              </p:nvCxnSpPr>
              <p:spPr>
                <a:xfrm flipH="1" rot="-5400000">
                  <a:off x="3843038" y="2534195"/>
                  <a:ext cx="188700" cy="6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15" name="Google Shape;315;p23"/>
                <p:cNvCxnSpPr>
                  <a:stCxn id="296" idx="2"/>
                  <a:endCxn id="297" idx="0"/>
                </p:cNvCxnSpPr>
                <p:nvPr/>
              </p:nvCxnSpPr>
              <p:spPr>
                <a:xfrm flipH="1" rot="-5400000">
                  <a:off x="3843038" y="3154602"/>
                  <a:ext cx="188700" cy="6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16" name="Google Shape;316;p23"/>
                <p:cNvCxnSpPr>
                  <a:stCxn id="297" idx="2"/>
                  <a:endCxn id="298" idx="0"/>
                </p:cNvCxnSpPr>
                <p:nvPr/>
              </p:nvCxnSpPr>
              <p:spPr>
                <a:xfrm flipH="1" rot="-5400000">
                  <a:off x="3843038" y="3775009"/>
                  <a:ext cx="188700" cy="6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17" name="Google Shape;317;p23"/>
                <p:cNvCxnSpPr>
                  <a:stCxn id="295" idx="3"/>
                  <a:endCxn id="302" idx="1"/>
                </p:cNvCxnSpPr>
                <p:nvPr/>
              </p:nvCxnSpPr>
              <p:spPr>
                <a:xfrm>
                  <a:off x="4329038" y="2224295"/>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18" name="Google Shape;318;p23"/>
                <p:cNvCxnSpPr>
                  <a:stCxn id="296" idx="3"/>
                  <a:endCxn id="300" idx="1"/>
                </p:cNvCxnSpPr>
                <p:nvPr/>
              </p:nvCxnSpPr>
              <p:spPr>
                <a:xfrm>
                  <a:off x="4329038" y="2844702"/>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19" name="Google Shape;319;p23"/>
                <p:cNvCxnSpPr>
                  <a:stCxn id="300" idx="2"/>
                  <a:endCxn id="310" idx="1"/>
                </p:cNvCxnSpPr>
                <p:nvPr/>
              </p:nvCxnSpPr>
              <p:spPr>
                <a:xfrm flipH="1" rot="-5400000">
                  <a:off x="6058834" y="2121252"/>
                  <a:ext cx="94500" cy="1973100"/>
                </a:xfrm>
                <a:prstGeom prst="curvedConnector2">
                  <a:avLst/>
                </a:prstGeom>
                <a:noFill/>
                <a:ln cap="flat" cmpd="sng" w="9525">
                  <a:solidFill>
                    <a:srgbClr val="000000"/>
                  </a:solidFill>
                  <a:prstDash val="solid"/>
                  <a:round/>
                  <a:headEnd len="med" w="med" type="none"/>
                  <a:tailEnd len="med" w="med" type="triangle"/>
                </a:ln>
              </p:spPr>
            </p:cxnSp>
            <p:cxnSp>
              <p:nvCxnSpPr>
                <p:cNvPr id="320" name="Google Shape;320;p23"/>
                <p:cNvCxnSpPr>
                  <a:stCxn id="309" idx="2"/>
                  <a:endCxn id="310" idx="0"/>
                </p:cNvCxnSpPr>
                <p:nvPr/>
              </p:nvCxnSpPr>
              <p:spPr>
                <a:xfrm flipH="1" rot="-5400000">
                  <a:off x="7080187" y="2534163"/>
                  <a:ext cx="809100" cy="600"/>
                </a:xfrm>
                <a:prstGeom prst="curvedConnector3">
                  <a:avLst>
                    <a:gd fmla="val 50003" name="adj1"/>
                  </a:avLst>
                </a:prstGeom>
                <a:noFill/>
                <a:ln cap="flat" cmpd="sng" w="9525">
                  <a:solidFill>
                    <a:srgbClr val="000000"/>
                  </a:solidFill>
                  <a:prstDash val="solid"/>
                  <a:round/>
                  <a:headEnd len="med" w="med" type="none"/>
                  <a:tailEnd len="med" w="med" type="triangle"/>
                </a:ln>
              </p:spPr>
            </p:cxnSp>
            <p:cxnSp>
              <p:nvCxnSpPr>
                <p:cNvPr id="321" name="Google Shape;321;p23"/>
                <p:cNvCxnSpPr>
                  <a:stCxn id="302" idx="3"/>
                  <a:endCxn id="305" idx="1"/>
                </p:cNvCxnSpPr>
                <p:nvPr/>
              </p:nvCxnSpPr>
              <p:spPr>
                <a:xfrm>
                  <a:off x="5511484" y="2224295"/>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2" name="Google Shape;322;p23"/>
                <p:cNvCxnSpPr>
                  <a:stCxn id="300" idx="3"/>
                  <a:endCxn id="306" idx="1"/>
                </p:cNvCxnSpPr>
                <p:nvPr/>
              </p:nvCxnSpPr>
              <p:spPr>
                <a:xfrm>
                  <a:off x="5511484" y="2844702"/>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3" name="Google Shape;323;p23"/>
                <p:cNvCxnSpPr>
                  <a:stCxn id="297" idx="3"/>
                  <a:endCxn id="303" idx="1"/>
                </p:cNvCxnSpPr>
                <p:nvPr/>
              </p:nvCxnSpPr>
              <p:spPr>
                <a:xfrm>
                  <a:off x="4329038" y="3465109"/>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4" name="Google Shape;324;p23"/>
                <p:cNvCxnSpPr>
                  <a:stCxn id="303" idx="3"/>
                  <a:endCxn id="307" idx="1"/>
                </p:cNvCxnSpPr>
                <p:nvPr/>
              </p:nvCxnSpPr>
              <p:spPr>
                <a:xfrm>
                  <a:off x="5511484" y="3465109"/>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5" name="Google Shape;325;p23"/>
                <p:cNvCxnSpPr>
                  <a:stCxn id="298" idx="3"/>
                  <a:endCxn id="301" idx="1"/>
                </p:cNvCxnSpPr>
                <p:nvPr/>
              </p:nvCxnSpPr>
              <p:spPr>
                <a:xfrm>
                  <a:off x="4329038" y="4085516"/>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6" name="Google Shape;326;p23"/>
                <p:cNvCxnSpPr>
                  <a:stCxn id="301" idx="3"/>
                  <a:endCxn id="308" idx="1"/>
                </p:cNvCxnSpPr>
                <p:nvPr/>
              </p:nvCxnSpPr>
              <p:spPr>
                <a:xfrm>
                  <a:off x="5511484" y="4085516"/>
                  <a:ext cx="3984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27" name="Google Shape;327;p23"/>
                <p:cNvCxnSpPr>
                  <a:stCxn id="301" idx="2"/>
                  <a:endCxn id="311" idx="1"/>
                </p:cNvCxnSpPr>
                <p:nvPr/>
              </p:nvCxnSpPr>
              <p:spPr>
                <a:xfrm flipH="1" rot="-5400000">
                  <a:off x="6058834" y="3362066"/>
                  <a:ext cx="94500" cy="1973100"/>
                </a:xfrm>
                <a:prstGeom prst="curvedConnector2">
                  <a:avLst/>
                </a:prstGeom>
                <a:noFill/>
                <a:ln cap="flat" cmpd="sng" w="9525">
                  <a:solidFill>
                    <a:srgbClr val="000000"/>
                  </a:solidFill>
                  <a:prstDash val="solid"/>
                  <a:round/>
                  <a:headEnd len="med" w="med" type="none"/>
                  <a:tailEnd len="med" w="med" type="triangle"/>
                </a:ln>
              </p:spPr>
            </p:cxnSp>
            <p:cxnSp>
              <p:nvCxnSpPr>
                <p:cNvPr id="328" name="Google Shape;328;p23"/>
                <p:cNvCxnSpPr>
                  <a:stCxn id="310" idx="2"/>
                  <a:endCxn id="311" idx="0"/>
                </p:cNvCxnSpPr>
                <p:nvPr/>
              </p:nvCxnSpPr>
              <p:spPr>
                <a:xfrm flipH="1" rot="-5400000">
                  <a:off x="7080187" y="3775005"/>
                  <a:ext cx="809100" cy="600"/>
                </a:xfrm>
                <a:prstGeom prst="curvedConnector3">
                  <a:avLst>
                    <a:gd fmla="val 50003" name="adj1"/>
                  </a:avLst>
                </a:prstGeom>
                <a:noFill/>
                <a:ln cap="flat" cmpd="sng" w="9525">
                  <a:solidFill>
                    <a:srgbClr val="000000"/>
                  </a:solidFill>
                  <a:prstDash val="solid"/>
                  <a:round/>
                  <a:headEnd len="med" w="med" type="none"/>
                  <a:tailEnd len="med" w="med" type="triangle"/>
                </a:ln>
              </p:spPr>
            </p:cxnSp>
          </p:grpSp>
          <p:cxnSp>
            <p:nvCxnSpPr>
              <p:cNvPr id="329" name="Google Shape;329;p23"/>
              <p:cNvCxnSpPr>
                <a:stCxn id="294" idx="3"/>
                <a:endCxn id="299" idx="1"/>
              </p:cNvCxnSpPr>
              <p:nvPr/>
            </p:nvCxnSpPr>
            <p:spPr>
              <a:xfrm>
                <a:off x="5357134" y="1402903"/>
                <a:ext cx="297300" cy="600"/>
              </a:xfrm>
              <a:prstGeom prst="curvedConnector3">
                <a:avLst>
                  <a:gd fmla="val 49983" name="adj1"/>
                </a:avLst>
              </a:prstGeom>
              <a:noFill/>
              <a:ln cap="flat" cmpd="sng" w="9525">
                <a:solidFill>
                  <a:srgbClr val="000000"/>
                </a:solidFill>
                <a:prstDash val="solid"/>
                <a:round/>
                <a:headEnd len="med" w="med" type="none"/>
                <a:tailEnd len="med" w="med" type="triangle"/>
              </a:ln>
            </p:spPr>
          </p:cxnSp>
        </p:grpSp>
        <p:cxnSp>
          <p:nvCxnSpPr>
            <p:cNvPr id="330" name="Google Shape;330;p23"/>
            <p:cNvCxnSpPr>
              <a:stCxn id="299" idx="3"/>
              <a:endCxn id="304" idx="1"/>
            </p:cNvCxnSpPr>
            <p:nvPr/>
          </p:nvCxnSpPr>
          <p:spPr>
            <a:xfrm>
              <a:off x="6238884" y="1402903"/>
              <a:ext cx="297300" cy="600"/>
            </a:xfrm>
            <a:prstGeom prst="curvedConnector3">
              <a:avLst>
                <a:gd fmla="val 49983" name="adj1"/>
              </a:avLst>
            </a:prstGeom>
            <a:noFill/>
            <a:ln cap="flat" cmpd="sng" w="9525">
              <a:solidFill>
                <a:srgbClr val="000000"/>
              </a:solidFill>
              <a:prstDash val="solid"/>
              <a:round/>
              <a:headEnd len="med" w="med" type="none"/>
              <a:tailEnd len="med" w="med" type="triangle"/>
            </a:ln>
          </p:spPr>
        </p:cxnSp>
      </p:grpSp>
      <p:grpSp>
        <p:nvGrpSpPr>
          <p:cNvPr id="331" name="Google Shape;331;p23"/>
          <p:cNvGrpSpPr/>
          <p:nvPr/>
        </p:nvGrpSpPr>
        <p:grpSpPr>
          <a:xfrm>
            <a:off x="7733169" y="1792626"/>
            <a:ext cx="1333531" cy="2916217"/>
            <a:chOff x="7352169" y="1999451"/>
            <a:chExt cx="1333531" cy="2916217"/>
          </a:xfrm>
        </p:grpSpPr>
        <p:grpSp>
          <p:nvGrpSpPr>
            <p:cNvPr id="332" name="Google Shape;332;p23"/>
            <p:cNvGrpSpPr/>
            <p:nvPr/>
          </p:nvGrpSpPr>
          <p:grpSpPr>
            <a:xfrm>
              <a:off x="7788625" y="4788743"/>
              <a:ext cx="623190" cy="126925"/>
              <a:chOff x="7605347" y="4840573"/>
              <a:chExt cx="925164" cy="188427"/>
            </a:xfrm>
          </p:grpSpPr>
          <p:sp>
            <p:nvSpPr>
              <p:cNvPr id="333" name="Google Shape;333;p23"/>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3"/>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260" name="Shape 1260"/>
        <p:cNvGrpSpPr/>
        <p:nvPr/>
      </p:nvGrpSpPr>
      <p:grpSpPr>
        <a:xfrm>
          <a:off x="0" y="0"/>
          <a:ext cx="0" cy="0"/>
          <a:chOff x="0" y="0"/>
          <a:chExt cx="0" cy="0"/>
        </a:xfrm>
      </p:grpSpPr>
      <p:sp>
        <p:nvSpPr>
          <p:cNvPr id="1261" name="Google Shape;1261;p41"/>
          <p:cNvSpPr/>
          <p:nvPr/>
        </p:nvSpPr>
        <p:spPr>
          <a:xfrm>
            <a:off x="3394920" y="3060053"/>
            <a:ext cx="4450500" cy="1463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1"/>
          <p:cNvSpPr/>
          <p:nvPr/>
        </p:nvSpPr>
        <p:spPr>
          <a:xfrm>
            <a:off x="3486804" y="3023425"/>
            <a:ext cx="4450500" cy="1463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1"/>
          <p:cNvSpPr txBox="1"/>
          <p:nvPr>
            <p:ph idx="1" type="subTitle"/>
          </p:nvPr>
        </p:nvSpPr>
        <p:spPr>
          <a:xfrm>
            <a:off x="3649346" y="3041505"/>
            <a:ext cx="4196100" cy="142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Paso 7: Probar la clase (utilizar su interfaz pública desde el main)</a:t>
            </a:r>
            <a:endParaRPr b="1"/>
          </a:p>
          <a:p>
            <a:pPr indent="0" lvl="0" marL="0" rtl="0" algn="just">
              <a:spcBef>
                <a:spcPts val="0"/>
              </a:spcBef>
              <a:spcAft>
                <a:spcPts val="0"/>
              </a:spcAft>
              <a:buNone/>
            </a:pPr>
            <a:r>
              <a:t/>
            </a:r>
            <a:endParaRPr b="1"/>
          </a:p>
          <a:p>
            <a:pPr indent="0" lvl="0" marL="0" rtl="0" algn="just">
              <a:spcBef>
                <a:spcPts val="0"/>
              </a:spcBef>
              <a:spcAft>
                <a:spcPts val="0"/>
              </a:spcAft>
              <a:buNone/>
            </a:pPr>
            <a:r>
              <a:rPr lang="en"/>
              <a:t>Digitar un pequeño programa de prueba</a:t>
            </a:r>
            <a:r>
              <a:rPr lang="en"/>
              <a: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latin typeface="Josefin Sans"/>
                <a:ea typeface="Josefin Sans"/>
                <a:cs typeface="Josefin Sans"/>
                <a:sym typeface="Josefin Sans"/>
              </a:rPr>
              <a:t>  Carro unCarro = new Carro(20);</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  unCarro.ponerGasolina(20);</a:t>
            </a:r>
            <a:endParaRPr>
              <a:latin typeface="Josefin Sans"/>
              <a:ea typeface="Josefin Sans"/>
              <a:cs typeface="Josefin Sans"/>
              <a:sym typeface="Josefin Sans"/>
            </a:endParaRPr>
          </a:p>
          <a:p>
            <a:pPr indent="0" lvl="0" marL="0" rtl="0" algn="just">
              <a:spcBef>
                <a:spcPts val="0"/>
              </a:spcBef>
              <a:spcAft>
                <a:spcPts val="0"/>
              </a:spcAft>
              <a:buNone/>
            </a:pPr>
            <a:r>
              <a:rPr lang="en">
                <a:latin typeface="Josefin Sans"/>
                <a:ea typeface="Josefin Sans"/>
                <a:cs typeface="Josefin Sans"/>
                <a:sym typeface="Josefin Sans"/>
              </a:rPr>
              <a:t>  unCarro.avanzar(100);</a:t>
            </a:r>
            <a:endParaRPr>
              <a:latin typeface="Josefin Sans"/>
              <a:ea typeface="Josefin Sans"/>
              <a:cs typeface="Josefin Sans"/>
              <a:sym typeface="Josefin Sans"/>
            </a:endParaRPr>
          </a:p>
        </p:txBody>
      </p:sp>
      <p:sp>
        <p:nvSpPr>
          <p:cNvPr id="1264" name="Google Shape;1264;p41"/>
          <p:cNvSpPr/>
          <p:nvPr/>
        </p:nvSpPr>
        <p:spPr>
          <a:xfrm>
            <a:off x="490575" y="1385459"/>
            <a:ext cx="4428300" cy="133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1"/>
          <p:cNvSpPr/>
          <p:nvPr/>
        </p:nvSpPr>
        <p:spPr>
          <a:xfrm>
            <a:off x="582005" y="1314362"/>
            <a:ext cx="4428300" cy="133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1"/>
          <p:cNvSpPr txBox="1"/>
          <p:nvPr>
            <p:ph idx="1" type="subTitle"/>
          </p:nvPr>
        </p:nvSpPr>
        <p:spPr>
          <a:xfrm>
            <a:off x="743749" y="1392369"/>
            <a:ext cx="4054200" cy="124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Paso 6: Implementar los métodos</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n"/>
              <a:t>Implementar los métodos, uno por uno, comenzando por los más sencillos. Si se tiene dificultades con la implementación, </a:t>
            </a:r>
            <a:r>
              <a:rPr b="1" lang="en"/>
              <a:t>es posible que sea necesario regresar un par de pasos.</a:t>
            </a:r>
            <a:r>
              <a:rPr lang="en"/>
              <a:t> Es común no tomar en cuenta algún factor en los pasos anteriores.</a:t>
            </a:r>
            <a:endParaRPr/>
          </a:p>
        </p:txBody>
      </p:sp>
      <p:sp>
        <p:nvSpPr>
          <p:cNvPr id="1267" name="Google Shape;1267;p41"/>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68" name="Google Shape;1268;p41"/>
          <p:cNvSpPr txBox="1"/>
          <p:nvPr>
            <p:ph idx="6" type="ctrTitle"/>
          </p:nvPr>
        </p:nvSpPr>
        <p:spPr>
          <a:xfrm>
            <a:off x="3738725" y="457300"/>
            <a:ext cx="4636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Paso 6 y 7 - de 7</a:t>
            </a:r>
            <a:r>
              <a:rPr lang="en"/>
              <a:t>				Diseño de una clase</a:t>
            </a:r>
            <a:endParaRPr/>
          </a:p>
        </p:txBody>
      </p:sp>
      <p:sp>
        <p:nvSpPr>
          <p:cNvPr id="1269" name="Google Shape;1269;p41"/>
          <p:cNvSpPr/>
          <p:nvPr/>
        </p:nvSpPr>
        <p:spPr>
          <a:xfrm flipH="1">
            <a:off x="5687439" y="2305250"/>
            <a:ext cx="2059111" cy="589681"/>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Dicho programa podría ser el mismo que se ideó en el paso 2</a:t>
            </a:r>
            <a:endParaRPr sz="1000">
              <a:solidFill>
                <a:schemeClr val="lt1"/>
              </a:solidFill>
              <a:latin typeface="Anaheim"/>
              <a:ea typeface="Anaheim"/>
              <a:cs typeface="Anaheim"/>
              <a:sym typeface="Anaheim"/>
            </a:endParaRPr>
          </a:p>
        </p:txBody>
      </p:sp>
      <p:grpSp>
        <p:nvGrpSpPr>
          <p:cNvPr id="1270" name="Google Shape;1270;p41"/>
          <p:cNvGrpSpPr/>
          <p:nvPr/>
        </p:nvGrpSpPr>
        <p:grpSpPr>
          <a:xfrm>
            <a:off x="5769372" y="2971035"/>
            <a:ext cx="3074420" cy="1965311"/>
            <a:chOff x="1322847" y="2621635"/>
            <a:chExt cx="3074420" cy="1965311"/>
          </a:xfrm>
        </p:grpSpPr>
        <p:sp>
          <p:nvSpPr>
            <p:cNvPr id="1271" name="Google Shape;1271;p41"/>
            <p:cNvSpPr/>
            <p:nvPr/>
          </p:nvSpPr>
          <p:spPr>
            <a:xfrm>
              <a:off x="1322847" y="4583108"/>
              <a:ext cx="3074420" cy="3837"/>
            </a:xfrm>
            <a:custGeom>
              <a:rect b="b" l="l" r="r" t="t"/>
              <a:pathLst>
                <a:path extrusionOk="0" h="135" w="108159">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1"/>
            <p:cNvSpPr/>
            <p:nvPr/>
          </p:nvSpPr>
          <p:spPr>
            <a:xfrm>
              <a:off x="2437228" y="3566995"/>
              <a:ext cx="1776790" cy="1018013"/>
            </a:xfrm>
            <a:custGeom>
              <a:rect b="b" l="l" r="r" t="t"/>
              <a:pathLst>
                <a:path extrusionOk="0" h="35814" w="62508">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1"/>
            <p:cNvSpPr/>
            <p:nvPr/>
          </p:nvSpPr>
          <p:spPr>
            <a:xfrm>
              <a:off x="1885993" y="2621635"/>
              <a:ext cx="2354898" cy="871908"/>
            </a:xfrm>
            <a:custGeom>
              <a:rect b="b" l="l" r="r" t="t"/>
              <a:pathLst>
                <a:path extrusionOk="0" h="30674" w="82846">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1"/>
            <p:cNvSpPr/>
            <p:nvPr/>
          </p:nvSpPr>
          <p:spPr>
            <a:xfrm>
              <a:off x="2952846" y="3862796"/>
              <a:ext cx="708408" cy="722222"/>
            </a:xfrm>
            <a:custGeom>
              <a:rect b="b" l="l" r="r" t="t"/>
              <a:pathLst>
                <a:path extrusionOk="0" h="25408" w="24922">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1"/>
            <p:cNvSpPr/>
            <p:nvPr/>
          </p:nvSpPr>
          <p:spPr>
            <a:xfrm>
              <a:off x="2761739" y="4464089"/>
              <a:ext cx="260657" cy="121574"/>
            </a:xfrm>
            <a:custGeom>
              <a:rect b="b" l="l" r="r" t="t"/>
              <a:pathLst>
                <a:path extrusionOk="0" h="4277" w="917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1"/>
            <p:cNvSpPr/>
            <p:nvPr/>
          </p:nvSpPr>
          <p:spPr>
            <a:xfrm>
              <a:off x="2787322" y="4571624"/>
              <a:ext cx="234648" cy="4832"/>
            </a:xfrm>
            <a:custGeom>
              <a:rect b="b" l="l" r="r" t="t"/>
              <a:pathLst>
                <a:path extrusionOk="0" h="170" w="8255">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1"/>
            <p:cNvSpPr/>
            <p:nvPr/>
          </p:nvSpPr>
          <p:spPr>
            <a:xfrm>
              <a:off x="2866943" y="4544989"/>
              <a:ext cx="12535" cy="14554"/>
            </a:xfrm>
            <a:custGeom>
              <a:rect b="b" l="l" r="r" t="t"/>
              <a:pathLst>
                <a:path extrusionOk="0" h="512" w="441">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1"/>
            <p:cNvSpPr/>
            <p:nvPr/>
          </p:nvSpPr>
          <p:spPr>
            <a:xfrm>
              <a:off x="2979055" y="4546012"/>
              <a:ext cx="41330" cy="27601"/>
            </a:xfrm>
            <a:custGeom>
              <a:rect b="b" l="l" r="r" t="t"/>
              <a:pathLst>
                <a:path extrusionOk="0" h="971" w="1454">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1"/>
            <p:cNvSpPr/>
            <p:nvPr/>
          </p:nvSpPr>
          <p:spPr>
            <a:xfrm>
              <a:off x="2877233" y="4544079"/>
              <a:ext cx="14468" cy="6822"/>
            </a:xfrm>
            <a:custGeom>
              <a:rect b="b" l="l" r="r" t="t"/>
              <a:pathLst>
                <a:path extrusionOk="0" h="240" w="509">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1"/>
            <p:cNvSpPr/>
            <p:nvPr/>
          </p:nvSpPr>
          <p:spPr>
            <a:xfrm>
              <a:off x="2879990" y="4534813"/>
              <a:ext cx="17027" cy="4804"/>
            </a:xfrm>
            <a:custGeom>
              <a:rect b="b" l="l" r="r" t="t"/>
              <a:pathLst>
                <a:path extrusionOk="0" h="169" w="599">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1"/>
            <p:cNvSpPr/>
            <p:nvPr/>
          </p:nvSpPr>
          <p:spPr>
            <a:xfrm>
              <a:off x="3058050" y="4464089"/>
              <a:ext cx="260686" cy="121574"/>
            </a:xfrm>
            <a:custGeom>
              <a:rect b="b" l="l" r="r" t="t"/>
              <a:pathLst>
                <a:path extrusionOk="0" h="4277" w="9171">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1"/>
            <p:cNvSpPr/>
            <p:nvPr/>
          </p:nvSpPr>
          <p:spPr>
            <a:xfrm>
              <a:off x="3083747" y="4571624"/>
              <a:ext cx="234535" cy="4832"/>
            </a:xfrm>
            <a:custGeom>
              <a:rect b="b" l="l" r="r" t="t"/>
              <a:pathLst>
                <a:path extrusionOk="0" h="170" w="8251">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1"/>
            <p:cNvSpPr/>
            <p:nvPr/>
          </p:nvSpPr>
          <p:spPr>
            <a:xfrm>
              <a:off x="3163368" y="4544989"/>
              <a:ext cx="12564" cy="14554"/>
            </a:xfrm>
            <a:custGeom>
              <a:rect b="b" l="l" r="r" t="t"/>
              <a:pathLst>
                <a:path extrusionOk="0" h="512" w="442">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1"/>
            <p:cNvSpPr/>
            <p:nvPr/>
          </p:nvSpPr>
          <p:spPr>
            <a:xfrm>
              <a:off x="3155096" y="4547405"/>
              <a:ext cx="11910" cy="17197"/>
            </a:xfrm>
            <a:custGeom>
              <a:rect b="b" l="l" r="r" t="t"/>
              <a:pathLst>
                <a:path extrusionOk="0" h="605" w="419">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1"/>
            <p:cNvSpPr/>
            <p:nvPr/>
          </p:nvSpPr>
          <p:spPr>
            <a:xfrm>
              <a:off x="3275480" y="4546012"/>
              <a:ext cx="41245" cy="27601"/>
            </a:xfrm>
            <a:custGeom>
              <a:rect b="b" l="l" r="r" t="t"/>
              <a:pathLst>
                <a:path extrusionOk="0" h="971" w="1451">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1"/>
            <p:cNvSpPr/>
            <p:nvPr/>
          </p:nvSpPr>
          <p:spPr>
            <a:xfrm>
              <a:off x="3173573" y="4544079"/>
              <a:ext cx="14468" cy="6822"/>
            </a:xfrm>
            <a:custGeom>
              <a:rect b="b" l="l" r="r" t="t"/>
              <a:pathLst>
                <a:path extrusionOk="0" h="240" w="509">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1"/>
            <p:cNvSpPr/>
            <p:nvPr/>
          </p:nvSpPr>
          <p:spPr>
            <a:xfrm>
              <a:off x="3176302" y="4534813"/>
              <a:ext cx="17027" cy="4804"/>
            </a:xfrm>
            <a:custGeom>
              <a:rect b="b" l="l" r="r" t="t"/>
              <a:pathLst>
                <a:path extrusionOk="0" h="169" w="599">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1"/>
            <p:cNvSpPr/>
            <p:nvPr/>
          </p:nvSpPr>
          <p:spPr>
            <a:xfrm>
              <a:off x="3366784" y="2875734"/>
              <a:ext cx="232772" cy="327769"/>
            </a:xfrm>
            <a:custGeom>
              <a:rect b="b" l="l" r="r" t="t"/>
              <a:pathLst>
                <a:path extrusionOk="0" h="11531" w="8189">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1"/>
            <p:cNvSpPr/>
            <p:nvPr/>
          </p:nvSpPr>
          <p:spPr>
            <a:xfrm>
              <a:off x="3210953" y="2790684"/>
              <a:ext cx="211709" cy="450508"/>
            </a:xfrm>
            <a:custGeom>
              <a:rect b="b" l="l" r="r" t="t"/>
              <a:pathLst>
                <a:path extrusionOk="0" h="15849" w="7448">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1"/>
            <p:cNvSpPr/>
            <p:nvPr/>
          </p:nvSpPr>
          <p:spPr>
            <a:xfrm>
              <a:off x="3223034" y="2915530"/>
              <a:ext cx="13076" cy="12877"/>
            </a:xfrm>
            <a:custGeom>
              <a:rect b="b" l="l" r="r" t="t"/>
              <a:pathLst>
                <a:path extrusionOk="0" h="453" w="46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1"/>
            <p:cNvSpPr/>
            <p:nvPr/>
          </p:nvSpPr>
          <p:spPr>
            <a:xfrm>
              <a:off x="3216354" y="2907116"/>
              <a:ext cx="26037" cy="8243"/>
            </a:xfrm>
            <a:custGeom>
              <a:rect b="b" l="l" r="r" t="t"/>
              <a:pathLst>
                <a:path extrusionOk="0" h="290" w="916">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1"/>
            <p:cNvSpPr/>
            <p:nvPr/>
          </p:nvSpPr>
          <p:spPr>
            <a:xfrm>
              <a:off x="3297595" y="2913285"/>
              <a:ext cx="12962" cy="12877"/>
            </a:xfrm>
            <a:custGeom>
              <a:rect b="b" l="l" r="r" t="t"/>
              <a:pathLst>
                <a:path extrusionOk="0" h="453" w="456">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1"/>
            <p:cNvSpPr/>
            <p:nvPr/>
          </p:nvSpPr>
          <p:spPr>
            <a:xfrm>
              <a:off x="3293133" y="2904871"/>
              <a:ext cx="26037" cy="8243"/>
            </a:xfrm>
            <a:custGeom>
              <a:rect b="b" l="l" r="r" t="t"/>
              <a:pathLst>
                <a:path extrusionOk="0" h="290" w="916">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1"/>
            <p:cNvSpPr/>
            <p:nvPr/>
          </p:nvSpPr>
          <p:spPr>
            <a:xfrm>
              <a:off x="3251375" y="2912034"/>
              <a:ext cx="18931" cy="61284"/>
            </a:xfrm>
            <a:custGeom>
              <a:rect b="b" l="l" r="r" t="t"/>
              <a:pathLst>
                <a:path extrusionOk="0" h="2156" w="666">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1"/>
            <p:cNvSpPr/>
            <p:nvPr/>
          </p:nvSpPr>
          <p:spPr>
            <a:xfrm>
              <a:off x="3259675" y="2978039"/>
              <a:ext cx="37692" cy="20466"/>
            </a:xfrm>
            <a:custGeom>
              <a:rect b="b" l="l" r="r" t="t"/>
              <a:pathLst>
                <a:path extrusionOk="0" h="720" w="1326">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1"/>
            <p:cNvSpPr/>
            <p:nvPr/>
          </p:nvSpPr>
          <p:spPr>
            <a:xfrm>
              <a:off x="3270079" y="3034038"/>
              <a:ext cx="65946" cy="36356"/>
            </a:xfrm>
            <a:custGeom>
              <a:rect b="b" l="l" r="r" t="t"/>
              <a:pathLst>
                <a:path extrusionOk="0" h="1279" w="232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1"/>
            <p:cNvSpPr/>
            <p:nvPr/>
          </p:nvSpPr>
          <p:spPr>
            <a:xfrm>
              <a:off x="3202369" y="2787244"/>
              <a:ext cx="216172" cy="125155"/>
            </a:xfrm>
            <a:custGeom>
              <a:rect b="b" l="l" r="r" t="t"/>
              <a:pathLst>
                <a:path extrusionOk="0" h="4403" w="7605">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1"/>
            <p:cNvSpPr/>
            <p:nvPr/>
          </p:nvSpPr>
          <p:spPr>
            <a:xfrm>
              <a:off x="3395352" y="2921386"/>
              <a:ext cx="18192" cy="24218"/>
            </a:xfrm>
            <a:custGeom>
              <a:rect b="b" l="l" r="r" t="t"/>
              <a:pathLst>
                <a:path extrusionOk="0" h="852" w="64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1"/>
            <p:cNvSpPr/>
            <p:nvPr/>
          </p:nvSpPr>
          <p:spPr>
            <a:xfrm>
              <a:off x="3049238" y="3091259"/>
              <a:ext cx="544879" cy="592036"/>
            </a:xfrm>
            <a:custGeom>
              <a:rect b="b" l="l" r="r" t="t"/>
              <a:pathLst>
                <a:path extrusionOk="0" h="20828" w="19169">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1"/>
            <p:cNvSpPr/>
            <p:nvPr/>
          </p:nvSpPr>
          <p:spPr>
            <a:xfrm>
              <a:off x="3331536" y="3363665"/>
              <a:ext cx="117594" cy="29960"/>
            </a:xfrm>
            <a:custGeom>
              <a:rect b="b" l="l" r="r" t="t"/>
              <a:pathLst>
                <a:path extrusionOk="0" h="1054" w="4137">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1"/>
            <p:cNvSpPr/>
            <p:nvPr/>
          </p:nvSpPr>
          <p:spPr>
            <a:xfrm>
              <a:off x="3443136" y="3236374"/>
              <a:ext cx="74246" cy="232886"/>
            </a:xfrm>
            <a:custGeom>
              <a:rect b="b" l="l" r="r" t="t"/>
              <a:pathLst>
                <a:path extrusionOk="0" h="8193" w="2612">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1"/>
            <p:cNvSpPr/>
            <p:nvPr/>
          </p:nvSpPr>
          <p:spPr>
            <a:xfrm>
              <a:off x="3435376" y="3162864"/>
              <a:ext cx="36441" cy="15662"/>
            </a:xfrm>
            <a:custGeom>
              <a:rect b="b" l="l" r="r" t="t"/>
              <a:pathLst>
                <a:path extrusionOk="0" h="551" w="1282">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1"/>
            <p:cNvSpPr/>
            <p:nvPr/>
          </p:nvSpPr>
          <p:spPr>
            <a:xfrm>
              <a:off x="3506725" y="3199420"/>
              <a:ext cx="15975" cy="41984"/>
            </a:xfrm>
            <a:custGeom>
              <a:rect b="b" l="l" r="r" t="t"/>
              <a:pathLst>
                <a:path extrusionOk="0" h="1477" w="562">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1"/>
            <p:cNvSpPr/>
            <p:nvPr/>
          </p:nvSpPr>
          <p:spPr>
            <a:xfrm>
              <a:off x="3380485" y="3249450"/>
              <a:ext cx="19983" cy="37322"/>
            </a:xfrm>
            <a:custGeom>
              <a:rect b="b" l="l" r="r" t="t"/>
              <a:pathLst>
                <a:path extrusionOk="0" h="1313" w="703">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1"/>
            <p:cNvSpPr/>
            <p:nvPr/>
          </p:nvSpPr>
          <p:spPr>
            <a:xfrm>
              <a:off x="3328580" y="3294306"/>
              <a:ext cx="30727" cy="32518"/>
            </a:xfrm>
            <a:custGeom>
              <a:rect b="b" l="l" r="r" t="t"/>
              <a:pathLst>
                <a:path extrusionOk="0" h="1144" w="1081">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1"/>
            <p:cNvSpPr/>
            <p:nvPr/>
          </p:nvSpPr>
          <p:spPr>
            <a:xfrm>
              <a:off x="3410759" y="3320656"/>
              <a:ext cx="40278" cy="40193"/>
            </a:xfrm>
            <a:custGeom>
              <a:rect b="b" l="l" r="r" t="t"/>
              <a:pathLst>
                <a:path extrusionOk="0" h="1414" w="1417">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1"/>
            <p:cNvSpPr/>
            <p:nvPr/>
          </p:nvSpPr>
          <p:spPr>
            <a:xfrm>
              <a:off x="3431680" y="3429954"/>
              <a:ext cx="38459" cy="22484"/>
            </a:xfrm>
            <a:custGeom>
              <a:rect b="b" l="l" r="r" t="t"/>
              <a:pathLst>
                <a:path extrusionOk="0" h="791" w="1353">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1"/>
            <p:cNvSpPr/>
            <p:nvPr/>
          </p:nvSpPr>
          <p:spPr>
            <a:xfrm>
              <a:off x="3351292" y="3422165"/>
              <a:ext cx="26890" cy="36725"/>
            </a:xfrm>
            <a:custGeom>
              <a:rect b="b" l="l" r="r" t="t"/>
              <a:pathLst>
                <a:path extrusionOk="0" h="1292" w="946">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1"/>
            <p:cNvSpPr/>
            <p:nvPr/>
          </p:nvSpPr>
          <p:spPr>
            <a:xfrm>
              <a:off x="3287590" y="3405735"/>
              <a:ext cx="29875" cy="22541"/>
            </a:xfrm>
            <a:custGeom>
              <a:rect b="b" l="l" r="r" t="t"/>
              <a:pathLst>
                <a:path extrusionOk="0" h="793" w="1051">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1"/>
            <p:cNvSpPr/>
            <p:nvPr/>
          </p:nvSpPr>
          <p:spPr>
            <a:xfrm>
              <a:off x="3255298" y="3338536"/>
              <a:ext cx="29249" cy="20210"/>
            </a:xfrm>
            <a:custGeom>
              <a:rect b="b" l="l" r="r" t="t"/>
              <a:pathLst>
                <a:path extrusionOk="0" h="711" w="1029">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1"/>
            <p:cNvSpPr/>
            <p:nvPr/>
          </p:nvSpPr>
          <p:spPr>
            <a:xfrm>
              <a:off x="3249811" y="3265425"/>
              <a:ext cx="22513" cy="27515"/>
            </a:xfrm>
            <a:custGeom>
              <a:rect b="b" l="l" r="r" t="t"/>
              <a:pathLst>
                <a:path extrusionOk="0" h="968" w="792">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1"/>
            <p:cNvSpPr/>
            <p:nvPr/>
          </p:nvSpPr>
          <p:spPr>
            <a:xfrm>
              <a:off x="3401947" y="3137935"/>
              <a:ext cx="20096" cy="34053"/>
            </a:xfrm>
            <a:custGeom>
              <a:rect b="b" l="l" r="r" t="t"/>
              <a:pathLst>
                <a:path extrusionOk="0" h="1198" w="707">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1"/>
            <p:cNvSpPr/>
            <p:nvPr/>
          </p:nvSpPr>
          <p:spPr>
            <a:xfrm>
              <a:off x="3202340" y="3157492"/>
              <a:ext cx="36867" cy="22257"/>
            </a:xfrm>
            <a:custGeom>
              <a:rect b="b" l="l" r="r" t="t"/>
              <a:pathLst>
                <a:path extrusionOk="0" h="783" w="1297">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1"/>
            <p:cNvSpPr/>
            <p:nvPr/>
          </p:nvSpPr>
          <p:spPr>
            <a:xfrm>
              <a:off x="3136193" y="3157577"/>
              <a:ext cx="17339" cy="26236"/>
            </a:xfrm>
            <a:custGeom>
              <a:rect b="b" l="l" r="r" t="t"/>
              <a:pathLst>
                <a:path extrusionOk="0" h="923" w="61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1"/>
            <p:cNvSpPr/>
            <p:nvPr/>
          </p:nvSpPr>
          <p:spPr>
            <a:xfrm>
              <a:off x="3207855" y="3632944"/>
              <a:ext cx="34735" cy="22740"/>
            </a:xfrm>
            <a:custGeom>
              <a:rect b="b" l="l" r="r" t="t"/>
              <a:pathLst>
                <a:path extrusionOk="0" h="800" w="1222">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1"/>
            <p:cNvSpPr/>
            <p:nvPr/>
          </p:nvSpPr>
          <p:spPr>
            <a:xfrm>
              <a:off x="3460760" y="3628964"/>
              <a:ext cx="28510" cy="29335"/>
            </a:xfrm>
            <a:custGeom>
              <a:rect b="b" l="l" r="r" t="t"/>
              <a:pathLst>
                <a:path extrusionOk="0" h="1032" w="1003">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1"/>
            <p:cNvSpPr/>
            <p:nvPr/>
          </p:nvSpPr>
          <p:spPr>
            <a:xfrm>
              <a:off x="3319967" y="3627116"/>
              <a:ext cx="4690" cy="29534"/>
            </a:xfrm>
            <a:custGeom>
              <a:rect b="b" l="l" r="r" t="t"/>
              <a:pathLst>
                <a:path extrusionOk="0" h="1039" w="165">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1"/>
            <p:cNvSpPr/>
            <p:nvPr/>
          </p:nvSpPr>
          <p:spPr>
            <a:xfrm>
              <a:off x="3373606" y="3637264"/>
              <a:ext cx="35048" cy="20921"/>
            </a:xfrm>
            <a:custGeom>
              <a:rect b="b" l="l" r="r" t="t"/>
              <a:pathLst>
                <a:path extrusionOk="0" h="736" w="1233">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1"/>
            <p:cNvSpPr/>
            <p:nvPr/>
          </p:nvSpPr>
          <p:spPr>
            <a:xfrm>
              <a:off x="3142561" y="3664553"/>
              <a:ext cx="434476" cy="18817"/>
            </a:xfrm>
            <a:custGeom>
              <a:rect b="b" l="l" r="r" t="t"/>
              <a:pathLst>
                <a:path extrusionOk="0" h="662" w="15285">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1"/>
            <p:cNvSpPr/>
            <p:nvPr/>
          </p:nvSpPr>
          <p:spPr>
            <a:xfrm>
              <a:off x="3443364" y="3236374"/>
              <a:ext cx="74019" cy="232886"/>
            </a:xfrm>
            <a:custGeom>
              <a:rect b="b" l="l" r="r" t="t"/>
              <a:pathLst>
                <a:path extrusionOk="0" h="8193" w="2604">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1"/>
            <p:cNvSpPr/>
            <p:nvPr/>
          </p:nvSpPr>
          <p:spPr>
            <a:xfrm>
              <a:off x="3512467" y="3446725"/>
              <a:ext cx="8215" cy="25924"/>
            </a:xfrm>
            <a:custGeom>
              <a:rect b="b" l="l" r="r" t="t"/>
              <a:pathLst>
                <a:path extrusionOk="0" h="912" w="289">
                  <a:moveTo>
                    <a:pt x="1" y="1"/>
                  </a:moveTo>
                  <a:lnTo>
                    <a:pt x="251" y="912"/>
                  </a:lnTo>
                  <a:cubicBezTo>
                    <a:pt x="266" y="897"/>
                    <a:pt x="277" y="882"/>
                    <a:pt x="288" y="867"/>
                  </a:cubicBezTo>
                  <a:lnTo>
                    <a:pt x="1" y="1"/>
                  </a:lnTo>
                  <a:close/>
                </a:path>
              </a:pathLst>
            </a:custGeom>
            <a:solidFill>
              <a:srgbClr val="C0C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1"/>
            <p:cNvSpPr/>
            <p:nvPr/>
          </p:nvSpPr>
          <p:spPr>
            <a:xfrm>
              <a:off x="3443563" y="3237880"/>
              <a:ext cx="76037" cy="243688"/>
            </a:xfrm>
            <a:custGeom>
              <a:rect b="b" l="l" r="r" t="t"/>
              <a:pathLst>
                <a:path extrusionOk="0" h="8573" w="2675">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1"/>
            <p:cNvSpPr/>
            <p:nvPr/>
          </p:nvSpPr>
          <p:spPr>
            <a:xfrm>
              <a:off x="2864583" y="3665974"/>
              <a:ext cx="718158" cy="865115"/>
            </a:xfrm>
            <a:custGeom>
              <a:rect b="b" l="l" r="r" t="t"/>
              <a:pathLst>
                <a:path extrusionOk="0" h="30435" w="25265">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1"/>
            <p:cNvSpPr/>
            <p:nvPr/>
          </p:nvSpPr>
          <p:spPr>
            <a:xfrm>
              <a:off x="3117830" y="3666429"/>
              <a:ext cx="164041" cy="234222"/>
            </a:xfrm>
            <a:custGeom>
              <a:rect b="b" l="l" r="r" t="t"/>
              <a:pathLst>
                <a:path extrusionOk="0" h="8240" w="5771">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1"/>
            <p:cNvSpPr/>
            <p:nvPr/>
          </p:nvSpPr>
          <p:spPr>
            <a:xfrm>
              <a:off x="3051057" y="3839344"/>
              <a:ext cx="17737" cy="45281"/>
            </a:xfrm>
            <a:custGeom>
              <a:rect b="b" l="l" r="r" t="t"/>
              <a:pathLst>
                <a:path extrusionOk="0" h="1593" w="624">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1"/>
            <p:cNvSpPr/>
            <p:nvPr/>
          </p:nvSpPr>
          <p:spPr>
            <a:xfrm>
              <a:off x="3065157" y="3825017"/>
              <a:ext cx="7248" cy="59607"/>
            </a:xfrm>
            <a:custGeom>
              <a:rect b="b" l="l" r="r" t="t"/>
              <a:pathLst>
                <a:path extrusionOk="0" h="2097" w="255">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1"/>
            <p:cNvSpPr/>
            <p:nvPr/>
          </p:nvSpPr>
          <p:spPr>
            <a:xfrm>
              <a:off x="3307431" y="3838605"/>
              <a:ext cx="15236" cy="62052"/>
            </a:xfrm>
            <a:custGeom>
              <a:rect b="b" l="l" r="r" t="t"/>
              <a:pathLst>
                <a:path extrusionOk="0" h="2183" w="536">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1"/>
            <p:cNvSpPr/>
            <p:nvPr/>
          </p:nvSpPr>
          <p:spPr>
            <a:xfrm>
              <a:off x="3321445" y="3838520"/>
              <a:ext cx="7902" cy="62137"/>
            </a:xfrm>
            <a:custGeom>
              <a:rect b="b" l="l" r="r" t="t"/>
              <a:pathLst>
                <a:path extrusionOk="0" h="2186" w="278">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1"/>
            <p:cNvSpPr/>
            <p:nvPr/>
          </p:nvSpPr>
          <p:spPr>
            <a:xfrm>
              <a:off x="2863844" y="4487029"/>
              <a:ext cx="171602" cy="3837"/>
            </a:xfrm>
            <a:custGeom>
              <a:rect b="b" l="l" r="r" t="t"/>
              <a:pathLst>
                <a:path extrusionOk="0" h="135" w="6037">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1"/>
            <p:cNvSpPr/>
            <p:nvPr/>
          </p:nvSpPr>
          <p:spPr>
            <a:xfrm>
              <a:off x="3135141" y="4483845"/>
              <a:ext cx="195251" cy="3837"/>
            </a:xfrm>
            <a:custGeom>
              <a:rect b="b" l="l" r="r" t="t"/>
              <a:pathLst>
                <a:path extrusionOk="0" h="135" w="6869">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1"/>
            <p:cNvSpPr/>
            <p:nvPr/>
          </p:nvSpPr>
          <p:spPr>
            <a:xfrm>
              <a:off x="3251716" y="3789457"/>
              <a:ext cx="302072" cy="693001"/>
            </a:xfrm>
            <a:custGeom>
              <a:rect b="b" l="l" r="r" t="t"/>
              <a:pathLst>
                <a:path extrusionOk="0" h="24380" w="10627">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1"/>
            <p:cNvSpPr/>
            <p:nvPr/>
          </p:nvSpPr>
          <p:spPr>
            <a:xfrm>
              <a:off x="3098586" y="3888521"/>
              <a:ext cx="20551" cy="2558"/>
            </a:xfrm>
            <a:custGeom>
              <a:rect b="b" l="l" r="r" t="t"/>
              <a:pathLst>
                <a:path extrusionOk="0" h="90" w="723">
                  <a:moveTo>
                    <a:pt x="1" y="0"/>
                  </a:moveTo>
                  <a:lnTo>
                    <a:pt x="1" y="0"/>
                  </a:lnTo>
                  <a:lnTo>
                    <a:pt x="722" y="90"/>
                  </a:lnTo>
                  <a:lnTo>
                    <a:pt x="722" y="9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1"/>
            <p:cNvSpPr/>
            <p:nvPr/>
          </p:nvSpPr>
          <p:spPr>
            <a:xfrm>
              <a:off x="3092218" y="3755260"/>
              <a:ext cx="31893" cy="135815"/>
            </a:xfrm>
            <a:custGeom>
              <a:rect b="b" l="l" r="r" t="t"/>
              <a:pathLst>
                <a:path extrusionOk="0" h="4778" w="1122">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1"/>
            <p:cNvSpPr/>
            <p:nvPr/>
          </p:nvSpPr>
          <p:spPr>
            <a:xfrm>
              <a:off x="3117830" y="3750911"/>
              <a:ext cx="6822" cy="140277"/>
            </a:xfrm>
            <a:custGeom>
              <a:rect b="b" l="l" r="r" t="t"/>
              <a:pathLst>
                <a:path extrusionOk="0" h="4935" w="24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1"/>
            <p:cNvSpPr/>
            <p:nvPr/>
          </p:nvSpPr>
          <p:spPr>
            <a:xfrm>
              <a:off x="2986474" y="3798098"/>
              <a:ext cx="126292" cy="686890"/>
            </a:xfrm>
            <a:custGeom>
              <a:rect b="b" l="l" r="r" t="t"/>
              <a:pathLst>
                <a:path extrusionOk="0" h="24165" w="4443">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1"/>
            <p:cNvSpPr/>
            <p:nvPr/>
          </p:nvSpPr>
          <p:spPr>
            <a:xfrm>
              <a:off x="2848580" y="3249364"/>
              <a:ext cx="478307" cy="333255"/>
            </a:xfrm>
            <a:custGeom>
              <a:rect b="b" l="l" r="r" t="t"/>
              <a:pathLst>
                <a:path extrusionOk="0" h="11724" w="16827">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1"/>
            <p:cNvSpPr/>
            <p:nvPr/>
          </p:nvSpPr>
          <p:spPr>
            <a:xfrm>
              <a:off x="3178121" y="3273555"/>
              <a:ext cx="515374" cy="306421"/>
            </a:xfrm>
            <a:custGeom>
              <a:rect b="b" l="l" r="r" t="t"/>
              <a:pathLst>
                <a:path extrusionOk="0" h="10780" w="18131">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1"/>
            <p:cNvSpPr/>
            <p:nvPr/>
          </p:nvSpPr>
          <p:spPr>
            <a:xfrm>
              <a:off x="2837209" y="3214940"/>
              <a:ext cx="716765" cy="359860"/>
            </a:xfrm>
            <a:custGeom>
              <a:rect b="b" l="l" r="r" t="t"/>
              <a:pathLst>
                <a:path extrusionOk="0" h="12660" w="25216">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1"/>
            <p:cNvSpPr/>
            <p:nvPr/>
          </p:nvSpPr>
          <p:spPr>
            <a:xfrm>
              <a:off x="3056771" y="3361306"/>
              <a:ext cx="45253" cy="48038"/>
            </a:xfrm>
            <a:custGeom>
              <a:rect b="b" l="l" r="r" t="t"/>
              <a:pathLst>
                <a:path extrusionOk="0" h="1690" w="1592">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40" name="Google Shape;1340;p41">
            <a:hlinkClick r:id="rId3"/>
          </p:cNvPr>
          <p:cNvPicPr preferRelativeResize="0"/>
          <p:nvPr/>
        </p:nvPicPr>
        <p:blipFill>
          <a:blip r:embed="rId4">
            <a:alphaModFix/>
          </a:blip>
          <a:stretch>
            <a:fillRect/>
          </a:stretch>
        </p:blipFill>
        <p:spPr>
          <a:xfrm>
            <a:off x="1253329" y="3398800"/>
            <a:ext cx="745500" cy="707400"/>
          </a:xfrm>
          <a:prstGeom prst="roundRect">
            <a:avLst>
              <a:gd fmla="val 16667" name="adj"/>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44" name="Shape 1344"/>
        <p:cNvGrpSpPr/>
        <p:nvPr/>
      </p:nvGrpSpPr>
      <p:grpSpPr>
        <a:xfrm>
          <a:off x="0" y="0"/>
          <a:ext cx="0" cy="0"/>
          <a:chOff x="0" y="0"/>
          <a:chExt cx="0" cy="0"/>
        </a:xfrm>
      </p:grpSpPr>
      <p:sp>
        <p:nvSpPr>
          <p:cNvPr id="1345" name="Google Shape;1345;p42"/>
          <p:cNvSpPr txBox="1"/>
          <p:nvPr>
            <p:ph type="ctrTitle"/>
          </p:nvPr>
        </p:nvSpPr>
        <p:spPr>
          <a:xfrm>
            <a:off x="529100" y="997050"/>
            <a:ext cx="3248400" cy="104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Muchas gracias por su atención</a:t>
            </a:r>
            <a:endParaRPr sz="3600"/>
          </a:p>
        </p:txBody>
      </p:sp>
      <p:sp>
        <p:nvSpPr>
          <p:cNvPr id="1346" name="Google Shape;1346;p42"/>
          <p:cNvSpPr txBox="1"/>
          <p:nvPr>
            <p:ph idx="1" type="subTitle"/>
          </p:nvPr>
        </p:nvSpPr>
        <p:spPr>
          <a:xfrm>
            <a:off x="833900" y="2150750"/>
            <a:ext cx="2463000" cy="156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Presentación realizada por:</a:t>
            </a:r>
            <a:endParaRPr/>
          </a:p>
          <a:p>
            <a:pPr indent="0" lvl="0" marL="0" rtl="0" algn="l">
              <a:spcBef>
                <a:spcPts val="0"/>
              </a:spcBef>
              <a:spcAft>
                <a:spcPts val="0"/>
              </a:spcAft>
              <a:buNone/>
            </a:pPr>
            <a:r>
              <a:rPr lang="en">
                <a:solidFill>
                  <a:schemeClr val="accent3"/>
                </a:solidFill>
              </a:rPr>
              <a:t>Ing. Marlene Navarro</a:t>
            </a:r>
            <a:endParaRPr>
              <a:solidFill>
                <a:schemeClr val="accent3"/>
              </a:solidFill>
            </a:endParaRPr>
          </a:p>
          <a:p>
            <a:pPr indent="0" lvl="0" marL="0" rtl="0" algn="l">
              <a:spcBef>
                <a:spcPts val="0"/>
              </a:spcBef>
              <a:spcAft>
                <a:spcPts val="0"/>
              </a:spcAft>
              <a:buNone/>
            </a:pPr>
            <a:r>
              <a:rPr lang="en" u="sng">
                <a:solidFill>
                  <a:schemeClr val="accent3"/>
                </a:solidFill>
                <a:hlinkClick r:id="rId3">
                  <a:extLst>
                    <a:ext uri="{A12FA001-AC4F-418D-AE19-62706E023703}">
                      <ahyp:hlinkClr val="tx"/>
                    </a:ext>
                  </a:extLst>
                </a:hlinkClick>
              </a:rPr>
              <a:t>meaguilar@uca.edu.sv</a:t>
            </a:r>
            <a:endParaRPr>
              <a:solidFill>
                <a:schemeClr val="accent3"/>
              </a:solidFill>
            </a:endParaRPr>
          </a:p>
          <a:p>
            <a:pPr indent="0" lvl="0" marL="0" rtl="0" algn="l">
              <a:spcBef>
                <a:spcPts val="0"/>
              </a:spcBef>
              <a:spcAft>
                <a:spcPts val="0"/>
              </a:spcAft>
              <a:buNone/>
            </a:pPr>
            <a:r>
              <a:rPr lang="en">
                <a:solidFill>
                  <a:schemeClr val="accent3"/>
                </a:solidFill>
              </a:rPr>
              <a:t>Lic. Ronaldo Canizales</a:t>
            </a:r>
            <a:endParaRPr>
              <a:solidFill>
                <a:schemeClr val="accent3"/>
              </a:solidFill>
            </a:endParaRPr>
          </a:p>
          <a:p>
            <a:pPr indent="0" lvl="0" marL="0" rtl="0" algn="l">
              <a:spcBef>
                <a:spcPts val="0"/>
              </a:spcBef>
              <a:spcAft>
                <a:spcPts val="0"/>
              </a:spcAft>
              <a:buNone/>
            </a:pPr>
            <a:r>
              <a:rPr lang="en" u="sng">
                <a:solidFill>
                  <a:schemeClr val="accent3"/>
                </a:solidFill>
                <a:hlinkClick r:id="rId4">
                  <a:extLst>
                    <a:ext uri="{A12FA001-AC4F-418D-AE19-62706E023703}">
                      <ahyp:hlinkClr val="tx"/>
                    </a:ext>
                  </a:extLst>
                </a:hlinkClick>
              </a:rPr>
              <a:t>rcanizales@uca.edu.sv</a:t>
            </a:r>
            <a:endParaRPr>
              <a:solidFill>
                <a:schemeClr val="accent3"/>
              </a:solidFill>
            </a:endParaRPr>
          </a:p>
          <a:p>
            <a:pPr indent="0" lvl="0" marL="0" rtl="0" algn="l">
              <a:spcBef>
                <a:spcPts val="0"/>
              </a:spcBef>
              <a:spcAft>
                <a:spcPts val="0"/>
              </a:spcAft>
              <a:buNone/>
            </a:pPr>
            <a:r>
              <a:rPr lang="en">
                <a:solidFill>
                  <a:schemeClr val="accent3"/>
                </a:solidFill>
              </a:rPr>
              <a:t>Lic. Guillermo Cortés</a:t>
            </a:r>
            <a:endParaRPr>
              <a:solidFill>
                <a:schemeClr val="accent3"/>
              </a:solidFill>
            </a:endParaRPr>
          </a:p>
          <a:p>
            <a:pPr indent="0" lvl="0" marL="0" rtl="0" algn="l">
              <a:spcBef>
                <a:spcPts val="0"/>
              </a:spcBef>
              <a:spcAft>
                <a:spcPts val="0"/>
              </a:spcAft>
              <a:buNone/>
            </a:pPr>
            <a:r>
              <a:rPr lang="en" u="sng">
                <a:solidFill>
                  <a:schemeClr val="accent3"/>
                </a:solidFill>
                <a:hlinkClick r:id="rId5">
                  <a:extLst>
                    <a:ext uri="{A12FA001-AC4F-418D-AE19-62706E023703}">
                      <ahyp:hlinkClr val="tx"/>
                    </a:ext>
                  </a:extLst>
                </a:hlinkClick>
              </a:rPr>
              <a:t>gcortes@uca.edu.sv</a:t>
            </a:r>
            <a:endParaRPr>
              <a:solidFill>
                <a:schemeClr val="accent3"/>
              </a:solidFill>
            </a:endParaRPr>
          </a:p>
          <a:p>
            <a:pPr indent="0" lvl="0" marL="0" rtl="0" algn="l">
              <a:spcBef>
                <a:spcPts val="0"/>
              </a:spcBef>
              <a:spcAft>
                <a:spcPts val="0"/>
              </a:spcAft>
              <a:buNone/>
            </a:pPr>
            <a:r>
              <a:t/>
            </a:r>
            <a:endParaRPr/>
          </a:p>
        </p:txBody>
      </p:sp>
      <p:grpSp>
        <p:nvGrpSpPr>
          <p:cNvPr id="1347" name="Google Shape;1347;p42"/>
          <p:cNvGrpSpPr/>
          <p:nvPr/>
        </p:nvGrpSpPr>
        <p:grpSpPr>
          <a:xfrm flipH="1">
            <a:off x="7934272" y="3156168"/>
            <a:ext cx="921144" cy="1561106"/>
            <a:chOff x="4321997" y="3141168"/>
            <a:chExt cx="921144" cy="1561106"/>
          </a:xfrm>
        </p:grpSpPr>
        <p:sp>
          <p:nvSpPr>
            <p:cNvPr id="1348" name="Google Shape;1348;p42"/>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42"/>
          <p:cNvGrpSpPr/>
          <p:nvPr/>
        </p:nvGrpSpPr>
        <p:grpSpPr>
          <a:xfrm>
            <a:off x="4534350" y="4713051"/>
            <a:ext cx="4600713" cy="150450"/>
            <a:chOff x="0" y="4397412"/>
            <a:chExt cx="4600713" cy="150450"/>
          </a:xfrm>
        </p:grpSpPr>
        <p:sp>
          <p:nvSpPr>
            <p:cNvPr id="1355" name="Google Shape;1355;p42"/>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2"/>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2"/>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2"/>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2"/>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42"/>
          <p:cNvSpPr txBox="1"/>
          <p:nvPr/>
        </p:nvSpPr>
        <p:spPr>
          <a:xfrm>
            <a:off x="833913" y="4055729"/>
            <a:ext cx="2427000" cy="307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Anaheim"/>
                <a:ea typeface="Anaheim"/>
                <a:cs typeface="Anaheim"/>
                <a:sym typeface="Anaheim"/>
              </a:rPr>
              <a:t>Please keep this slide for attribution.</a:t>
            </a:r>
            <a:endParaRPr sz="900">
              <a:solidFill>
                <a:srgbClr val="434343"/>
              </a:solidFill>
              <a:latin typeface="Anaheim"/>
              <a:ea typeface="Anaheim"/>
              <a:cs typeface="Anaheim"/>
              <a:sym typeface="Anaheim"/>
            </a:endParaRPr>
          </a:p>
        </p:txBody>
      </p:sp>
      <p:sp>
        <p:nvSpPr>
          <p:cNvPr id="1361" name="Google Shape;1361;p42"/>
          <p:cNvSpPr/>
          <p:nvPr/>
        </p:nvSpPr>
        <p:spPr>
          <a:xfrm>
            <a:off x="4750188" y="2404477"/>
            <a:ext cx="2801100" cy="1777500"/>
          </a:xfrm>
          <a:prstGeom prst="roundRect">
            <a:avLst>
              <a:gd fmla="val 5444"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2" name="Google Shape;1362;p42"/>
          <p:cNvGrpSpPr/>
          <p:nvPr/>
        </p:nvGrpSpPr>
        <p:grpSpPr>
          <a:xfrm>
            <a:off x="4848518" y="2502124"/>
            <a:ext cx="2800975" cy="2133301"/>
            <a:chOff x="3578510" y="1419647"/>
            <a:chExt cx="4021500" cy="3062887"/>
          </a:xfrm>
        </p:grpSpPr>
        <p:sp>
          <p:nvSpPr>
            <p:cNvPr id="1363" name="Google Shape;1363;p42"/>
            <p:cNvSpPr/>
            <p:nvPr/>
          </p:nvSpPr>
          <p:spPr>
            <a:xfrm>
              <a:off x="3716658" y="1548119"/>
              <a:ext cx="3748500" cy="2285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2"/>
            <p:cNvSpPr/>
            <p:nvPr/>
          </p:nvSpPr>
          <p:spPr>
            <a:xfrm>
              <a:off x="3578510" y="1419647"/>
              <a:ext cx="4021500" cy="2544300"/>
            </a:xfrm>
            <a:prstGeom prst="roundRect">
              <a:avLst>
                <a:gd fmla="val 385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5" name="Google Shape;1365;p42"/>
            <p:cNvCxnSpPr/>
            <p:nvPr/>
          </p:nvCxnSpPr>
          <p:spPr>
            <a:xfrm>
              <a:off x="4915750" y="4433452"/>
              <a:ext cx="1353300" cy="0"/>
            </a:xfrm>
            <a:prstGeom prst="straightConnector1">
              <a:avLst/>
            </a:prstGeom>
            <a:noFill/>
            <a:ln cap="flat" cmpd="sng" w="9525">
              <a:solidFill>
                <a:schemeClr val="accent3"/>
              </a:solidFill>
              <a:prstDash val="solid"/>
              <a:round/>
              <a:headEnd len="med" w="med" type="none"/>
              <a:tailEnd len="med" w="med" type="none"/>
            </a:ln>
          </p:spPr>
        </p:cxnSp>
        <p:sp>
          <p:nvSpPr>
            <p:cNvPr id="1366" name="Google Shape;1366;p42"/>
            <p:cNvSpPr/>
            <p:nvPr/>
          </p:nvSpPr>
          <p:spPr>
            <a:xfrm>
              <a:off x="4900908" y="3963886"/>
              <a:ext cx="1373274" cy="518648"/>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cap="flat" cmpd="sng" w="9525">
              <a:solidFill>
                <a:schemeClr val="accent3"/>
              </a:solidFill>
              <a:prstDash val="solid"/>
              <a:round/>
              <a:headEnd len="med" w="med" type="none"/>
              <a:tailEnd len="med" w="med" type="none"/>
            </a:ln>
          </p:spPr>
        </p:sp>
      </p:grpSp>
      <p:sp>
        <p:nvSpPr>
          <p:cNvPr id="1367" name="Google Shape;1367;p42"/>
          <p:cNvSpPr txBox="1"/>
          <p:nvPr>
            <p:ph type="ctrTitle"/>
          </p:nvPr>
        </p:nvSpPr>
        <p:spPr>
          <a:xfrm>
            <a:off x="5017500" y="2847125"/>
            <a:ext cx="2463000" cy="10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¿Preguntas?</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71" name="Shape 1371"/>
        <p:cNvGrpSpPr/>
        <p:nvPr/>
      </p:nvGrpSpPr>
      <p:grpSpPr>
        <a:xfrm>
          <a:off x="0" y="0"/>
          <a:ext cx="0" cy="0"/>
          <a:chOff x="0" y="0"/>
          <a:chExt cx="0" cy="0"/>
        </a:xfrm>
      </p:grpSpPr>
      <p:sp>
        <p:nvSpPr>
          <p:cNvPr id="1372" name="Google Shape;1372;p43"/>
          <p:cNvSpPr txBox="1"/>
          <p:nvPr>
            <p:ph type="ctrTitle"/>
          </p:nvPr>
        </p:nvSpPr>
        <p:spPr>
          <a:xfrm flipH="1">
            <a:off x="4297475" y="3046150"/>
            <a:ext cx="4728000" cy="46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Ver video antes de clase presencial 1 (desde inicio hasta el 4:10)</a:t>
            </a:r>
            <a:endParaRPr>
              <a:solidFill>
                <a:srgbClr val="FF0000"/>
              </a:solidFill>
            </a:endParaRPr>
          </a:p>
        </p:txBody>
      </p:sp>
      <p:grpSp>
        <p:nvGrpSpPr>
          <p:cNvPr id="1373" name="Google Shape;1373;p43"/>
          <p:cNvGrpSpPr/>
          <p:nvPr/>
        </p:nvGrpSpPr>
        <p:grpSpPr>
          <a:xfrm>
            <a:off x="509250" y="566571"/>
            <a:ext cx="3030013" cy="3929999"/>
            <a:chOff x="509250" y="566571"/>
            <a:chExt cx="3030013" cy="3929999"/>
          </a:xfrm>
        </p:grpSpPr>
        <p:grpSp>
          <p:nvGrpSpPr>
            <p:cNvPr id="1374" name="Google Shape;1374;p43"/>
            <p:cNvGrpSpPr/>
            <p:nvPr/>
          </p:nvGrpSpPr>
          <p:grpSpPr>
            <a:xfrm>
              <a:off x="2088401" y="1444628"/>
              <a:ext cx="1000385" cy="883233"/>
              <a:chOff x="6472501" y="1326053"/>
              <a:chExt cx="1000385" cy="883233"/>
            </a:xfrm>
          </p:grpSpPr>
          <p:sp>
            <p:nvSpPr>
              <p:cNvPr id="1375" name="Google Shape;1375;p43"/>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3"/>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3"/>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43"/>
            <p:cNvGrpSpPr/>
            <p:nvPr/>
          </p:nvGrpSpPr>
          <p:grpSpPr>
            <a:xfrm>
              <a:off x="737571" y="2278324"/>
              <a:ext cx="519733" cy="485268"/>
              <a:chOff x="4694531" y="2250235"/>
              <a:chExt cx="1090502" cy="1018186"/>
            </a:xfrm>
          </p:grpSpPr>
          <p:sp>
            <p:nvSpPr>
              <p:cNvPr id="1379" name="Google Shape;1379;p43"/>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3"/>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3"/>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43"/>
            <p:cNvGrpSpPr/>
            <p:nvPr/>
          </p:nvGrpSpPr>
          <p:grpSpPr>
            <a:xfrm>
              <a:off x="1447127" y="1709640"/>
              <a:ext cx="180369" cy="168408"/>
              <a:chOff x="4694531" y="2250235"/>
              <a:chExt cx="1090502" cy="1018186"/>
            </a:xfrm>
          </p:grpSpPr>
          <p:sp>
            <p:nvSpPr>
              <p:cNvPr id="1383" name="Google Shape;1383;p43"/>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3"/>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3"/>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6" name="Google Shape;1386;p43"/>
            <p:cNvGrpSpPr/>
            <p:nvPr/>
          </p:nvGrpSpPr>
          <p:grpSpPr>
            <a:xfrm>
              <a:off x="1529971" y="3813574"/>
              <a:ext cx="519733" cy="485268"/>
              <a:chOff x="4694531" y="2250235"/>
              <a:chExt cx="1090502" cy="1018186"/>
            </a:xfrm>
          </p:grpSpPr>
          <p:sp>
            <p:nvSpPr>
              <p:cNvPr id="1387" name="Google Shape;1387;p43"/>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3"/>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3"/>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43"/>
            <p:cNvSpPr/>
            <p:nvPr/>
          </p:nvSpPr>
          <p:spPr>
            <a:xfrm>
              <a:off x="3388750" y="2496459"/>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3"/>
            <p:cNvSpPr/>
            <p:nvPr/>
          </p:nvSpPr>
          <p:spPr>
            <a:xfrm>
              <a:off x="3222671" y="107168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3"/>
            <p:cNvSpPr/>
            <p:nvPr/>
          </p:nvSpPr>
          <p:spPr>
            <a:xfrm rot="10800000">
              <a:off x="2768536" y="434599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3"/>
            <p:cNvSpPr/>
            <p:nvPr/>
          </p:nvSpPr>
          <p:spPr>
            <a:xfrm rot="10800000">
              <a:off x="889350" y="4253421"/>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3"/>
            <p:cNvSpPr/>
            <p:nvPr/>
          </p:nvSpPr>
          <p:spPr>
            <a:xfrm>
              <a:off x="509250" y="566571"/>
              <a:ext cx="150513" cy="150579"/>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3"/>
            <p:cNvSpPr/>
            <p:nvPr/>
          </p:nvSpPr>
          <p:spPr>
            <a:xfrm>
              <a:off x="732296" y="772838"/>
              <a:ext cx="92578" cy="92582"/>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6" name="Google Shape;1396;p43"/>
          <p:cNvSpPr txBox="1"/>
          <p:nvPr/>
        </p:nvSpPr>
        <p:spPr>
          <a:xfrm>
            <a:off x="1034825" y="3078700"/>
            <a:ext cx="2726100" cy="400200"/>
          </a:xfrm>
          <a:prstGeom prst="rect">
            <a:avLst/>
          </a:prstGeom>
          <a:noFill/>
          <a:ln>
            <a:noFill/>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None/>
            </a:pPr>
            <a:r>
              <a:rPr lang="en" u="sng">
                <a:solidFill>
                  <a:schemeClr val="hlink"/>
                </a:solidFill>
                <a:latin typeface="Anaheim"/>
                <a:ea typeface="Anaheim"/>
                <a:cs typeface="Anaheim"/>
                <a:sym typeface="Anaheim"/>
                <a:hlinkClick r:id="rId3"/>
              </a:rPr>
              <a:t>Tutorial - Diagrama de Clases UML</a:t>
            </a:r>
            <a:r>
              <a:rPr lang="en">
                <a:solidFill>
                  <a:schemeClr val="accent3"/>
                </a:solidFill>
                <a:latin typeface="Anaheim"/>
                <a:ea typeface="Anaheim"/>
                <a:cs typeface="Anaheim"/>
                <a:sym typeface="Anaheim"/>
              </a:rPr>
              <a:t> </a:t>
            </a:r>
            <a:endParaRPr>
              <a:solidFill>
                <a:schemeClr val="accent3"/>
              </a:solidFill>
              <a:latin typeface="Anaheim"/>
              <a:ea typeface="Anaheim"/>
              <a:cs typeface="Anaheim"/>
              <a:sym typeface="Anaheim"/>
            </a:endParaRPr>
          </a:p>
        </p:txBody>
      </p:sp>
      <p:sp>
        <p:nvSpPr>
          <p:cNvPr id="1397" name="Google Shape;1397;p43"/>
          <p:cNvSpPr/>
          <p:nvPr/>
        </p:nvSpPr>
        <p:spPr>
          <a:xfrm>
            <a:off x="3908225" y="3699304"/>
            <a:ext cx="4730700" cy="12498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3"/>
          <p:cNvSpPr/>
          <p:nvPr/>
        </p:nvSpPr>
        <p:spPr>
          <a:xfrm>
            <a:off x="4005899" y="3632898"/>
            <a:ext cx="4730700" cy="12498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3"/>
          <p:cNvSpPr txBox="1"/>
          <p:nvPr/>
        </p:nvSpPr>
        <p:spPr>
          <a:xfrm>
            <a:off x="4178690" y="3675776"/>
            <a:ext cx="4331100" cy="1162200"/>
          </a:xfrm>
          <a:prstGeom prst="rect">
            <a:avLst/>
          </a:prstGeom>
          <a:noFill/>
          <a:ln>
            <a:noFill/>
          </a:ln>
        </p:spPr>
        <p:txBody>
          <a:bodyPr anchorCtr="0" anchor="t" bIns="91425" lIns="91425" spcFirstLastPara="1" rIns="91425" wrap="square" tIns="91425">
            <a:noAutofit/>
          </a:bodyPr>
          <a:lstStyle/>
          <a:p>
            <a:pPr indent="0" lvl="0" marL="0" marR="72000" rtl="0" algn="just">
              <a:spcBef>
                <a:spcPts val="0"/>
              </a:spcBef>
              <a:spcAft>
                <a:spcPts val="0"/>
              </a:spcAft>
              <a:buNone/>
            </a:pPr>
            <a:r>
              <a:rPr b="1" lang="en" sz="1100">
                <a:solidFill>
                  <a:srgbClr val="434343"/>
                </a:solidFill>
                <a:latin typeface="Anaheim"/>
                <a:ea typeface="Anaheim"/>
                <a:cs typeface="Anaheim"/>
                <a:sym typeface="Anaheim"/>
              </a:rPr>
              <a:t>Ventajas del UML:</a:t>
            </a:r>
            <a:endParaRPr sz="1100">
              <a:solidFill>
                <a:srgbClr val="434343"/>
              </a:solidFill>
              <a:latin typeface="Anaheim"/>
              <a:ea typeface="Anaheim"/>
              <a:cs typeface="Anaheim"/>
              <a:sym typeface="Anaheim"/>
            </a:endParaRPr>
          </a:p>
          <a:p>
            <a:pPr indent="0" lvl="0" marL="0" marR="72000" rtl="0" algn="just">
              <a:spcBef>
                <a:spcPts val="0"/>
              </a:spcBef>
              <a:spcAft>
                <a:spcPts val="0"/>
              </a:spcAft>
              <a:buNone/>
            </a:pPr>
            <a:r>
              <a:rPr lang="en" sz="1100">
                <a:solidFill>
                  <a:srgbClr val="434343"/>
                </a:solidFill>
                <a:latin typeface="Anaheim"/>
                <a:ea typeface="Anaheim"/>
                <a:cs typeface="Anaheim"/>
                <a:sym typeface="Anaheim"/>
              </a:rPr>
              <a:t>   • Es muy sencillo de aprender.</a:t>
            </a:r>
            <a:endParaRPr sz="1100">
              <a:solidFill>
                <a:srgbClr val="434343"/>
              </a:solidFill>
              <a:latin typeface="Anaheim"/>
              <a:ea typeface="Anaheim"/>
              <a:cs typeface="Anaheim"/>
              <a:sym typeface="Anaheim"/>
            </a:endParaRPr>
          </a:p>
          <a:p>
            <a:pPr indent="0" lvl="0" marL="0" marR="72000" rtl="0" algn="just">
              <a:spcBef>
                <a:spcPts val="0"/>
              </a:spcBef>
              <a:spcAft>
                <a:spcPts val="0"/>
              </a:spcAft>
              <a:buNone/>
            </a:pPr>
            <a:r>
              <a:rPr lang="en" sz="1100">
                <a:solidFill>
                  <a:srgbClr val="434343"/>
                </a:solidFill>
                <a:latin typeface="Anaheim"/>
                <a:ea typeface="Anaheim"/>
                <a:cs typeface="Anaheim"/>
                <a:sym typeface="Anaheim"/>
              </a:rPr>
              <a:t>   • Es capaz de modelar todo tipo de sistemas.</a:t>
            </a:r>
            <a:endParaRPr sz="1100">
              <a:solidFill>
                <a:srgbClr val="434343"/>
              </a:solidFill>
              <a:latin typeface="Anaheim"/>
              <a:ea typeface="Anaheim"/>
              <a:cs typeface="Anaheim"/>
              <a:sym typeface="Anaheim"/>
            </a:endParaRPr>
          </a:p>
          <a:p>
            <a:pPr indent="0" lvl="0" marL="0" marR="72000" rtl="0" algn="just">
              <a:spcBef>
                <a:spcPts val="0"/>
              </a:spcBef>
              <a:spcAft>
                <a:spcPts val="0"/>
              </a:spcAft>
              <a:buNone/>
            </a:pPr>
            <a:r>
              <a:rPr lang="en" sz="1100">
                <a:solidFill>
                  <a:srgbClr val="434343"/>
                </a:solidFill>
                <a:latin typeface="Anaheim"/>
                <a:ea typeface="Anaheim"/>
                <a:cs typeface="Anaheim"/>
                <a:sym typeface="Anaheim"/>
              </a:rPr>
              <a:t>   • Es un lenguaje universal, es útil para equipos multidisciplinarios.</a:t>
            </a:r>
            <a:endParaRPr sz="1100">
              <a:solidFill>
                <a:srgbClr val="434343"/>
              </a:solidFill>
              <a:latin typeface="Anaheim"/>
              <a:ea typeface="Anaheim"/>
              <a:cs typeface="Anaheim"/>
              <a:sym typeface="Anaheim"/>
            </a:endParaRPr>
          </a:p>
          <a:p>
            <a:pPr indent="0" lvl="0" marL="0" marR="72000" rtl="0" algn="just">
              <a:spcBef>
                <a:spcPts val="0"/>
              </a:spcBef>
              <a:spcAft>
                <a:spcPts val="0"/>
              </a:spcAft>
              <a:buNone/>
            </a:pPr>
            <a:r>
              <a:rPr lang="en" sz="1100">
                <a:solidFill>
                  <a:srgbClr val="434343"/>
                </a:solidFill>
                <a:latin typeface="Anaheim"/>
                <a:ea typeface="Anaheim"/>
                <a:cs typeface="Anaheim"/>
                <a:sym typeface="Anaheim"/>
              </a:rPr>
              <a:t>   • Es visual y, por lo tanto, intuitivo.</a:t>
            </a:r>
            <a:endParaRPr sz="1100">
              <a:solidFill>
                <a:srgbClr val="434343"/>
              </a:solidFill>
              <a:latin typeface="Anaheim"/>
              <a:ea typeface="Anaheim"/>
              <a:cs typeface="Anaheim"/>
              <a:sym typeface="Anaheim"/>
            </a:endParaRPr>
          </a:p>
          <a:p>
            <a:pPr indent="0" lvl="0" marL="0" marR="72000" rtl="0" algn="just">
              <a:spcBef>
                <a:spcPts val="0"/>
              </a:spcBef>
              <a:spcAft>
                <a:spcPts val="0"/>
              </a:spcAft>
              <a:buNone/>
            </a:pPr>
            <a:r>
              <a:rPr lang="en" sz="1100">
                <a:solidFill>
                  <a:srgbClr val="434343"/>
                </a:solidFill>
                <a:latin typeface="Anaheim"/>
                <a:ea typeface="Anaheim"/>
                <a:cs typeface="Anaheim"/>
                <a:sym typeface="Anaheim"/>
              </a:rPr>
              <a:t>   • Es independiente del desarrollo, del lenguaje y de la plataforma.</a:t>
            </a:r>
            <a:endParaRPr sz="1100">
              <a:solidFill>
                <a:srgbClr val="434343"/>
              </a:solidFill>
              <a:latin typeface="Anaheim"/>
              <a:ea typeface="Anaheim"/>
              <a:cs typeface="Anaheim"/>
              <a:sym typeface="Anaheim"/>
            </a:endParaRPr>
          </a:p>
          <a:p>
            <a:pPr indent="0" lvl="0" marL="0" marR="72000" rtl="0" algn="just">
              <a:spcBef>
                <a:spcPts val="0"/>
              </a:spcBef>
              <a:spcAft>
                <a:spcPts val="0"/>
              </a:spcAft>
              <a:buNone/>
            </a:pPr>
            <a:r>
              <a:t/>
            </a:r>
            <a:endParaRPr sz="1100">
              <a:solidFill>
                <a:srgbClr val="434343"/>
              </a:solidFill>
              <a:latin typeface="Anaheim"/>
              <a:ea typeface="Anaheim"/>
              <a:cs typeface="Anaheim"/>
              <a:sym typeface="Anaheim"/>
            </a:endParaRPr>
          </a:p>
        </p:txBody>
      </p:sp>
      <p:sp>
        <p:nvSpPr>
          <p:cNvPr id="1400" name="Google Shape;1400;p43"/>
          <p:cNvSpPr txBox="1"/>
          <p:nvPr/>
        </p:nvSpPr>
        <p:spPr>
          <a:xfrm>
            <a:off x="3878675" y="469925"/>
            <a:ext cx="4433100" cy="730500"/>
          </a:xfrm>
          <a:prstGeom prst="rect">
            <a:avLst/>
          </a:prstGeom>
          <a:noFill/>
          <a:ln>
            <a:noFill/>
          </a:ln>
        </p:spPr>
        <p:txBody>
          <a:bodyPr anchorCtr="0" anchor="t" bIns="91425" lIns="91425" spcFirstLastPara="1" rIns="91425" wrap="square" tIns="91425">
            <a:noAutofit/>
          </a:bodyPr>
          <a:lstStyle/>
          <a:p>
            <a:pPr indent="0" lvl="0" marL="0" marR="72000" rtl="0" algn="just">
              <a:spcBef>
                <a:spcPts val="0"/>
              </a:spcBef>
              <a:spcAft>
                <a:spcPts val="0"/>
              </a:spcAft>
              <a:buNone/>
            </a:pPr>
            <a:r>
              <a:rPr b="1" lang="en" sz="1100">
                <a:solidFill>
                  <a:srgbClr val="434343"/>
                </a:solidFill>
                <a:latin typeface="Anaheim"/>
                <a:ea typeface="Anaheim"/>
                <a:cs typeface="Anaheim"/>
                <a:sym typeface="Anaheim"/>
              </a:rPr>
              <a:t>El Lenguaje Unificado de Modelado</a:t>
            </a:r>
            <a:r>
              <a:rPr lang="en" sz="1100">
                <a:solidFill>
                  <a:srgbClr val="434343"/>
                </a:solidFill>
                <a:latin typeface="Anaheim"/>
                <a:ea typeface="Anaheim"/>
                <a:cs typeface="Anaheim"/>
                <a:sym typeface="Anaheim"/>
              </a:rPr>
              <a:t> (UML, por sus siglas en inglés) se estableció como un modelo estandarizado para describir aplicaciones que utilizan programación orientada a objetos (PO0).</a:t>
            </a:r>
            <a:endParaRPr sz="1100">
              <a:solidFill>
                <a:srgbClr val="434343"/>
              </a:solidFill>
              <a:latin typeface="Anaheim"/>
              <a:ea typeface="Anaheim"/>
              <a:cs typeface="Anaheim"/>
              <a:sym typeface="Anaheim"/>
            </a:endParaRPr>
          </a:p>
        </p:txBody>
      </p:sp>
      <p:pic>
        <p:nvPicPr>
          <p:cNvPr id="1401" name="Google Shape;1401;p43"/>
          <p:cNvPicPr preferRelativeResize="0"/>
          <p:nvPr/>
        </p:nvPicPr>
        <p:blipFill>
          <a:blip r:embed="rId4">
            <a:alphaModFix/>
          </a:blip>
          <a:stretch>
            <a:fillRect/>
          </a:stretch>
        </p:blipFill>
        <p:spPr>
          <a:xfrm>
            <a:off x="5783693" y="1297397"/>
            <a:ext cx="2726100" cy="1560900"/>
          </a:xfrm>
          <a:prstGeom prst="roundRect">
            <a:avLst>
              <a:gd fmla="val 16667" name="adj"/>
            </a:avLst>
          </a:prstGeom>
          <a:noFill/>
          <a:ln cap="flat" cmpd="sng" w="19050">
            <a:solidFill>
              <a:schemeClr val="accent1"/>
            </a:solidFill>
            <a:prstDash val="solid"/>
            <a:round/>
            <a:headEnd len="sm" w="sm" type="none"/>
            <a:tailEnd len="sm" w="sm" type="none"/>
          </a:ln>
        </p:spPr>
      </p:pic>
      <p:pic>
        <p:nvPicPr>
          <p:cNvPr id="1402" name="Google Shape;1402;p43">
            <a:hlinkClick r:id="rId5"/>
          </p:cNvPr>
          <p:cNvPicPr preferRelativeResize="0"/>
          <p:nvPr/>
        </p:nvPicPr>
        <p:blipFill>
          <a:blip r:embed="rId6">
            <a:alphaModFix/>
          </a:blip>
          <a:stretch>
            <a:fillRect/>
          </a:stretch>
        </p:blipFill>
        <p:spPr>
          <a:xfrm>
            <a:off x="4096106" y="1573138"/>
            <a:ext cx="1259901" cy="947876"/>
          </a:xfrm>
          <a:prstGeom prst="rect">
            <a:avLst/>
          </a:prstGeom>
          <a:noFill/>
          <a:ln>
            <a:noFill/>
          </a:ln>
        </p:spPr>
      </p:pic>
      <p:cxnSp>
        <p:nvCxnSpPr>
          <p:cNvPr id="1403" name="Google Shape;1403;p43"/>
          <p:cNvCxnSpPr>
            <a:stCxn id="1396" idx="3"/>
            <a:endCxn id="1402" idx="2"/>
          </p:cNvCxnSpPr>
          <p:nvPr/>
        </p:nvCxnSpPr>
        <p:spPr>
          <a:xfrm flipH="1" rot="10800000">
            <a:off x="3760925" y="2521000"/>
            <a:ext cx="965100" cy="757800"/>
          </a:xfrm>
          <a:prstGeom prst="curvedConnector2">
            <a:avLst/>
          </a:prstGeom>
          <a:noFill/>
          <a:ln cap="flat" cmpd="sng" w="28575">
            <a:solidFill>
              <a:srgbClr val="980000"/>
            </a:solidFill>
            <a:prstDash val="solid"/>
            <a:round/>
            <a:headEnd len="med" w="med" type="triangl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29" name="Shape 429"/>
        <p:cNvGrpSpPr/>
        <p:nvPr/>
      </p:nvGrpSpPr>
      <p:grpSpPr>
        <a:xfrm>
          <a:off x="0" y="0"/>
          <a:ext cx="0" cy="0"/>
          <a:chOff x="0" y="0"/>
          <a:chExt cx="0" cy="0"/>
        </a:xfrm>
      </p:grpSpPr>
      <p:sp>
        <p:nvSpPr>
          <p:cNvPr id="430" name="Google Shape;430;p24"/>
          <p:cNvSpPr/>
          <p:nvPr/>
        </p:nvSpPr>
        <p:spPr>
          <a:xfrm>
            <a:off x="63114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63114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37115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37115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txBox="1"/>
          <p:nvPr>
            <p:ph type="ctrTitle"/>
          </p:nvPr>
        </p:nvSpPr>
        <p:spPr>
          <a:xfrm>
            <a:off x="3782800" y="1657625"/>
            <a:ext cx="16794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br>
              <a:rPr lang="en"/>
            </a:br>
            <a:r>
              <a:rPr lang="en"/>
              <a:t>ABstracción</a:t>
            </a:r>
            <a:endParaRPr/>
          </a:p>
        </p:txBody>
      </p:sp>
      <p:sp>
        <p:nvSpPr>
          <p:cNvPr id="435" name="Google Shape;435;p2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el paradigma orientado a objetos?</a:t>
            </a:r>
            <a:endParaRPr/>
          </a:p>
        </p:txBody>
      </p:sp>
      <p:sp>
        <p:nvSpPr>
          <p:cNvPr id="436" name="Google Shape;436;p24"/>
          <p:cNvSpPr txBox="1"/>
          <p:nvPr>
            <p:ph idx="2" type="ctrTitle"/>
          </p:nvPr>
        </p:nvSpPr>
        <p:spPr>
          <a:xfrm>
            <a:off x="3782800" y="3482450"/>
            <a:ext cx="16794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br>
              <a:rPr lang="en"/>
            </a:br>
            <a:r>
              <a:rPr lang="en"/>
              <a:t>Conceptos</a:t>
            </a:r>
            <a:endParaRPr/>
          </a:p>
        </p:txBody>
      </p:sp>
      <p:sp>
        <p:nvSpPr>
          <p:cNvPr id="437" name="Google Shape;437;p2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Fundamentales de la POO</a:t>
            </a:r>
            <a:endParaRPr/>
          </a:p>
        </p:txBody>
      </p:sp>
      <p:sp>
        <p:nvSpPr>
          <p:cNvPr id="438" name="Google Shape;438;p24"/>
          <p:cNvSpPr txBox="1"/>
          <p:nvPr>
            <p:ph idx="3" type="ctrTitle"/>
          </p:nvPr>
        </p:nvSpPr>
        <p:spPr>
          <a:xfrm>
            <a:off x="6364525" y="1657625"/>
            <a:ext cx="21549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br>
              <a:rPr lang="en"/>
            </a:br>
            <a:r>
              <a:rPr lang="en"/>
              <a:t>¿Instanciación?</a:t>
            </a:r>
            <a:endParaRPr/>
          </a:p>
        </p:txBody>
      </p:sp>
      <p:sp>
        <p:nvSpPr>
          <p:cNvPr id="439" name="Google Shape;439;p24"/>
          <p:cNvSpPr txBox="1"/>
          <p:nvPr>
            <p:ph idx="6" type="subTitle"/>
          </p:nvPr>
        </p:nvSpPr>
        <p:spPr>
          <a:xfrm>
            <a:off x="6364525" y="183720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de tipo “Objeto”</a:t>
            </a:r>
            <a:endParaRPr/>
          </a:p>
        </p:txBody>
      </p:sp>
      <p:sp>
        <p:nvSpPr>
          <p:cNvPr id="440" name="Google Shape;440;p24"/>
          <p:cNvSpPr txBox="1"/>
          <p:nvPr>
            <p:ph idx="4" type="ctrTitle"/>
          </p:nvPr>
        </p:nvSpPr>
        <p:spPr>
          <a:xfrm>
            <a:off x="6364525" y="3482450"/>
            <a:ext cx="18999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 </a:t>
            </a:r>
            <a:br>
              <a:rPr lang="en"/>
            </a:br>
            <a:r>
              <a:rPr lang="en"/>
              <a:t>Guía de 7 pasos</a:t>
            </a:r>
            <a:endParaRPr/>
          </a:p>
        </p:txBody>
      </p:sp>
      <p:sp>
        <p:nvSpPr>
          <p:cNvPr id="441" name="Google Shape;441;p24"/>
          <p:cNvSpPr txBox="1"/>
          <p:nvPr>
            <p:ph idx="7" type="subTitle"/>
          </p:nvPr>
        </p:nvSpPr>
        <p:spPr>
          <a:xfrm>
            <a:off x="6364525" y="365979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Consejos iniciales para el diseño de una clase</a:t>
            </a:r>
            <a:endParaRPr/>
          </a:p>
        </p:txBody>
      </p:sp>
      <p:grpSp>
        <p:nvGrpSpPr>
          <p:cNvPr id="442" name="Google Shape;442;p24"/>
          <p:cNvGrpSpPr/>
          <p:nvPr/>
        </p:nvGrpSpPr>
        <p:grpSpPr>
          <a:xfrm>
            <a:off x="563975" y="982900"/>
            <a:ext cx="2214990" cy="3181003"/>
            <a:chOff x="624596" y="982906"/>
            <a:chExt cx="2001980" cy="3181003"/>
          </a:xfrm>
        </p:grpSpPr>
        <p:sp>
          <p:nvSpPr>
            <p:cNvPr id="443" name="Google Shape;443;p24"/>
            <p:cNvSpPr/>
            <p:nvPr/>
          </p:nvSpPr>
          <p:spPr>
            <a:xfrm>
              <a:off x="692176" y="1142009"/>
              <a:ext cx="1934400" cy="3021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4"/>
          <p:cNvGrpSpPr/>
          <p:nvPr/>
        </p:nvGrpSpPr>
        <p:grpSpPr>
          <a:xfrm>
            <a:off x="0" y="4397412"/>
            <a:ext cx="4600713" cy="150450"/>
            <a:chOff x="0" y="4397412"/>
            <a:chExt cx="4600713" cy="150450"/>
          </a:xfrm>
        </p:grpSpPr>
        <p:sp>
          <p:nvSpPr>
            <p:cNvPr id="446" name="Google Shape;446;p2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4"/>
          <p:cNvGrpSpPr/>
          <p:nvPr/>
        </p:nvGrpSpPr>
        <p:grpSpPr>
          <a:xfrm>
            <a:off x="1691827" y="1904259"/>
            <a:ext cx="1418990" cy="2804590"/>
            <a:chOff x="2072827" y="1904259"/>
            <a:chExt cx="1418990" cy="2804590"/>
          </a:xfrm>
        </p:grpSpPr>
        <p:sp>
          <p:nvSpPr>
            <p:cNvPr id="452" name="Google Shape;452;p24"/>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4"/>
          <p:cNvSpPr txBox="1"/>
          <p:nvPr>
            <p:ph type="ctrTitle"/>
          </p:nvPr>
        </p:nvSpPr>
        <p:spPr>
          <a:xfrm rot="-3144022">
            <a:off x="2150808" y="2540441"/>
            <a:ext cx="1012882" cy="32066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10" name="Shape 510"/>
        <p:cNvGrpSpPr/>
        <p:nvPr/>
      </p:nvGrpSpPr>
      <p:grpSpPr>
        <a:xfrm>
          <a:off x="0" y="0"/>
          <a:ext cx="0" cy="0"/>
          <a:chOff x="0" y="0"/>
          <a:chExt cx="0" cy="0"/>
        </a:xfrm>
      </p:grpSpPr>
      <p:sp>
        <p:nvSpPr>
          <p:cNvPr id="511" name="Google Shape;511;p25"/>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Paradigma de programación</a:t>
            </a:r>
            <a:endParaRPr/>
          </a:p>
        </p:txBody>
      </p:sp>
      <p:sp>
        <p:nvSpPr>
          <p:cNvPr id="512" name="Google Shape;512;p25"/>
          <p:cNvSpPr txBox="1"/>
          <p:nvPr>
            <p:ph idx="1" type="subTitle"/>
          </p:nvPr>
        </p:nvSpPr>
        <p:spPr>
          <a:xfrm flipH="1">
            <a:off x="813150" y="877650"/>
            <a:ext cx="7409100" cy="1893000"/>
          </a:xfrm>
          <a:prstGeom prst="rect">
            <a:avLst/>
          </a:prstGeom>
        </p:spPr>
        <p:txBody>
          <a:bodyPr anchorCtr="0" anchor="ctr" bIns="0" lIns="91425" spcFirstLastPara="1" rIns="91425" wrap="square" tIns="234000">
            <a:noAutofit/>
          </a:bodyPr>
          <a:lstStyle/>
          <a:p>
            <a:pPr indent="0" lvl="0" marL="0" rtl="0" algn="just">
              <a:spcBef>
                <a:spcPts val="0"/>
              </a:spcBef>
              <a:spcAft>
                <a:spcPts val="0"/>
              </a:spcAft>
              <a:buNone/>
            </a:pPr>
            <a:r>
              <a:rPr lang="en" sz="1400">
                <a:solidFill>
                  <a:schemeClr val="accent3"/>
                </a:solidFill>
              </a:rPr>
              <a:t>Un paradigma es una forma de entender y representar la realidad: un conjunto de teorías, estándares y métodos que, juntos, representan un modo de organizar el pensamiento, es decir, </a:t>
            </a:r>
            <a:r>
              <a:rPr b="1" lang="en" sz="1400">
                <a:solidFill>
                  <a:schemeClr val="accent3"/>
                </a:solidFill>
              </a:rPr>
              <a:t>un modo de ver el mundo</a:t>
            </a:r>
            <a:r>
              <a:rPr lang="en" sz="1400">
                <a:solidFill>
                  <a:schemeClr val="accent3"/>
                </a:solidFill>
              </a:rPr>
              <a:t>. Cada nuevo paradigma responde a una necesidad real de nuevas formas de afrontar problemas. A menudo un nuevo paradigma es creado como respuesta a las deficiencias, o necesidades no cubiertas, de paradigmas anteriores.</a:t>
            </a:r>
            <a:endParaRPr sz="1400">
              <a:solidFill>
                <a:schemeClr val="accent3"/>
              </a:solidFill>
            </a:endParaRPr>
          </a:p>
        </p:txBody>
      </p:sp>
      <p:sp>
        <p:nvSpPr>
          <p:cNvPr id="513" name="Google Shape;513;p25"/>
          <p:cNvSpPr txBox="1"/>
          <p:nvPr>
            <p:ph idx="1" type="subTitle"/>
          </p:nvPr>
        </p:nvSpPr>
        <p:spPr>
          <a:xfrm flipH="1">
            <a:off x="813175" y="2708400"/>
            <a:ext cx="5561700" cy="1169700"/>
          </a:xfrm>
          <a:prstGeom prst="rect">
            <a:avLst/>
          </a:prstGeom>
        </p:spPr>
        <p:txBody>
          <a:bodyPr anchorCtr="0" anchor="t" bIns="0" lIns="91425" spcFirstLastPara="1" rIns="91425" wrap="square" tIns="234000">
            <a:noAutofit/>
          </a:bodyPr>
          <a:lstStyle/>
          <a:p>
            <a:pPr indent="0" lvl="0" marL="0" rtl="0" algn="just">
              <a:spcBef>
                <a:spcPts val="0"/>
              </a:spcBef>
              <a:spcAft>
                <a:spcPts val="0"/>
              </a:spcAft>
              <a:buNone/>
            </a:pPr>
            <a:r>
              <a:rPr lang="en" sz="1400">
                <a:solidFill>
                  <a:schemeClr val="accent3"/>
                </a:solidFill>
              </a:rPr>
              <a:t>La programación orientada a objetos es uno de los actuales paradigmas predominantes en el desarrollo de software, habiendo reemplazado al paradigma </a:t>
            </a:r>
            <a:r>
              <a:rPr b="1" lang="en" sz="1400">
                <a:solidFill>
                  <a:schemeClr val="accent3"/>
                </a:solidFill>
              </a:rPr>
              <a:t>estructurado </a:t>
            </a:r>
            <a:r>
              <a:rPr lang="en" sz="1400">
                <a:solidFill>
                  <a:schemeClr val="accent3"/>
                </a:solidFill>
              </a:rPr>
              <a:t>que fue desarrollado en la década de los 70's.</a:t>
            </a:r>
            <a:endParaRPr sz="1400">
              <a:solidFill>
                <a:schemeClr val="accent3"/>
              </a:solidFill>
            </a:endParaRPr>
          </a:p>
        </p:txBody>
      </p:sp>
      <p:grpSp>
        <p:nvGrpSpPr>
          <p:cNvPr id="514" name="Google Shape;514;p25"/>
          <p:cNvGrpSpPr/>
          <p:nvPr/>
        </p:nvGrpSpPr>
        <p:grpSpPr>
          <a:xfrm>
            <a:off x="6118613" y="2280081"/>
            <a:ext cx="2543768" cy="2863419"/>
            <a:chOff x="6186863" y="2313906"/>
            <a:chExt cx="2543768" cy="2863419"/>
          </a:xfrm>
        </p:grpSpPr>
        <p:grpSp>
          <p:nvGrpSpPr>
            <p:cNvPr id="515" name="Google Shape;515;p25"/>
            <p:cNvGrpSpPr/>
            <p:nvPr/>
          </p:nvGrpSpPr>
          <p:grpSpPr>
            <a:xfrm>
              <a:off x="8427437" y="4560062"/>
              <a:ext cx="208476" cy="304372"/>
              <a:chOff x="7797287" y="4091587"/>
              <a:chExt cx="208476" cy="304372"/>
            </a:xfrm>
          </p:grpSpPr>
          <p:sp>
            <p:nvSpPr>
              <p:cNvPr id="516" name="Google Shape;516;p25"/>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25"/>
            <p:cNvSpPr/>
            <p:nvPr/>
          </p:nvSpPr>
          <p:spPr>
            <a:xfrm>
              <a:off x="7789877" y="3548960"/>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928334" y="3926241"/>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8365901" y="4474207"/>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8281779" y="2459287"/>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7248167" y="2953540"/>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7838175" y="2819389"/>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955901" y="2983948"/>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7999582" y="2992515"/>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8078111" y="2404642"/>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8094536" y="2559168"/>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8086235" y="2548603"/>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8188069" y="2559168"/>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8182653" y="2548603"/>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8138528" y="2640093"/>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8149315" y="2711341"/>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8053163" y="2362204"/>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8331631" y="2578345"/>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8349832" y="2591618"/>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5"/>
            <p:cNvGrpSpPr/>
            <p:nvPr/>
          </p:nvGrpSpPr>
          <p:grpSpPr>
            <a:xfrm>
              <a:off x="8107631" y="5035535"/>
              <a:ext cx="319804" cy="141790"/>
              <a:chOff x="7477481" y="4567060"/>
              <a:chExt cx="319804" cy="141790"/>
            </a:xfrm>
          </p:grpSpPr>
          <p:sp>
            <p:nvSpPr>
              <p:cNvPr id="542" name="Google Shape;542;p25"/>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25"/>
            <p:cNvSpPr/>
            <p:nvPr/>
          </p:nvSpPr>
          <p:spPr>
            <a:xfrm>
              <a:off x="8005486" y="3457659"/>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8264555" y="2313906"/>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8305484" y="2390525"/>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8333851" y="2624290"/>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8266597" y="2368063"/>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8369852" y="2616166"/>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8208933" y="4022659"/>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25"/>
            <p:cNvGrpSpPr/>
            <p:nvPr/>
          </p:nvGrpSpPr>
          <p:grpSpPr>
            <a:xfrm>
              <a:off x="7961628" y="2812198"/>
              <a:ext cx="542780" cy="395840"/>
              <a:chOff x="7331478" y="2343723"/>
              <a:chExt cx="542780" cy="395840"/>
            </a:xfrm>
          </p:grpSpPr>
          <p:sp>
            <p:nvSpPr>
              <p:cNvPr id="556" name="Google Shape;556;p25"/>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5"/>
            <p:cNvSpPr/>
            <p:nvPr/>
          </p:nvSpPr>
          <p:spPr>
            <a:xfrm rot="2700000">
              <a:off x="6775029" y="2694445"/>
              <a:ext cx="1046235" cy="2086955"/>
            </a:xfrm>
            <a:prstGeom prst="roundRect">
              <a:avLst>
                <a:gd fmla="val 165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rot="2700000">
              <a:off x="6771312" y="2756739"/>
              <a:ext cx="1046351" cy="2086484"/>
            </a:xfrm>
            <a:custGeom>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pic>
          <p:nvPicPr>
            <p:cNvPr id="563" name="Google Shape;563;p25"/>
            <p:cNvPicPr preferRelativeResize="0"/>
            <p:nvPr/>
          </p:nvPicPr>
          <p:blipFill>
            <a:blip r:embed="rId3">
              <a:alphaModFix/>
            </a:blip>
            <a:stretch>
              <a:fillRect/>
            </a:stretch>
          </p:blipFill>
          <p:spPr>
            <a:xfrm rot="-2700000">
              <a:off x="6479156" y="3398156"/>
              <a:ext cx="1622818" cy="786048"/>
            </a:xfrm>
            <a:prstGeom prst="rect">
              <a:avLst/>
            </a:prstGeom>
            <a:noFill/>
            <a:ln>
              <a:noFill/>
            </a:ln>
          </p:spPr>
        </p:pic>
        <p:sp>
          <p:nvSpPr>
            <p:cNvPr id="564" name="Google Shape;564;p25"/>
            <p:cNvSpPr/>
            <p:nvPr/>
          </p:nvSpPr>
          <p:spPr>
            <a:xfrm>
              <a:off x="8172132" y="5062170"/>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7642630" y="3034465"/>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8237875" y="2820943"/>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8334650" y="2821254"/>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8316627" y="2892813"/>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8291634" y="3113171"/>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8240140" y="3008319"/>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8334650" y="2821254"/>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8240140" y="3008319"/>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flipH="1">
              <a:off x="8130149" y="2552299"/>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77" name="Shape 577"/>
        <p:cNvGrpSpPr/>
        <p:nvPr/>
      </p:nvGrpSpPr>
      <p:grpSpPr>
        <a:xfrm>
          <a:off x="0" y="0"/>
          <a:ext cx="0" cy="0"/>
          <a:chOff x="0" y="0"/>
          <a:chExt cx="0" cy="0"/>
        </a:xfrm>
      </p:grpSpPr>
      <p:sp>
        <p:nvSpPr>
          <p:cNvPr id="578" name="Google Shape;578;p26"/>
          <p:cNvSpPr txBox="1"/>
          <p:nvPr>
            <p:ph type="ctrTitle"/>
          </p:nvPr>
        </p:nvSpPr>
        <p:spPr>
          <a:xfrm>
            <a:off x="4099025" y="457300"/>
            <a:ext cx="42762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r>
              <a:rPr lang="en"/>
              <a:t>Por qué utilizar orientación a objetos?</a:t>
            </a:r>
            <a:endParaRPr/>
          </a:p>
        </p:txBody>
      </p:sp>
      <p:sp>
        <p:nvSpPr>
          <p:cNvPr id="579" name="Google Shape;579;p26"/>
          <p:cNvSpPr txBox="1"/>
          <p:nvPr>
            <p:ph idx="1" type="subTitle"/>
          </p:nvPr>
        </p:nvSpPr>
        <p:spPr>
          <a:xfrm flipH="1">
            <a:off x="867450" y="1362875"/>
            <a:ext cx="3720900" cy="1872900"/>
          </a:xfrm>
          <a:prstGeom prst="rect">
            <a:avLst/>
          </a:prstGeom>
        </p:spPr>
        <p:txBody>
          <a:bodyPr anchorCtr="0" anchor="t" bIns="0" lIns="91425" spcFirstLastPara="1" rIns="91425" wrap="square" tIns="234000">
            <a:noAutofit/>
          </a:bodyPr>
          <a:lstStyle/>
          <a:p>
            <a:pPr indent="0" lvl="0" marL="0" rtl="0" algn="just">
              <a:spcBef>
                <a:spcPts val="0"/>
              </a:spcBef>
              <a:spcAft>
                <a:spcPts val="0"/>
              </a:spcAft>
              <a:buNone/>
            </a:pPr>
            <a:r>
              <a:rPr lang="en" sz="1400">
                <a:solidFill>
                  <a:schemeClr val="accent3"/>
                </a:solidFill>
              </a:rPr>
              <a:t>Tradicionalmente la programación estructurada consiste en el diseño de un conjunto de funciones que resolverán algún problema. Para problemas </a:t>
            </a:r>
            <a:r>
              <a:rPr b="1" lang="en" sz="1400">
                <a:solidFill>
                  <a:schemeClr val="accent3"/>
                </a:solidFill>
              </a:rPr>
              <a:t>pequeños</a:t>
            </a:r>
            <a:r>
              <a:rPr lang="en" sz="1400">
                <a:solidFill>
                  <a:schemeClr val="accent3"/>
                </a:solidFill>
              </a:rPr>
              <a:t>, la subdivisión funciona muy bien. Pero los objetos son más apropiados para problemas más </a:t>
            </a:r>
            <a:r>
              <a:rPr b="1" lang="en" sz="1400">
                <a:solidFill>
                  <a:schemeClr val="accent3"/>
                </a:solidFill>
              </a:rPr>
              <a:t>grandes</a:t>
            </a:r>
            <a:r>
              <a:rPr lang="en" sz="1400">
                <a:solidFill>
                  <a:schemeClr val="accent3"/>
                </a:solidFill>
              </a:rPr>
              <a:t>.</a:t>
            </a:r>
            <a:endParaRPr sz="1400">
              <a:solidFill>
                <a:schemeClr val="accent3"/>
              </a:solidFill>
            </a:endParaRPr>
          </a:p>
        </p:txBody>
      </p:sp>
      <p:pic>
        <p:nvPicPr>
          <p:cNvPr id="580" name="Google Shape;580;p26"/>
          <p:cNvPicPr preferRelativeResize="0"/>
          <p:nvPr/>
        </p:nvPicPr>
        <p:blipFill>
          <a:blip r:embed="rId3">
            <a:alphaModFix/>
          </a:blip>
          <a:stretch>
            <a:fillRect/>
          </a:stretch>
        </p:blipFill>
        <p:spPr>
          <a:xfrm>
            <a:off x="5082451" y="1362875"/>
            <a:ext cx="2864100" cy="1872900"/>
          </a:xfrm>
          <a:prstGeom prst="roundRect">
            <a:avLst>
              <a:gd fmla="val 7726" name="adj"/>
            </a:avLst>
          </a:prstGeom>
          <a:noFill/>
          <a:ln cap="flat" cmpd="sng" w="19050">
            <a:solidFill>
              <a:schemeClr val="accent1"/>
            </a:solidFill>
            <a:prstDash val="solid"/>
            <a:round/>
            <a:headEnd len="sm" w="sm" type="none"/>
            <a:tailEnd len="sm" w="sm" type="none"/>
          </a:ln>
        </p:spPr>
      </p:pic>
      <p:sp>
        <p:nvSpPr>
          <p:cNvPr id="581" name="Google Shape;581;p26"/>
          <p:cNvSpPr txBox="1"/>
          <p:nvPr>
            <p:ph idx="1" type="subTitle"/>
          </p:nvPr>
        </p:nvSpPr>
        <p:spPr>
          <a:xfrm flipH="1">
            <a:off x="867450" y="3084875"/>
            <a:ext cx="7409100" cy="1645800"/>
          </a:xfrm>
          <a:prstGeom prst="rect">
            <a:avLst/>
          </a:prstGeom>
        </p:spPr>
        <p:txBody>
          <a:bodyPr anchorCtr="0" anchor="ctr" bIns="0" lIns="91425" spcFirstLastPara="1" rIns="91425" wrap="square" tIns="234000">
            <a:noAutofit/>
          </a:bodyPr>
          <a:lstStyle/>
          <a:p>
            <a:pPr indent="0" lvl="0" marL="0" rtl="0" algn="just">
              <a:spcBef>
                <a:spcPts val="0"/>
              </a:spcBef>
              <a:spcAft>
                <a:spcPts val="0"/>
              </a:spcAft>
              <a:buNone/>
            </a:pPr>
            <a:r>
              <a:rPr lang="en" sz="1400">
                <a:solidFill>
                  <a:schemeClr val="accent3"/>
                </a:solidFill>
              </a:rPr>
              <a:t>Por ejemplo un sistema que requiera 2,000 funciones, en un estilo orientado a objetos podría organizarse en 100 clases con un promedio de 20 funciones cada una. Este enfoque será mucho más fácil de desarrollar, ya que al buscar un error es más sencillo hacerlo en una clase con 20 funciones que en un solo programa estructurado con 2,000 de ellas.</a:t>
            </a:r>
            <a:endParaRPr sz="14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85" name="Shape 585"/>
        <p:cNvGrpSpPr/>
        <p:nvPr/>
      </p:nvGrpSpPr>
      <p:grpSpPr>
        <a:xfrm>
          <a:off x="0" y="0"/>
          <a:ext cx="0" cy="0"/>
          <a:chOff x="0" y="0"/>
          <a:chExt cx="0" cy="0"/>
        </a:xfrm>
      </p:grpSpPr>
      <p:sp>
        <p:nvSpPr>
          <p:cNvPr id="586" name="Google Shape;586;p27"/>
          <p:cNvSpPr/>
          <p:nvPr/>
        </p:nvSpPr>
        <p:spPr>
          <a:xfrm>
            <a:off x="368825" y="1574140"/>
            <a:ext cx="2658000" cy="2099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479491" y="1462600"/>
            <a:ext cx="2658000" cy="2099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txBox="1"/>
          <p:nvPr>
            <p:ph idx="1" type="subTitle"/>
          </p:nvPr>
        </p:nvSpPr>
        <p:spPr>
          <a:xfrm>
            <a:off x="576558" y="1664616"/>
            <a:ext cx="2433600" cy="18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Antes de continuar, hay que resolver las siguientes preguntas claves:</a:t>
            </a:r>
            <a:endParaRPr/>
          </a:p>
          <a:p>
            <a:pPr indent="-298450" lvl="0" marL="457200" rtl="0" algn="l">
              <a:spcBef>
                <a:spcPts val="1000"/>
              </a:spcBef>
              <a:spcAft>
                <a:spcPts val="0"/>
              </a:spcAft>
              <a:buSzPts val="1100"/>
              <a:buChar char="●"/>
            </a:pPr>
            <a:r>
              <a:rPr b="1" lang="en"/>
              <a:t>¿Qué es una clase?</a:t>
            </a:r>
            <a:endParaRPr b="1"/>
          </a:p>
          <a:p>
            <a:pPr indent="-298450" lvl="0" marL="457200" rtl="0" algn="l">
              <a:spcBef>
                <a:spcPts val="0"/>
              </a:spcBef>
              <a:spcAft>
                <a:spcPts val="0"/>
              </a:spcAft>
              <a:buSzPts val="1100"/>
              <a:buChar char="●"/>
            </a:pPr>
            <a:r>
              <a:rPr b="1" lang="en"/>
              <a:t>¿Qué es un objeto?</a:t>
            </a:r>
            <a:endParaRPr b="1"/>
          </a:p>
          <a:p>
            <a:pPr indent="-298450" lvl="0" marL="457200" rtl="0" algn="l">
              <a:spcBef>
                <a:spcPts val="0"/>
              </a:spcBef>
              <a:spcAft>
                <a:spcPts val="0"/>
              </a:spcAft>
              <a:buSzPts val="1100"/>
              <a:buChar char="●"/>
            </a:pPr>
            <a:r>
              <a:rPr lang="en"/>
              <a:t>¿Cuál es la diferencia entre estos conceptos?</a:t>
            </a:r>
            <a:endParaRPr/>
          </a:p>
          <a:p>
            <a:pPr indent="0" lvl="0" marL="0" rtl="0" algn="l">
              <a:spcBef>
                <a:spcPts val="1000"/>
              </a:spcBef>
              <a:spcAft>
                <a:spcPts val="0"/>
              </a:spcAft>
              <a:buNone/>
            </a:pPr>
            <a:r>
              <a:rPr lang="en"/>
              <a:t>La respuesta la podemos encontrar en la filosofía.</a:t>
            </a:r>
            <a:endParaRPr/>
          </a:p>
        </p:txBody>
      </p:sp>
      <p:sp>
        <p:nvSpPr>
          <p:cNvPr id="589" name="Google Shape;589;p27"/>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90" name="Google Shape;590;p27"/>
          <p:cNvSpPr txBox="1"/>
          <p:nvPr>
            <p:ph idx="6" type="ctrTitle"/>
          </p:nvPr>
        </p:nvSpPr>
        <p:spPr>
          <a:xfrm>
            <a:off x="4118775" y="457300"/>
            <a:ext cx="4256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Abstracción: caracterización de la realidad</a:t>
            </a:r>
            <a:endParaRPr/>
          </a:p>
        </p:txBody>
      </p:sp>
      <p:pic>
        <p:nvPicPr>
          <p:cNvPr id="591" name="Google Shape;591;p27"/>
          <p:cNvPicPr preferRelativeResize="0"/>
          <p:nvPr/>
        </p:nvPicPr>
        <p:blipFill rotWithShape="1">
          <a:blip r:embed="rId3">
            <a:alphaModFix/>
          </a:blip>
          <a:srcRect b="1100" l="0" r="0" t="1480"/>
          <a:stretch/>
        </p:blipFill>
        <p:spPr>
          <a:xfrm>
            <a:off x="3445300" y="1272200"/>
            <a:ext cx="5200200" cy="3602100"/>
          </a:xfrm>
          <a:prstGeom prst="roundRect">
            <a:avLst>
              <a:gd fmla="val 16667" name="adj"/>
            </a:avLst>
          </a:prstGeom>
          <a:noFill/>
          <a:ln cap="flat" cmpd="sng" w="19050">
            <a:solidFill>
              <a:schemeClr val="accent1"/>
            </a:solidFill>
            <a:prstDash val="solid"/>
            <a:round/>
            <a:headEnd len="sm" w="sm" type="none"/>
            <a:tailEnd len="sm" w="sm" type="none"/>
          </a:ln>
        </p:spPr>
      </p:pic>
      <p:sp>
        <p:nvSpPr>
          <p:cNvPr id="592" name="Google Shape;592;p27"/>
          <p:cNvSpPr txBox="1"/>
          <p:nvPr/>
        </p:nvSpPr>
        <p:spPr>
          <a:xfrm>
            <a:off x="233050" y="3777000"/>
            <a:ext cx="30048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Según “El mito de la caverna”, de Sócrates, dos hombres se pueden hacer la idea del mundo exterior, nada más por las sombras que ven reflejadas en una pared de la cueva.</a:t>
            </a:r>
            <a:endParaRPr>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96" name="Shape 596"/>
        <p:cNvGrpSpPr/>
        <p:nvPr/>
      </p:nvGrpSpPr>
      <p:grpSpPr>
        <a:xfrm>
          <a:off x="0" y="0"/>
          <a:ext cx="0" cy="0"/>
          <a:chOff x="0" y="0"/>
          <a:chExt cx="0" cy="0"/>
        </a:xfrm>
      </p:grpSpPr>
      <p:grpSp>
        <p:nvGrpSpPr>
          <p:cNvPr id="597" name="Google Shape;597;p28"/>
          <p:cNvGrpSpPr/>
          <p:nvPr/>
        </p:nvGrpSpPr>
        <p:grpSpPr>
          <a:xfrm>
            <a:off x="6611896" y="276274"/>
            <a:ext cx="519733" cy="485268"/>
            <a:chOff x="4694531" y="2250235"/>
            <a:chExt cx="1090502" cy="1018186"/>
          </a:xfrm>
        </p:grpSpPr>
        <p:sp>
          <p:nvSpPr>
            <p:cNvPr id="598" name="Google Shape;598;p28"/>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28"/>
          <p:cNvSpPr txBox="1"/>
          <p:nvPr>
            <p:ph idx="1" type="subTitle"/>
          </p:nvPr>
        </p:nvSpPr>
        <p:spPr>
          <a:xfrm>
            <a:off x="1627800" y="1460100"/>
            <a:ext cx="4984200" cy="1166100"/>
          </a:xfrm>
          <a:prstGeom prst="rect">
            <a:avLst/>
          </a:prstGeom>
          <a:noFill/>
        </p:spPr>
        <p:txBody>
          <a:bodyPr anchorCtr="0" anchor="ctr" bIns="91425" lIns="91425" spcFirstLastPara="1" rIns="91425" wrap="square" tIns="91425">
            <a:noAutofit/>
          </a:bodyPr>
          <a:lstStyle/>
          <a:p>
            <a:pPr indent="-298450" lvl="0" marL="457200" rtl="0" algn="l">
              <a:spcBef>
                <a:spcPts val="0"/>
              </a:spcBef>
              <a:spcAft>
                <a:spcPts val="0"/>
              </a:spcAft>
              <a:buSzPts val="1100"/>
              <a:buChar char="●"/>
            </a:pPr>
            <a:r>
              <a:rPr b="1" lang="en"/>
              <a:t>Mundo Inteligible o de las Ideas</a:t>
            </a:r>
            <a:r>
              <a:rPr lang="en"/>
              <a:t> es la auténtica realidad, el lugar donde habitan las </a:t>
            </a:r>
            <a:r>
              <a:rPr b="1" lang="en"/>
              <a:t>Ideas perfectas:</a:t>
            </a:r>
            <a:r>
              <a:rPr lang="en"/>
              <a:t> a este mundo no se puede acceder con el uso de los sentidos sino mediante la razón.</a:t>
            </a:r>
            <a:endParaRPr/>
          </a:p>
          <a:p>
            <a:pPr indent="-298450" lvl="0" marL="457200" rtl="0" algn="l">
              <a:spcBef>
                <a:spcPts val="0"/>
              </a:spcBef>
              <a:spcAft>
                <a:spcPts val="0"/>
              </a:spcAft>
              <a:buSzPts val="1100"/>
              <a:buChar char="●"/>
            </a:pPr>
            <a:r>
              <a:rPr b="1" lang="en"/>
              <a:t>Mundo Sensible o Visible:</a:t>
            </a:r>
            <a:r>
              <a:rPr lang="en"/>
              <a:t> es el conjunto de todo aquello que se muestra a los sentidos, las cosas físicas que se caracterizan por ser temporales, cambiantes, corruptibles e </a:t>
            </a:r>
            <a:r>
              <a:rPr b="1" lang="en"/>
              <a:t>imperfectas</a:t>
            </a:r>
            <a:r>
              <a:rPr lang="en"/>
              <a:t>.</a:t>
            </a:r>
            <a:endParaRPr/>
          </a:p>
        </p:txBody>
      </p:sp>
      <p:sp>
        <p:nvSpPr>
          <p:cNvPr id="602" name="Google Shape;602;p28"/>
          <p:cNvSpPr txBox="1"/>
          <p:nvPr>
            <p:ph type="ctrTitle"/>
          </p:nvPr>
        </p:nvSpPr>
        <p:spPr>
          <a:xfrm>
            <a:off x="1627800" y="1188600"/>
            <a:ext cx="4433700" cy="2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Según Platón, existen dos mundos:</a:t>
            </a:r>
            <a:endParaRPr/>
          </a:p>
        </p:txBody>
      </p:sp>
      <p:grpSp>
        <p:nvGrpSpPr>
          <p:cNvPr id="603" name="Google Shape;603;p28"/>
          <p:cNvGrpSpPr/>
          <p:nvPr/>
        </p:nvGrpSpPr>
        <p:grpSpPr>
          <a:xfrm>
            <a:off x="5085824" y="3201746"/>
            <a:ext cx="2371910" cy="1507092"/>
            <a:chOff x="4857224" y="3518946"/>
            <a:chExt cx="2371910" cy="1507092"/>
          </a:xfrm>
        </p:grpSpPr>
        <p:sp>
          <p:nvSpPr>
            <p:cNvPr id="604" name="Google Shape;604;p28"/>
            <p:cNvSpPr/>
            <p:nvPr/>
          </p:nvSpPr>
          <p:spPr>
            <a:xfrm flipH="1">
              <a:off x="6620122" y="4175756"/>
              <a:ext cx="454956" cy="850283"/>
            </a:xfrm>
            <a:custGeom>
              <a:rect b="b" l="l" r="r" t="t"/>
              <a:pathLst>
                <a:path extrusionOk="0" h="17596" w="9415">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flipH="1">
              <a:off x="4865016" y="4175756"/>
              <a:ext cx="455005" cy="850283"/>
            </a:xfrm>
            <a:custGeom>
              <a:rect b="b" l="l" r="r" t="t"/>
              <a:pathLst>
                <a:path extrusionOk="0" h="17596" w="9416">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flipH="1">
              <a:off x="4857224" y="3925297"/>
              <a:ext cx="2371910" cy="250504"/>
            </a:xfrm>
            <a:custGeom>
              <a:rect b="b" l="l" r="r" t="t"/>
              <a:pathLst>
                <a:path extrusionOk="0" h="5184" w="49085">
                  <a:moveTo>
                    <a:pt x="1" y="0"/>
                  </a:moveTo>
                  <a:lnTo>
                    <a:pt x="1" y="5184"/>
                  </a:lnTo>
                  <a:lnTo>
                    <a:pt x="49084" y="5184"/>
                  </a:lnTo>
                  <a:lnTo>
                    <a:pt x="49084"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flipH="1">
              <a:off x="6769635" y="4175756"/>
              <a:ext cx="455005" cy="850283"/>
            </a:xfrm>
            <a:custGeom>
              <a:rect b="b" l="l" r="r" t="t"/>
              <a:pathLst>
                <a:path extrusionOk="0" h="17596" w="9416">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flipH="1">
              <a:off x="5039125" y="4175756"/>
              <a:ext cx="455005" cy="850283"/>
            </a:xfrm>
            <a:custGeom>
              <a:rect b="b" l="l" r="r" t="t"/>
              <a:pathLst>
                <a:path extrusionOk="0" h="17596" w="9416">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flipH="1">
              <a:off x="5686280" y="3518946"/>
              <a:ext cx="881692" cy="406392"/>
            </a:xfrm>
            <a:custGeom>
              <a:rect b="b" l="l" r="r" t="t"/>
              <a:pathLst>
                <a:path extrusionOk="0" h="8410" w="18246">
                  <a:moveTo>
                    <a:pt x="6106" y="0"/>
                  </a:moveTo>
                  <a:lnTo>
                    <a:pt x="4096" y="8004"/>
                  </a:lnTo>
                  <a:lnTo>
                    <a:pt x="1" y="8004"/>
                  </a:lnTo>
                  <a:lnTo>
                    <a:pt x="1" y="8409"/>
                  </a:lnTo>
                  <a:lnTo>
                    <a:pt x="16490" y="8409"/>
                  </a:lnTo>
                  <a:lnTo>
                    <a:pt x="1824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flipH="1">
              <a:off x="5968474" y="3699820"/>
              <a:ext cx="57455" cy="57455"/>
            </a:xfrm>
            <a:custGeom>
              <a:rect b="b" l="l" r="r" t="t"/>
              <a:pathLst>
                <a:path extrusionOk="0" h="1189" w="1189">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flipH="1">
              <a:off x="5488240" y="3848994"/>
              <a:ext cx="284136" cy="169805"/>
            </a:xfrm>
            <a:custGeom>
              <a:rect b="b" l="l" r="r" t="t"/>
              <a:pathLst>
                <a:path extrusionOk="0" h="3514" w="588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28"/>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28"/>
          <p:cNvGrpSpPr/>
          <p:nvPr/>
        </p:nvGrpSpPr>
        <p:grpSpPr>
          <a:xfrm>
            <a:off x="4695403" y="4708841"/>
            <a:ext cx="4600713" cy="150450"/>
            <a:chOff x="0" y="4397412"/>
            <a:chExt cx="4600713" cy="150450"/>
          </a:xfrm>
        </p:grpSpPr>
        <p:sp>
          <p:nvSpPr>
            <p:cNvPr id="614" name="Google Shape;614;p28"/>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28"/>
          <p:cNvGrpSpPr/>
          <p:nvPr/>
        </p:nvGrpSpPr>
        <p:grpSpPr>
          <a:xfrm>
            <a:off x="7352176" y="1189928"/>
            <a:ext cx="1000385" cy="883233"/>
            <a:chOff x="6472501" y="1326053"/>
            <a:chExt cx="1000385" cy="883233"/>
          </a:xfrm>
        </p:grpSpPr>
        <p:sp>
          <p:nvSpPr>
            <p:cNvPr id="620" name="Google Shape;620;p28"/>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28"/>
          <p:cNvGrpSpPr/>
          <p:nvPr/>
        </p:nvGrpSpPr>
        <p:grpSpPr>
          <a:xfrm>
            <a:off x="7352169" y="1792626"/>
            <a:ext cx="1333531" cy="2916217"/>
            <a:chOff x="7352169" y="1792626"/>
            <a:chExt cx="1333531" cy="2916217"/>
          </a:xfrm>
        </p:grpSpPr>
        <p:grpSp>
          <p:nvGrpSpPr>
            <p:cNvPr id="624" name="Google Shape;624;p28"/>
            <p:cNvGrpSpPr/>
            <p:nvPr/>
          </p:nvGrpSpPr>
          <p:grpSpPr>
            <a:xfrm>
              <a:off x="7352169" y="1792626"/>
              <a:ext cx="1333531" cy="2916217"/>
              <a:chOff x="7352169" y="1999451"/>
              <a:chExt cx="1333531" cy="2916217"/>
            </a:xfrm>
          </p:grpSpPr>
          <p:grpSp>
            <p:nvGrpSpPr>
              <p:cNvPr id="625" name="Google Shape;625;p28"/>
              <p:cNvGrpSpPr/>
              <p:nvPr/>
            </p:nvGrpSpPr>
            <p:grpSpPr>
              <a:xfrm>
                <a:off x="7788625" y="4788743"/>
                <a:ext cx="623190" cy="126925"/>
                <a:chOff x="7605347" y="4840573"/>
                <a:chExt cx="925164" cy="188427"/>
              </a:xfrm>
            </p:grpSpPr>
            <p:sp>
              <p:nvSpPr>
                <p:cNvPr id="626" name="Google Shape;626;p28"/>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28"/>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28"/>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28"/>
          <p:cNvGrpSpPr/>
          <p:nvPr/>
        </p:nvGrpSpPr>
        <p:grpSpPr>
          <a:xfrm>
            <a:off x="608146" y="2685424"/>
            <a:ext cx="519733" cy="485268"/>
            <a:chOff x="4694531" y="2250235"/>
            <a:chExt cx="1090502" cy="1018186"/>
          </a:xfrm>
        </p:grpSpPr>
        <p:sp>
          <p:nvSpPr>
            <p:cNvPr id="721" name="Google Shape;721;p28"/>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28"/>
          <p:cNvGrpSpPr/>
          <p:nvPr/>
        </p:nvGrpSpPr>
        <p:grpSpPr>
          <a:xfrm>
            <a:off x="1433177" y="4004850"/>
            <a:ext cx="335765" cy="313500"/>
            <a:chOff x="4694531" y="2250235"/>
            <a:chExt cx="1090502" cy="1018186"/>
          </a:xfrm>
        </p:grpSpPr>
        <p:sp>
          <p:nvSpPr>
            <p:cNvPr id="725" name="Google Shape;725;p28"/>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28" name="Google Shape;728;p28"/>
          <p:cNvPicPr preferRelativeResize="0"/>
          <p:nvPr/>
        </p:nvPicPr>
        <p:blipFill rotWithShape="1">
          <a:blip r:embed="rId3">
            <a:alphaModFix/>
          </a:blip>
          <a:srcRect b="0" l="0" r="0" t="8189"/>
          <a:stretch/>
        </p:blipFill>
        <p:spPr>
          <a:xfrm>
            <a:off x="5319275" y="2464899"/>
            <a:ext cx="1905000" cy="1277100"/>
          </a:xfrm>
          <a:prstGeom prst="roundRect">
            <a:avLst>
              <a:gd fmla="val 11841" name="adj"/>
            </a:avLst>
          </a:prstGeom>
          <a:noFill/>
          <a:ln cap="flat" cmpd="sng" w="19050">
            <a:solidFill>
              <a:schemeClr val="accent1"/>
            </a:solidFill>
            <a:prstDash val="solid"/>
            <a:round/>
            <a:headEnd len="sm" w="sm" type="none"/>
            <a:tailEnd len="sm" w="sm" type="none"/>
          </a:ln>
        </p:spPr>
      </p:pic>
      <p:sp>
        <p:nvSpPr>
          <p:cNvPr id="729" name="Google Shape;729;p28"/>
          <p:cNvSpPr txBox="1"/>
          <p:nvPr/>
        </p:nvSpPr>
        <p:spPr>
          <a:xfrm>
            <a:off x="1768950" y="2511900"/>
            <a:ext cx="1755900" cy="354000"/>
          </a:xfrm>
          <a:prstGeom prst="rect">
            <a:avLst/>
          </a:prstGeom>
          <a:noFill/>
          <a:ln>
            <a:noFill/>
          </a:ln>
        </p:spPr>
        <p:txBody>
          <a:bodyPr anchorCtr="0" anchor="t" bIns="91425" lIns="91425" spcFirstLastPara="1" rIns="91425" wrap="square" tIns="91425">
            <a:spAutoFit/>
          </a:bodyPr>
          <a:lstStyle/>
          <a:p>
            <a:pPr indent="0" lvl="0" marL="0" marR="72000" rtl="0" algn="r">
              <a:spcBef>
                <a:spcPts val="0"/>
              </a:spcBef>
              <a:spcAft>
                <a:spcPts val="0"/>
              </a:spcAft>
              <a:buNone/>
            </a:pPr>
            <a:r>
              <a:rPr b="1" lang="en" sz="1100">
                <a:solidFill>
                  <a:schemeClr val="accent3"/>
                </a:solidFill>
                <a:latin typeface="Anaheim"/>
                <a:ea typeface="Anaheim"/>
                <a:cs typeface="Anaheim"/>
                <a:sym typeface="Anaheim"/>
              </a:rPr>
              <a:t>Idea/concepto de caballo.</a:t>
            </a:r>
            <a:endParaRPr/>
          </a:p>
        </p:txBody>
      </p:sp>
      <p:sp>
        <p:nvSpPr>
          <p:cNvPr id="730" name="Google Shape;730;p28"/>
          <p:cNvSpPr txBox="1"/>
          <p:nvPr/>
        </p:nvSpPr>
        <p:spPr>
          <a:xfrm>
            <a:off x="2067350" y="2896950"/>
            <a:ext cx="2404500" cy="692700"/>
          </a:xfrm>
          <a:prstGeom prst="rect">
            <a:avLst/>
          </a:prstGeom>
          <a:noFill/>
          <a:ln>
            <a:noFill/>
          </a:ln>
        </p:spPr>
        <p:txBody>
          <a:bodyPr anchorCtr="0" anchor="t" bIns="91425" lIns="91425" spcFirstLastPara="1" rIns="91425" wrap="square" tIns="91425">
            <a:spAutoFit/>
          </a:bodyPr>
          <a:lstStyle/>
          <a:p>
            <a:pPr indent="0" lvl="0" marL="0" marR="72000" rtl="0" algn="r">
              <a:spcBef>
                <a:spcPts val="0"/>
              </a:spcBef>
              <a:spcAft>
                <a:spcPts val="0"/>
              </a:spcAft>
              <a:buNone/>
            </a:pPr>
            <a:r>
              <a:rPr b="1" lang="en" sz="1100">
                <a:solidFill>
                  <a:schemeClr val="accent3"/>
                </a:solidFill>
                <a:latin typeface="Anaheim"/>
                <a:ea typeface="Anaheim"/>
                <a:cs typeface="Anaheim"/>
                <a:sym typeface="Anaheim"/>
              </a:rPr>
              <a:t>Caballos en particular (nacen, viven, mueren, todos son diferentes en su tamaño, pelaje, color, etc.).</a:t>
            </a:r>
            <a:endParaRPr/>
          </a:p>
        </p:txBody>
      </p:sp>
      <p:cxnSp>
        <p:nvCxnSpPr>
          <p:cNvPr id="731" name="Google Shape;731;p28"/>
          <p:cNvCxnSpPr>
            <a:stCxn id="729" idx="3"/>
          </p:cNvCxnSpPr>
          <p:nvPr/>
        </p:nvCxnSpPr>
        <p:spPr>
          <a:xfrm flipH="1" rot="10800000">
            <a:off x="3524850" y="2395200"/>
            <a:ext cx="2041200" cy="293700"/>
          </a:xfrm>
          <a:prstGeom prst="curvedConnector3">
            <a:avLst>
              <a:gd fmla="val 50000" name="adj1"/>
            </a:avLst>
          </a:prstGeom>
          <a:noFill/>
          <a:ln cap="flat" cmpd="sng" w="19050">
            <a:solidFill>
              <a:srgbClr val="1F1F1F"/>
            </a:solidFill>
            <a:prstDash val="solid"/>
            <a:round/>
            <a:headEnd len="med" w="med" type="triangle"/>
            <a:tailEnd len="med" w="med" type="none"/>
          </a:ln>
        </p:spPr>
      </p:cxnSp>
      <p:cxnSp>
        <p:nvCxnSpPr>
          <p:cNvPr id="732" name="Google Shape;732;p28"/>
          <p:cNvCxnSpPr>
            <a:stCxn id="730" idx="3"/>
            <a:endCxn id="728" idx="2"/>
          </p:cNvCxnSpPr>
          <p:nvPr/>
        </p:nvCxnSpPr>
        <p:spPr>
          <a:xfrm>
            <a:off x="4471850" y="3243300"/>
            <a:ext cx="1800000" cy="498600"/>
          </a:xfrm>
          <a:prstGeom prst="curvedConnector4">
            <a:avLst>
              <a:gd fmla="val 23540" name="adj1"/>
              <a:gd fmla="val 147779" name="adj2"/>
            </a:avLst>
          </a:prstGeom>
          <a:noFill/>
          <a:ln cap="flat" cmpd="sng" w="19050">
            <a:solidFill>
              <a:srgbClr val="1F1F1F"/>
            </a:solidFill>
            <a:prstDash val="solid"/>
            <a:round/>
            <a:headEnd len="med" w="med" type="triangl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36" name="Shape 736"/>
        <p:cNvGrpSpPr/>
        <p:nvPr/>
      </p:nvGrpSpPr>
      <p:grpSpPr>
        <a:xfrm>
          <a:off x="0" y="0"/>
          <a:ext cx="0" cy="0"/>
          <a:chOff x="0" y="0"/>
          <a:chExt cx="0" cy="0"/>
        </a:xfrm>
      </p:grpSpPr>
      <p:sp>
        <p:nvSpPr>
          <p:cNvPr id="737" name="Google Shape;737;p29"/>
          <p:cNvSpPr txBox="1"/>
          <p:nvPr>
            <p:ph idx="8" type="ctrTitle"/>
          </p:nvPr>
        </p:nvSpPr>
        <p:spPr>
          <a:xfrm>
            <a:off x="3713250" y="457300"/>
            <a:ext cx="46620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Ahora podemos dar respuesta a estas preguntas:</a:t>
            </a:r>
            <a:endParaRPr/>
          </a:p>
        </p:txBody>
      </p:sp>
      <p:grpSp>
        <p:nvGrpSpPr>
          <p:cNvPr id="738" name="Google Shape;738;p29"/>
          <p:cNvGrpSpPr/>
          <p:nvPr/>
        </p:nvGrpSpPr>
        <p:grpSpPr>
          <a:xfrm>
            <a:off x="5027795" y="3269630"/>
            <a:ext cx="1989550" cy="713693"/>
            <a:chOff x="1575694" y="930575"/>
            <a:chExt cx="1989550" cy="713693"/>
          </a:xfrm>
        </p:grpSpPr>
        <p:sp>
          <p:nvSpPr>
            <p:cNvPr id="739" name="Google Shape;739;p29"/>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9"/>
          <p:cNvGrpSpPr/>
          <p:nvPr/>
        </p:nvGrpSpPr>
        <p:grpSpPr>
          <a:xfrm>
            <a:off x="5027795" y="1259305"/>
            <a:ext cx="1989550" cy="713693"/>
            <a:chOff x="1575694" y="930575"/>
            <a:chExt cx="1989550" cy="713693"/>
          </a:xfrm>
        </p:grpSpPr>
        <p:sp>
          <p:nvSpPr>
            <p:cNvPr id="742" name="Google Shape;742;p29"/>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29"/>
          <p:cNvGrpSpPr/>
          <p:nvPr/>
        </p:nvGrpSpPr>
        <p:grpSpPr>
          <a:xfrm>
            <a:off x="1257306" y="1259305"/>
            <a:ext cx="1989550" cy="713693"/>
            <a:chOff x="1575694" y="930575"/>
            <a:chExt cx="1989550" cy="713693"/>
          </a:xfrm>
        </p:grpSpPr>
        <p:sp>
          <p:nvSpPr>
            <p:cNvPr id="745" name="Google Shape;745;p29"/>
            <p:cNvSpPr/>
            <p:nvPr/>
          </p:nvSpPr>
          <p:spPr>
            <a:xfrm>
              <a:off x="1616143" y="976768"/>
              <a:ext cx="1949100" cy="6675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1575694" y="930575"/>
              <a:ext cx="1949100" cy="667500"/>
            </a:xfrm>
            <a:prstGeom prst="roundRect">
              <a:avLst>
                <a:gd fmla="val 1666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29"/>
          <p:cNvSpPr txBox="1"/>
          <p:nvPr>
            <p:ph idx="1" type="subTitle"/>
          </p:nvPr>
        </p:nvSpPr>
        <p:spPr>
          <a:xfrm>
            <a:off x="1158700" y="1934650"/>
            <a:ext cx="3067200" cy="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Molde de un árbol genérico, listado de cosas que describen a </a:t>
            </a:r>
            <a:r>
              <a:rPr b="1" lang="en">
                <a:latin typeface="Anaheim"/>
                <a:ea typeface="Anaheim"/>
                <a:cs typeface="Anaheim"/>
                <a:sym typeface="Anaheim"/>
              </a:rPr>
              <a:t>todos </a:t>
            </a:r>
            <a:r>
              <a:rPr lang="en">
                <a:latin typeface="Anaheim"/>
                <a:ea typeface="Anaheim"/>
                <a:cs typeface="Anaheim"/>
                <a:sym typeface="Anaheim"/>
              </a:rPr>
              <a:t>los árboles y listado de acciones que </a:t>
            </a:r>
            <a:r>
              <a:rPr b="1" lang="en">
                <a:latin typeface="Anaheim"/>
                <a:ea typeface="Anaheim"/>
                <a:cs typeface="Anaheim"/>
                <a:sym typeface="Anaheim"/>
              </a:rPr>
              <a:t>todos </a:t>
            </a:r>
            <a:r>
              <a:rPr lang="en">
                <a:latin typeface="Anaheim"/>
                <a:ea typeface="Anaheim"/>
                <a:cs typeface="Anaheim"/>
                <a:sym typeface="Anaheim"/>
              </a:rPr>
              <a:t>realizan.</a:t>
            </a:r>
            <a:endParaRPr>
              <a:latin typeface="Anaheim"/>
              <a:ea typeface="Anaheim"/>
              <a:cs typeface="Anaheim"/>
              <a:sym typeface="Anaheim"/>
            </a:endParaRPr>
          </a:p>
        </p:txBody>
      </p:sp>
      <p:sp>
        <p:nvSpPr>
          <p:cNvPr id="748" name="Google Shape;748;p29"/>
          <p:cNvSpPr txBox="1"/>
          <p:nvPr>
            <p:ph type="ctrTitle"/>
          </p:nvPr>
        </p:nvSpPr>
        <p:spPr>
          <a:xfrm>
            <a:off x="1333517" y="1358350"/>
            <a:ext cx="9153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¿Qué es una </a:t>
            </a:r>
            <a:r>
              <a:rPr lang="en" sz="1400">
                <a:solidFill>
                  <a:srgbClr val="0000FF"/>
                </a:solidFill>
              </a:rPr>
              <a:t>clase</a:t>
            </a:r>
            <a:r>
              <a:rPr lang="en" sz="1400"/>
              <a:t>?</a:t>
            </a:r>
            <a:endParaRPr sz="1400"/>
          </a:p>
        </p:txBody>
      </p:sp>
      <p:sp>
        <p:nvSpPr>
          <p:cNvPr id="749" name="Google Shape;749;p29"/>
          <p:cNvSpPr txBox="1"/>
          <p:nvPr>
            <p:ph idx="4" type="ctrTitle"/>
          </p:nvPr>
        </p:nvSpPr>
        <p:spPr>
          <a:xfrm>
            <a:off x="5092951" y="3365575"/>
            <a:ext cx="11964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¿Cuál es la diferencia?</a:t>
            </a:r>
            <a:endParaRPr sz="1400"/>
          </a:p>
        </p:txBody>
      </p:sp>
      <p:sp>
        <p:nvSpPr>
          <p:cNvPr id="750" name="Google Shape;750;p29"/>
          <p:cNvSpPr txBox="1"/>
          <p:nvPr>
            <p:ph idx="5" type="subTitle"/>
          </p:nvPr>
        </p:nvSpPr>
        <p:spPr>
          <a:xfrm>
            <a:off x="4918112" y="3937701"/>
            <a:ext cx="30672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Las clases se programan en archivos aparte y los objetos se utilizan en el </a:t>
            </a:r>
            <a:r>
              <a:rPr b="1" lang="en">
                <a:latin typeface="Anaheim"/>
                <a:ea typeface="Anaheim"/>
                <a:cs typeface="Anaheim"/>
                <a:sym typeface="Anaheim"/>
              </a:rPr>
              <a:t>Main</a:t>
            </a:r>
            <a:r>
              <a:rPr lang="en">
                <a:latin typeface="Anaheim"/>
                <a:ea typeface="Anaheim"/>
                <a:cs typeface="Anaheim"/>
                <a:sym typeface="Anaheim"/>
              </a:rPr>
              <a:t>.</a:t>
            </a:r>
            <a:endParaRPr>
              <a:latin typeface="Anaheim"/>
              <a:ea typeface="Anaheim"/>
              <a:cs typeface="Anaheim"/>
              <a:sym typeface="Anaheim"/>
            </a:endParaRPr>
          </a:p>
        </p:txBody>
      </p:sp>
      <p:sp>
        <p:nvSpPr>
          <p:cNvPr id="751" name="Google Shape;751;p29"/>
          <p:cNvSpPr txBox="1"/>
          <p:nvPr>
            <p:ph idx="6" type="ctrTitle"/>
          </p:nvPr>
        </p:nvSpPr>
        <p:spPr>
          <a:xfrm>
            <a:off x="5092951" y="1358350"/>
            <a:ext cx="10533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¿Qué es </a:t>
            </a:r>
            <a:br>
              <a:rPr lang="en" sz="1400"/>
            </a:br>
            <a:r>
              <a:rPr lang="en" sz="1400"/>
              <a:t>un objeto?</a:t>
            </a:r>
            <a:endParaRPr sz="1400"/>
          </a:p>
        </p:txBody>
      </p:sp>
      <p:sp>
        <p:nvSpPr>
          <p:cNvPr id="752" name="Google Shape;752;p29"/>
          <p:cNvSpPr txBox="1"/>
          <p:nvPr>
            <p:ph idx="7" type="subTitle"/>
          </p:nvPr>
        </p:nvSpPr>
        <p:spPr>
          <a:xfrm>
            <a:off x="4918100" y="1934650"/>
            <a:ext cx="3067200" cy="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naheim"/>
                <a:ea typeface="Anaheim"/>
                <a:cs typeface="Anaheim"/>
                <a:sym typeface="Anaheim"/>
              </a:rPr>
              <a:t>U</a:t>
            </a:r>
            <a:r>
              <a:rPr lang="en">
                <a:latin typeface="Anaheim"/>
                <a:ea typeface="Anaheim"/>
                <a:cs typeface="Anaheim"/>
                <a:sym typeface="Anaheim"/>
              </a:rPr>
              <a:t>n árbol en específico, ejemplos: un árbol de </a:t>
            </a:r>
            <a:r>
              <a:rPr b="1" lang="en">
                <a:latin typeface="Anaheim"/>
                <a:ea typeface="Anaheim"/>
                <a:cs typeface="Anaheim"/>
                <a:sym typeface="Anaheim"/>
              </a:rPr>
              <a:t>eucalipto </a:t>
            </a:r>
            <a:r>
              <a:rPr lang="en">
                <a:latin typeface="Anaheim"/>
                <a:ea typeface="Anaheim"/>
                <a:cs typeface="Anaheim"/>
                <a:sym typeface="Anaheim"/>
              </a:rPr>
              <a:t>de 2 metros de altura, un </a:t>
            </a:r>
            <a:r>
              <a:rPr b="1" lang="en">
                <a:latin typeface="Anaheim"/>
                <a:ea typeface="Anaheim"/>
                <a:cs typeface="Anaheim"/>
                <a:sym typeface="Anaheim"/>
              </a:rPr>
              <a:t>roble </a:t>
            </a:r>
            <a:r>
              <a:rPr lang="en">
                <a:latin typeface="Anaheim"/>
                <a:ea typeface="Anaheim"/>
                <a:cs typeface="Anaheim"/>
                <a:sym typeface="Anaheim"/>
              </a:rPr>
              <a:t>de 10 metros, etc.</a:t>
            </a:r>
            <a:endParaRPr>
              <a:latin typeface="Anaheim"/>
              <a:ea typeface="Anaheim"/>
              <a:cs typeface="Anaheim"/>
              <a:sym typeface="Anaheim"/>
            </a:endParaRPr>
          </a:p>
        </p:txBody>
      </p:sp>
      <p:pic>
        <p:nvPicPr>
          <p:cNvPr id="753" name="Google Shape;753;p29"/>
          <p:cNvPicPr preferRelativeResize="0"/>
          <p:nvPr/>
        </p:nvPicPr>
        <p:blipFill>
          <a:blip r:embed="rId3">
            <a:alphaModFix/>
          </a:blip>
          <a:stretch>
            <a:fillRect/>
          </a:stretch>
        </p:blipFill>
        <p:spPr>
          <a:xfrm>
            <a:off x="1026550" y="2869150"/>
            <a:ext cx="3331500" cy="1817100"/>
          </a:xfrm>
          <a:prstGeom prst="roundRect">
            <a:avLst>
              <a:gd fmla="val 16667" name="adj"/>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57" name="Shape 757"/>
        <p:cNvGrpSpPr/>
        <p:nvPr/>
      </p:nvGrpSpPr>
      <p:grpSpPr>
        <a:xfrm>
          <a:off x="0" y="0"/>
          <a:ext cx="0" cy="0"/>
          <a:chOff x="0" y="0"/>
          <a:chExt cx="0" cy="0"/>
        </a:xfrm>
      </p:grpSpPr>
      <p:sp>
        <p:nvSpPr>
          <p:cNvPr id="758" name="Google Shape;758;p30"/>
          <p:cNvSpPr/>
          <p:nvPr/>
        </p:nvSpPr>
        <p:spPr>
          <a:xfrm>
            <a:off x="744750" y="1813966"/>
            <a:ext cx="4341000" cy="1172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925494" y="1751650"/>
            <a:ext cx="4341000" cy="1172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txBox="1"/>
          <p:nvPr>
            <p:ph idx="1" type="subTitle"/>
          </p:nvPr>
        </p:nvSpPr>
        <p:spPr>
          <a:xfrm>
            <a:off x="1068127" y="1848588"/>
            <a:ext cx="39744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características/propiedades/atributos tiene un automóvil?</a:t>
            </a:r>
            <a:endParaRPr/>
          </a:p>
          <a:p>
            <a:pPr indent="0" lvl="0" marL="0" rtl="0" algn="l">
              <a:spcBef>
                <a:spcPts val="0"/>
              </a:spcBef>
              <a:spcAft>
                <a:spcPts val="0"/>
              </a:spcAft>
              <a:buNone/>
            </a:pPr>
            <a:r>
              <a:rPr lang="en"/>
              <a:t>   • Color.</a:t>
            </a:r>
            <a:endParaRPr/>
          </a:p>
          <a:p>
            <a:pPr indent="0" lvl="0" marL="0" rtl="0" algn="l">
              <a:spcBef>
                <a:spcPts val="0"/>
              </a:spcBef>
              <a:spcAft>
                <a:spcPts val="0"/>
              </a:spcAft>
              <a:buNone/>
            </a:pPr>
            <a:r>
              <a:rPr lang="en"/>
              <a:t>   • Marca y modelo.</a:t>
            </a:r>
            <a:endParaRPr/>
          </a:p>
          <a:p>
            <a:pPr indent="0" lvl="0" marL="0" rtl="0" algn="l">
              <a:spcBef>
                <a:spcPts val="0"/>
              </a:spcBef>
              <a:spcAft>
                <a:spcPts val="0"/>
              </a:spcAft>
              <a:buNone/>
            </a:pPr>
            <a:r>
              <a:rPr lang="en"/>
              <a:t>   • Capacidad del tanque de gasolina.</a:t>
            </a:r>
            <a:endParaRPr/>
          </a:p>
          <a:p>
            <a:pPr indent="0" lvl="0" marL="0" rtl="0" algn="r">
              <a:spcBef>
                <a:spcPts val="0"/>
              </a:spcBef>
              <a:spcAft>
                <a:spcPts val="0"/>
              </a:spcAft>
              <a:buNone/>
            </a:pPr>
            <a:r>
              <a:rPr b="1" lang="en">
                <a:solidFill>
                  <a:srgbClr val="FF0000"/>
                </a:solidFill>
              </a:rPr>
              <a:t>                      Estos se conocen como </a:t>
            </a:r>
            <a:r>
              <a:rPr b="1" lang="en">
                <a:solidFill>
                  <a:srgbClr val="0000FF"/>
                </a:solidFill>
              </a:rPr>
              <a:t>atributos</a:t>
            </a:r>
            <a:r>
              <a:rPr b="1" lang="en">
                <a:solidFill>
                  <a:srgbClr val="FF0000"/>
                </a:solidFill>
              </a:rPr>
              <a:t>.</a:t>
            </a:r>
            <a:endParaRPr b="1">
              <a:solidFill>
                <a:srgbClr val="FF0000"/>
              </a:solidFill>
            </a:endParaRPr>
          </a:p>
        </p:txBody>
      </p:sp>
      <p:sp>
        <p:nvSpPr>
          <p:cNvPr id="761" name="Google Shape;761;p30"/>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762" name="Google Shape;762;p30"/>
          <p:cNvSpPr txBox="1"/>
          <p:nvPr>
            <p:ph type="ctrTitle"/>
          </p:nvPr>
        </p:nvSpPr>
        <p:spPr>
          <a:xfrm>
            <a:off x="340925" y="1147850"/>
            <a:ext cx="4632300" cy="48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Pongamos un ejemplo: un automóvil.</a:t>
            </a:r>
            <a:endParaRPr sz="1800"/>
          </a:p>
        </p:txBody>
      </p:sp>
      <p:sp>
        <p:nvSpPr>
          <p:cNvPr id="763" name="Google Shape;763;p30"/>
          <p:cNvSpPr txBox="1"/>
          <p:nvPr>
            <p:ph idx="6" type="ctrTitle"/>
          </p:nvPr>
        </p:nvSpPr>
        <p:spPr>
          <a:xfrm>
            <a:off x="4158525" y="457300"/>
            <a:ext cx="4216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Conceptos fundamentales de la POO</a:t>
            </a:r>
            <a:endParaRPr/>
          </a:p>
        </p:txBody>
      </p:sp>
      <p:sp>
        <p:nvSpPr>
          <p:cNvPr id="764" name="Google Shape;764;p30"/>
          <p:cNvSpPr/>
          <p:nvPr/>
        </p:nvSpPr>
        <p:spPr>
          <a:xfrm>
            <a:off x="4249950" y="3393319"/>
            <a:ext cx="4200300" cy="1155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4390508" y="3275650"/>
            <a:ext cx="4200300" cy="1155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txBox="1"/>
          <p:nvPr>
            <p:ph idx="1" type="subTitle"/>
          </p:nvPr>
        </p:nvSpPr>
        <p:spPr>
          <a:xfrm>
            <a:off x="4554395" y="3391082"/>
            <a:ext cx="3846000" cy="10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acciones puede realizar un automóvil?</a:t>
            </a:r>
            <a:endParaRPr/>
          </a:p>
          <a:p>
            <a:pPr indent="0" lvl="0" marL="0" rtl="0" algn="l">
              <a:spcBef>
                <a:spcPts val="0"/>
              </a:spcBef>
              <a:spcAft>
                <a:spcPts val="0"/>
              </a:spcAft>
              <a:buNone/>
            </a:pPr>
            <a:r>
              <a:rPr lang="en"/>
              <a:t>   • Encender y apagar.</a:t>
            </a:r>
            <a:endParaRPr/>
          </a:p>
          <a:p>
            <a:pPr indent="0" lvl="0" marL="0" rtl="0" algn="l">
              <a:spcBef>
                <a:spcPts val="0"/>
              </a:spcBef>
              <a:spcAft>
                <a:spcPts val="0"/>
              </a:spcAft>
              <a:buNone/>
            </a:pPr>
            <a:r>
              <a:rPr lang="en"/>
              <a:t>   • Mover.</a:t>
            </a:r>
            <a:endParaRPr/>
          </a:p>
          <a:p>
            <a:pPr indent="0" lvl="0" marL="0" rtl="0" algn="l">
              <a:spcBef>
                <a:spcPts val="0"/>
              </a:spcBef>
              <a:spcAft>
                <a:spcPts val="0"/>
              </a:spcAft>
              <a:buNone/>
            </a:pPr>
            <a:r>
              <a:rPr lang="en"/>
              <a:t>   • Echar gasolina.</a:t>
            </a:r>
            <a:endParaRPr/>
          </a:p>
          <a:p>
            <a:pPr indent="0" lvl="0" marL="0" rtl="0" algn="r">
              <a:spcBef>
                <a:spcPts val="0"/>
              </a:spcBef>
              <a:spcAft>
                <a:spcPts val="0"/>
              </a:spcAft>
              <a:buNone/>
            </a:pPr>
            <a:r>
              <a:rPr b="1" lang="en">
                <a:solidFill>
                  <a:srgbClr val="FF0000"/>
                </a:solidFill>
              </a:rPr>
              <a:t>                      Estos se conocen como </a:t>
            </a:r>
            <a:r>
              <a:rPr b="1" lang="en">
                <a:solidFill>
                  <a:srgbClr val="0000FF"/>
                </a:solidFill>
              </a:rPr>
              <a:t>métodos</a:t>
            </a:r>
            <a:r>
              <a:rPr b="1" lang="en">
                <a:solidFill>
                  <a:srgbClr val="FF0000"/>
                </a:solidFill>
              </a:rPr>
              <a:t>.</a:t>
            </a:r>
            <a:endParaRPr b="1">
              <a:solidFill>
                <a:srgbClr val="FF0000"/>
              </a:solidFill>
            </a:endParaRPr>
          </a:p>
        </p:txBody>
      </p:sp>
      <p:pic>
        <p:nvPicPr>
          <p:cNvPr id="767" name="Google Shape;767;p30"/>
          <p:cNvPicPr preferRelativeResize="0"/>
          <p:nvPr/>
        </p:nvPicPr>
        <p:blipFill>
          <a:blip r:embed="rId3">
            <a:alphaModFix/>
          </a:blip>
          <a:stretch>
            <a:fillRect/>
          </a:stretch>
        </p:blipFill>
        <p:spPr>
          <a:xfrm>
            <a:off x="5825249" y="1462350"/>
            <a:ext cx="2765400" cy="1524300"/>
          </a:xfrm>
          <a:prstGeom prst="roundRect">
            <a:avLst>
              <a:gd fmla="val 16667" name="adj"/>
            </a:avLst>
          </a:prstGeom>
          <a:noFill/>
          <a:ln>
            <a:noFill/>
          </a:ln>
        </p:spPr>
      </p:pic>
      <p:pic>
        <p:nvPicPr>
          <p:cNvPr id="768" name="Google Shape;768;p30"/>
          <p:cNvPicPr preferRelativeResize="0"/>
          <p:nvPr/>
        </p:nvPicPr>
        <p:blipFill rotWithShape="1">
          <a:blip r:embed="rId4">
            <a:alphaModFix/>
          </a:blip>
          <a:srcRect b="7645" l="0" r="0" t="7780"/>
          <a:stretch/>
        </p:blipFill>
        <p:spPr>
          <a:xfrm>
            <a:off x="744750" y="3239500"/>
            <a:ext cx="2469300" cy="1566300"/>
          </a:xfrm>
          <a:prstGeom prst="round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