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Josefin Slab"/>
      <p:regular r:id="rId19"/>
      <p:bold r:id="rId20"/>
      <p:italic r:id="rId21"/>
      <p:boldItalic r:id="rId22"/>
    </p:embeddedFont>
    <p:embeddedFont>
      <p:font typeface="Anton"/>
      <p:regular r:id="rId23"/>
    </p:embeddedFont>
    <p:embeddedFont>
      <p:font typeface="Staatliches"/>
      <p:regular r:id="rId24"/>
    </p:embeddedFont>
    <p:embeddedFont>
      <p:font typeface="Anaheim"/>
      <p:regular r:id="rId25"/>
    </p:embeddedFont>
    <p:embeddedFont>
      <p:font typeface="Abel"/>
      <p:regular r:id="rId26"/>
    </p:embeddedFont>
    <p:embeddedFont>
      <p:font typeface="Josefin Sans"/>
      <p:regular r:id="rId27"/>
      <p:bold r:id="rId28"/>
      <p:italic r:id="rId29"/>
      <p:boldItalic r:id="rId30"/>
    </p:embeddedFont>
    <p:embeddedFont>
      <p:font typeface="Unica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lab-bold.fntdata"/><Relationship Id="rId22" Type="http://schemas.openxmlformats.org/officeDocument/2006/relationships/font" Target="fonts/JosefinSlab-boldItalic.fntdata"/><Relationship Id="rId21" Type="http://schemas.openxmlformats.org/officeDocument/2006/relationships/font" Target="fonts/JosefinSlab-italic.fntdata"/><Relationship Id="rId24" Type="http://schemas.openxmlformats.org/officeDocument/2006/relationships/font" Target="fonts/Staatliches-regular.fntdata"/><Relationship Id="rId23" Type="http://schemas.openxmlformats.org/officeDocument/2006/relationships/font" Target="fonts/Anto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el-regular.fntdata"/><Relationship Id="rId25" Type="http://schemas.openxmlformats.org/officeDocument/2006/relationships/font" Target="fonts/Anaheim-regular.fntdata"/><Relationship Id="rId28" Type="http://schemas.openxmlformats.org/officeDocument/2006/relationships/font" Target="fonts/JosefinSans-bold.fntdata"/><Relationship Id="rId27" Type="http://schemas.openxmlformats.org/officeDocument/2006/relationships/font" Target="fonts/Josefi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nicaOne-regular.fntdata"/><Relationship Id="rId30" Type="http://schemas.openxmlformats.org/officeDocument/2006/relationships/font" Target="fonts/Josefi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Josefin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iveprogramming.io/blog/es/patrones-de-diseno/strategy" TargetMode="External"/><Relationship Id="rId3" Type="http://schemas.openxmlformats.org/officeDocument/2006/relationships/hyperlink" Target="https://medium.com/@ricardo.zelaya/patr%C3%B3n-de-dise%C3%B1o-estrategia-strategy-pattern-b7c0c44b173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iveprogramming.io/blog/es/patrones-de-diseno/strategy" TargetMode="External"/><Relationship Id="rId3" Type="http://schemas.openxmlformats.org/officeDocument/2006/relationships/hyperlink" Target="https://medium.com/@ricardo.zelaya/patr%C3%B3n-de-dise%C3%B1o-estrategia-strategy-pattern-b7c0c44b1731"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factoring.guru/es/design-patterns/decorator" TargetMode="External"/><Relationship Id="rId3" Type="http://schemas.openxmlformats.org/officeDocument/2006/relationships/hyperlink" Target="https://reactiveprogramming.io/blog/es/patrones-de-diseno/decorato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factoring.guru/es/design-patterns/decorator" TargetMode="External"/><Relationship Id="rId3" Type="http://schemas.openxmlformats.org/officeDocument/2006/relationships/hyperlink" Target="https://reactiveprogramming.io/blog/es/patrones-de-diseno/decorato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1345af346d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1345af346d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1345af346dc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1345af346d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345af346d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345af346d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1343e8756dd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1343e8756dd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cd831231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cd831231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345af346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345af346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a:t>
            </a:r>
            <a:r>
              <a:rPr lang="en" u="sng">
                <a:solidFill>
                  <a:schemeClr val="hlink"/>
                </a:solidFill>
                <a:hlinkClick r:id="rId2"/>
              </a:rPr>
              <a:t>https://reactiveprogramming.io/blog/es/patrones-de-diseno/strategy</a:t>
            </a:r>
            <a:r>
              <a:rPr lang="en"/>
              <a:t> y </a:t>
            </a:r>
            <a:r>
              <a:rPr lang="en" u="sng">
                <a:solidFill>
                  <a:schemeClr val="hlink"/>
                </a:solidFill>
                <a:hlinkClick r:id="rId3"/>
              </a:rPr>
              <a:t>https://medium.com/@ricardo.zelaya/patr%C3%B3n-de-dise%C3%B1o-estrategia-strategy-pattern-b7c0c44b1731</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35667f12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35667f12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a:t>
            </a:r>
            <a:r>
              <a:rPr lang="en" u="sng">
                <a:solidFill>
                  <a:schemeClr val="hlink"/>
                </a:solidFill>
                <a:hlinkClick r:id="rId2"/>
              </a:rPr>
              <a:t>https://reactiveprogramming.io/blog/es/patrones-de-diseno/strategy</a:t>
            </a:r>
            <a:r>
              <a:rPr lang="en"/>
              <a:t> y </a:t>
            </a:r>
            <a:r>
              <a:rPr lang="en" u="sng">
                <a:solidFill>
                  <a:schemeClr val="hlink"/>
                </a:solidFill>
                <a:hlinkClick r:id="rId3"/>
              </a:rPr>
              <a:t>https://medium.com/@ricardo.zelaya/patr%C3%B3n-de-dise%C3%B1o-estrategia-strategy-pattern-b7c0c44b1731</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3332dd420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3332dd420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345af346dc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345af346d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https://refactoring.guru/es/design-patterns/decorator</a:t>
            </a:r>
            <a:r>
              <a:rPr lang="en"/>
              <a:t> y </a:t>
            </a:r>
            <a:r>
              <a:rPr lang="en" u="sng">
                <a:solidFill>
                  <a:schemeClr val="hlink"/>
                </a:solidFill>
                <a:hlinkClick r:id="rId3"/>
              </a:rPr>
              <a:t>https://reactiveprogramming.io/blog/es/patrones-de-diseno/decorator</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35667f12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35667f12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https://refactoring.guru/es/design-patterns/decorator</a:t>
            </a:r>
            <a:r>
              <a:rPr lang="en"/>
              <a:t> y </a:t>
            </a:r>
            <a:r>
              <a:rPr lang="en" u="sng">
                <a:solidFill>
                  <a:schemeClr val="hlink"/>
                </a:solidFill>
                <a:hlinkClick r:id="rId3"/>
              </a:rPr>
              <a:t>https://reactiveprogramming.io/blog/es/patrones-de-diseno/decorator</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github.com/armandocodigos/0122POO-UCA/tree/main/T6" TargetMode="External"/><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hyperlink" Target="mailto:meaguilar@uca.edu.sv" TargetMode="External"/><Relationship Id="rId4" Type="http://schemas.openxmlformats.org/officeDocument/2006/relationships/hyperlink" Target="mailto:rcanizales@uca.edu.sv" TargetMode="External"/><Relationship Id="rId5" Type="http://schemas.openxmlformats.org/officeDocument/2006/relationships/hyperlink" Target="mailto:gcortes@uca.edu.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youtube.com/watch?v=4PRlofmLSb8"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youtube.com/watch?v=CEkdKz1EqOI"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github.com/armandocodigos/0122POO-UCA/tree/main/T6" TargetMode="External"/><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youtube.com/watch?v=Z-uydLedBJM"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2"/>
          <p:cNvGrpSpPr/>
          <p:nvPr/>
        </p:nvGrpSpPr>
        <p:grpSpPr>
          <a:xfrm>
            <a:off x="5765433" y="3973585"/>
            <a:ext cx="203088" cy="412126"/>
            <a:chOff x="7764635" y="2404362"/>
            <a:chExt cx="353565" cy="717489"/>
          </a:xfrm>
        </p:grpSpPr>
        <p:sp>
          <p:nvSpPr>
            <p:cNvPr id="158" name="Google Shape;158;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8071692" y="3374463"/>
            <a:ext cx="777728" cy="1334382"/>
            <a:chOff x="7825967" y="3240163"/>
            <a:chExt cx="777728" cy="1334382"/>
          </a:xfrm>
        </p:grpSpPr>
        <p:sp>
          <p:nvSpPr>
            <p:cNvPr id="163" name="Google Shape;163;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2"/>
          <p:cNvGrpSpPr/>
          <p:nvPr/>
        </p:nvGrpSpPr>
        <p:grpSpPr>
          <a:xfrm>
            <a:off x="3929256" y="3919614"/>
            <a:ext cx="576962" cy="773332"/>
            <a:chOff x="3429656" y="3785314"/>
            <a:chExt cx="576962" cy="773332"/>
          </a:xfrm>
        </p:grpSpPr>
        <p:sp>
          <p:nvSpPr>
            <p:cNvPr id="171" name="Google Shape;171;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2"/>
          <p:cNvGrpSpPr/>
          <p:nvPr/>
        </p:nvGrpSpPr>
        <p:grpSpPr>
          <a:xfrm>
            <a:off x="6345231" y="2886609"/>
            <a:ext cx="1407691" cy="1286147"/>
            <a:chOff x="6117656" y="2752309"/>
            <a:chExt cx="1407691" cy="1286147"/>
          </a:xfrm>
        </p:grpSpPr>
        <p:sp>
          <p:nvSpPr>
            <p:cNvPr id="187" name="Google Shape;187;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2"/>
          <p:cNvGrpSpPr/>
          <p:nvPr/>
        </p:nvGrpSpPr>
        <p:grpSpPr>
          <a:xfrm>
            <a:off x="3940094" y="1807838"/>
            <a:ext cx="1294564" cy="589573"/>
            <a:chOff x="3940094" y="1807838"/>
            <a:chExt cx="1294564" cy="589573"/>
          </a:xfrm>
        </p:grpSpPr>
        <p:grpSp>
          <p:nvGrpSpPr>
            <p:cNvPr id="206" name="Google Shape;206;p22"/>
            <p:cNvGrpSpPr/>
            <p:nvPr/>
          </p:nvGrpSpPr>
          <p:grpSpPr>
            <a:xfrm>
              <a:off x="3940094" y="1807838"/>
              <a:ext cx="1294564" cy="589573"/>
              <a:chOff x="3543907" y="2562740"/>
              <a:chExt cx="1294564" cy="381675"/>
            </a:xfrm>
          </p:grpSpPr>
          <p:sp>
            <p:nvSpPr>
              <p:cNvPr id="207" name="Google Shape;207;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2"/>
          <p:cNvGrpSpPr/>
          <p:nvPr/>
        </p:nvGrpSpPr>
        <p:grpSpPr>
          <a:xfrm>
            <a:off x="6193917" y="1459403"/>
            <a:ext cx="906007" cy="136663"/>
            <a:chOff x="5966342" y="1378202"/>
            <a:chExt cx="906007" cy="136663"/>
          </a:xfrm>
        </p:grpSpPr>
        <p:sp>
          <p:nvSpPr>
            <p:cNvPr id="216" name="Google Shape;216;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2"/>
          <p:cNvGrpSpPr/>
          <p:nvPr/>
        </p:nvGrpSpPr>
        <p:grpSpPr>
          <a:xfrm>
            <a:off x="8042062" y="2843136"/>
            <a:ext cx="496812" cy="472595"/>
            <a:chOff x="7814487" y="2708836"/>
            <a:chExt cx="496812" cy="472595"/>
          </a:xfrm>
        </p:grpSpPr>
        <p:sp>
          <p:nvSpPr>
            <p:cNvPr id="221" name="Google Shape;221;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7739700" y="1512500"/>
            <a:ext cx="1109728" cy="1002828"/>
            <a:chOff x="7739700" y="1512500"/>
            <a:chExt cx="1109728" cy="1002828"/>
          </a:xfrm>
        </p:grpSpPr>
        <p:sp>
          <p:nvSpPr>
            <p:cNvPr id="224" name="Google Shape;224;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2"/>
            <p:cNvGrpSpPr/>
            <p:nvPr/>
          </p:nvGrpSpPr>
          <p:grpSpPr>
            <a:xfrm>
              <a:off x="7808309" y="1610467"/>
              <a:ext cx="966993" cy="714803"/>
              <a:chOff x="7183784" y="1476167"/>
              <a:chExt cx="966993" cy="714803"/>
            </a:xfrm>
          </p:grpSpPr>
          <p:sp>
            <p:nvSpPr>
              <p:cNvPr id="226" name="Google Shape;226;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22"/>
          <p:cNvGrpSpPr/>
          <p:nvPr/>
        </p:nvGrpSpPr>
        <p:grpSpPr>
          <a:xfrm>
            <a:off x="4389208" y="3195116"/>
            <a:ext cx="1579322" cy="671293"/>
            <a:chOff x="4161633" y="3060816"/>
            <a:chExt cx="1579322" cy="671293"/>
          </a:xfrm>
        </p:grpSpPr>
        <p:sp>
          <p:nvSpPr>
            <p:cNvPr id="243" name="Google Shape;243;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txBox="1"/>
          <p:nvPr/>
        </p:nvSpPr>
        <p:spPr>
          <a:xfrm>
            <a:off x="452000" y="3299597"/>
            <a:ext cx="33267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Anaheim"/>
                <a:ea typeface="Anaheim"/>
                <a:cs typeface="Anaheim"/>
                <a:sym typeface="Anaheim"/>
              </a:rPr>
              <a:t>Ciclo semipresencial 01/2022</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Depto. de Electrónica e Informática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Facultad de Ingeniería y Arquitectura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Universidad Centroamericana José Simeón Cañas</a:t>
            </a:r>
            <a:endParaRPr sz="1200">
              <a:solidFill>
                <a:srgbClr val="434343"/>
              </a:solidFill>
              <a:latin typeface="Anaheim"/>
              <a:ea typeface="Anaheim"/>
              <a:cs typeface="Anaheim"/>
              <a:sym typeface="Anaheim"/>
            </a:endParaRPr>
          </a:p>
        </p:txBody>
      </p:sp>
      <p:sp>
        <p:nvSpPr>
          <p:cNvPr id="257" name="Google Shape;257;p22"/>
          <p:cNvSpPr txBox="1"/>
          <p:nvPr/>
        </p:nvSpPr>
        <p:spPr>
          <a:xfrm>
            <a:off x="452000" y="738325"/>
            <a:ext cx="3861000" cy="265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5400">
                <a:solidFill>
                  <a:srgbClr val="434343"/>
                </a:solidFill>
                <a:latin typeface="Staatliches"/>
                <a:ea typeface="Staatliches"/>
                <a:cs typeface="Staatliches"/>
                <a:sym typeface="Staatliches"/>
              </a:rPr>
              <a:t>Programación Orientada a Objetos</a:t>
            </a:r>
            <a:endParaRPr sz="5400">
              <a:solidFill>
                <a:srgbClr val="434343"/>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31"/>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r>
              <a:rPr lang="en"/>
              <a:t>. Patrón </a:t>
            </a:r>
            <a:r>
              <a:rPr lang="en">
                <a:solidFill>
                  <a:schemeClr val="accent3"/>
                </a:solidFill>
              </a:rPr>
              <a:t>de diseño </a:t>
            </a:r>
            <a:r>
              <a:rPr lang="en"/>
              <a:t>“Decorador”</a:t>
            </a:r>
            <a:endParaRPr/>
          </a:p>
        </p:txBody>
      </p:sp>
      <p:pic>
        <p:nvPicPr>
          <p:cNvPr id="1365" name="Google Shape;1365;p31"/>
          <p:cNvPicPr preferRelativeResize="0"/>
          <p:nvPr/>
        </p:nvPicPr>
        <p:blipFill>
          <a:blip r:embed="rId3">
            <a:alphaModFix/>
          </a:blip>
          <a:stretch>
            <a:fillRect/>
          </a:stretch>
        </p:blipFill>
        <p:spPr>
          <a:xfrm>
            <a:off x="849900" y="1083175"/>
            <a:ext cx="7444200" cy="3900300"/>
          </a:xfrm>
          <a:prstGeom prst="roundRect">
            <a:avLst>
              <a:gd fmla="val 16667" name="adj"/>
            </a:avLst>
          </a:prstGeom>
          <a:noFill/>
          <a:ln cap="flat" cmpd="sng" w="19050">
            <a:solidFill>
              <a:schemeClr val="lt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32"/>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 Patrón </a:t>
            </a:r>
            <a:r>
              <a:rPr lang="en">
                <a:solidFill>
                  <a:schemeClr val="accent3"/>
                </a:solidFill>
              </a:rPr>
              <a:t>de diseño </a:t>
            </a:r>
            <a:r>
              <a:rPr lang="en"/>
              <a:t>“Decorador”</a:t>
            </a:r>
            <a:endParaRPr/>
          </a:p>
        </p:txBody>
      </p:sp>
      <p:pic>
        <p:nvPicPr>
          <p:cNvPr id="1371" name="Google Shape;1371;p32"/>
          <p:cNvPicPr preferRelativeResize="0"/>
          <p:nvPr/>
        </p:nvPicPr>
        <p:blipFill>
          <a:blip r:embed="rId3">
            <a:alphaModFix/>
          </a:blip>
          <a:stretch>
            <a:fillRect/>
          </a:stretch>
        </p:blipFill>
        <p:spPr>
          <a:xfrm>
            <a:off x="849900" y="1083200"/>
            <a:ext cx="7444200" cy="3900300"/>
          </a:xfrm>
          <a:prstGeom prst="roundRect">
            <a:avLst>
              <a:gd fmla="val 16667" name="adj"/>
            </a:avLst>
          </a:prstGeom>
          <a:noFill/>
          <a:ln cap="flat" cmpd="sng" w="19050">
            <a:solidFill>
              <a:schemeClr val="lt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33"/>
          <p:cNvSpPr txBox="1"/>
          <p:nvPr>
            <p:ph type="ctrTitle"/>
          </p:nvPr>
        </p:nvSpPr>
        <p:spPr>
          <a:xfrm>
            <a:off x="3557275" y="457300"/>
            <a:ext cx="5185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 Ejemplo “Decorador”: Personalización de automóviles</a:t>
            </a:r>
            <a:endParaRPr/>
          </a:p>
        </p:txBody>
      </p:sp>
      <p:pic>
        <p:nvPicPr>
          <p:cNvPr id="1377" name="Google Shape;1377;p33"/>
          <p:cNvPicPr preferRelativeResize="0"/>
          <p:nvPr/>
        </p:nvPicPr>
        <p:blipFill>
          <a:blip r:embed="rId3">
            <a:alphaModFix/>
          </a:blip>
          <a:stretch>
            <a:fillRect/>
          </a:stretch>
        </p:blipFill>
        <p:spPr>
          <a:xfrm>
            <a:off x="184388" y="1090891"/>
            <a:ext cx="8470500" cy="3900300"/>
          </a:xfrm>
          <a:prstGeom prst="roundRect">
            <a:avLst>
              <a:gd fmla="val 16667" name="adj"/>
            </a:avLst>
          </a:prstGeom>
          <a:noFill/>
          <a:ln cap="flat" cmpd="sng" w="19050">
            <a:solidFill>
              <a:schemeClr val="lt2"/>
            </a:solidFill>
            <a:prstDash val="solid"/>
            <a:round/>
            <a:headEnd len="sm" w="sm" type="none"/>
            <a:tailEnd len="sm" w="sm" type="none"/>
          </a:ln>
        </p:spPr>
      </p:pic>
      <p:sp>
        <p:nvSpPr>
          <p:cNvPr id="1378" name="Google Shape;1378;p33"/>
          <p:cNvSpPr txBox="1"/>
          <p:nvPr/>
        </p:nvSpPr>
        <p:spPr>
          <a:xfrm>
            <a:off x="180700" y="513250"/>
            <a:ext cx="13149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rgbClr val="FF0000"/>
                </a:solidFill>
                <a:latin typeface="Anaheim"/>
                <a:ea typeface="Anaheim"/>
                <a:cs typeface="Anaheim"/>
                <a:sym typeface="Anaheim"/>
              </a:rPr>
              <a:t>+ </a:t>
            </a:r>
            <a:r>
              <a:rPr b="1" lang="en" sz="1200">
                <a:solidFill>
                  <a:srgbClr val="FF0000"/>
                </a:solidFill>
                <a:latin typeface="Anaheim"/>
                <a:ea typeface="Anaheim"/>
                <a:cs typeface="Anaheim"/>
                <a:sym typeface="Anaheim"/>
              </a:rPr>
              <a:t>Costo(): double</a:t>
            </a:r>
            <a:endParaRPr b="1">
              <a:solidFill>
                <a:srgbClr val="FF0000"/>
              </a:solidFill>
            </a:endParaRPr>
          </a:p>
        </p:txBody>
      </p:sp>
      <p:cxnSp>
        <p:nvCxnSpPr>
          <p:cNvPr id="1379" name="Google Shape;1379;p33"/>
          <p:cNvCxnSpPr>
            <a:stCxn id="1380" idx="1"/>
            <a:endCxn id="1378" idx="3"/>
          </p:cNvCxnSpPr>
          <p:nvPr/>
        </p:nvCxnSpPr>
        <p:spPr>
          <a:xfrm rot="10800000">
            <a:off x="1495712" y="697995"/>
            <a:ext cx="561000" cy="1138800"/>
          </a:xfrm>
          <a:prstGeom prst="curvedConnector3">
            <a:avLst>
              <a:gd fmla="val 50010" name="adj1"/>
            </a:avLst>
          </a:prstGeom>
          <a:noFill/>
          <a:ln cap="flat" cmpd="sng" w="9525">
            <a:solidFill>
              <a:srgbClr val="000000"/>
            </a:solidFill>
            <a:prstDash val="solid"/>
            <a:round/>
            <a:headEnd len="med" w="med" type="none"/>
            <a:tailEnd len="med" w="med" type="triangle"/>
          </a:ln>
        </p:spPr>
      </p:cxnSp>
      <p:sp>
        <p:nvSpPr>
          <p:cNvPr id="1380" name="Google Shape;1380;p33"/>
          <p:cNvSpPr txBox="1"/>
          <p:nvPr/>
        </p:nvSpPr>
        <p:spPr>
          <a:xfrm>
            <a:off x="2056712" y="1636695"/>
            <a:ext cx="5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0000"/>
              </a:solidFill>
            </a:endParaRPr>
          </a:p>
        </p:txBody>
      </p:sp>
      <p:sp>
        <p:nvSpPr>
          <p:cNvPr id="1381" name="Google Shape;1381;p33"/>
          <p:cNvSpPr txBox="1"/>
          <p:nvPr/>
        </p:nvSpPr>
        <p:spPr>
          <a:xfrm>
            <a:off x="8197150" y="1408200"/>
            <a:ext cx="722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200">
                <a:solidFill>
                  <a:srgbClr val="FF0000"/>
                </a:solidFill>
                <a:latin typeface="Anaheim"/>
                <a:ea typeface="Anaheim"/>
                <a:cs typeface="Anaheim"/>
                <a:sym typeface="Anaheim"/>
              </a:rPr>
              <a:t>privado</a:t>
            </a:r>
            <a:endParaRPr b="1">
              <a:solidFill>
                <a:srgbClr val="FF0000"/>
              </a:solidFill>
            </a:endParaRPr>
          </a:p>
        </p:txBody>
      </p:sp>
      <p:cxnSp>
        <p:nvCxnSpPr>
          <p:cNvPr id="1382" name="Google Shape;1382;p33"/>
          <p:cNvCxnSpPr>
            <a:stCxn id="1383" idx="3"/>
            <a:endCxn id="1381" idx="3"/>
          </p:cNvCxnSpPr>
          <p:nvPr/>
        </p:nvCxnSpPr>
        <p:spPr>
          <a:xfrm flipH="1" rot="10800000">
            <a:off x="8416087" y="1592975"/>
            <a:ext cx="503700" cy="1289700"/>
          </a:xfrm>
          <a:prstGeom prst="curvedConnector3">
            <a:avLst>
              <a:gd fmla="val 147288" name="adj1"/>
            </a:avLst>
          </a:prstGeom>
          <a:noFill/>
          <a:ln cap="flat" cmpd="sng" w="9525">
            <a:solidFill>
              <a:srgbClr val="000000"/>
            </a:solidFill>
            <a:prstDash val="solid"/>
            <a:round/>
            <a:headEnd len="med" w="med" type="none"/>
            <a:tailEnd len="med" w="med" type="triangle"/>
          </a:ln>
        </p:spPr>
      </p:cxnSp>
      <p:sp>
        <p:nvSpPr>
          <p:cNvPr id="1383" name="Google Shape;1383;p33"/>
          <p:cNvSpPr txBox="1"/>
          <p:nvPr/>
        </p:nvSpPr>
        <p:spPr>
          <a:xfrm>
            <a:off x="7873987" y="2682575"/>
            <a:ext cx="5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0000"/>
              </a:solidFill>
            </a:endParaRPr>
          </a:p>
        </p:txBody>
      </p:sp>
      <p:pic>
        <p:nvPicPr>
          <p:cNvPr id="1384" name="Google Shape;1384;p33">
            <a:hlinkClick r:id="rId4"/>
          </p:cNvPr>
          <p:cNvPicPr preferRelativeResize="0"/>
          <p:nvPr/>
        </p:nvPicPr>
        <p:blipFill>
          <a:blip r:embed="rId5">
            <a:alphaModFix/>
          </a:blip>
          <a:stretch>
            <a:fillRect/>
          </a:stretch>
        </p:blipFill>
        <p:spPr>
          <a:xfrm>
            <a:off x="8019900" y="4335375"/>
            <a:ext cx="802200" cy="7611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88" name="Shape 1388"/>
        <p:cNvGrpSpPr/>
        <p:nvPr/>
      </p:nvGrpSpPr>
      <p:grpSpPr>
        <a:xfrm>
          <a:off x="0" y="0"/>
          <a:ext cx="0" cy="0"/>
          <a:chOff x="0" y="0"/>
          <a:chExt cx="0" cy="0"/>
        </a:xfrm>
      </p:grpSpPr>
      <p:sp>
        <p:nvSpPr>
          <p:cNvPr id="1389" name="Google Shape;1389;p34"/>
          <p:cNvSpPr txBox="1"/>
          <p:nvPr>
            <p:ph type="ctrTitle"/>
          </p:nvPr>
        </p:nvSpPr>
        <p:spPr>
          <a:xfrm>
            <a:off x="529100" y="920850"/>
            <a:ext cx="3248400" cy="10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Muchas gracias por su atención</a:t>
            </a:r>
            <a:endParaRPr sz="3600"/>
          </a:p>
        </p:txBody>
      </p:sp>
      <p:sp>
        <p:nvSpPr>
          <p:cNvPr id="1390" name="Google Shape;1390;p34"/>
          <p:cNvSpPr txBox="1"/>
          <p:nvPr>
            <p:ph idx="1" type="subTitle"/>
          </p:nvPr>
        </p:nvSpPr>
        <p:spPr>
          <a:xfrm>
            <a:off x="833900" y="2150750"/>
            <a:ext cx="2463000" cy="15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Presentación realizada por:</a:t>
            </a:r>
            <a:endParaRPr/>
          </a:p>
          <a:p>
            <a:pPr indent="0" lvl="0" marL="0" rtl="0" algn="l">
              <a:spcBef>
                <a:spcPts val="0"/>
              </a:spcBef>
              <a:spcAft>
                <a:spcPts val="0"/>
              </a:spcAft>
              <a:buNone/>
            </a:pPr>
            <a:r>
              <a:rPr lang="en">
                <a:solidFill>
                  <a:schemeClr val="accent3"/>
                </a:solidFill>
              </a:rPr>
              <a:t>Ing. Marlene Navarro</a:t>
            </a:r>
            <a:endParaRPr>
              <a:solidFill>
                <a:schemeClr val="accent3"/>
              </a:solidFill>
            </a:endParaRPr>
          </a:p>
          <a:p>
            <a:pPr indent="0" lvl="0" marL="0" rtl="0" algn="l">
              <a:spcBef>
                <a:spcPts val="0"/>
              </a:spcBef>
              <a:spcAft>
                <a:spcPts val="0"/>
              </a:spcAft>
              <a:buNone/>
            </a:pPr>
            <a:r>
              <a:rPr lang="en" u="sng">
                <a:solidFill>
                  <a:schemeClr val="accent3"/>
                </a:solidFill>
                <a:hlinkClick r:id="rId3">
                  <a:extLst>
                    <a:ext uri="{A12FA001-AC4F-418D-AE19-62706E023703}">
                      <ahyp:hlinkClr val="tx"/>
                    </a:ext>
                  </a:extLst>
                </a:hlinkClick>
              </a:rPr>
              <a:t>meaguilar@uca.edu.sv</a:t>
            </a:r>
            <a:endParaRPr>
              <a:solidFill>
                <a:schemeClr val="accent3"/>
              </a:solidFill>
            </a:endParaRPr>
          </a:p>
          <a:p>
            <a:pPr indent="0" lvl="0" marL="0" rtl="0" algn="l">
              <a:spcBef>
                <a:spcPts val="0"/>
              </a:spcBef>
              <a:spcAft>
                <a:spcPts val="0"/>
              </a:spcAft>
              <a:buNone/>
            </a:pPr>
            <a:r>
              <a:rPr lang="en">
                <a:solidFill>
                  <a:schemeClr val="accent3"/>
                </a:solidFill>
              </a:rPr>
              <a:t>Lic. Ronaldo Canizales</a:t>
            </a:r>
            <a:endParaRPr>
              <a:solidFill>
                <a:schemeClr val="accent3"/>
              </a:solidFill>
            </a:endParaRPr>
          </a:p>
          <a:p>
            <a:pPr indent="0" lvl="0" marL="0" rtl="0" algn="l">
              <a:spcBef>
                <a:spcPts val="0"/>
              </a:spcBef>
              <a:spcAft>
                <a:spcPts val="0"/>
              </a:spcAft>
              <a:buNone/>
            </a:pPr>
            <a:r>
              <a:rPr lang="en" u="sng">
                <a:solidFill>
                  <a:schemeClr val="accent3"/>
                </a:solidFill>
                <a:hlinkClick r:id="rId4">
                  <a:extLst>
                    <a:ext uri="{A12FA001-AC4F-418D-AE19-62706E023703}">
                      <ahyp:hlinkClr val="tx"/>
                    </a:ext>
                  </a:extLst>
                </a:hlinkClick>
              </a:rPr>
              <a:t>rcanizales@uca.edu.sv</a:t>
            </a:r>
            <a:endParaRPr>
              <a:solidFill>
                <a:schemeClr val="accent3"/>
              </a:solidFill>
            </a:endParaRPr>
          </a:p>
          <a:p>
            <a:pPr indent="0" lvl="0" marL="0" rtl="0" algn="l">
              <a:spcBef>
                <a:spcPts val="0"/>
              </a:spcBef>
              <a:spcAft>
                <a:spcPts val="0"/>
              </a:spcAft>
              <a:buNone/>
            </a:pPr>
            <a:r>
              <a:rPr lang="en">
                <a:solidFill>
                  <a:schemeClr val="accent3"/>
                </a:solidFill>
              </a:rPr>
              <a:t>Lic. Guillermo Cortés</a:t>
            </a:r>
            <a:endParaRPr>
              <a:solidFill>
                <a:schemeClr val="accent3"/>
              </a:solidFill>
            </a:endParaRPr>
          </a:p>
          <a:p>
            <a:pPr indent="0" lvl="0" marL="0" rtl="0" algn="l">
              <a:spcBef>
                <a:spcPts val="0"/>
              </a:spcBef>
              <a:spcAft>
                <a:spcPts val="0"/>
              </a:spcAft>
              <a:buNone/>
            </a:pPr>
            <a:r>
              <a:rPr lang="en" u="sng">
                <a:solidFill>
                  <a:schemeClr val="accent3"/>
                </a:solidFill>
                <a:hlinkClick r:id="rId5">
                  <a:extLst>
                    <a:ext uri="{A12FA001-AC4F-418D-AE19-62706E023703}">
                      <ahyp:hlinkClr val="tx"/>
                    </a:ext>
                  </a:extLst>
                </a:hlinkClick>
              </a:rPr>
              <a:t>gcortes@uca.edu.sv</a:t>
            </a:r>
            <a:endParaRPr>
              <a:solidFill>
                <a:schemeClr val="accent3"/>
              </a:solidFill>
            </a:endParaRPr>
          </a:p>
          <a:p>
            <a:pPr indent="0" lvl="0" marL="0" rtl="0" algn="l">
              <a:spcBef>
                <a:spcPts val="0"/>
              </a:spcBef>
              <a:spcAft>
                <a:spcPts val="0"/>
              </a:spcAft>
              <a:buNone/>
            </a:pPr>
            <a:r>
              <a:t/>
            </a:r>
            <a:endParaRPr/>
          </a:p>
        </p:txBody>
      </p:sp>
      <p:grpSp>
        <p:nvGrpSpPr>
          <p:cNvPr id="1391" name="Google Shape;1391;p34"/>
          <p:cNvGrpSpPr/>
          <p:nvPr/>
        </p:nvGrpSpPr>
        <p:grpSpPr>
          <a:xfrm flipH="1">
            <a:off x="7934272" y="3156168"/>
            <a:ext cx="921144" cy="1561106"/>
            <a:chOff x="4321997" y="3141168"/>
            <a:chExt cx="921144" cy="1561106"/>
          </a:xfrm>
        </p:grpSpPr>
        <p:sp>
          <p:nvSpPr>
            <p:cNvPr id="1392" name="Google Shape;1392;p34"/>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34"/>
          <p:cNvGrpSpPr/>
          <p:nvPr/>
        </p:nvGrpSpPr>
        <p:grpSpPr>
          <a:xfrm>
            <a:off x="4534350" y="4713051"/>
            <a:ext cx="4600713" cy="150450"/>
            <a:chOff x="0" y="4397412"/>
            <a:chExt cx="4600713" cy="150450"/>
          </a:xfrm>
        </p:grpSpPr>
        <p:sp>
          <p:nvSpPr>
            <p:cNvPr id="1399" name="Google Shape;1399;p3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34"/>
          <p:cNvSpPr txBox="1"/>
          <p:nvPr/>
        </p:nvSpPr>
        <p:spPr>
          <a:xfrm>
            <a:off x="833913" y="4055729"/>
            <a:ext cx="2427000" cy="307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Anaheim"/>
                <a:ea typeface="Anaheim"/>
                <a:cs typeface="Anaheim"/>
                <a:sym typeface="Anaheim"/>
              </a:rPr>
              <a:t>Please keep this slide for attribution.</a:t>
            </a:r>
            <a:endParaRPr sz="900">
              <a:solidFill>
                <a:srgbClr val="434343"/>
              </a:solidFill>
              <a:latin typeface="Anaheim"/>
              <a:ea typeface="Anaheim"/>
              <a:cs typeface="Anaheim"/>
              <a:sym typeface="Anaheim"/>
            </a:endParaRPr>
          </a:p>
        </p:txBody>
      </p:sp>
      <p:sp>
        <p:nvSpPr>
          <p:cNvPr id="1405" name="Google Shape;1405;p34"/>
          <p:cNvSpPr/>
          <p:nvPr/>
        </p:nvSpPr>
        <p:spPr>
          <a:xfrm>
            <a:off x="4750188" y="2404477"/>
            <a:ext cx="2801100" cy="1777500"/>
          </a:xfrm>
          <a:prstGeom prst="roundRect">
            <a:avLst>
              <a:gd fmla="val 5444"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6" name="Google Shape;1406;p34"/>
          <p:cNvGrpSpPr/>
          <p:nvPr/>
        </p:nvGrpSpPr>
        <p:grpSpPr>
          <a:xfrm>
            <a:off x="4848518" y="2502124"/>
            <a:ext cx="2800975" cy="2133301"/>
            <a:chOff x="3578510" y="1419647"/>
            <a:chExt cx="4021500" cy="3062887"/>
          </a:xfrm>
        </p:grpSpPr>
        <p:sp>
          <p:nvSpPr>
            <p:cNvPr id="1407" name="Google Shape;1407;p34"/>
            <p:cNvSpPr/>
            <p:nvPr/>
          </p:nvSpPr>
          <p:spPr>
            <a:xfrm>
              <a:off x="3716658" y="1548119"/>
              <a:ext cx="3748500" cy="228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4"/>
            <p:cNvSpPr/>
            <p:nvPr/>
          </p:nvSpPr>
          <p:spPr>
            <a:xfrm>
              <a:off x="3578510" y="1419647"/>
              <a:ext cx="4021500" cy="2544300"/>
            </a:xfrm>
            <a:prstGeom prst="roundRect">
              <a:avLst>
                <a:gd fmla="val 385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9" name="Google Shape;1409;p34"/>
            <p:cNvCxnSpPr/>
            <p:nvPr/>
          </p:nvCxnSpPr>
          <p:spPr>
            <a:xfrm>
              <a:off x="4915750" y="4433452"/>
              <a:ext cx="1353300" cy="0"/>
            </a:xfrm>
            <a:prstGeom prst="straightConnector1">
              <a:avLst/>
            </a:prstGeom>
            <a:noFill/>
            <a:ln cap="flat" cmpd="sng" w="9525">
              <a:solidFill>
                <a:schemeClr val="accent3"/>
              </a:solidFill>
              <a:prstDash val="solid"/>
              <a:round/>
              <a:headEnd len="med" w="med" type="none"/>
              <a:tailEnd len="med" w="med" type="none"/>
            </a:ln>
          </p:spPr>
        </p:cxnSp>
        <p:sp>
          <p:nvSpPr>
            <p:cNvPr id="1410" name="Google Shape;1410;p34"/>
            <p:cNvSpPr/>
            <p:nvPr/>
          </p:nvSpPr>
          <p:spPr>
            <a:xfrm>
              <a:off x="4900908" y="3963886"/>
              <a:ext cx="1373274" cy="518648"/>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9525">
              <a:solidFill>
                <a:schemeClr val="accent3"/>
              </a:solidFill>
              <a:prstDash val="solid"/>
              <a:round/>
              <a:headEnd len="med" w="med" type="none"/>
              <a:tailEnd len="med" w="med" type="none"/>
            </a:ln>
          </p:spPr>
        </p:sp>
      </p:grpSp>
      <p:sp>
        <p:nvSpPr>
          <p:cNvPr id="1411" name="Google Shape;1411;p34"/>
          <p:cNvSpPr txBox="1"/>
          <p:nvPr>
            <p:ph type="ctrTitle"/>
          </p:nvPr>
        </p:nvSpPr>
        <p:spPr>
          <a:xfrm>
            <a:off x="5017500" y="2847125"/>
            <a:ext cx="24630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¿Preguntas?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261" name="Shape 261"/>
        <p:cNvGrpSpPr/>
        <p:nvPr/>
      </p:nvGrpSpPr>
      <p:grpSpPr>
        <a:xfrm>
          <a:off x="0" y="0"/>
          <a:ext cx="0" cy="0"/>
          <a:chOff x="0" y="0"/>
          <a:chExt cx="0" cy="0"/>
        </a:xfrm>
      </p:grpSpPr>
      <p:sp>
        <p:nvSpPr>
          <p:cNvPr id="262" name="Google Shape;262;p23"/>
          <p:cNvSpPr txBox="1"/>
          <p:nvPr>
            <p:ph type="ctrTitle"/>
          </p:nvPr>
        </p:nvSpPr>
        <p:spPr>
          <a:xfrm>
            <a:off x="553834" y="1715300"/>
            <a:ext cx="34683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T6: </a:t>
            </a:r>
            <a:r>
              <a:rPr lang="en">
                <a:solidFill>
                  <a:schemeClr val="accent3"/>
                </a:solidFill>
              </a:rPr>
              <a:t>Intro. A los patrones de diseño</a:t>
            </a:r>
            <a:endParaRPr/>
          </a:p>
        </p:txBody>
      </p:sp>
      <p:grpSp>
        <p:nvGrpSpPr>
          <p:cNvPr id="263" name="Google Shape;263;p23"/>
          <p:cNvGrpSpPr/>
          <p:nvPr/>
        </p:nvGrpSpPr>
        <p:grpSpPr>
          <a:xfrm>
            <a:off x="4534350" y="4313399"/>
            <a:ext cx="4600713" cy="150450"/>
            <a:chOff x="0" y="4397412"/>
            <a:chExt cx="4600713" cy="150450"/>
          </a:xfrm>
        </p:grpSpPr>
        <p:sp>
          <p:nvSpPr>
            <p:cNvPr id="264" name="Google Shape;264;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3"/>
          <p:cNvGrpSpPr/>
          <p:nvPr/>
        </p:nvGrpSpPr>
        <p:grpSpPr>
          <a:xfrm>
            <a:off x="5215730" y="960614"/>
            <a:ext cx="3081703" cy="3126518"/>
            <a:chOff x="5150194" y="1591500"/>
            <a:chExt cx="3081703" cy="2529341"/>
          </a:xfrm>
        </p:grpSpPr>
        <p:sp>
          <p:nvSpPr>
            <p:cNvPr id="270" name="Google Shape;270;p23"/>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3"/>
          <p:cNvGrpSpPr/>
          <p:nvPr/>
        </p:nvGrpSpPr>
        <p:grpSpPr>
          <a:xfrm>
            <a:off x="5723516" y="789660"/>
            <a:ext cx="2288423" cy="1787926"/>
            <a:chOff x="5723516" y="1479118"/>
            <a:chExt cx="2288423" cy="1787926"/>
          </a:xfrm>
        </p:grpSpPr>
        <p:sp>
          <p:nvSpPr>
            <p:cNvPr id="273" name="Google Shape;273;p23"/>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3"/>
          <p:cNvGrpSpPr/>
          <p:nvPr/>
        </p:nvGrpSpPr>
        <p:grpSpPr>
          <a:xfrm>
            <a:off x="4394088" y="3149994"/>
            <a:ext cx="1221060" cy="1220197"/>
            <a:chOff x="4394088" y="3299519"/>
            <a:chExt cx="1221060" cy="1220197"/>
          </a:xfrm>
        </p:grpSpPr>
        <p:sp>
          <p:nvSpPr>
            <p:cNvPr id="279" name="Google Shape;279;p23"/>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3"/>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3"/>
          <p:cNvGrpSpPr/>
          <p:nvPr/>
        </p:nvGrpSpPr>
        <p:grpSpPr>
          <a:xfrm>
            <a:off x="4670099" y="1183057"/>
            <a:ext cx="4222275" cy="2756290"/>
            <a:chOff x="4710406" y="1815485"/>
            <a:chExt cx="3380253" cy="2313100"/>
          </a:xfrm>
        </p:grpSpPr>
        <p:sp>
          <p:nvSpPr>
            <p:cNvPr id="285" name="Google Shape;285;p23"/>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3"/>
          <p:cNvGrpSpPr/>
          <p:nvPr/>
        </p:nvGrpSpPr>
        <p:grpSpPr>
          <a:xfrm>
            <a:off x="4741888" y="1523316"/>
            <a:ext cx="4078699" cy="2151865"/>
            <a:chOff x="4741888" y="1485263"/>
            <a:chExt cx="4078699" cy="2151865"/>
          </a:xfrm>
        </p:grpSpPr>
        <p:sp>
          <p:nvSpPr>
            <p:cNvPr id="288" name="Google Shape;288;p23"/>
            <p:cNvSpPr txBox="1"/>
            <p:nvPr/>
          </p:nvSpPr>
          <p:spPr>
            <a:xfrm>
              <a:off x="5616582" y="1485263"/>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TP7</a:t>
              </a:r>
              <a:endParaRPr sz="1200"/>
            </a:p>
          </p:txBody>
        </p:sp>
        <p:sp>
          <p:nvSpPr>
            <p:cNvPr id="289" name="Google Shape;289;p23"/>
            <p:cNvSpPr txBox="1"/>
            <p:nvPr/>
          </p:nvSpPr>
          <p:spPr>
            <a:xfrm>
              <a:off x="6429338" y="1943513"/>
              <a:ext cx="7038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CONIA</a:t>
              </a:r>
              <a:endParaRPr sz="1200"/>
            </a:p>
          </p:txBody>
        </p:sp>
        <p:sp>
          <p:nvSpPr>
            <p:cNvPr id="290" name="Google Shape;290;p23"/>
            <p:cNvSpPr txBox="1"/>
            <p:nvPr/>
          </p:nvSpPr>
          <p:spPr>
            <a:xfrm>
              <a:off x="5616582" y="2401748"/>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TP9</a:t>
              </a:r>
              <a:endParaRPr sz="1200"/>
            </a:p>
          </p:txBody>
        </p:sp>
        <p:sp>
          <p:nvSpPr>
            <p:cNvPr id="291" name="Google Shape;291;p23"/>
            <p:cNvSpPr txBox="1"/>
            <p:nvPr/>
          </p:nvSpPr>
          <p:spPr>
            <a:xfrm>
              <a:off x="5616582" y="2859991"/>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T7</a:t>
              </a:r>
              <a:endParaRPr sz="1200"/>
            </a:p>
          </p:txBody>
        </p:sp>
        <p:sp>
          <p:nvSpPr>
            <p:cNvPr id="292" name="Google Shape;292;p23"/>
            <p:cNvSpPr txBox="1"/>
            <p:nvPr/>
          </p:nvSpPr>
          <p:spPr>
            <a:xfrm>
              <a:off x="6491281" y="1485263"/>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TP8</a:t>
              </a:r>
              <a:endParaRPr sz="1200"/>
            </a:p>
          </p:txBody>
        </p:sp>
        <p:sp>
          <p:nvSpPr>
            <p:cNvPr id="293" name="Google Shape;293;p23"/>
            <p:cNvSpPr txBox="1"/>
            <p:nvPr/>
          </p:nvSpPr>
          <p:spPr>
            <a:xfrm>
              <a:off x="6491281" y="2401748"/>
              <a:ext cx="579900" cy="318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T6</a:t>
              </a:r>
              <a:endParaRPr sz="1200"/>
            </a:p>
          </p:txBody>
        </p:sp>
        <p:sp>
          <p:nvSpPr>
            <p:cNvPr id="294" name="Google Shape;294;p23"/>
            <p:cNvSpPr txBox="1"/>
            <p:nvPr/>
          </p:nvSpPr>
          <p:spPr>
            <a:xfrm>
              <a:off x="8240685" y="2859991"/>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PR4</a:t>
              </a:r>
              <a:endParaRPr sz="1200"/>
            </a:p>
          </p:txBody>
        </p:sp>
        <p:sp>
          <p:nvSpPr>
            <p:cNvPr id="295" name="Google Shape;295;p23"/>
            <p:cNvSpPr txBox="1"/>
            <p:nvPr/>
          </p:nvSpPr>
          <p:spPr>
            <a:xfrm>
              <a:off x="7365980" y="1485263"/>
              <a:ext cx="579900" cy="318900"/>
            </a:xfrm>
            <a:prstGeom prst="rect">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CC10</a:t>
              </a:r>
              <a:endParaRPr sz="1200"/>
            </a:p>
          </p:txBody>
        </p:sp>
        <p:sp>
          <p:nvSpPr>
            <p:cNvPr id="296" name="Google Shape;296;p23"/>
            <p:cNvSpPr txBox="1"/>
            <p:nvPr/>
          </p:nvSpPr>
          <p:spPr>
            <a:xfrm>
              <a:off x="7365980" y="1943505"/>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CC11</a:t>
              </a:r>
              <a:endParaRPr sz="1200"/>
            </a:p>
          </p:txBody>
        </p:sp>
        <p:sp>
          <p:nvSpPr>
            <p:cNvPr id="297" name="Google Shape;297;p23"/>
            <p:cNvSpPr txBox="1"/>
            <p:nvPr/>
          </p:nvSpPr>
          <p:spPr>
            <a:xfrm>
              <a:off x="7371405" y="2849148"/>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CC12</a:t>
              </a:r>
              <a:endParaRPr sz="1200"/>
            </a:p>
          </p:txBody>
        </p:sp>
        <p:sp>
          <p:nvSpPr>
            <p:cNvPr id="298" name="Google Shape;298;p23"/>
            <p:cNvSpPr txBox="1"/>
            <p:nvPr/>
          </p:nvSpPr>
          <p:spPr>
            <a:xfrm>
              <a:off x="4742138" y="2036840"/>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CP5</a:t>
              </a:r>
              <a:endParaRPr sz="1200"/>
            </a:p>
          </p:txBody>
        </p:sp>
        <p:sp>
          <p:nvSpPr>
            <p:cNvPr id="299" name="Google Shape;299;p23"/>
            <p:cNvSpPr txBox="1"/>
            <p:nvPr/>
          </p:nvSpPr>
          <p:spPr>
            <a:xfrm>
              <a:off x="8240687" y="3318223"/>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PRO</a:t>
              </a:r>
              <a:endParaRPr sz="1200"/>
            </a:p>
          </p:txBody>
        </p:sp>
        <p:cxnSp>
          <p:nvCxnSpPr>
            <p:cNvPr id="300" name="Google Shape;300;p23"/>
            <p:cNvCxnSpPr>
              <a:stCxn id="288" idx="3"/>
              <a:endCxn id="292" idx="1"/>
            </p:cNvCxnSpPr>
            <p:nvPr/>
          </p:nvCxnSpPr>
          <p:spPr>
            <a:xfrm>
              <a:off x="6196482" y="1644713"/>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01" name="Google Shape;301;p23"/>
            <p:cNvCxnSpPr>
              <a:stCxn id="292" idx="3"/>
              <a:endCxn id="295" idx="1"/>
            </p:cNvCxnSpPr>
            <p:nvPr/>
          </p:nvCxnSpPr>
          <p:spPr>
            <a:xfrm>
              <a:off x="7071181" y="1644713"/>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02" name="Google Shape;302;p23"/>
            <p:cNvCxnSpPr>
              <a:stCxn id="292" idx="2"/>
              <a:endCxn id="298" idx="0"/>
            </p:cNvCxnSpPr>
            <p:nvPr/>
          </p:nvCxnSpPr>
          <p:spPr>
            <a:xfrm rot="5400000">
              <a:off x="5790331" y="1046063"/>
              <a:ext cx="232800" cy="1749000"/>
            </a:xfrm>
            <a:prstGeom prst="curvedConnector3">
              <a:avLst>
                <a:gd fmla="val 50011" name="adj1"/>
              </a:avLst>
            </a:prstGeom>
            <a:noFill/>
            <a:ln cap="flat" cmpd="sng" w="9525">
              <a:solidFill>
                <a:srgbClr val="000000"/>
              </a:solidFill>
              <a:prstDash val="solid"/>
              <a:round/>
              <a:headEnd len="med" w="med" type="none"/>
              <a:tailEnd len="med" w="med" type="triangle"/>
            </a:ln>
          </p:spPr>
        </p:cxnSp>
        <p:cxnSp>
          <p:nvCxnSpPr>
            <p:cNvPr id="303" name="Google Shape;303;p23"/>
            <p:cNvCxnSpPr>
              <a:stCxn id="290" idx="3"/>
              <a:endCxn id="293" idx="1"/>
            </p:cNvCxnSpPr>
            <p:nvPr/>
          </p:nvCxnSpPr>
          <p:spPr>
            <a:xfrm>
              <a:off x="6196482" y="2561198"/>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04" name="Google Shape;304;p23"/>
            <p:cNvCxnSpPr>
              <a:stCxn id="293" idx="2"/>
              <a:endCxn id="291" idx="0"/>
            </p:cNvCxnSpPr>
            <p:nvPr/>
          </p:nvCxnSpPr>
          <p:spPr>
            <a:xfrm rot="5400000">
              <a:off x="6274231" y="2352848"/>
              <a:ext cx="139200" cy="8748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05" name="Google Shape;305;p23"/>
            <p:cNvCxnSpPr>
              <a:stCxn id="291" idx="2"/>
              <a:endCxn id="306" idx="3"/>
            </p:cNvCxnSpPr>
            <p:nvPr/>
          </p:nvCxnSpPr>
          <p:spPr>
            <a:xfrm rot="5400000">
              <a:off x="5464782" y="3035941"/>
              <a:ext cx="298800" cy="584700"/>
            </a:xfrm>
            <a:prstGeom prst="curvedConnector2">
              <a:avLst/>
            </a:prstGeom>
            <a:noFill/>
            <a:ln cap="flat" cmpd="sng" w="9525">
              <a:solidFill>
                <a:srgbClr val="000000"/>
              </a:solidFill>
              <a:prstDash val="solid"/>
              <a:round/>
              <a:headEnd len="med" w="med" type="none"/>
              <a:tailEnd len="med" w="med" type="triangle"/>
            </a:ln>
          </p:spPr>
        </p:cxnSp>
        <p:cxnSp>
          <p:nvCxnSpPr>
            <p:cNvPr id="307" name="Google Shape;307;p23"/>
            <p:cNvCxnSpPr>
              <a:stCxn id="298" idx="2"/>
              <a:endCxn id="306" idx="0"/>
            </p:cNvCxnSpPr>
            <p:nvPr/>
          </p:nvCxnSpPr>
          <p:spPr>
            <a:xfrm flipH="1" rot="-5400000">
              <a:off x="4551188" y="2836640"/>
              <a:ext cx="962400" cy="600"/>
            </a:xfrm>
            <a:prstGeom prst="curvedConnector3">
              <a:avLst>
                <a:gd fmla="val 49998" name="adj1"/>
              </a:avLst>
            </a:prstGeom>
            <a:noFill/>
            <a:ln cap="flat" cmpd="sng" w="9525">
              <a:solidFill>
                <a:srgbClr val="000000"/>
              </a:solidFill>
              <a:prstDash val="solid"/>
              <a:round/>
              <a:headEnd len="med" w="med" type="none"/>
              <a:tailEnd len="med" w="med" type="triangle"/>
            </a:ln>
          </p:spPr>
        </p:cxnSp>
        <p:cxnSp>
          <p:nvCxnSpPr>
            <p:cNvPr id="308" name="Google Shape;308;p23"/>
            <p:cNvCxnSpPr>
              <a:stCxn id="289" idx="3"/>
              <a:endCxn id="296" idx="1"/>
            </p:cNvCxnSpPr>
            <p:nvPr/>
          </p:nvCxnSpPr>
          <p:spPr>
            <a:xfrm>
              <a:off x="7133138" y="2102963"/>
              <a:ext cx="232800" cy="600"/>
            </a:xfrm>
            <a:prstGeom prst="curvedConnector3">
              <a:avLst>
                <a:gd fmla="val 50009" name="adj1"/>
              </a:avLst>
            </a:prstGeom>
            <a:noFill/>
            <a:ln cap="flat" cmpd="sng" w="9525">
              <a:solidFill>
                <a:srgbClr val="000000"/>
              </a:solidFill>
              <a:prstDash val="solid"/>
              <a:round/>
              <a:headEnd len="med" w="med" type="none"/>
              <a:tailEnd len="med" w="med" type="triangle"/>
            </a:ln>
          </p:spPr>
        </p:cxnSp>
        <p:cxnSp>
          <p:nvCxnSpPr>
            <p:cNvPr id="309" name="Google Shape;309;p23"/>
            <p:cNvCxnSpPr>
              <a:stCxn id="291" idx="3"/>
              <a:endCxn id="297" idx="1"/>
            </p:cNvCxnSpPr>
            <p:nvPr/>
          </p:nvCxnSpPr>
          <p:spPr>
            <a:xfrm flipH="1" rot="10800000">
              <a:off x="6196482" y="3008641"/>
              <a:ext cx="1174800" cy="10800"/>
            </a:xfrm>
            <a:prstGeom prst="curvedConnector3">
              <a:avLst>
                <a:gd fmla="val 50005" name="adj1"/>
              </a:avLst>
            </a:prstGeom>
            <a:noFill/>
            <a:ln cap="flat" cmpd="sng" w="9525">
              <a:solidFill>
                <a:srgbClr val="000000"/>
              </a:solidFill>
              <a:prstDash val="solid"/>
              <a:round/>
              <a:headEnd len="med" w="med" type="none"/>
              <a:tailEnd len="med" w="med" type="triangle"/>
            </a:ln>
          </p:spPr>
        </p:cxnSp>
        <p:cxnSp>
          <p:nvCxnSpPr>
            <p:cNvPr id="310" name="Google Shape;310;p23"/>
            <p:cNvCxnSpPr>
              <a:stCxn id="294" idx="2"/>
              <a:endCxn id="299" idx="0"/>
            </p:cNvCxnSpPr>
            <p:nvPr/>
          </p:nvCxnSpPr>
          <p:spPr>
            <a:xfrm flipH="1" rot="-5400000">
              <a:off x="8461335" y="3248191"/>
              <a:ext cx="139200" cy="600"/>
            </a:xfrm>
            <a:prstGeom prst="curvedConnector3">
              <a:avLst>
                <a:gd fmla="val 49998" name="adj1"/>
              </a:avLst>
            </a:prstGeom>
            <a:noFill/>
            <a:ln cap="flat" cmpd="sng" w="9525">
              <a:solidFill>
                <a:srgbClr val="000000"/>
              </a:solidFill>
              <a:prstDash val="solid"/>
              <a:round/>
              <a:headEnd len="med" w="med" type="none"/>
              <a:tailEnd len="med" w="med" type="triangle"/>
            </a:ln>
          </p:spPr>
        </p:cxnSp>
        <p:sp>
          <p:nvSpPr>
            <p:cNvPr id="306" name="Google Shape;306;p23"/>
            <p:cNvSpPr txBox="1"/>
            <p:nvPr/>
          </p:nvSpPr>
          <p:spPr>
            <a:xfrm>
              <a:off x="4741888" y="3318227"/>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EF</a:t>
              </a:r>
              <a:endParaRPr sz="1200"/>
            </a:p>
          </p:txBody>
        </p:sp>
        <p:cxnSp>
          <p:nvCxnSpPr>
            <p:cNvPr id="311" name="Google Shape;311;p23"/>
            <p:cNvCxnSpPr>
              <a:endCxn id="294" idx="0"/>
            </p:cNvCxnSpPr>
            <p:nvPr/>
          </p:nvCxnSpPr>
          <p:spPr>
            <a:xfrm flipH="1" rot="-5400000">
              <a:off x="7844235" y="2173591"/>
              <a:ext cx="1361100" cy="11700"/>
            </a:xfrm>
            <a:prstGeom prst="curvedConnector3">
              <a:avLst>
                <a:gd fmla="val 50000" name="adj1"/>
              </a:avLst>
            </a:prstGeom>
            <a:noFill/>
            <a:ln cap="flat" cmpd="sng" w="9525">
              <a:solidFill>
                <a:srgbClr val="000000"/>
              </a:solidFill>
              <a:prstDash val="solid"/>
              <a:round/>
              <a:headEnd len="med" w="med" type="none"/>
              <a:tailEnd len="med" w="med" type="triangle"/>
            </a:ln>
          </p:spPr>
        </p:cxnSp>
        <p:cxnSp>
          <p:nvCxnSpPr>
            <p:cNvPr id="312" name="Google Shape;312;p23"/>
            <p:cNvCxnSpPr>
              <a:stCxn id="299" idx="1"/>
              <a:endCxn id="306" idx="3"/>
            </p:cNvCxnSpPr>
            <p:nvPr/>
          </p:nvCxnSpPr>
          <p:spPr>
            <a:xfrm flipH="1">
              <a:off x="5321687" y="3477673"/>
              <a:ext cx="2919000" cy="600"/>
            </a:xfrm>
            <a:prstGeom prst="curvedConnector3">
              <a:avLst>
                <a:gd fmla="val 50000" name="adj1"/>
              </a:avLst>
            </a:prstGeom>
            <a:noFill/>
            <a:ln cap="flat" cmpd="sng" w="9525">
              <a:solidFill>
                <a:srgbClr val="000000"/>
              </a:solidFill>
              <a:prstDash val="solid"/>
              <a:round/>
              <a:headEnd len="med" w="med" type="none"/>
              <a:tailEnd len="med" w="med" type="triangle"/>
            </a:ln>
          </p:spPr>
        </p:cxnSp>
      </p:grpSp>
      <p:cxnSp>
        <p:nvCxnSpPr>
          <p:cNvPr id="313" name="Google Shape;313;p23"/>
          <p:cNvCxnSpPr/>
          <p:nvPr/>
        </p:nvCxnSpPr>
        <p:spPr>
          <a:xfrm>
            <a:off x="7369600" y="1528458"/>
            <a:ext cx="583500" cy="310800"/>
          </a:xfrm>
          <a:prstGeom prst="straightConnector1">
            <a:avLst/>
          </a:prstGeom>
          <a:noFill/>
          <a:ln cap="flat" cmpd="sng" w="9525">
            <a:solidFill>
              <a:srgbClr val="000000"/>
            </a:solidFill>
            <a:prstDash val="solid"/>
            <a:round/>
            <a:headEnd len="med" w="med" type="none"/>
            <a:tailEnd len="med" w="med" type="none"/>
          </a:ln>
        </p:spPr>
      </p:cxnSp>
      <p:cxnSp>
        <p:nvCxnSpPr>
          <p:cNvPr id="314" name="Google Shape;314;p23"/>
          <p:cNvCxnSpPr/>
          <p:nvPr/>
        </p:nvCxnSpPr>
        <p:spPr>
          <a:xfrm flipH="1" rot="10800000">
            <a:off x="7369600" y="1528433"/>
            <a:ext cx="577200" cy="3108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318" name="Shape 318"/>
        <p:cNvGrpSpPr/>
        <p:nvPr/>
      </p:nvGrpSpPr>
      <p:grpSpPr>
        <a:xfrm>
          <a:off x="0" y="0"/>
          <a:ext cx="0" cy="0"/>
          <a:chOff x="0" y="0"/>
          <a:chExt cx="0" cy="0"/>
        </a:xfrm>
      </p:grpSpPr>
      <p:sp>
        <p:nvSpPr>
          <p:cNvPr id="319" name="Google Shape;319;p24"/>
          <p:cNvSpPr/>
          <p:nvPr/>
        </p:nvSpPr>
        <p:spPr>
          <a:xfrm>
            <a:off x="62352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2352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34829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34829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txBox="1"/>
          <p:nvPr>
            <p:ph type="ctrTitle"/>
          </p:nvPr>
        </p:nvSpPr>
        <p:spPr>
          <a:xfrm>
            <a:off x="3554200" y="1657625"/>
            <a:ext cx="23565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br>
              <a:rPr lang="en"/>
            </a:br>
            <a:r>
              <a:rPr lang="en" sz="1800">
                <a:solidFill>
                  <a:schemeClr val="accent3"/>
                </a:solidFill>
              </a:rPr>
              <a:t>Introducción</a:t>
            </a:r>
            <a:endParaRPr/>
          </a:p>
        </p:txBody>
      </p:sp>
      <p:sp>
        <p:nvSpPr>
          <p:cNvPr id="324" name="Google Shape;324;p24"/>
          <p:cNvSpPr txBox="1"/>
          <p:nvPr>
            <p:ph idx="1" type="subTitle"/>
          </p:nvPr>
        </p:nvSpPr>
        <p:spPr>
          <a:xfrm>
            <a:off x="3554200" y="1837200"/>
            <a:ext cx="22614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Patrones de diseño</a:t>
            </a:r>
            <a:endParaRPr/>
          </a:p>
        </p:txBody>
      </p:sp>
      <p:sp>
        <p:nvSpPr>
          <p:cNvPr id="325" name="Google Shape;325;p24"/>
          <p:cNvSpPr txBox="1"/>
          <p:nvPr>
            <p:ph idx="2" type="ctrTitle"/>
          </p:nvPr>
        </p:nvSpPr>
        <p:spPr>
          <a:xfrm>
            <a:off x="3554200" y="3482450"/>
            <a:ext cx="2261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br>
              <a:rPr lang="en"/>
            </a:br>
            <a:r>
              <a:rPr lang="en" sz="1800">
                <a:solidFill>
                  <a:schemeClr val="accent3"/>
                </a:solidFill>
              </a:rPr>
              <a:t>Patrón de diseño</a:t>
            </a:r>
            <a:endParaRPr/>
          </a:p>
        </p:txBody>
      </p:sp>
      <p:sp>
        <p:nvSpPr>
          <p:cNvPr id="326" name="Google Shape;326;p24"/>
          <p:cNvSpPr txBox="1"/>
          <p:nvPr>
            <p:ph idx="5" type="subTitle"/>
          </p:nvPr>
        </p:nvSpPr>
        <p:spPr>
          <a:xfrm>
            <a:off x="3554200" y="3659800"/>
            <a:ext cx="20487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“Decorador”</a:t>
            </a:r>
            <a:endParaRPr/>
          </a:p>
          <a:p>
            <a:pPr indent="0" lvl="0" marL="0" rtl="0" algn="l">
              <a:spcBef>
                <a:spcPts val="0"/>
              </a:spcBef>
              <a:spcAft>
                <a:spcPts val="0"/>
              </a:spcAft>
              <a:buClr>
                <a:schemeClr val="dk1"/>
              </a:buClr>
              <a:buSzPts val="1100"/>
              <a:buFont typeface="Arial"/>
              <a:buNone/>
            </a:pPr>
            <a:r>
              <a:t/>
            </a:r>
            <a:endParaRPr/>
          </a:p>
        </p:txBody>
      </p:sp>
      <p:sp>
        <p:nvSpPr>
          <p:cNvPr id="327" name="Google Shape;327;p24"/>
          <p:cNvSpPr txBox="1"/>
          <p:nvPr>
            <p:ph idx="3" type="ctrTitle"/>
          </p:nvPr>
        </p:nvSpPr>
        <p:spPr>
          <a:xfrm>
            <a:off x="6288325" y="1657625"/>
            <a:ext cx="26478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br>
              <a:rPr lang="en"/>
            </a:br>
            <a:r>
              <a:rPr lang="en" sz="1800">
                <a:solidFill>
                  <a:schemeClr val="accent3"/>
                </a:solidFill>
              </a:rPr>
              <a:t> Patrón de diseño </a:t>
            </a:r>
            <a:endParaRPr/>
          </a:p>
        </p:txBody>
      </p:sp>
      <p:sp>
        <p:nvSpPr>
          <p:cNvPr id="328" name="Google Shape;328;p24"/>
          <p:cNvSpPr txBox="1"/>
          <p:nvPr>
            <p:ph idx="6" type="subTitle"/>
          </p:nvPr>
        </p:nvSpPr>
        <p:spPr>
          <a:xfrm>
            <a:off x="6288325" y="1837200"/>
            <a:ext cx="22614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“Estrategia”</a:t>
            </a:r>
            <a:endParaRPr/>
          </a:p>
        </p:txBody>
      </p:sp>
      <p:sp>
        <p:nvSpPr>
          <p:cNvPr id="329" name="Google Shape;329;p24"/>
          <p:cNvSpPr txBox="1"/>
          <p:nvPr>
            <p:ph idx="4" type="ctrTitle"/>
          </p:nvPr>
        </p:nvSpPr>
        <p:spPr>
          <a:xfrm>
            <a:off x="6288325" y="3482450"/>
            <a:ext cx="2603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a:t>
            </a:r>
            <a:br>
              <a:rPr lang="en"/>
            </a:br>
            <a:r>
              <a:rPr lang="en"/>
              <a:t>P</a:t>
            </a:r>
            <a:r>
              <a:rPr lang="en" sz="1800">
                <a:solidFill>
                  <a:schemeClr val="accent3"/>
                </a:solidFill>
              </a:rPr>
              <a:t>atrón de diseño</a:t>
            </a:r>
            <a:endParaRPr/>
          </a:p>
        </p:txBody>
      </p:sp>
      <p:grpSp>
        <p:nvGrpSpPr>
          <p:cNvPr id="330" name="Google Shape;330;p24"/>
          <p:cNvGrpSpPr/>
          <p:nvPr/>
        </p:nvGrpSpPr>
        <p:grpSpPr>
          <a:xfrm>
            <a:off x="563975" y="982900"/>
            <a:ext cx="2214990" cy="3181003"/>
            <a:chOff x="624596" y="982906"/>
            <a:chExt cx="2001980" cy="3181003"/>
          </a:xfrm>
        </p:grpSpPr>
        <p:sp>
          <p:nvSpPr>
            <p:cNvPr id="331" name="Google Shape;331;p24"/>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4"/>
          <p:cNvGrpSpPr/>
          <p:nvPr/>
        </p:nvGrpSpPr>
        <p:grpSpPr>
          <a:xfrm>
            <a:off x="0" y="4397412"/>
            <a:ext cx="4600713" cy="150450"/>
            <a:chOff x="0" y="4397412"/>
            <a:chExt cx="4600713" cy="150450"/>
          </a:xfrm>
        </p:grpSpPr>
        <p:sp>
          <p:nvSpPr>
            <p:cNvPr id="334" name="Google Shape;334;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4"/>
          <p:cNvGrpSpPr/>
          <p:nvPr/>
        </p:nvGrpSpPr>
        <p:grpSpPr>
          <a:xfrm>
            <a:off x="1691827" y="1904259"/>
            <a:ext cx="1418990" cy="2804590"/>
            <a:chOff x="2072827" y="1904259"/>
            <a:chExt cx="1418990" cy="2804590"/>
          </a:xfrm>
        </p:grpSpPr>
        <p:sp>
          <p:nvSpPr>
            <p:cNvPr id="340" name="Google Shape;340;p24"/>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4"/>
          <p:cNvSpPr txBox="1"/>
          <p:nvPr>
            <p:ph type="ctrTitle"/>
          </p:nvPr>
        </p:nvSpPr>
        <p:spPr>
          <a:xfrm rot="-3144022">
            <a:off x="2150808" y="2540441"/>
            <a:ext cx="1012882" cy="32066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95" name="Google Shape;395;p24"/>
          <p:cNvSpPr txBox="1"/>
          <p:nvPr>
            <p:ph idx="7" type="subTitle"/>
          </p:nvPr>
        </p:nvSpPr>
        <p:spPr>
          <a:xfrm>
            <a:off x="6288325" y="3659800"/>
            <a:ext cx="2154900" cy="503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Ejemplo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5"/>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 </a:t>
            </a:r>
            <a:r>
              <a:rPr lang="en"/>
              <a:t>Introducción a los patrones de diseño</a:t>
            </a:r>
            <a:endParaRPr/>
          </a:p>
        </p:txBody>
      </p:sp>
      <p:grpSp>
        <p:nvGrpSpPr>
          <p:cNvPr id="401" name="Google Shape;401;p25"/>
          <p:cNvGrpSpPr/>
          <p:nvPr/>
        </p:nvGrpSpPr>
        <p:grpSpPr>
          <a:xfrm rot="8204">
            <a:off x="7688000" y="2173583"/>
            <a:ext cx="1137935" cy="2721320"/>
            <a:chOff x="7443890" y="153238"/>
            <a:chExt cx="1180672" cy="2720503"/>
          </a:xfrm>
        </p:grpSpPr>
        <p:sp>
          <p:nvSpPr>
            <p:cNvPr id="402" name="Google Shape;402;p25"/>
            <p:cNvSpPr/>
            <p:nvPr/>
          </p:nvSpPr>
          <p:spPr>
            <a:xfrm>
              <a:off x="8177507" y="28722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8240135" y="21357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8112298" y="15500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7987371" y="277172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8173983" y="283504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8055441" y="245349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8059503" y="246636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8088733" y="245203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8083034" y="284074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8092215" y="283890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8093608" y="283357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8094223" y="282598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8062212" y="282873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8082460" y="282517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8174147" y="283381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8206280" y="278258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8163219" y="245895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8215622" y="245978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187467" y="284668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8198288" y="284090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8211362" y="283906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8342068" y="277172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8528680" y="283504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8381032" y="245349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8385058" y="246636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8414325" y="245203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8437895" y="284074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8446953" y="283890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8448469" y="283357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8448920" y="282598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8416910" y="282873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8437321" y="282517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8528844" y="283381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8560977" y="278258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8488773" y="245895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8541214" y="245978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8542165" y="284668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8553026" y="284090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8566060" y="283906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8008930" y="112325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8397195" y="275823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8014176" y="275721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8414000" y="128335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8051679" y="127359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7443890" y="21025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8121766" y="18512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8135701" y="16844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8158654" y="31251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8143366" y="30283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8245791" y="31251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8233208" y="30283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8192058" y="38796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8202181" y="45444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8357069" y="31636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8374120" y="32865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8114142" y="15323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8355389" y="35661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7902242" y="55469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8194927" y="55469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8205214" y="72585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8226773" y="73503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8194189" y="84151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8200009" y="84311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8203370" y="84311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8204927" y="83889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8228331" y="82332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8233823" y="82459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8235053" y="82574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8235667" y="82389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8176729" y="57314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8178573" y="59732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8180499" y="61064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8183614" y="62654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8177180" y="64355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8187303" y="67109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8193287" y="68876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8202591" y="70196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8241938" y="71442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8256366" y="70183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8275014" y="68978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8292639" y="67577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8302721" y="66823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8315058" y="65240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8327518" y="63351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8335633" y="62216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8342355" y="60761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8353545" y="58338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8359815" y="56260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8358750" y="55301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7927654" y="68290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7935441" y="70413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7943147" y="73089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948926" y="75118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7957205" y="76823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7962410" y="77885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973436" y="80528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7978641" y="82192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8075082" y="123092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8084591" y="123092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8099592" y="124732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8120413" y="125511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8132791" y="126408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8151440" y="127052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8172753" y="127765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8192058" y="128925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8208411" y="129929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8227716" y="130995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8243660" y="130695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8254521" y="128925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8260751" y="127945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8270301" y="126277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8287597" y="127384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8295221" y="128060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8298336" y="129523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8310550" y="130642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8323706" y="132089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8334445" y="131364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8348216" y="130724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8361660" y="129704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8369160" y="128867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8390064" y="127761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8400720" y="127085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8417525" y="126224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8427033" y="124978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8445108" y="124445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8458716" y="123363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8469659" y="122396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8486382" y="121601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8498391" y="120498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8301656" y="70774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8336412" y="76471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8343749" y="77807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8357069" y="79090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8366250" y="80159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8385391" y="82127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396703" y="82643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8404040" y="84176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8417852" y="84979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8435927" y="86852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8306533" y="64421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8511097" y="120601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8524786" y="119629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651036" y="74106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flipH="1">
              <a:off x="8189224" y="30472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5"/>
          <p:cNvSpPr/>
          <p:nvPr/>
        </p:nvSpPr>
        <p:spPr>
          <a:xfrm flipH="1">
            <a:off x="6574417" y="1657550"/>
            <a:ext cx="1572208" cy="51164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Existen 23 patrones de diseño. </a:t>
            </a:r>
            <a:endParaRPr sz="1000">
              <a:solidFill>
                <a:srgbClr val="FFF2CC"/>
              </a:solidFill>
              <a:latin typeface="Anaheim"/>
              <a:ea typeface="Anaheim"/>
              <a:cs typeface="Anaheim"/>
              <a:sym typeface="Anaheim"/>
            </a:endParaRPr>
          </a:p>
        </p:txBody>
      </p:sp>
      <p:pic>
        <p:nvPicPr>
          <p:cNvPr id="547" name="Google Shape;547;p25">
            <a:hlinkClick r:id="rId3"/>
          </p:cNvPr>
          <p:cNvPicPr preferRelativeResize="0"/>
          <p:nvPr/>
        </p:nvPicPr>
        <p:blipFill>
          <a:blip r:embed="rId4">
            <a:alphaModFix/>
          </a:blip>
          <a:stretch>
            <a:fillRect/>
          </a:stretch>
        </p:blipFill>
        <p:spPr>
          <a:xfrm>
            <a:off x="6052100" y="3026000"/>
            <a:ext cx="1421300" cy="1421300"/>
          </a:xfrm>
          <a:prstGeom prst="rect">
            <a:avLst/>
          </a:prstGeom>
          <a:noFill/>
          <a:ln>
            <a:noFill/>
          </a:ln>
        </p:spPr>
      </p:pic>
      <p:sp>
        <p:nvSpPr>
          <p:cNvPr id="548" name="Google Shape;548;p25"/>
          <p:cNvSpPr/>
          <p:nvPr/>
        </p:nvSpPr>
        <p:spPr>
          <a:xfrm flipH="1">
            <a:off x="5113897" y="2686449"/>
            <a:ext cx="1195274" cy="51164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Video 1, duración 13 minutos</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p:txBody>
      </p:sp>
      <p:sp>
        <p:nvSpPr>
          <p:cNvPr id="549" name="Google Shape;549;p25"/>
          <p:cNvSpPr txBox="1"/>
          <p:nvPr/>
        </p:nvSpPr>
        <p:spPr>
          <a:xfrm>
            <a:off x="695675" y="1154525"/>
            <a:ext cx="549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Anaheim"/>
                <a:ea typeface="Anaheim"/>
                <a:cs typeface="Anaheim"/>
                <a:sym typeface="Anaheim"/>
              </a:rPr>
              <a:t>Son comunes formas de resolver problemas en el desarrollo de software.  Pero surgen porque los problemas suelen repetirse, es por esto que, en 1994 un grupo de investigación en ingeniería de software conocido como GoF (Gang of Four) expone la idea de pensar la resolución de problemas como patrones de diseño.</a:t>
            </a:r>
            <a:endParaRPr sz="1200">
              <a:solidFill>
                <a:srgbClr val="434343"/>
              </a:solidFill>
              <a:latin typeface="Anaheim"/>
              <a:ea typeface="Anaheim"/>
              <a:cs typeface="Anaheim"/>
              <a:sym typeface="Anaheim"/>
            </a:endParaRPr>
          </a:p>
        </p:txBody>
      </p:sp>
      <p:sp>
        <p:nvSpPr>
          <p:cNvPr id="550" name="Google Shape;550;p25"/>
          <p:cNvSpPr txBox="1"/>
          <p:nvPr/>
        </p:nvSpPr>
        <p:spPr>
          <a:xfrm>
            <a:off x="1561550" y="3359775"/>
            <a:ext cx="456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naheim"/>
                <a:ea typeface="Anaheim"/>
                <a:cs typeface="Anaheim"/>
                <a:sym typeface="Anaheim"/>
              </a:rPr>
              <a:t>Los patrones de diseño se clasifican en 3 grupos: </a:t>
            </a:r>
            <a:endParaRPr sz="1200">
              <a:latin typeface="Anaheim"/>
              <a:ea typeface="Anaheim"/>
              <a:cs typeface="Anaheim"/>
              <a:sym typeface="Anaheim"/>
            </a:endParaRPr>
          </a:p>
          <a:p>
            <a:pPr indent="-317500" lvl="0" marL="457200" rtl="0" algn="l">
              <a:spcBef>
                <a:spcPts val="0"/>
              </a:spcBef>
              <a:spcAft>
                <a:spcPts val="0"/>
              </a:spcAft>
              <a:buSzPts val="1400"/>
              <a:buFont typeface="Anaheim"/>
              <a:buChar char="●"/>
            </a:pPr>
            <a:r>
              <a:rPr b="1" lang="en">
                <a:latin typeface="Anaheim"/>
                <a:ea typeface="Anaheim"/>
                <a:cs typeface="Anaheim"/>
                <a:sym typeface="Anaheim"/>
              </a:rPr>
              <a:t>Creacionales: </a:t>
            </a:r>
            <a:r>
              <a:rPr lang="en" sz="1000">
                <a:latin typeface="Anaheim"/>
                <a:ea typeface="Anaheim"/>
                <a:cs typeface="Anaheim"/>
                <a:sym typeface="Anaheim"/>
              </a:rPr>
              <a:t>facilitan la creación de nuevos objetos.</a:t>
            </a:r>
            <a:r>
              <a:rPr lang="en" sz="1000">
                <a:solidFill>
                  <a:schemeClr val="accent4"/>
                </a:solidFill>
                <a:highlight>
                  <a:srgbClr val="FFFFFF"/>
                </a:highlight>
              </a:rPr>
              <a:t> </a:t>
            </a:r>
            <a:endParaRPr sz="1000">
              <a:latin typeface="Anaheim"/>
              <a:ea typeface="Anaheim"/>
              <a:cs typeface="Anaheim"/>
              <a:sym typeface="Anaheim"/>
            </a:endParaRPr>
          </a:p>
          <a:p>
            <a:pPr indent="-317500" lvl="0" marL="457200" rtl="0" algn="l">
              <a:spcBef>
                <a:spcPts val="0"/>
              </a:spcBef>
              <a:spcAft>
                <a:spcPts val="0"/>
              </a:spcAft>
              <a:buSzPts val="1400"/>
              <a:buFont typeface="Anaheim"/>
              <a:buChar char="●"/>
            </a:pPr>
            <a:r>
              <a:rPr b="1" lang="en">
                <a:latin typeface="Anaheim"/>
                <a:ea typeface="Anaheim"/>
                <a:cs typeface="Anaheim"/>
                <a:sym typeface="Anaheim"/>
              </a:rPr>
              <a:t>Estructurales:</a:t>
            </a:r>
            <a:r>
              <a:rPr b="1" lang="en" sz="1200">
                <a:latin typeface="Anaheim"/>
                <a:ea typeface="Anaheim"/>
                <a:cs typeface="Anaheim"/>
                <a:sym typeface="Anaheim"/>
              </a:rPr>
              <a:t> </a:t>
            </a:r>
            <a:r>
              <a:rPr lang="en" sz="1000">
                <a:latin typeface="Anaheim"/>
                <a:ea typeface="Anaheim"/>
                <a:cs typeface="Anaheim"/>
                <a:sym typeface="Anaheim"/>
              </a:rPr>
              <a:t>facilitan la acción de ensamblar objetos y clases</a:t>
            </a:r>
            <a:endParaRPr sz="1000">
              <a:latin typeface="Anaheim"/>
              <a:ea typeface="Anaheim"/>
              <a:cs typeface="Anaheim"/>
              <a:sym typeface="Anaheim"/>
            </a:endParaRPr>
          </a:p>
          <a:p>
            <a:pPr indent="-317500" lvl="0" marL="457200" rtl="0" algn="l">
              <a:spcBef>
                <a:spcPts val="0"/>
              </a:spcBef>
              <a:spcAft>
                <a:spcPts val="0"/>
              </a:spcAft>
              <a:buSzPts val="1400"/>
              <a:buFont typeface="Anaheim"/>
              <a:buChar char="●"/>
            </a:pPr>
            <a:r>
              <a:rPr b="1" lang="en">
                <a:latin typeface="Anaheim"/>
                <a:ea typeface="Anaheim"/>
                <a:cs typeface="Anaheim"/>
                <a:sym typeface="Anaheim"/>
              </a:rPr>
              <a:t>Comportamiento: </a:t>
            </a:r>
            <a:r>
              <a:rPr lang="en" sz="1000">
                <a:latin typeface="Anaheim"/>
                <a:ea typeface="Anaheim"/>
                <a:cs typeface="Anaheim"/>
                <a:sym typeface="Anaheim"/>
              </a:rPr>
              <a:t>facilitan la comunicación entre objetos de clases.</a:t>
            </a:r>
            <a:endParaRPr sz="1200">
              <a:latin typeface="Anaheim"/>
              <a:ea typeface="Anaheim"/>
              <a:cs typeface="Anaheim"/>
              <a:sym typeface="Anaheim"/>
            </a:endParaRPr>
          </a:p>
        </p:txBody>
      </p:sp>
      <p:sp>
        <p:nvSpPr>
          <p:cNvPr id="551" name="Google Shape;551;p25"/>
          <p:cNvSpPr txBox="1"/>
          <p:nvPr/>
        </p:nvSpPr>
        <p:spPr>
          <a:xfrm>
            <a:off x="381825" y="7446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Staatliches"/>
                <a:ea typeface="Staatliches"/>
                <a:cs typeface="Staatliches"/>
                <a:sym typeface="Staatliches"/>
              </a:rPr>
              <a:t>¿Qué es un patrón de diseño?</a:t>
            </a:r>
            <a:endParaRPr sz="2400">
              <a:solidFill>
                <a:schemeClr val="accent3"/>
              </a:solidFill>
              <a:latin typeface="Staatliches"/>
              <a:ea typeface="Staatliches"/>
              <a:cs typeface="Staatliches"/>
              <a:sym typeface="Staatliches"/>
            </a:endParaRPr>
          </a:p>
        </p:txBody>
      </p:sp>
      <p:sp>
        <p:nvSpPr>
          <p:cNvPr id="552" name="Google Shape;552;p25"/>
          <p:cNvSpPr/>
          <p:nvPr/>
        </p:nvSpPr>
        <p:spPr>
          <a:xfrm flipH="1">
            <a:off x="1720571" y="2077925"/>
            <a:ext cx="2301568" cy="94808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Anaheim"/>
                <a:ea typeface="Anaheim"/>
                <a:cs typeface="Anaheim"/>
                <a:sym typeface="Anaheim"/>
              </a:rPr>
              <a:t>Un punto esencial el patrón de diseño no es un bloque de código a implementar sino que es un concepto de cómo poder resolver un problema.</a:t>
            </a:r>
            <a:endParaRPr sz="800">
              <a:solidFill>
                <a:schemeClr val="lt1"/>
              </a:solidFill>
              <a:latin typeface="Anaheim"/>
              <a:ea typeface="Anaheim"/>
              <a:cs typeface="Anaheim"/>
              <a:sym typeface="Anaheim"/>
            </a:endParaRPr>
          </a:p>
        </p:txBody>
      </p:sp>
      <p:grpSp>
        <p:nvGrpSpPr>
          <p:cNvPr id="553" name="Google Shape;553;p25"/>
          <p:cNvGrpSpPr/>
          <p:nvPr/>
        </p:nvGrpSpPr>
        <p:grpSpPr>
          <a:xfrm>
            <a:off x="381856" y="2560733"/>
            <a:ext cx="3262770" cy="2613897"/>
            <a:chOff x="1322843" y="1877062"/>
            <a:chExt cx="3435941" cy="2752340"/>
          </a:xfrm>
        </p:grpSpPr>
        <p:sp>
          <p:nvSpPr>
            <p:cNvPr id="554" name="Google Shape;554;p25"/>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6"/>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 Patrón de diseño “Estrategia”</a:t>
            </a:r>
            <a:endParaRPr/>
          </a:p>
        </p:txBody>
      </p:sp>
      <p:sp>
        <p:nvSpPr>
          <p:cNvPr id="595" name="Google Shape;595;p26"/>
          <p:cNvSpPr txBox="1"/>
          <p:nvPr/>
        </p:nvSpPr>
        <p:spPr>
          <a:xfrm>
            <a:off x="718200" y="1161925"/>
            <a:ext cx="49089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rgbClr val="434343"/>
                </a:solidFill>
                <a:latin typeface="Anaheim"/>
                <a:ea typeface="Anaheim"/>
                <a:cs typeface="Anaheim"/>
                <a:sym typeface="Anaheim"/>
              </a:rPr>
              <a:t>Está</a:t>
            </a:r>
            <a:r>
              <a:rPr lang="en" sz="1200">
                <a:solidFill>
                  <a:srgbClr val="434343"/>
                </a:solidFill>
                <a:latin typeface="Anaheim"/>
                <a:ea typeface="Anaheim"/>
                <a:cs typeface="Anaheim"/>
                <a:sym typeface="Anaheim"/>
              </a:rPr>
              <a:t> basado en el polimorfismo, permitiendo establecer en tiempo de ejecución el rol de comportamiento de una clase. En otras </a:t>
            </a:r>
            <a:r>
              <a:rPr lang="en" sz="1200">
                <a:solidFill>
                  <a:srgbClr val="434343"/>
                </a:solidFill>
                <a:latin typeface="Anaheim"/>
                <a:ea typeface="Anaheim"/>
                <a:cs typeface="Anaheim"/>
                <a:sym typeface="Anaheim"/>
              </a:rPr>
              <a:t>palabras, permite</a:t>
            </a:r>
            <a:r>
              <a:rPr lang="en" sz="1200">
                <a:solidFill>
                  <a:srgbClr val="434343"/>
                </a:solidFill>
                <a:latin typeface="Anaheim"/>
                <a:ea typeface="Anaheim"/>
                <a:cs typeface="Anaheim"/>
                <a:sym typeface="Anaheim"/>
              </a:rPr>
              <a:t> que diferentes objetos correspondientes a la misma clase pueda elegir un algoritmo en particular para realizar un comportamiento específico.</a:t>
            </a:r>
            <a:endParaRPr b="1" sz="1200">
              <a:solidFill>
                <a:srgbClr val="434343"/>
              </a:solidFill>
              <a:latin typeface="Anaheim"/>
              <a:ea typeface="Anaheim"/>
              <a:cs typeface="Anaheim"/>
              <a:sym typeface="Anaheim"/>
            </a:endParaRPr>
          </a:p>
        </p:txBody>
      </p:sp>
      <p:grpSp>
        <p:nvGrpSpPr>
          <p:cNvPr id="596" name="Google Shape;596;p26"/>
          <p:cNvGrpSpPr/>
          <p:nvPr/>
        </p:nvGrpSpPr>
        <p:grpSpPr>
          <a:xfrm rot="8204">
            <a:off x="7688000" y="2173583"/>
            <a:ext cx="1137935" cy="2721320"/>
            <a:chOff x="7443890" y="153238"/>
            <a:chExt cx="1180672" cy="2720503"/>
          </a:xfrm>
        </p:grpSpPr>
        <p:sp>
          <p:nvSpPr>
            <p:cNvPr id="597" name="Google Shape;597;p26"/>
            <p:cNvSpPr/>
            <p:nvPr/>
          </p:nvSpPr>
          <p:spPr>
            <a:xfrm>
              <a:off x="8177507" y="28722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8240135" y="21357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8112298" y="15500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7987371" y="277172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8173983" y="283504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8055441" y="245349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8059503" y="246636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8088733" y="245203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8083034" y="284074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8092215" y="283890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8093608" y="283357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8094223" y="282598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8062212" y="282873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8082460" y="282517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8174147" y="283381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8206280" y="278258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8163219" y="245895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8215622" y="245978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8187467" y="284668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8198288" y="284090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8211362" y="283906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8342068" y="277172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8528680" y="283504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8381032" y="245349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8385058" y="246636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8414325" y="245203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8437895" y="284074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8446953" y="283890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8448469" y="283357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8448920" y="282598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8416910" y="282873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8437321" y="282517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8528844" y="283381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8560977" y="278258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8488773" y="245895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8541214" y="245978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8542165" y="284668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8553026" y="284090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8566060" y="283906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08930" y="112325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8397195" y="275823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8014176" y="275721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8414000" y="128335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8051679" y="127359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7443890" y="21025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8121766" y="18512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8135701" y="16844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8158654" y="31251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8143366" y="30283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8245791" y="31251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8233208" y="30283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8192058" y="38796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8202181" y="45444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8357069" y="31636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8374120" y="32865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8114142" y="15323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8355389" y="35661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7902242" y="55469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8194927" y="55469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8205214" y="72585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8226773" y="73503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8194189" y="84151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8200009" y="84311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8203370" y="84311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8204927" y="83889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8228331" y="82332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8233823" y="82459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8235053" y="82574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8235667" y="82389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8176729" y="57314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8178573" y="59732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8180499" y="61064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8183614" y="62654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8177180" y="64355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8187303" y="67109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8193287" y="68876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8202591" y="70196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8241938" y="71442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8256366" y="70183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8275014" y="68978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8292639" y="67577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8302721" y="66823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8315058" y="65240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8327518" y="63351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8335633" y="62216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8342355" y="60761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8353545" y="58338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8359815" y="56260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8358750" y="55301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7927654" y="68290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7935441" y="70413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7943147" y="73089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7948926" y="75118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7957205" y="76823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7962410" y="77885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7973436" y="80528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7978641" y="82192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8075082" y="123092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8084591" y="123092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8099592" y="124732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8120413" y="125511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8132791" y="126408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8151440" y="127052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8172753" y="127765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8192058" y="128925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8208411" y="129929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8227716" y="130995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8243660" y="130695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8254521" y="128925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8260751" y="127945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8270301" y="126277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8287597" y="127384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8295221" y="128060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8298336" y="129523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8310550" y="130642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8323706" y="132089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8334445" y="131364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8348216" y="130724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8361660" y="129704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8369160" y="128867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8390064" y="127761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8400720" y="127085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8417525" y="126224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8427033" y="124978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8445108" y="124445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8458716" y="123363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8469659" y="122396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8486382" y="121601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8498391" y="120498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8301656" y="70774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8336412" y="76471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8343749" y="77807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8357069" y="79090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8366250" y="80159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8385391" y="82127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8396703" y="82643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8404040" y="84176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8417852" y="84979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8435927" y="86852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8306533" y="64421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8511097" y="120601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8524786" y="119629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7651036" y="74106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flipH="1">
              <a:off x="8189224" y="30472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26"/>
          <p:cNvSpPr/>
          <p:nvPr/>
        </p:nvSpPr>
        <p:spPr>
          <a:xfrm flipH="1">
            <a:off x="6283194" y="1420952"/>
            <a:ext cx="1863431" cy="748244"/>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El patrón de diseño pertenece al grupo de patrones de comportamiento.</a:t>
            </a:r>
            <a:endParaRPr sz="1000">
              <a:solidFill>
                <a:srgbClr val="FFF2CC"/>
              </a:solidFill>
              <a:latin typeface="Anaheim"/>
              <a:ea typeface="Anaheim"/>
              <a:cs typeface="Anaheim"/>
              <a:sym typeface="Anaheim"/>
            </a:endParaRPr>
          </a:p>
        </p:txBody>
      </p:sp>
      <p:pic>
        <p:nvPicPr>
          <p:cNvPr id="742" name="Google Shape;742;p26">
            <a:hlinkClick r:id="rId3"/>
          </p:cNvPr>
          <p:cNvPicPr preferRelativeResize="0"/>
          <p:nvPr/>
        </p:nvPicPr>
        <p:blipFill>
          <a:blip r:embed="rId4">
            <a:alphaModFix/>
          </a:blip>
          <a:stretch>
            <a:fillRect/>
          </a:stretch>
        </p:blipFill>
        <p:spPr>
          <a:xfrm>
            <a:off x="6405400" y="2844825"/>
            <a:ext cx="1378825" cy="1378825"/>
          </a:xfrm>
          <a:prstGeom prst="rect">
            <a:avLst/>
          </a:prstGeom>
          <a:noFill/>
          <a:ln>
            <a:noFill/>
          </a:ln>
        </p:spPr>
      </p:pic>
      <p:sp>
        <p:nvSpPr>
          <p:cNvPr id="743" name="Google Shape;743;p26"/>
          <p:cNvSpPr/>
          <p:nvPr/>
        </p:nvSpPr>
        <p:spPr>
          <a:xfrm flipH="1">
            <a:off x="5984660" y="2413424"/>
            <a:ext cx="1378815" cy="510978"/>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Video 2: duración 19 minutos</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p:txBody>
      </p:sp>
      <p:grpSp>
        <p:nvGrpSpPr>
          <p:cNvPr id="744" name="Google Shape;744;p26"/>
          <p:cNvGrpSpPr/>
          <p:nvPr/>
        </p:nvGrpSpPr>
        <p:grpSpPr>
          <a:xfrm>
            <a:off x="409356" y="2493558"/>
            <a:ext cx="3262770" cy="2613897"/>
            <a:chOff x="1322843" y="1877062"/>
            <a:chExt cx="3435941" cy="2752340"/>
          </a:xfrm>
        </p:grpSpPr>
        <p:sp>
          <p:nvSpPr>
            <p:cNvPr id="745" name="Google Shape;745;p26"/>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26"/>
          <p:cNvSpPr txBox="1"/>
          <p:nvPr/>
        </p:nvSpPr>
        <p:spPr>
          <a:xfrm>
            <a:off x="1864825" y="2179188"/>
            <a:ext cx="3000000" cy="7851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chemeClr val="accent3"/>
                </a:solidFill>
                <a:latin typeface="Anaheim"/>
                <a:ea typeface="Anaheim"/>
                <a:cs typeface="Anaheim"/>
                <a:sym typeface="Anaheim"/>
              </a:rPr>
              <a:t>Muchas clases, mismos atributos pero implementan de diferente forma los métodos. </a:t>
            </a:r>
            <a:endParaRPr/>
          </a:p>
        </p:txBody>
      </p:sp>
      <p:sp>
        <p:nvSpPr>
          <p:cNvPr id="782" name="Google Shape;782;p26"/>
          <p:cNvSpPr txBox="1"/>
          <p:nvPr/>
        </p:nvSpPr>
        <p:spPr>
          <a:xfrm>
            <a:off x="1483150" y="3351225"/>
            <a:ext cx="4983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naheim"/>
                <a:ea typeface="Anaheim"/>
                <a:cs typeface="Anaheim"/>
                <a:sym typeface="Anaheim"/>
              </a:rPr>
              <a:t>Componentes necesarios para implementar el patrón de diseño Estrategia: </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a:solidFill>
                  <a:schemeClr val="accent3"/>
                </a:solidFill>
                <a:latin typeface="Anaheim"/>
                <a:ea typeface="Anaheim"/>
                <a:cs typeface="Anaheim"/>
                <a:sym typeface="Anaheim"/>
              </a:rPr>
              <a:t>Contexto: </a:t>
            </a:r>
            <a:r>
              <a:rPr lang="en" sz="1200">
                <a:latin typeface="Anaheim"/>
                <a:ea typeface="Anaheim"/>
                <a:cs typeface="Anaheim"/>
                <a:sym typeface="Anaheim"/>
              </a:rPr>
              <a:t>clase abstracta que contiene la información del contexto.</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a:solidFill>
                  <a:schemeClr val="accent3"/>
                </a:solidFill>
                <a:latin typeface="Anaheim"/>
                <a:ea typeface="Anaheim"/>
                <a:cs typeface="Anaheim"/>
                <a:sym typeface="Anaheim"/>
              </a:rPr>
              <a:t>IEstrategia:</a:t>
            </a:r>
            <a:r>
              <a:rPr lang="en" sz="1200">
                <a:latin typeface="Anaheim"/>
                <a:ea typeface="Anaheim"/>
                <a:cs typeface="Anaheim"/>
                <a:sym typeface="Anaheim"/>
              </a:rPr>
              <a:t> Interfaz común a todas las estrategias.</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a:solidFill>
                  <a:schemeClr val="accent3"/>
                </a:solidFill>
                <a:latin typeface="Anaheim"/>
                <a:ea typeface="Anaheim"/>
                <a:cs typeface="Anaheim"/>
                <a:sym typeface="Anaheim"/>
              </a:rPr>
              <a:t>Estrategia n:</a:t>
            </a:r>
            <a:r>
              <a:rPr lang="en" sz="1200">
                <a:latin typeface="Anaheim"/>
                <a:ea typeface="Anaheim"/>
                <a:cs typeface="Anaheim"/>
                <a:sym typeface="Anaheim"/>
              </a:rPr>
              <a:t> Implementación de </a:t>
            </a:r>
            <a:r>
              <a:rPr lang="en" sz="1200">
                <a:latin typeface="Anaheim"/>
                <a:ea typeface="Anaheim"/>
                <a:cs typeface="Anaheim"/>
                <a:sym typeface="Anaheim"/>
              </a:rPr>
              <a:t>una estrategia</a:t>
            </a:r>
            <a:r>
              <a:rPr lang="en" sz="1200">
                <a:latin typeface="Anaheim"/>
                <a:ea typeface="Anaheim"/>
                <a:cs typeface="Anaheim"/>
                <a:sym typeface="Anaheim"/>
              </a:rPr>
              <a:t> en particular.</a:t>
            </a:r>
            <a:endParaRPr sz="1200">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27"/>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 Patrón de diseño “Estrategia”</a:t>
            </a:r>
            <a:endParaRPr/>
          </a:p>
        </p:txBody>
      </p:sp>
      <p:grpSp>
        <p:nvGrpSpPr>
          <p:cNvPr id="788" name="Google Shape;788;p27"/>
          <p:cNvGrpSpPr/>
          <p:nvPr/>
        </p:nvGrpSpPr>
        <p:grpSpPr>
          <a:xfrm rot="8204">
            <a:off x="7688000" y="2173583"/>
            <a:ext cx="1137935" cy="2721320"/>
            <a:chOff x="7443890" y="153238"/>
            <a:chExt cx="1180672" cy="2720503"/>
          </a:xfrm>
        </p:grpSpPr>
        <p:sp>
          <p:nvSpPr>
            <p:cNvPr id="789" name="Google Shape;789;p27"/>
            <p:cNvSpPr/>
            <p:nvPr/>
          </p:nvSpPr>
          <p:spPr>
            <a:xfrm>
              <a:off x="8177507" y="28722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8240135" y="21357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8112298" y="15500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7987371" y="277172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8173983" y="283504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8055441" y="245349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8059503" y="246636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8088733" y="245203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8083034" y="284074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8092215" y="283890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8093608" y="283357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8094223" y="282598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8062212" y="282873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8082460" y="282517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8174147" y="283381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8206280" y="278258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8163219" y="245895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8215622" y="245978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8187467" y="284668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8198288" y="284090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8211362" y="283906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8342068" y="277172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8528680" y="283504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8381032" y="245349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8385058" y="246636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8414325" y="245203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8437895" y="284074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8446953" y="283890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8448469" y="283357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8448920" y="282598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8416910" y="282873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8437321" y="282517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8528844" y="283381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8560977" y="278258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8488773" y="245895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8541214" y="245978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8542165" y="284668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8553026" y="284090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8566060" y="283906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8008930" y="112325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8397195" y="275823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8014176" y="275721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8414000" y="128335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8051679" y="127359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7443890" y="21025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8121766" y="18512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8135701" y="16844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8158654" y="31251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8143366" y="30283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8245791" y="31251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8233208" y="30283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8192058" y="38796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8202181" y="45444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8357069" y="31636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8374120" y="32865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8114142" y="15323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8355389" y="35661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7902242" y="55469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8194927" y="55469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8205214" y="72585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8226773" y="73503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8194189" y="84151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8200009" y="84311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8203370" y="84311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8204927" y="83889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8228331" y="82332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8233823" y="82459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8235053" y="82574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8235667" y="82389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8176729" y="57314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8178573" y="59732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8180499" y="61064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8183614" y="62654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8177180" y="64355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8187303" y="67109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8193287" y="68876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8202591" y="70196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8241938" y="71442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8256366" y="70183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8275014" y="68978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8292639" y="67577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8302721" y="66823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8315058" y="65240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8327518" y="63351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8335633" y="62216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8342355" y="60761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8353545" y="58338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8359815" y="56260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8358750" y="55301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7927654" y="68290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7935441" y="70413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7943147" y="73089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7948926" y="75118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7957205" y="76823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7962410" y="77885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7973436" y="80528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7978641" y="82192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8075082" y="123092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8084591" y="123092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8099592" y="124732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8120413" y="125511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8132791" y="126408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8151440" y="127052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8172753" y="127765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8192058" y="128925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8208411" y="129929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8227716" y="130995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8243660" y="130695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8254521" y="128925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8260751" y="127945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8270301" y="126277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8287597" y="127384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8295221" y="128060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8298336" y="129523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8310550" y="130642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8323706" y="132089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8334445" y="131364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8348216" y="130724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8361660" y="129704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8369160" y="128867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8390064" y="127761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8400720" y="127085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8417525" y="126224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8427033" y="124978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8445108" y="124445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8458716" y="123363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8469659" y="122396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8486382" y="121601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8498391" y="120498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8301656" y="70774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8336412" y="76471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8343749" y="77807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8357069" y="79090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8366250" y="80159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8385391" y="82127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8396703" y="82643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8404040" y="84176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8417852" y="84979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8435927" y="86852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8306533" y="64421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8511097" y="120601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8524786" y="119629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7651036" y="74106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flipH="1">
              <a:off x="8189224" y="30472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7"/>
          <p:cNvGrpSpPr/>
          <p:nvPr/>
        </p:nvGrpSpPr>
        <p:grpSpPr>
          <a:xfrm>
            <a:off x="409356" y="2493558"/>
            <a:ext cx="3262770" cy="2613897"/>
            <a:chOff x="1322843" y="1877062"/>
            <a:chExt cx="3435941" cy="2752340"/>
          </a:xfrm>
        </p:grpSpPr>
        <p:sp>
          <p:nvSpPr>
            <p:cNvPr id="934" name="Google Shape;934;p27"/>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0" name="Google Shape;970;p27"/>
          <p:cNvPicPr preferRelativeResize="0"/>
          <p:nvPr/>
        </p:nvPicPr>
        <p:blipFill>
          <a:blip r:embed="rId3">
            <a:alphaModFix/>
          </a:blip>
          <a:stretch>
            <a:fillRect/>
          </a:stretch>
        </p:blipFill>
        <p:spPr>
          <a:xfrm>
            <a:off x="1959625" y="1484288"/>
            <a:ext cx="5353050" cy="25812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28"/>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 Patrón de diseño “Estrategia”</a:t>
            </a:r>
            <a:endParaRPr/>
          </a:p>
        </p:txBody>
      </p:sp>
      <p:pic>
        <p:nvPicPr>
          <p:cNvPr id="976" name="Google Shape;976;p28"/>
          <p:cNvPicPr preferRelativeResize="0"/>
          <p:nvPr/>
        </p:nvPicPr>
        <p:blipFill>
          <a:blip r:embed="rId3">
            <a:alphaModFix/>
          </a:blip>
          <a:stretch>
            <a:fillRect/>
          </a:stretch>
        </p:blipFill>
        <p:spPr>
          <a:xfrm>
            <a:off x="1144201" y="1401725"/>
            <a:ext cx="6527976" cy="3048400"/>
          </a:xfrm>
          <a:prstGeom prst="rect">
            <a:avLst/>
          </a:prstGeom>
          <a:noFill/>
          <a:ln cap="flat" cmpd="sng" w="19050">
            <a:solidFill>
              <a:schemeClr val="dk2"/>
            </a:solidFill>
            <a:prstDash val="solid"/>
            <a:round/>
            <a:headEnd len="sm" w="sm" type="none"/>
            <a:tailEnd len="sm" w="sm" type="none"/>
          </a:ln>
        </p:spPr>
      </p:pic>
      <p:pic>
        <p:nvPicPr>
          <p:cNvPr id="977" name="Google Shape;977;p28">
            <a:hlinkClick r:id="rId4"/>
          </p:cNvPr>
          <p:cNvPicPr preferRelativeResize="0"/>
          <p:nvPr/>
        </p:nvPicPr>
        <p:blipFill>
          <a:blip r:embed="rId5">
            <a:alphaModFix/>
          </a:blip>
          <a:stretch>
            <a:fillRect/>
          </a:stretch>
        </p:blipFill>
        <p:spPr>
          <a:xfrm>
            <a:off x="8094236" y="4362221"/>
            <a:ext cx="745500" cy="707400"/>
          </a:xfrm>
          <a:prstGeom prst="roundRect">
            <a:avLst>
              <a:gd fmla="val 16667" name="adj"/>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29"/>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 Patrón </a:t>
            </a:r>
            <a:r>
              <a:rPr lang="en">
                <a:solidFill>
                  <a:schemeClr val="accent3"/>
                </a:solidFill>
              </a:rPr>
              <a:t>de diseño </a:t>
            </a:r>
            <a:r>
              <a:rPr lang="en"/>
              <a:t>“Decorador”</a:t>
            </a:r>
            <a:endParaRPr/>
          </a:p>
        </p:txBody>
      </p:sp>
      <p:grpSp>
        <p:nvGrpSpPr>
          <p:cNvPr id="983" name="Google Shape;983;p29"/>
          <p:cNvGrpSpPr/>
          <p:nvPr/>
        </p:nvGrpSpPr>
        <p:grpSpPr>
          <a:xfrm rot="8204">
            <a:off x="7688000" y="2173583"/>
            <a:ext cx="1137935" cy="2721320"/>
            <a:chOff x="7443890" y="153238"/>
            <a:chExt cx="1180672" cy="2720503"/>
          </a:xfrm>
        </p:grpSpPr>
        <p:sp>
          <p:nvSpPr>
            <p:cNvPr id="984" name="Google Shape;984;p29"/>
            <p:cNvSpPr/>
            <p:nvPr/>
          </p:nvSpPr>
          <p:spPr>
            <a:xfrm>
              <a:off x="8177507" y="28722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8240135" y="21357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a:off x="8112298" y="15500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a:off x="7987371" y="277172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8173983" y="283504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8055441" y="245349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8059503" y="246636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8088733" y="245203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a:off x="8083034" y="284074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a:off x="8092215" y="283890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a:off x="8093608" y="283357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a:off x="8094223" y="282598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a:off x="8062212" y="282873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a:off x="8082460" y="282517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8174147" y="283381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a:off x="8206280" y="278258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a:off x="8163219" y="245895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8215622" y="245978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8187467" y="284668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a:off x="8198288" y="284090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a:off x="8211362" y="283906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9"/>
            <p:cNvSpPr/>
            <p:nvPr/>
          </p:nvSpPr>
          <p:spPr>
            <a:xfrm>
              <a:off x="8342068" y="277172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9"/>
            <p:cNvSpPr/>
            <p:nvPr/>
          </p:nvSpPr>
          <p:spPr>
            <a:xfrm>
              <a:off x="8528680" y="283504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8381032" y="245349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8385058" y="246636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9"/>
            <p:cNvSpPr/>
            <p:nvPr/>
          </p:nvSpPr>
          <p:spPr>
            <a:xfrm>
              <a:off x="8414325" y="245203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a:off x="8437895" y="284074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8446953" y="283890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8448469" y="283357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8448920" y="282598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8416910" y="282873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8437321" y="282517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8528844" y="283381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8560977" y="278258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a:off x="8488773" y="245895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a:off x="8541214" y="245978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9"/>
            <p:cNvSpPr/>
            <p:nvPr/>
          </p:nvSpPr>
          <p:spPr>
            <a:xfrm>
              <a:off x="8542165" y="284668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a:off x="8553026" y="284090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a:off x="8566060" y="283906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a:off x="8008930" y="112325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a:off x="8397195" y="275823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a:off x="8014176" y="275721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a:off x="8414000" y="128335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a:off x="8051679" y="127359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a:off x="7443890" y="21025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a:off x="8121766" y="18512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9"/>
            <p:cNvSpPr/>
            <p:nvPr/>
          </p:nvSpPr>
          <p:spPr>
            <a:xfrm>
              <a:off x="8135701" y="16844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9"/>
            <p:cNvSpPr/>
            <p:nvPr/>
          </p:nvSpPr>
          <p:spPr>
            <a:xfrm>
              <a:off x="8158654" y="31251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a:off x="8143366" y="30283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a:off x="8245791" y="31251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a:off x="8233208" y="30283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a:off x="8192058" y="38796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a:off x="8202181" y="45444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8357069" y="31636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a:off x="8374120" y="32865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8114142" y="15323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8355389" y="35661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7902242" y="55469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8194927" y="55469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8205214" y="72585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8226773" y="73503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8194189" y="84151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8200009" y="84311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8203370" y="84311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8204927" y="83889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8228331" y="82332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8233823" y="82459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8235053" y="82574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8235667" y="82389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8176729" y="57314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8178573" y="59732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a:off x="8180499" y="61064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9"/>
            <p:cNvSpPr/>
            <p:nvPr/>
          </p:nvSpPr>
          <p:spPr>
            <a:xfrm>
              <a:off x="8183614" y="62654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a:off x="8177180" y="64355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a:off x="8187303" y="67109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9"/>
            <p:cNvSpPr/>
            <p:nvPr/>
          </p:nvSpPr>
          <p:spPr>
            <a:xfrm>
              <a:off x="8193287" y="68876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a:off x="8202591" y="70196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a:off x="8241938" y="71442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8256366" y="70183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a:off x="8275014" y="68978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8292639" y="67577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8302721" y="66823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8315058" y="65240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8327518" y="63351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8335633" y="62216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8342355" y="60761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8353545" y="58338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8359815" y="56260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8358750" y="55301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7927654" y="68290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7935441" y="70413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7943147" y="73089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7948926" y="75118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7957205" y="76823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a:off x="7962410" y="77885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a:off x="7973436" y="80528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9"/>
            <p:cNvSpPr/>
            <p:nvPr/>
          </p:nvSpPr>
          <p:spPr>
            <a:xfrm>
              <a:off x="7978641" y="82192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8075082" y="123092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8084591" y="123092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8099592" y="124732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8120413" y="125511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8132791" y="126408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8151440" y="127052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8172753" y="127765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8192058" y="128925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8208411" y="129929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8227716" y="130995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a:off x="8243660" y="130695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a:off x="8254521" y="128925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8260751" y="127945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8270301" y="126277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8287597" y="127384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8295221" y="128060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8298336" y="129523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8310550" y="130642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8323706" y="132089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8334445" y="131364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8348216" y="130724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8361660" y="129704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8369160" y="128867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8390064" y="127761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8400720" y="127085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8417525" y="126224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8427033" y="124978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8445108" y="124445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8458716" y="123363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8469659" y="122396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8486382" y="121601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8498391" y="120498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8301656" y="70774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8336412" y="76471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8343749" y="77807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a:off x="8357069" y="79090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9"/>
            <p:cNvSpPr/>
            <p:nvPr/>
          </p:nvSpPr>
          <p:spPr>
            <a:xfrm>
              <a:off x="8366250" y="80159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a:off x="8385391" y="82127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8396703" y="82643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8404040" y="84176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8417852" y="84979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8435927" y="86852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a:off x="8306533" y="64421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8511097" y="120601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8524786" y="119629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a:off x="7651036" y="74106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flipH="1">
              <a:off x="8189224" y="30472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29"/>
          <p:cNvSpPr/>
          <p:nvPr/>
        </p:nvSpPr>
        <p:spPr>
          <a:xfrm flipH="1">
            <a:off x="6135205" y="1398725"/>
            <a:ext cx="2011420" cy="77047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El patrón de diseño Decorador, pertenece al grupo de patrones estructurales.</a:t>
            </a:r>
            <a:endParaRPr sz="1000">
              <a:solidFill>
                <a:srgbClr val="FFF2CC"/>
              </a:solidFill>
              <a:latin typeface="Anaheim"/>
              <a:ea typeface="Anaheim"/>
              <a:cs typeface="Anaheim"/>
              <a:sym typeface="Anaheim"/>
            </a:endParaRPr>
          </a:p>
        </p:txBody>
      </p:sp>
      <p:pic>
        <p:nvPicPr>
          <p:cNvPr id="1129" name="Google Shape;1129;p29">
            <a:hlinkClick r:id="rId3"/>
          </p:cNvPr>
          <p:cNvPicPr preferRelativeResize="0"/>
          <p:nvPr/>
        </p:nvPicPr>
        <p:blipFill>
          <a:blip r:embed="rId4">
            <a:alphaModFix/>
          </a:blip>
          <a:stretch>
            <a:fillRect/>
          </a:stretch>
        </p:blipFill>
        <p:spPr>
          <a:xfrm>
            <a:off x="6335025" y="3082525"/>
            <a:ext cx="1520325" cy="1520325"/>
          </a:xfrm>
          <a:prstGeom prst="rect">
            <a:avLst/>
          </a:prstGeom>
          <a:noFill/>
          <a:ln>
            <a:noFill/>
          </a:ln>
        </p:spPr>
      </p:pic>
      <p:sp>
        <p:nvSpPr>
          <p:cNvPr id="1130" name="Google Shape;1130;p29"/>
          <p:cNvSpPr/>
          <p:nvPr/>
        </p:nvSpPr>
        <p:spPr>
          <a:xfrm flipH="1">
            <a:off x="5338595" y="2713100"/>
            <a:ext cx="1558880" cy="55410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Video duración 16 minutos</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t/>
            </a:r>
            <a:endParaRPr sz="1000">
              <a:solidFill>
                <a:srgbClr val="FFF2CC"/>
              </a:solidFill>
              <a:latin typeface="Anaheim"/>
              <a:ea typeface="Anaheim"/>
              <a:cs typeface="Anaheim"/>
              <a:sym typeface="Anaheim"/>
            </a:endParaRPr>
          </a:p>
        </p:txBody>
      </p:sp>
      <p:sp>
        <p:nvSpPr>
          <p:cNvPr id="1131" name="Google Shape;1131;p29"/>
          <p:cNvSpPr txBox="1"/>
          <p:nvPr/>
        </p:nvSpPr>
        <p:spPr>
          <a:xfrm>
            <a:off x="532850" y="1165600"/>
            <a:ext cx="49437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accent3"/>
                </a:solidFill>
                <a:latin typeface="Anaheim"/>
                <a:ea typeface="Anaheim"/>
                <a:cs typeface="Anaheim"/>
                <a:sym typeface="Anaheim"/>
              </a:rPr>
              <a:t>No depende de</a:t>
            </a:r>
            <a:r>
              <a:rPr lang="en" sz="1200">
                <a:solidFill>
                  <a:schemeClr val="accent3"/>
                </a:solidFill>
                <a:latin typeface="Anaheim"/>
                <a:ea typeface="Anaheim"/>
                <a:cs typeface="Anaheim"/>
                <a:sym typeface="Anaheim"/>
              </a:rPr>
              <a:t> la herencia, es una ampliación de clases, lo cual permite agregar nuevos atributos y comportamientos en tiempo de ejecución a un objeto existente sin alterar su estructura.</a:t>
            </a:r>
            <a:endParaRPr sz="1200">
              <a:solidFill>
                <a:schemeClr val="accent3"/>
              </a:solidFill>
              <a:latin typeface="Anaheim"/>
              <a:ea typeface="Anaheim"/>
              <a:cs typeface="Anaheim"/>
              <a:sym typeface="Anaheim"/>
            </a:endParaRPr>
          </a:p>
        </p:txBody>
      </p:sp>
      <p:sp>
        <p:nvSpPr>
          <p:cNvPr id="1132" name="Google Shape;1132;p29"/>
          <p:cNvSpPr txBox="1"/>
          <p:nvPr/>
        </p:nvSpPr>
        <p:spPr>
          <a:xfrm>
            <a:off x="954675" y="3267200"/>
            <a:ext cx="483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naheim"/>
                <a:ea typeface="Anaheim"/>
                <a:cs typeface="Anaheim"/>
                <a:sym typeface="Anaheim"/>
              </a:rPr>
              <a:t>Componentes necesarios para implementar el patrón de diseño Decorador: </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sz="1200">
                <a:solidFill>
                  <a:srgbClr val="0000FF"/>
                </a:solidFill>
                <a:latin typeface="Anaheim"/>
                <a:ea typeface="Anaheim"/>
                <a:cs typeface="Anaheim"/>
                <a:sym typeface="Anaheim"/>
              </a:rPr>
              <a:t>Componente:</a:t>
            </a:r>
            <a:r>
              <a:rPr lang="en" sz="1200">
                <a:latin typeface="Anaheim"/>
                <a:ea typeface="Anaheim"/>
                <a:cs typeface="Anaheim"/>
                <a:sym typeface="Anaheim"/>
              </a:rPr>
              <a:t> </a:t>
            </a:r>
            <a:r>
              <a:rPr lang="en" sz="1200">
                <a:latin typeface="Anaheim"/>
                <a:ea typeface="Anaheim"/>
                <a:cs typeface="Anaheim"/>
                <a:sym typeface="Anaheim"/>
              </a:rPr>
              <a:t>C</a:t>
            </a:r>
            <a:r>
              <a:rPr lang="en" sz="1200">
                <a:latin typeface="Anaheim"/>
                <a:ea typeface="Anaheim"/>
                <a:cs typeface="Anaheim"/>
                <a:sym typeface="Anaheim"/>
              </a:rPr>
              <a:t>lase original que se decorara</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sz="1200">
                <a:solidFill>
                  <a:srgbClr val="0000FF"/>
                </a:solidFill>
                <a:latin typeface="Anaheim"/>
                <a:ea typeface="Anaheim"/>
                <a:cs typeface="Anaheim"/>
                <a:sym typeface="Anaheim"/>
              </a:rPr>
              <a:t>IComponent:</a:t>
            </a:r>
            <a:r>
              <a:rPr lang="en" sz="1200">
                <a:latin typeface="Anaheim"/>
                <a:ea typeface="Anaheim"/>
                <a:cs typeface="Anaheim"/>
                <a:sym typeface="Anaheim"/>
              </a:rPr>
              <a:t> Interfaz de componente que identifica los objetos que deben ser decorados. </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sz="1200">
                <a:solidFill>
                  <a:srgbClr val="0000FF"/>
                </a:solidFill>
                <a:latin typeface="Anaheim"/>
                <a:ea typeface="Anaheim"/>
                <a:cs typeface="Anaheim"/>
                <a:sym typeface="Anaheim"/>
              </a:rPr>
              <a:t>Operación</a:t>
            </a:r>
            <a:r>
              <a:rPr b="1" lang="en" sz="1200">
                <a:solidFill>
                  <a:srgbClr val="0000FF"/>
                </a:solidFill>
                <a:latin typeface="Anaheim"/>
                <a:ea typeface="Anaheim"/>
                <a:cs typeface="Anaheim"/>
                <a:sym typeface="Anaheim"/>
              </a:rPr>
              <a:t>:</a:t>
            </a:r>
            <a:r>
              <a:rPr lang="en" sz="1200">
                <a:latin typeface="Anaheim"/>
                <a:ea typeface="Anaheim"/>
                <a:cs typeface="Anaheim"/>
                <a:sym typeface="Anaheim"/>
              </a:rPr>
              <a:t> </a:t>
            </a:r>
            <a:r>
              <a:rPr lang="en" sz="1200">
                <a:latin typeface="Anaheim"/>
                <a:ea typeface="Anaheim"/>
                <a:cs typeface="Anaheim"/>
                <a:sym typeface="Anaheim"/>
              </a:rPr>
              <a:t>Operación en componente que puede ser reemplazada.</a:t>
            </a:r>
            <a:endParaRPr sz="1200">
              <a:latin typeface="Anaheim"/>
              <a:ea typeface="Anaheim"/>
              <a:cs typeface="Anaheim"/>
              <a:sym typeface="Anaheim"/>
            </a:endParaRPr>
          </a:p>
          <a:p>
            <a:pPr indent="-304800" lvl="0" marL="457200" rtl="0" algn="l">
              <a:spcBef>
                <a:spcPts val="0"/>
              </a:spcBef>
              <a:spcAft>
                <a:spcPts val="0"/>
              </a:spcAft>
              <a:buSzPts val="1200"/>
              <a:buFont typeface="Anaheim"/>
              <a:buChar char="●"/>
            </a:pPr>
            <a:r>
              <a:rPr b="1" lang="en" sz="1200">
                <a:solidFill>
                  <a:srgbClr val="0000FF"/>
                </a:solidFill>
                <a:latin typeface="Anaheim"/>
                <a:ea typeface="Anaheim"/>
                <a:cs typeface="Anaheim"/>
                <a:sym typeface="Anaheim"/>
              </a:rPr>
              <a:t>Decorador:</a:t>
            </a:r>
            <a:r>
              <a:rPr lang="en" sz="1200">
                <a:latin typeface="Anaheim"/>
                <a:ea typeface="Anaheim"/>
                <a:cs typeface="Anaheim"/>
                <a:sym typeface="Anaheim"/>
              </a:rPr>
              <a:t> Clase que implementa a IComponent y adiciona el nuevo estado o comportamiento. </a:t>
            </a:r>
            <a:endParaRPr sz="1200">
              <a:latin typeface="Anaheim"/>
              <a:ea typeface="Anaheim"/>
              <a:cs typeface="Anaheim"/>
              <a:sym typeface="Anaheim"/>
            </a:endParaRPr>
          </a:p>
        </p:txBody>
      </p:sp>
      <p:grpSp>
        <p:nvGrpSpPr>
          <p:cNvPr id="1133" name="Google Shape;1133;p29"/>
          <p:cNvGrpSpPr/>
          <p:nvPr/>
        </p:nvGrpSpPr>
        <p:grpSpPr>
          <a:xfrm>
            <a:off x="46731" y="2553958"/>
            <a:ext cx="3262770" cy="2613897"/>
            <a:chOff x="1322843" y="1877062"/>
            <a:chExt cx="3435941" cy="2752340"/>
          </a:xfrm>
        </p:grpSpPr>
        <p:sp>
          <p:nvSpPr>
            <p:cNvPr id="1134" name="Google Shape;1134;p29"/>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29"/>
          <p:cNvSpPr txBox="1"/>
          <p:nvPr/>
        </p:nvSpPr>
        <p:spPr>
          <a:xfrm>
            <a:off x="1571775" y="2257427"/>
            <a:ext cx="3000000" cy="5541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accent3"/>
                </a:solidFill>
                <a:latin typeface="Anaheim"/>
                <a:ea typeface="Anaheim"/>
                <a:cs typeface="Anaheim"/>
                <a:sym typeface="Anaheim"/>
              </a:rPr>
              <a:t>Se puede </a:t>
            </a:r>
            <a:r>
              <a:rPr b="1" lang="en" sz="1200">
                <a:solidFill>
                  <a:schemeClr val="accent3"/>
                </a:solidFill>
                <a:latin typeface="Anaheim"/>
                <a:ea typeface="Anaheim"/>
                <a:cs typeface="Anaheim"/>
                <a:sym typeface="Anaheim"/>
              </a:rPr>
              <a:t>expandir la funcionalidad de las clases</a:t>
            </a:r>
            <a:r>
              <a:rPr lang="en" sz="1200">
                <a:solidFill>
                  <a:schemeClr val="accent3"/>
                </a:solidFill>
                <a:latin typeface="Anaheim"/>
                <a:ea typeface="Anaheim"/>
                <a:cs typeface="Anaheim"/>
                <a:sym typeface="Anaheim"/>
              </a:rPr>
              <a:t> dinámicamente.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30"/>
          <p:cNvSpPr/>
          <p:nvPr/>
        </p:nvSpPr>
        <p:spPr>
          <a:xfrm>
            <a:off x="2106600" y="1015875"/>
            <a:ext cx="4908900" cy="3880500"/>
          </a:xfrm>
          <a:prstGeom prst="rect">
            <a:avLst/>
          </a:prstGeom>
          <a:solidFill>
            <a:srgbClr val="FAFAFA"/>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0"/>
          <p:cNvSpPr txBox="1"/>
          <p:nvPr>
            <p:ph type="ctrTitle"/>
          </p:nvPr>
        </p:nvSpPr>
        <p:spPr>
          <a:xfrm>
            <a:off x="3672125" y="457300"/>
            <a:ext cx="4908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 Patrón </a:t>
            </a:r>
            <a:r>
              <a:rPr lang="en">
                <a:solidFill>
                  <a:schemeClr val="accent3"/>
                </a:solidFill>
              </a:rPr>
              <a:t>de diseño </a:t>
            </a:r>
            <a:r>
              <a:rPr lang="en"/>
              <a:t>“Decorador”</a:t>
            </a:r>
            <a:endParaRPr/>
          </a:p>
        </p:txBody>
      </p:sp>
      <p:grpSp>
        <p:nvGrpSpPr>
          <p:cNvPr id="1177" name="Google Shape;1177;p30"/>
          <p:cNvGrpSpPr/>
          <p:nvPr/>
        </p:nvGrpSpPr>
        <p:grpSpPr>
          <a:xfrm>
            <a:off x="46731" y="2553958"/>
            <a:ext cx="3262770" cy="2613897"/>
            <a:chOff x="1322843" y="1877062"/>
            <a:chExt cx="3435941" cy="2752340"/>
          </a:xfrm>
        </p:grpSpPr>
        <p:sp>
          <p:nvSpPr>
            <p:cNvPr id="1178" name="Google Shape;1178;p30"/>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0"/>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0"/>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0"/>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4" name="Google Shape;1214;p30"/>
          <p:cNvPicPr preferRelativeResize="0"/>
          <p:nvPr/>
        </p:nvPicPr>
        <p:blipFill>
          <a:blip r:embed="rId3">
            <a:alphaModFix/>
          </a:blip>
          <a:stretch>
            <a:fillRect/>
          </a:stretch>
        </p:blipFill>
        <p:spPr>
          <a:xfrm>
            <a:off x="2117324" y="1045450"/>
            <a:ext cx="4908901" cy="3885677"/>
          </a:xfrm>
          <a:prstGeom prst="rect">
            <a:avLst/>
          </a:prstGeom>
          <a:noFill/>
          <a:ln>
            <a:noFill/>
          </a:ln>
        </p:spPr>
      </p:pic>
      <p:grpSp>
        <p:nvGrpSpPr>
          <p:cNvPr id="1215" name="Google Shape;1215;p30"/>
          <p:cNvGrpSpPr/>
          <p:nvPr/>
        </p:nvGrpSpPr>
        <p:grpSpPr>
          <a:xfrm rot="8204">
            <a:off x="7527600" y="1627633"/>
            <a:ext cx="1137935" cy="2721320"/>
            <a:chOff x="7443890" y="153238"/>
            <a:chExt cx="1180672" cy="2720503"/>
          </a:xfrm>
        </p:grpSpPr>
        <p:sp>
          <p:nvSpPr>
            <p:cNvPr id="1216" name="Google Shape;1216;p30"/>
            <p:cNvSpPr/>
            <p:nvPr/>
          </p:nvSpPr>
          <p:spPr>
            <a:xfrm>
              <a:off x="8177507" y="28722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8240135" y="21357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8112298" y="15500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7987371" y="277172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8173983" y="283504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0"/>
            <p:cNvSpPr/>
            <p:nvPr/>
          </p:nvSpPr>
          <p:spPr>
            <a:xfrm>
              <a:off x="8055441" y="245349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0"/>
            <p:cNvSpPr/>
            <p:nvPr/>
          </p:nvSpPr>
          <p:spPr>
            <a:xfrm>
              <a:off x="8059503" y="246636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8088733" y="245203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8083034" y="284074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8092215" y="283890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8093608" y="283357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0"/>
            <p:cNvSpPr/>
            <p:nvPr/>
          </p:nvSpPr>
          <p:spPr>
            <a:xfrm>
              <a:off x="8094223" y="282598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8062212" y="282873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8082460" y="282517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8174147" y="283381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0"/>
            <p:cNvSpPr/>
            <p:nvPr/>
          </p:nvSpPr>
          <p:spPr>
            <a:xfrm>
              <a:off x="8206280" y="278258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0"/>
            <p:cNvSpPr/>
            <p:nvPr/>
          </p:nvSpPr>
          <p:spPr>
            <a:xfrm>
              <a:off x="8163219" y="245895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8215622" y="245978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8187467" y="284668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0"/>
            <p:cNvSpPr/>
            <p:nvPr/>
          </p:nvSpPr>
          <p:spPr>
            <a:xfrm>
              <a:off x="8198288" y="284090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0"/>
            <p:cNvSpPr/>
            <p:nvPr/>
          </p:nvSpPr>
          <p:spPr>
            <a:xfrm>
              <a:off x="8211362" y="283906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a:off x="8342068" y="277172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8528680" y="283504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0"/>
            <p:cNvSpPr/>
            <p:nvPr/>
          </p:nvSpPr>
          <p:spPr>
            <a:xfrm>
              <a:off x="8381032" y="245349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0"/>
            <p:cNvSpPr/>
            <p:nvPr/>
          </p:nvSpPr>
          <p:spPr>
            <a:xfrm>
              <a:off x="8385058" y="246636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0"/>
            <p:cNvSpPr/>
            <p:nvPr/>
          </p:nvSpPr>
          <p:spPr>
            <a:xfrm>
              <a:off x="8414325" y="245203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0"/>
            <p:cNvSpPr/>
            <p:nvPr/>
          </p:nvSpPr>
          <p:spPr>
            <a:xfrm>
              <a:off x="8437895" y="284074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0"/>
            <p:cNvSpPr/>
            <p:nvPr/>
          </p:nvSpPr>
          <p:spPr>
            <a:xfrm>
              <a:off x="8446953" y="283890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0"/>
            <p:cNvSpPr/>
            <p:nvPr/>
          </p:nvSpPr>
          <p:spPr>
            <a:xfrm>
              <a:off x="8448469" y="283357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0"/>
            <p:cNvSpPr/>
            <p:nvPr/>
          </p:nvSpPr>
          <p:spPr>
            <a:xfrm>
              <a:off x="8448920" y="282598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0"/>
            <p:cNvSpPr/>
            <p:nvPr/>
          </p:nvSpPr>
          <p:spPr>
            <a:xfrm>
              <a:off x="8416910" y="282873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
            <p:cNvSpPr/>
            <p:nvPr/>
          </p:nvSpPr>
          <p:spPr>
            <a:xfrm>
              <a:off x="8437321" y="282517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0"/>
            <p:cNvSpPr/>
            <p:nvPr/>
          </p:nvSpPr>
          <p:spPr>
            <a:xfrm>
              <a:off x="8528844" y="283381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0"/>
            <p:cNvSpPr/>
            <p:nvPr/>
          </p:nvSpPr>
          <p:spPr>
            <a:xfrm>
              <a:off x="8560977" y="278258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0"/>
            <p:cNvSpPr/>
            <p:nvPr/>
          </p:nvSpPr>
          <p:spPr>
            <a:xfrm>
              <a:off x="8488773" y="245895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0"/>
            <p:cNvSpPr/>
            <p:nvPr/>
          </p:nvSpPr>
          <p:spPr>
            <a:xfrm>
              <a:off x="8541214" y="245978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0"/>
            <p:cNvSpPr/>
            <p:nvPr/>
          </p:nvSpPr>
          <p:spPr>
            <a:xfrm>
              <a:off x="8542165" y="284668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0"/>
            <p:cNvSpPr/>
            <p:nvPr/>
          </p:nvSpPr>
          <p:spPr>
            <a:xfrm>
              <a:off x="8553026" y="284090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0"/>
            <p:cNvSpPr/>
            <p:nvPr/>
          </p:nvSpPr>
          <p:spPr>
            <a:xfrm>
              <a:off x="8566060" y="283906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0"/>
            <p:cNvSpPr/>
            <p:nvPr/>
          </p:nvSpPr>
          <p:spPr>
            <a:xfrm>
              <a:off x="8008930" y="112325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0"/>
            <p:cNvSpPr/>
            <p:nvPr/>
          </p:nvSpPr>
          <p:spPr>
            <a:xfrm>
              <a:off x="8397195" y="275823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0"/>
            <p:cNvSpPr/>
            <p:nvPr/>
          </p:nvSpPr>
          <p:spPr>
            <a:xfrm>
              <a:off x="8014176" y="275721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0"/>
            <p:cNvSpPr/>
            <p:nvPr/>
          </p:nvSpPr>
          <p:spPr>
            <a:xfrm>
              <a:off x="8414000" y="128335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0"/>
            <p:cNvSpPr/>
            <p:nvPr/>
          </p:nvSpPr>
          <p:spPr>
            <a:xfrm>
              <a:off x="8051679" y="127359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0"/>
            <p:cNvSpPr/>
            <p:nvPr/>
          </p:nvSpPr>
          <p:spPr>
            <a:xfrm>
              <a:off x="7443890" y="21025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0"/>
            <p:cNvSpPr/>
            <p:nvPr/>
          </p:nvSpPr>
          <p:spPr>
            <a:xfrm>
              <a:off x="8121766" y="18512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0"/>
            <p:cNvSpPr/>
            <p:nvPr/>
          </p:nvSpPr>
          <p:spPr>
            <a:xfrm>
              <a:off x="8135701" y="16844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0"/>
            <p:cNvSpPr/>
            <p:nvPr/>
          </p:nvSpPr>
          <p:spPr>
            <a:xfrm>
              <a:off x="8158654" y="31251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0"/>
            <p:cNvSpPr/>
            <p:nvPr/>
          </p:nvSpPr>
          <p:spPr>
            <a:xfrm>
              <a:off x="8143366" y="30283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0"/>
            <p:cNvSpPr/>
            <p:nvPr/>
          </p:nvSpPr>
          <p:spPr>
            <a:xfrm>
              <a:off x="8245791" y="31251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0"/>
            <p:cNvSpPr/>
            <p:nvPr/>
          </p:nvSpPr>
          <p:spPr>
            <a:xfrm>
              <a:off x="8233208" y="30283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a:off x="8192058" y="38796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0"/>
            <p:cNvSpPr/>
            <p:nvPr/>
          </p:nvSpPr>
          <p:spPr>
            <a:xfrm>
              <a:off x="8202181" y="45444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0"/>
            <p:cNvSpPr/>
            <p:nvPr/>
          </p:nvSpPr>
          <p:spPr>
            <a:xfrm>
              <a:off x="8357069" y="31636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0"/>
            <p:cNvSpPr/>
            <p:nvPr/>
          </p:nvSpPr>
          <p:spPr>
            <a:xfrm>
              <a:off x="8374120" y="32865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a:off x="8114142" y="15323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a:off x="8355389" y="35661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a:off x="7902242" y="55469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0"/>
            <p:cNvSpPr/>
            <p:nvPr/>
          </p:nvSpPr>
          <p:spPr>
            <a:xfrm>
              <a:off x="8194927" y="55469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a:off x="8205214" y="72585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8226773" y="73503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8194189" y="84151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8200009" y="84311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8203370" y="84311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8204927" y="83889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8228331" y="82332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8233823" y="82459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8235053" y="82574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8235667" y="82389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8176729" y="57314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8178573" y="59732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p:cNvSpPr/>
            <p:nvPr/>
          </p:nvSpPr>
          <p:spPr>
            <a:xfrm>
              <a:off x="8180499" y="61064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8183614" y="62654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8177180" y="64355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8187303" y="67109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8193287" y="68876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8202591" y="70196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8241938" y="71442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8256366" y="70183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8275014" y="68978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8292639" y="67577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8302721" y="66823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8315058" y="65240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8327518" y="63351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8335633" y="62216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8342355" y="60761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8353545" y="58338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8359815" y="56260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8358750" y="55301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7927654" y="68290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7935441" y="70413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7943147" y="73089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7948926" y="75118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7957205" y="76823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7962410" y="77885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7973436" y="80528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7978641" y="82192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8075082" y="123092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8084591" y="123092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8099592" y="124732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8120413" y="125511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8132791" y="126408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8151440" y="127052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8172753" y="127765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8192058" y="128925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8208411" y="129929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8227716" y="130995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8243660" y="130695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8254521" y="128925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8260751" y="127945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8270301" y="126277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8287597" y="127384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8295221" y="128060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8298336" y="129523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8310550" y="130642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8323706" y="132089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8334445" y="131364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8348216" y="130724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8361660" y="129704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8369160" y="128867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8390064" y="127761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8400720" y="127085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8417525" y="126224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8427033" y="124978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8445108" y="124445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8458716" y="123363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8469659" y="122396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8486382" y="121601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8498391" y="120498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301656" y="70774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8336412" y="76471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8343749" y="77807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8357069" y="79090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8366250" y="80159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8385391" y="82127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8396703" y="82643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8404040" y="84176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8417852" y="84979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8435927" y="86852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8306533" y="64421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8511097" y="120601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8524786" y="119629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7651036" y="74106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flipH="1">
              <a:off x="8189224" y="30472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