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Josefin Slab"/>
      <p:regular r:id="rId21"/>
      <p:bold r:id="rId22"/>
      <p:italic r:id="rId23"/>
      <p:boldItalic r:id="rId24"/>
    </p:embeddedFont>
    <p:embeddedFont>
      <p:font typeface="Anton"/>
      <p:regular r:id="rId25"/>
    </p:embeddedFont>
    <p:embeddedFont>
      <p:font typeface="Staatliches"/>
      <p:regular r:id="rId26"/>
    </p:embeddedFont>
    <p:embeddedFont>
      <p:font typeface="Anaheim"/>
      <p:regular r:id="rId27"/>
    </p:embeddedFont>
    <p:embeddedFont>
      <p:font typeface="Abel"/>
      <p:regular r:id="rId28"/>
    </p:embeddedFont>
    <p:embeddedFont>
      <p:font typeface="Josefin Sans"/>
      <p:regular r:id="rId29"/>
      <p:bold r:id="rId30"/>
      <p:italic r:id="rId31"/>
      <p:boldItalic r:id="rId32"/>
    </p:embeddedFont>
    <p:embeddedFont>
      <p:font typeface="Unica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JosefinSlab-bold.fntdata"/><Relationship Id="rId21" Type="http://schemas.openxmlformats.org/officeDocument/2006/relationships/font" Target="fonts/JosefinSlab-regular.fntdata"/><Relationship Id="rId24" Type="http://schemas.openxmlformats.org/officeDocument/2006/relationships/font" Target="fonts/JosefinSlab-boldItalic.fntdata"/><Relationship Id="rId23" Type="http://schemas.openxmlformats.org/officeDocument/2006/relationships/font" Target="fonts/JosefinSlab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taatliches-regular.fntdata"/><Relationship Id="rId25" Type="http://schemas.openxmlformats.org/officeDocument/2006/relationships/font" Target="fonts/Anton-regular.fntdata"/><Relationship Id="rId28" Type="http://schemas.openxmlformats.org/officeDocument/2006/relationships/font" Target="fonts/Abel-regular.fntdata"/><Relationship Id="rId27" Type="http://schemas.openxmlformats.org/officeDocument/2006/relationships/font" Target="fonts/Anahei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ans-italic.fntdata"/><Relationship Id="rId30" Type="http://schemas.openxmlformats.org/officeDocument/2006/relationships/font" Target="fonts/JosefinSans-bold.fntdata"/><Relationship Id="rId11" Type="http://schemas.openxmlformats.org/officeDocument/2006/relationships/slide" Target="slides/slide6.xml"/><Relationship Id="rId33" Type="http://schemas.openxmlformats.org/officeDocument/2006/relationships/font" Target="fonts/UnicaOne-regular.fntdata"/><Relationship Id="rId10" Type="http://schemas.openxmlformats.org/officeDocument/2006/relationships/slide" Target="slides/slide5.xml"/><Relationship Id="rId32" Type="http://schemas.openxmlformats.org/officeDocument/2006/relationships/font" Target="fonts/Josefi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2556cc7f1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2556cc7f1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556cc7f1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556cc7f1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2556cc7f1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2556cc7f1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2556cc7f1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2556cc7f1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22f5ee53e7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22f5ee53e7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08d0fa1da_0_8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08d0fa1da_0_8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2f5ee5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2f5ee5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556cc7f1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2556cc7f1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556cc7f1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2556cc7f1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556cc7f1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2556cc7f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2556cc7f1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2556cc7f1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2556cc7f1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2556cc7f1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hyperlink" Target="https://github.com/armandocodigos/0122POO-UCA/tree/main/TP2" TargetMode="External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meaguilar@uca.edu.sv" TargetMode="External"/><Relationship Id="rId4" Type="http://schemas.openxmlformats.org/officeDocument/2006/relationships/hyperlink" Target="mailto:rcanizales@uca.edu.sv" TargetMode="External"/><Relationship Id="rId5" Type="http://schemas.openxmlformats.org/officeDocument/2006/relationships/hyperlink" Target="mailto:gcortes@uca.edu.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hyperlink" Target="https://github.com/armandocodigos/0122POO-UCA/tree/main/TP1" TargetMode="External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2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58" name="Google Shape;158;p22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2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2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3" name="Google Shape;163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2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71" name="Google Shape;171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2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87" name="Google Shape;187;p22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2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06" name="Google Shape;206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07" name="Google Shape;207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" name="Google Shape;209;p22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16" name="Google Shape;216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1" name="Google Shape;221;p22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2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24" name="Google Shape;224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26" name="Google Shape;226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2" name="Google Shape;242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243" name="Google Shape;243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452000" y="3299597"/>
            <a:ext cx="33267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Ciclo semipresencial 01/2022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Depto. de Electrónica e Informática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Facultad de Ingeniería y Arquitectura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Universidad Centroamericana José Simeón Cañas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452000" y="738325"/>
            <a:ext cx="38610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Programación Orientada a Objetos</a:t>
            </a:r>
            <a:endParaRPr sz="54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Controles de uso frecuente</a:t>
            </a:r>
            <a:endParaRPr/>
          </a:p>
        </p:txBody>
      </p:sp>
      <p:sp>
        <p:nvSpPr>
          <p:cNvPr id="572" name="Google Shape;572;p31"/>
          <p:cNvSpPr/>
          <p:nvPr/>
        </p:nvSpPr>
        <p:spPr>
          <a:xfrm>
            <a:off x="4455625" y="1352541"/>
            <a:ext cx="4104900" cy="1599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73" name="Google Shape;573;p31"/>
          <p:cNvSpPr/>
          <p:nvPr/>
        </p:nvSpPr>
        <p:spPr>
          <a:xfrm>
            <a:off x="4523634" y="1305775"/>
            <a:ext cx="4104900" cy="1599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74" name="Google Shape;574;p31"/>
          <p:cNvSpPr txBox="1"/>
          <p:nvPr/>
        </p:nvSpPr>
        <p:spPr>
          <a:xfrm>
            <a:off x="4559661" y="1392393"/>
            <a:ext cx="40191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Check box - selección or inclusiva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chkNombre.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Permite seleccionar </a:t>
            </a:r>
            <a:r>
              <a:rPr b="1" lang="en" sz="13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ninguna, una o varias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opciones. Tiene la forma de un cuadrado.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comunes: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Name, Text y Checked.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Evento más utilizado: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Checked Changed.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5" name="Google Shape;575;p31"/>
          <p:cNvSpPr/>
          <p:nvPr/>
        </p:nvSpPr>
        <p:spPr>
          <a:xfrm>
            <a:off x="4455625" y="3269725"/>
            <a:ext cx="4104900" cy="1599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76" name="Google Shape;576;p31"/>
          <p:cNvSpPr/>
          <p:nvPr/>
        </p:nvSpPr>
        <p:spPr>
          <a:xfrm>
            <a:off x="4523634" y="3222959"/>
            <a:ext cx="4104900" cy="1599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77" name="Google Shape;577;p31"/>
          <p:cNvSpPr txBox="1"/>
          <p:nvPr/>
        </p:nvSpPr>
        <p:spPr>
          <a:xfrm>
            <a:off x="4559661" y="3309577"/>
            <a:ext cx="40191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Radio button - selección or exclusiva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radNombre.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Permite seleccionar </a:t>
            </a:r>
            <a:r>
              <a:rPr b="1" lang="en" sz="13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solamente una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opción. Tiene la forma de un círculo.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comunes: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Name, Text y Checked.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Evento más utilizado: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CheckedChanged.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78" name="Google Shape;5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775" y="1388277"/>
            <a:ext cx="1760100" cy="1434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9" name="Google Shape;5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775" y="3348050"/>
            <a:ext cx="1760100" cy="134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Controles de uso frecuente</a:t>
            </a:r>
            <a:endParaRPr/>
          </a:p>
        </p:txBody>
      </p:sp>
      <p:sp>
        <p:nvSpPr>
          <p:cNvPr id="585" name="Google Shape;585;p32"/>
          <p:cNvSpPr/>
          <p:nvPr/>
        </p:nvSpPr>
        <p:spPr>
          <a:xfrm>
            <a:off x="4274600" y="1352541"/>
            <a:ext cx="4283100" cy="1599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86" name="Google Shape;586;p32"/>
          <p:cNvSpPr/>
          <p:nvPr/>
        </p:nvSpPr>
        <p:spPr>
          <a:xfrm>
            <a:off x="4345559" y="1305775"/>
            <a:ext cx="4283100" cy="1599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87" name="Google Shape;587;p32"/>
          <p:cNvSpPr txBox="1"/>
          <p:nvPr/>
        </p:nvSpPr>
        <p:spPr>
          <a:xfrm>
            <a:off x="4383149" y="1392393"/>
            <a:ext cx="41934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Group box - agrupador de controles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grpNombre.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Sirve para formar grupos lógicos de controles, hace que el programa luzca más ordenado.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más utilizadas: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Name, Text, Font, BackColor, Visible y Enabled.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8" name="Google Shape;588;p32"/>
          <p:cNvSpPr/>
          <p:nvPr/>
        </p:nvSpPr>
        <p:spPr>
          <a:xfrm>
            <a:off x="4274600" y="3269725"/>
            <a:ext cx="4283100" cy="1599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89" name="Google Shape;589;p32"/>
          <p:cNvSpPr/>
          <p:nvPr/>
        </p:nvSpPr>
        <p:spPr>
          <a:xfrm>
            <a:off x="4345559" y="3222959"/>
            <a:ext cx="4283100" cy="1599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90" name="Google Shape;590;p32"/>
          <p:cNvSpPr txBox="1"/>
          <p:nvPr/>
        </p:nvSpPr>
        <p:spPr>
          <a:xfrm>
            <a:off x="4383149" y="3309577"/>
            <a:ext cx="41934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taatliches"/>
                <a:ea typeface="Staatliches"/>
                <a:cs typeface="Staatliches"/>
                <a:sym typeface="Staatliches"/>
              </a:rPr>
              <a:t>Sugerencia</a:t>
            </a:r>
            <a:endParaRPr sz="18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196850" lvl="0" marL="2286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naheim"/>
              <a:buChar char="●"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El uso de GroupBox's hace más sencillo volver invisibles o deshabilitados conjuntos enteros de controles, inclusive sirve para darles la misma fuente.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196850" lvl="0" marL="2286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naheim"/>
              <a:buChar char="●"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Permite formar “grupos” de 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CheckBox o RadioButton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los aísla de otros grupos de controles.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1" name="Google Shape;591;p32"/>
          <p:cNvPicPr preferRelativeResize="0"/>
          <p:nvPr/>
        </p:nvPicPr>
        <p:blipFill rotWithShape="1">
          <a:blip r:embed="rId3">
            <a:alphaModFix/>
          </a:blip>
          <a:srcRect b="10998" l="0" r="0" t="11440"/>
          <a:stretch/>
        </p:blipFill>
        <p:spPr>
          <a:xfrm>
            <a:off x="1151200" y="1527675"/>
            <a:ext cx="1714500" cy="1256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2" name="Google Shape;5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348050"/>
            <a:ext cx="2035800" cy="1348800"/>
          </a:xfrm>
          <a:prstGeom prst="roundRect">
            <a:avLst>
              <a:gd fmla="val 11225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Controles de uso frecuente</a:t>
            </a:r>
            <a:endParaRPr/>
          </a:p>
        </p:txBody>
      </p:sp>
      <p:sp>
        <p:nvSpPr>
          <p:cNvPr id="598" name="Google Shape;598;p33"/>
          <p:cNvSpPr/>
          <p:nvPr/>
        </p:nvSpPr>
        <p:spPr>
          <a:xfrm>
            <a:off x="4907325" y="1355432"/>
            <a:ext cx="3510900" cy="1697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99" name="Google Shape;599;p33"/>
          <p:cNvSpPr/>
          <p:nvPr/>
        </p:nvSpPr>
        <p:spPr>
          <a:xfrm>
            <a:off x="4965489" y="1305775"/>
            <a:ext cx="3510900" cy="1697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00" name="Google Shape;600;p33"/>
          <p:cNvSpPr txBox="1"/>
          <p:nvPr/>
        </p:nvSpPr>
        <p:spPr>
          <a:xfrm>
            <a:off x="4996301" y="1397747"/>
            <a:ext cx="34374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Picture box - caja de imagen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picNombre.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Como su nombre lo indica, sirve para mostrar imágenes al usuario.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más utilizadas: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Name, Image, BackColor y SizeMode.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1" name="Google Shape;601;p33"/>
          <p:cNvSpPr/>
          <p:nvPr/>
        </p:nvSpPr>
        <p:spPr>
          <a:xfrm>
            <a:off x="4907325" y="3405852"/>
            <a:ext cx="3510900" cy="1310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02" name="Google Shape;602;p33"/>
          <p:cNvSpPr/>
          <p:nvPr/>
        </p:nvSpPr>
        <p:spPr>
          <a:xfrm>
            <a:off x="4965489" y="3367525"/>
            <a:ext cx="3510900" cy="1310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03" name="Google Shape;603;p33"/>
          <p:cNvSpPr txBox="1"/>
          <p:nvPr/>
        </p:nvSpPr>
        <p:spPr>
          <a:xfrm>
            <a:off x="4996301" y="3438514"/>
            <a:ext cx="34374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taatliches"/>
                <a:ea typeface="Staatliches"/>
                <a:cs typeface="Staatliches"/>
                <a:sym typeface="Staatliches"/>
              </a:rPr>
              <a:t>Sugerencia</a:t>
            </a:r>
            <a:endParaRPr sz="18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Conseguir imágenes de tamaño adecuado e importarlas a los recursos del proyecto. Modos de tamaño comunes: Zoom y Stretchlmage.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04" name="Google Shape;6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475" y="1393375"/>
            <a:ext cx="1940700" cy="15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5" name="Google Shape;6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175" y="3302938"/>
            <a:ext cx="2497300" cy="144627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cafetería uca</a:t>
            </a:r>
            <a:endParaRPr/>
          </a:p>
        </p:txBody>
      </p:sp>
      <p:pic>
        <p:nvPicPr>
          <p:cNvPr id="611" name="Google Shape;6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050" y="1196075"/>
            <a:ext cx="7370100" cy="3810900"/>
          </a:xfrm>
          <a:prstGeom prst="roundRect">
            <a:avLst>
              <a:gd fmla="val 2289" name="adj"/>
            </a:avLst>
          </a:prstGeom>
          <a:noFill/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2" name="Google Shape;612;p34"/>
          <p:cNvSpPr/>
          <p:nvPr/>
        </p:nvSpPr>
        <p:spPr>
          <a:xfrm>
            <a:off x="139303" y="167410"/>
            <a:ext cx="3231600" cy="924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13" name="Google Shape;613;p34"/>
          <p:cNvSpPr/>
          <p:nvPr/>
        </p:nvSpPr>
        <p:spPr>
          <a:xfrm>
            <a:off x="192838" y="140369"/>
            <a:ext cx="3231600" cy="924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14" name="Google Shape;614;p34"/>
          <p:cNvSpPr txBox="1"/>
          <p:nvPr/>
        </p:nvSpPr>
        <p:spPr>
          <a:xfrm>
            <a:off x="221197" y="190452"/>
            <a:ext cx="3163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Realizar una sencilla aplicación de C# que utilice 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Windows Forms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para emular una versión sencilla de la cafetería de la UCA.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49" y="1100381"/>
            <a:ext cx="6735349" cy="38986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0" name="Google Shape;620;p3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propuesta</a:t>
            </a:r>
            <a:endParaRPr/>
          </a:p>
        </p:txBody>
      </p:sp>
      <p:grpSp>
        <p:nvGrpSpPr>
          <p:cNvPr id="621" name="Google Shape;621;p35"/>
          <p:cNvGrpSpPr/>
          <p:nvPr/>
        </p:nvGrpSpPr>
        <p:grpSpPr>
          <a:xfrm flipH="1">
            <a:off x="7896078" y="2194424"/>
            <a:ext cx="1079683" cy="2804590"/>
            <a:chOff x="6773777" y="213509"/>
            <a:chExt cx="1105213" cy="2804590"/>
          </a:xfrm>
        </p:grpSpPr>
        <p:sp>
          <p:nvSpPr>
            <p:cNvPr id="622" name="Google Shape;622;p35"/>
            <p:cNvSpPr/>
            <p:nvPr/>
          </p:nvSpPr>
          <p:spPr>
            <a:xfrm>
              <a:off x="7100797" y="213509"/>
              <a:ext cx="391230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7490734" y="764645"/>
              <a:ext cx="31332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7425155" y="667660"/>
              <a:ext cx="176358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7554457" y="766781"/>
              <a:ext cx="1646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7460203" y="800988"/>
              <a:ext cx="149959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7766950" y="1245615"/>
              <a:ext cx="112040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7369065" y="2753404"/>
              <a:ext cx="84660" cy="183781"/>
            </a:xfrm>
            <a:custGeom>
              <a:rect b="b" l="l" r="r" t="t"/>
              <a:pathLst>
                <a:path extrusionOk="0" h="5249" w="2418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820659" y="2542907"/>
              <a:ext cx="166414" cy="190433"/>
            </a:xfrm>
            <a:custGeom>
              <a:rect b="b" l="l" r="r" t="t"/>
              <a:pathLst>
                <a:path extrusionOk="0" h="5439" w="4753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773777" y="2675850"/>
              <a:ext cx="225516" cy="194775"/>
            </a:xfrm>
            <a:custGeom>
              <a:rect b="b" l="l" r="r" t="t"/>
              <a:pathLst>
                <a:path extrusionOk="0" h="5563" w="6441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344486" y="2927837"/>
              <a:ext cx="241411" cy="90262"/>
            </a:xfrm>
            <a:custGeom>
              <a:rect b="b" l="l" r="r" t="t"/>
              <a:pathLst>
                <a:path extrusionOk="0" h="2578" w="6895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371620" y="2829801"/>
              <a:ext cx="665" cy="18417"/>
            </a:xfrm>
            <a:custGeom>
              <a:rect b="b" l="l" r="r" t="t"/>
              <a:pathLst>
                <a:path extrusionOk="0" h="526" w="19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371726" y="2829801"/>
              <a:ext cx="79829" cy="18417"/>
            </a:xfrm>
            <a:custGeom>
              <a:rect b="b" l="l" r="r" t="t"/>
              <a:pathLst>
                <a:path extrusionOk="0" h="526" w="228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865651" y="2609641"/>
              <a:ext cx="9313" cy="16141"/>
            </a:xfrm>
            <a:custGeom>
              <a:rect b="b" l="l" r="r" t="t"/>
              <a:pathLst>
                <a:path extrusionOk="0" h="461" w="266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865651" y="2609641"/>
              <a:ext cx="82700" cy="46041"/>
            </a:xfrm>
            <a:custGeom>
              <a:rect b="b" l="l" r="r" t="t"/>
              <a:pathLst>
                <a:path extrusionOk="0" h="1315" w="2362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7128807" y="650118"/>
              <a:ext cx="454952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7265637" y="488079"/>
              <a:ext cx="194599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358386" y="554918"/>
              <a:ext cx="11484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7365318" y="588601"/>
              <a:ext cx="280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7307512" y="519346"/>
              <a:ext cx="62357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7181186" y="274186"/>
              <a:ext cx="258952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166621" y="258536"/>
              <a:ext cx="2212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272184" y="1151746"/>
              <a:ext cx="298517" cy="1678079"/>
            </a:xfrm>
            <a:custGeom>
              <a:rect b="b" l="l" r="r" t="t"/>
              <a:pathLst>
                <a:path extrusionOk="0" h="47928" w="8526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7345466" y="2788626"/>
              <a:ext cx="140925" cy="45131"/>
            </a:xfrm>
            <a:custGeom>
              <a:rect b="b" l="l" r="r" t="t"/>
              <a:pathLst>
                <a:path extrusionOk="0" h="1289" w="4025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7344591" y="1733833"/>
              <a:ext cx="4307" cy="41035"/>
            </a:xfrm>
            <a:custGeom>
              <a:rect b="b" l="l" r="r" t="t"/>
              <a:pathLst>
                <a:path extrusionOk="0" h="1172" w="123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7344591" y="1439375"/>
              <a:ext cx="72406" cy="421936"/>
            </a:xfrm>
            <a:custGeom>
              <a:rect b="b" l="l" r="r" t="t"/>
              <a:pathLst>
                <a:path extrusionOk="0" h="12051" w="2068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6863620" y="1151746"/>
              <a:ext cx="559430" cy="1494228"/>
            </a:xfrm>
            <a:custGeom>
              <a:rect b="b" l="l" r="r" t="t"/>
              <a:pathLst>
                <a:path extrusionOk="0" h="42677" w="15978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6849930" y="2556387"/>
              <a:ext cx="153460" cy="99926"/>
            </a:xfrm>
            <a:custGeom>
              <a:rect b="b" l="l" r="r" t="t"/>
              <a:pathLst>
                <a:path extrusionOk="0" h="2854" w="4383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326734" y="392564"/>
              <a:ext cx="17506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397250" y="376844"/>
              <a:ext cx="17611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401767" y="370051"/>
              <a:ext cx="14110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379393" y="406009"/>
              <a:ext cx="31196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321097" y="466126"/>
              <a:ext cx="50558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185843" y="446379"/>
              <a:ext cx="74472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295573" y="355346"/>
              <a:ext cx="44011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378133" y="326740"/>
              <a:ext cx="39249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6906861" y="2731556"/>
              <a:ext cx="41490" cy="20972"/>
            </a:xfrm>
            <a:custGeom>
              <a:rect b="b" l="l" r="r" t="t"/>
              <a:pathLst>
                <a:path extrusionOk="0" h="599" w="1185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907001" y="2709883"/>
              <a:ext cx="35713" cy="25594"/>
            </a:xfrm>
            <a:custGeom>
              <a:rect b="b" l="l" r="r" t="t"/>
              <a:pathLst>
                <a:path extrusionOk="0" h="731" w="102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7454286" y="2921640"/>
              <a:ext cx="49683" cy="20202"/>
            </a:xfrm>
            <a:custGeom>
              <a:rect b="b" l="l" r="r" t="t"/>
              <a:pathLst>
                <a:path extrusionOk="0" h="577" w="1419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454426" y="2903013"/>
              <a:ext cx="30811" cy="36063"/>
            </a:xfrm>
            <a:custGeom>
              <a:rect b="b" l="l" r="r" t="t"/>
              <a:pathLst>
                <a:path extrusionOk="0" h="1030" w="88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331251" y="385772"/>
              <a:ext cx="14005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7171803" y="1130353"/>
              <a:ext cx="34648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214273" y="1127867"/>
              <a:ext cx="19397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7214273" y="1127867"/>
              <a:ext cx="19257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7473298" y="1127867"/>
              <a:ext cx="19467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7344346" y="1127867"/>
              <a:ext cx="19362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7806409" y="1226883"/>
              <a:ext cx="72581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7315040" y="954554"/>
              <a:ext cx="7006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7060672" y="766325"/>
              <a:ext cx="28748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7057801" y="669025"/>
              <a:ext cx="170931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7049118" y="781626"/>
              <a:ext cx="146702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362062" y="933196"/>
              <a:ext cx="78953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 flipH="1">
            <a:off x="7102009" y="1462800"/>
            <a:ext cx="1779891" cy="592626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lo hubieras hecho tú?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¡Deja salir tu creatividad!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74" name="Google Shape;674;p3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2985" y="3878312"/>
            <a:ext cx="7455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"/>
          <p:cNvSpPr txBox="1"/>
          <p:nvPr>
            <p:ph type="ctrTitle"/>
          </p:nvPr>
        </p:nvSpPr>
        <p:spPr>
          <a:xfrm>
            <a:off x="529100" y="920850"/>
            <a:ext cx="32484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Muchas gracias por su atención</a:t>
            </a:r>
            <a:endParaRPr sz="3600"/>
          </a:p>
        </p:txBody>
      </p:sp>
      <p:sp>
        <p:nvSpPr>
          <p:cNvPr id="680" name="Google Shape;680;p36"/>
          <p:cNvSpPr txBox="1"/>
          <p:nvPr>
            <p:ph idx="1" type="subTitle"/>
          </p:nvPr>
        </p:nvSpPr>
        <p:spPr>
          <a:xfrm>
            <a:off x="833900" y="2150750"/>
            <a:ext cx="2463000" cy="15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realizada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Ing. Marlene Navarro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meaguilar@uca.edu.sv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Ronaldo Canizales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rcanizales@uca.edu.sv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Guillermo Cortés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gcortes@uca.edu.sv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1" name="Google Shape;681;p36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682" name="Google Shape;682;p36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689" name="Google Shape;689;p36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36"/>
          <p:cNvSpPr txBox="1"/>
          <p:nvPr/>
        </p:nvSpPr>
        <p:spPr>
          <a:xfrm>
            <a:off x="833913" y="4055729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sz="9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95" name="Google Shape;695;p36"/>
          <p:cNvSpPr/>
          <p:nvPr/>
        </p:nvSpPr>
        <p:spPr>
          <a:xfrm>
            <a:off x="4750188" y="2404477"/>
            <a:ext cx="2801100" cy="1777500"/>
          </a:xfrm>
          <a:prstGeom prst="roundRect">
            <a:avLst>
              <a:gd fmla="val 5444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6" name="Google Shape;696;p36"/>
          <p:cNvGrpSpPr/>
          <p:nvPr/>
        </p:nvGrpSpPr>
        <p:grpSpPr>
          <a:xfrm>
            <a:off x="4848518" y="2502124"/>
            <a:ext cx="2800975" cy="2133301"/>
            <a:chOff x="3578510" y="1419647"/>
            <a:chExt cx="4021500" cy="3062887"/>
          </a:xfrm>
        </p:grpSpPr>
        <p:sp>
          <p:nvSpPr>
            <p:cNvPr id="697" name="Google Shape;697;p36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9" name="Google Shape;699;p36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0" name="Google Shape;700;p36"/>
            <p:cNvSpPr/>
            <p:nvPr/>
          </p:nvSpPr>
          <p:spPr>
            <a:xfrm>
              <a:off x="49009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01" name="Google Shape;701;p36"/>
          <p:cNvSpPr txBox="1"/>
          <p:nvPr>
            <p:ph type="ctrTitle"/>
          </p:nvPr>
        </p:nvSpPr>
        <p:spPr>
          <a:xfrm>
            <a:off x="5017500" y="2847125"/>
            <a:ext cx="2463000" cy="1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¿Preguntas?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ctrTitle"/>
          </p:nvPr>
        </p:nvSpPr>
        <p:spPr>
          <a:xfrm>
            <a:off x="889500" y="1715300"/>
            <a:ext cx="28122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TP1, TP2:</a:t>
            </a:r>
            <a:r>
              <a:rPr lang="en"/>
              <a:t> intro. </a:t>
            </a:r>
            <a:br>
              <a:rPr lang="en"/>
            </a:br>
            <a:r>
              <a:rPr lang="en"/>
              <a:t>A la </a:t>
            </a:r>
            <a:r>
              <a:rPr lang="en"/>
              <a:t>Interfaz gráfica en C#</a:t>
            </a:r>
            <a:endParaRPr/>
          </a:p>
        </p:txBody>
      </p:sp>
      <p:grpSp>
        <p:nvGrpSpPr>
          <p:cNvPr id="263" name="Google Shape;263;p23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264" name="Google Shape;264;p2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23"/>
          <p:cNvGrpSpPr/>
          <p:nvPr/>
        </p:nvGrpSpPr>
        <p:grpSpPr>
          <a:xfrm>
            <a:off x="5215730" y="960614"/>
            <a:ext cx="3081703" cy="3126518"/>
            <a:chOff x="5150194" y="1591500"/>
            <a:chExt cx="3081703" cy="2529341"/>
          </a:xfrm>
        </p:grpSpPr>
        <p:sp>
          <p:nvSpPr>
            <p:cNvPr id="270" name="Google Shape;270;p23"/>
            <p:cNvSpPr/>
            <p:nvPr/>
          </p:nvSpPr>
          <p:spPr>
            <a:xfrm>
              <a:off x="5150194" y="1591500"/>
              <a:ext cx="1147444" cy="2529341"/>
            </a:xfrm>
            <a:custGeom>
              <a:rect b="b" l="l" r="r" t="t"/>
              <a:pathLst>
                <a:path extrusionOk="0" h="64368" w="46540">
                  <a:moveTo>
                    <a:pt x="45240" y="58"/>
                  </a:moveTo>
                  <a:cubicBezTo>
                    <a:pt x="45926" y="58"/>
                    <a:pt x="46482" y="614"/>
                    <a:pt x="46482" y="1299"/>
                  </a:cubicBezTo>
                  <a:lnTo>
                    <a:pt x="46482" y="63068"/>
                  </a:lnTo>
                  <a:cubicBezTo>
                    <a:pt x="46482" y="63753"/>
                    <a:pt x="45926" y="64310"/>
                    <a:pt x="45240" y="64310"/>
                  </a:cubicBezTo>
                  <a:lnTo>
                    <a:pt x="1299" y="64310"/>
                  </a:lnTo>
                  <a:cubicBezTo>
                    <a:pt x="615" y="64310"/>
                    <a:pt x="58" y="63753"/>
                    <a:pt x="58" y="63068"/>
                  </a:cubicBezTo>
                  <a:lnTo>
                    <a:pt x="58" y="1299"/>
                  </a:lnTo>
                  <a:cubicBezTo>
                    <a:pt x="58" y="614"/>
                    <a:pt x="615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2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2" y="64368"/>
                    <a:pt x="1299" y="64368"/>
                  </a:cubicBezTo>
                  <a:lnTo>
                    <a:pt x="45240" y="64368"/>
                  </a:lnTo>
                  <a:cubicBezTo>
                    <a:pt x="45958" y="64368"/>
                    <a:pt x="46539" y="63786"/>
                    <a:pt x="46539" y="63068"/>
                  </a:cubicBezTo>
                  <a:lnTo>
                    <a:pt x="46539" y="1299"/>
                  </a:lnTo>
                  <a:cubicBezTo>
                    <a:pt x="46539" y="582"/>
                    <a:pt x="45958" y="0"/>
                    <a:pt x="4524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6402990" y="1591500"/>
              <a:ext cx="1828907" cy="2529341"/>
            </a:xfrm>
            <a:custGeom>
              <a:rect b="b" l="l" r="r" t="t"/>
              <a:pathLst>
                <a:path extrusionOk="0" h="64368" w="46543">
                  <a:moveTo>
                    <a:pt x="45243" y="58"/>
                  </a:moveTo>
                  <a:cubicBezTo>
                    <a:pt x="45928" y="58"/>
                    <a:pt x="46485" y="614"/>
                    <a:pt x="46485" y="1299"/>
                  </a:cubicBezTo>
                  <a:lnTo>
                    <a:pt x="46485" y="63068"/>
                  </a:lnTo>
                  <a:cubicBezTo>
                    <a:pt x="46485" y="63753"/>
                    <a:pt x="45928" y="64310"/>
                    <a:pt x="45243" y="64310"/>
                  </a:cubicBezTo>
                  <a:lnTo>
                    <a:pt x="1299" y="64310"/>
                  </a:lnTo>
                  <a:cubicBezTo>
                    <a:pt x="617" y="64310"/>
                    <a:pt x="57" y="63753"/>
                    <a:pt x="57" y="63068"/>
                  </a:cubicBezTo>
                  <a:lnTo>
                    <a:pt x="57" y="1299"/>
                  </a:lnTo>
                  <a:cubicBezTo>
                    <a:pt x="57" y="614"/>
                    <a:pt x="617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5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5" y="64368"/>
                    <a:pt x="1299" y="64368"/>
                  </a:cubicBezTo>
                  <a:lnTo>
                    <a:pt x="45243" y="64368"/>
                  </a:lnTo>
                  <a:cubicBezTo>
                    <a:pt x="45961" y="64368"/>
                    <a:pt x="46542" y="63786"/>
                    <a:pt x="46542" y="63068"/>
                  </a:cubicBezTo>
                  <a:lnTo>
                    <a:pt x="46542" y="1299"/>
                  </a:lnTo>
                  <a:cubicBezTo>
                    <a:pt x="46542" y="582"/>
                    <a:pt x="45961" y="0"/>
                    <a:pt x="45243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3"/>
          <p:cNvGrpSpPr/>
          <p:nvPr/>
        </p:nvGrpSpPr>
        <p:grpSpPr>
          <a:xfrm>
            <a:off x="5723516" y="789660"/>
            <a:ext cx="2288423" cy="1787926"/>
            <a:chOff x="5723516" y="1479118"/>
            <a:chExt cx="2288423" cy="1787926"/>
          </a:xfrm>
        </p:grpSpPr>
        <p:sp>
          <p:nvSpPr>
            <p:cNvPr id="273" name="Google Shape;273;p23"/>
            <p:cNvSpPr/>
            <p:nvPr/>
          </p:nvSpPr>
          <p:spPr>
            <a:xfrm>
              <a:off x="5723516" y="1479118"/>
              <a:ext cx="2288423" cy="291294"/>
            </a:xfrm>
            <a:custGeom>
              <a:rect b="b" l="l" r="r" t="t"/>
              <a:pathLst>
                <a:path extrusionOk="0" h="7413" w="58237">
                  <a:moveTo>
                    <a:pt x="1756" y="1"/>
                  </a:moveTo>
                  <a:cubicBezTo>
                    <a:pt x="791" y="1"/>
                    <a:pt x="1" y="794"/>
                    <a:pt x="1" y="1760"/>
                  </a:cubicBezTo>
                  <a:lnTo>
                    <a:pt x="1" y="7413"/>
                  </a:lnTo>
                  <a:lnTo>
                    <a:pt x="58237" y="7413"/>
                  </a:lnTo>
                  <a:lnTo>
                    <a:pt x="58237" y="1760"/>
                  </a:lnTo>
                  <a:cubicBezTo>
                    <a:pt x="58237" y="794"/>
                    <a:pt x="57448" y="1"/>
                    <a:pt x="5648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622944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7" y="0"/>
                    <a:pt x="1" y="595"/>
                    <a:pt x="1" y="1328"/>
                  </a:cubicBezTo>
                  <a:cubicBezTo>
                    <a:pt x="1" y="2060"/>
                    <a:pt x="597" y="2656"/>
                    <a:pt x="1329" y="2656"/>
                  </a:cubicBezTo>
                  <a:cubicBezTo>
                    <a:pt x="2065" y="2656"/>
                    <a:pt x="2656" y="2060"/>
                    <a:pt x="2656" y="1328"/>
                  </a:cubicBezTo>
                  <a:cubicBezTo>
                    <a:pt x="2656" y="595"/>
                    <a:pt x="2065" y="0"/>
                    <a:pt x="1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6044560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8" y="0"/>
                  </a:moveTo>
                  <a:cubicBezTo>
                    <a:pt x="596" y="0"/>
                    <a:pt x="0" y="595"/>
                    <a:pt x="0" y="1328"/>
                  </a:cubicBezTo>
                  <a:cubicBezTo>
                    <a:pt x="0" y="2060"/>
                    <a:pt x="596" y="2656"/>
                    <a:pt x="1328" y="2656"/>
                  </a:cubicBezTo>
                  <a:cubicBezTo>
                    <a:pt x="2060" y="2656"/>
                    <a:pt x="2656" y="2060"/>
                    <a:pt x="2656" y="1328"/>
                  </a:cubicBezTo>
                  <a:cubicBezTo>
                    <a:pt x="2656" y="595"/>
                    <a:pt x="2060" y="0"/>
                    <a:pt x="132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585963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3" y="0"/>
                    <a:pt x="0" y="595"/>
                    <a:pt x="0" y="1328"/>
                  </a:cubicBezTo>
                  <a:cubicBezTo>
                    <a:pt x="0" y="2060"/>
                    <a:pt x="593" y="2656"/>
                    <a:pt x="1329" y="2656"/>
                  </a:cubicBezTo>
                  <a:cubicBezTo>
                    <a:pt x="2061" y="2656"/>
                    <a:pt x="2656" y="2060"/>
                    <a:pt x="2656" y="1328"/>
                  </a:cubicBezTo>
                  <a:cubicBezTo>
                    <a:pt x="2656" y="595"/>
                    <a:pt x="2061" y="0"/>
                    <a:pt x="1329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5723516" y="1770377"/>
              <a:ext cx="2288423" cy="1496668"/>
            </a:xfrm>
            <a:custGeom>
              <a:rect b="b" l="l" r="r" t="t"/>
              <a:pathLst>
                <a:path extrusionOk="0" h="38088" w="58237">
                  <a:moveTo>
                    <a:pt x="1" y="1"/>
                  </a:moveTo>
                  <a:lnTo>
                    <a:pt x="1" y="36332"/>
                  </a:lnTo>
                  <a:cubicBezTo>
                    <a:pt x="1" y="37297"/>
                    <a:pt x="791" y="38087"/>
                    <a:pt x="1756" y="38087"/>
                  </a:cubicBezTo>
                  <a:lnTo>
                    <a:pt x="56482" y="38087"/>
                  </a:lnTo>
                  <a:cubicBezTo>
                    <a:pt x="57448" y="38087"/>
                    <a:pt x="58237" y="37297"/>
                    <a:pt x="58237" y="36332"/>
                  </a:cubicBezTo>
                  <a:lnTo>
                    <a:pt x="5823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3"/>
          <p:cNvSpPr txBox="1"/>
          <p:nvPr>
            <p:ph idx="1" type="subTitle"/>
          </p:nvPr>
        </p:nvSpPr>
        <p:spPr>
          <a:xfrm>
            <a:off x="889350" y="2819625"/>
            <a:ext cx="28122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esenciales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Controles de uso frecuente</a:t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280" name="Google Shape;280;p23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3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3"/>
          <p:cNvGrpSpPr/>
          <p:nvPr/>
        </p:nvGrpSpPr>
        <p:grpSpPr>
          <a:xfrm>
            <a:off x="4670099" y="1183057"/>
            <a:ext cx="4222275" cy="2756290"/>
            <a:chOff x="4710406" y="1815485"/>
            <a:chExt cx="3380253" cy="2313100"/>
          </a:xfrm>
        </p:grpSpPr>
        <p:sp>
          <p:nvSpPr>
            <p:cNvPr id="286" name="Google Shape;286;p23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4788962" y="1574575"/>
            <a:ext cx="3984553" cy="2047698"/>
            <a:chOff x="4809799" y="1524015"/>
            <a:chExt cx="3984553" cy="2047698"/>
          </a:xfrm>
        </p:grpSpPr>
        <p:sp>
          <p:nvSpPr>
            <p:cNvPr id="289" name="Google Shape;289;p23"/>
            <p:cNvSpPr/>
            <p:nvPr/>
          </p:nvSpPr>
          <p:spPr>
            <a:xfrm>
              <a:off x="8052890" y="3127164"/>
              <a:ext cx="2554" cy="4951"/>
            </a:xfrm>
            <a:custGeom>
              <a:rect b="b" l="l" r="r" t="t"/>
              <a:pathLst>
                <a:path extrusionOk="0" h="126" w="65">
                  <a:moveTo>
                    <a:pt x="0" y="0"/>
                  </a:moveTo>
                  <a:lnTo>
                    <a:pt x="0" y="126"/>
                  </a:lnTo>
                  <a:cubicBezTo>
                    <a:pt x="18" y="126"/>
                    <a:pt x="36" y="116"/>
                    <a:pt x="47" y="98"/>
                  </a:cubicBezTo>
                  <a:cubicBezTo>
                    <a:pt x="65" y="73"/>
                    <a:pt x="58" y="36"/>
                    <a:pt x="29" y="18"/>
                  </a:cubicBezTo>
                  <a:cubicBezTo>
                    <a:pt x="18" y="15"/>
                    <a:pt x="11" y="8"/>
                    <a:pt x="0" y="0"/>
                  </a:cubicBez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8052890" y="2518830"/>
              <a:ext cx="2554" cy="5973"/>
            </a:xfrm>
            <a:custGeom>
              <a:rect b="b" l="l" r="r" t="t"/>
              <a:pathLst>
                <a:path extrusionOk="0" h="152" w="65">
                  <a:moveTo>
                    <a:pt x="0" y="0"/>
                  </a:moveTo>
                  <a:lnTo>
                    <a:pt x="0" y="151"/>
                  </a:lnTo>
                  <a:cubicBezTo>
                    <a:pt x="15" y="134"/>
                    <a:pt x="29" y="112"/>
                    <a:pt x="43" y="94"/>
                  </a:cubicBezTo>
                  <a:cubicBezTo>
                    <a:pt x="65" y="69"/>
                    <a:pt x="58" y="33"/>
                    <a:pt x="36" y="15"/>
                  </a:cubicBezTo>
                  <a:cubicBezTo>
                    <a:pt x="25" y="8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CCD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 txBox="1"/>
            <p:nvPr/>
          </p:nvSpPr>
          <p:spPr>
            <a:xfrm>
              <a:off x="5694875" y="1524015"/>
              <a:ext cx="586500" cy="33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TP1</a:t>
              </a:r>
              <a:endParaRPr/>
            </a:p>
          </p:txBody>
        </p:sp>
        <p:sp>
          <p:nvSpPr>
            <p:cNvPr id="292" name="Google Shape;292;p23"/>
            <p:cNvSpPr txBox="1"/>
            <p:nvPr/>
          </p:nvSpPr>
          <p:spPr>
            <a:xfrm>
              <a:off x="5694875" y="2012041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TP3</a:t>
              </a:r>
              <a:endParaRPr/>
            </a:p>
          </p:txBody>
        </p:sp>
        <p:sp>
          <p:nvSpPr>
            <p:cNvPr id="293" name="Google Shape;293;p23"/>
            <p:cNvSpPr txBox="1"/>
            <p:nvPr/>
          </p:nvSpPr>
          <p:spPr>
            <a:xfrm>
              <a:off x="5694875" y="2988092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TP5</a:t>
              </a:r>
              <a:endParaRPr/>
            </a:p>
          </p:txBody>
        </p:sp>
        <p:sp>
          <p:nvSpPr>
            <p:cNvPr id="294" name="Google Shape;294;p23"/>
            <p:cNvSpPr txBox="1"/>
            <p:nvPr/>
          </p:nvSpPr>
          <p:spPr>
            <a:xfrm>
              <a:off x="6579947" y="1524015"/>
              <a:ext cx="586500" cy="33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TP2</a:t>
              </a:r>
              <a:endParaRPr/>
            </a:p>
          </p:txBody>
        </p:sp>
        <p:sp>
          <p:nvSpPr>
            <p:cNvPr id="295" name="Google Shape;295;p23"/>
            <p:cNvSpPr txBox="1"/>
            <p:nvPr/>
          </p:nvSpPr>
          <p:spPr>
            <a:xfrm>
              <a:off x="6579947" y="2500066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TP4</a:t>
              </a:r>
              <a:endParaRPr/>
            </a:p>
          </p:txBody>
        </p:sp>
        <p:sp>
          <p:nvSpPr>
            <p:cNvPr id="296" name="Google Shape;296;p23"/>
            <p:cNvSpPr txBox="1"/>
            <p:nvPr/>
          </p:nvSpPr>
          <p:spPr>
            <a:xfrm>
              <a:off x="6579947" y="2988092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TP6</a:t>
              </a:r>
              <a:endParaRPr/>
            </a:p>
          </p:txBody>
        </p:sp>
        <p:sp>
          <p:nvSpPr>
            <p:cNvPr id="297" name="Google Shape;297;p23"/>
            <p:cNvSpPr txBox="1"/>
            <p:nvPr/>
          </p:nvSpPr>
          <p:spPr>
            <a:xfrm>
              <a:off x="7465019" y="1524015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CC6</a:t>
              </a:r>
              <a:endParaRPr/>
            </a:p>
          </p:txBody>
        </p:sp>
        <p:sp>
          <p:nvSpPr>
            <p:cNvPr id="298" name="Google Shape;298;p23"/>
            <p:cNvSpPr txBox="1"/>
            <p:nvPr/>
          </p:nvSpPr>
          <p:spPr>
            <a:xfrm>
              <a:off x="7465019" y="2012041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CC7</a:t>
              </a:r>
              <a:endParaRPr/>
            </a:p>
          </p:txBody>
        </p:sp>
        <p:sp>
          <p:nvSpPr>
            <p:cNvPr id="299" name="Google Shape;299;p23"/>
            <p:cNvSpPr txBox="1"/>
            <p:nvPr/>
          </p:nvSpPr>
          <p:spPr>
            <a:xfrm>
              <a:off x="7465019" y="2500066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CC8</a:t>
              </a:r>
              <a:endParaRPr/>
            </a:p>
          </p:txBody>
        </p:sp>
        <p:sp>
          <p:nvSpPr>
            <p:cNvPr id="300" name="Google Shape;300;p23"/>
            <p:cNvSpPr txBox="1"/>
            <p:nvPr/>
          </p:nvSpPr>
          <p:spPr>
            <a:xfrm>
              <a:off x="7465019" y="2988092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CC9</a:t>
              </a:r>
              <a:endParaRPr/>
            </a:p>
          </p:txBody>
        </p:sp>
        <p:sp>
          <p:nvSpPr>
            <p:cNvPr id="301" name="Google Shape;301;p23"/>
            <p:cNvSpPr txBox="1"/>
            <p:nvPr/>
          </p:nvSpPr>
          <p:spPr>
            <a:xfrm>
              <a:off x="4809799" y="1768024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CP3</a:t>
              </a:r>
              <a:endParaRPr/>
            </a:p>
          </p:txBody>
        </p:sp>
        <p:sp>
          <p:nvSpPr>
            <p:cNvPr id="302" name="Google Shape;302;p23"/>
            <p:cNvSpPr txBox="1"/>
            <p:nvPr/>
          </p:nvSpPr>
          <p:spPr>
            <a:xfrm>
              <a:off x="4809799" y="2256038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CP4</a:t>
              </a:r>
              <a:endParaRPr/>
            </a:p>
          </p:txBody>
        </p:sp>
        <p:sp>
          <p:nvSpPr>
            <p:cNvPr id="303" name="Google Shape;303;p23"/>
            <p:cNvSpPr txBox="1"/>
            <p:nvPr/>
          </p:nvSpPr>
          <p:spPr>
            <a:xfrm>
              <a:off x="4809807" y="3232114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EE2</a:t>
              </a:r>
              <a:endParaRPr/>
            </a:p>
          </p:txBody>
        </p:sp>
        <p:cxnSp>
          <p:nvCxnSpPr>
            <p:cNvPr id="304" name="Google Shape;304;p23"/>
            <p:cNvCxnSpPr>
              <a:stCxn id="291" idx="3"/>
              <a:endCxn id="294" idx="1"/>
            </p:cNvCxnSpPr>
            <p:nvPr/>
          </p:nvCxnSpPr>
          <p:spPr>
            <a:xfrm>
              <a:off x="6281375" y="1693815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5" name="Google Shape;305;p23"/>
            <p:cNvCxnSpPr>
              <a:stCxn id="294" idx="3"/>
              <a:endCxn id="297" idx="1"/>
            </p:cNvCxnSpPr>
            <p:nvPr/>
          </p:nvCxnSpPr>
          <p:spPr>
            <a:xfrm>
              <a:off x="7166447" y="1693815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6" name="Google Shape;306;p23"/>
            <p:cNvCxnSpPr>
              <a:stCxn id="294" idx="2"/>
              <a:endCxn id="292" idx="0"/>
            </p:cNvCxnSpPr>
            <p:nvPr/>
          </p:nvCxnSpPr>
          <p:spPr>
            <a:xfrm rot="5400000">
              <a:off x="6356447" y="1495365"/>
              <a:ext cx="148500" cy="885000"/>
            </a:xfrm>
            <a:prstGeom prst="curvedConnector3">
              <a:avLst>
                <a:gd fmla="val 4997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p23"/>
            <p:cNvCxnSpPr>
              <a:stCxn id="292" idx="3"/>
              <a:endCxn id="295" idx="1"/>
            </p:cNvCxnSpPr>
            <p:nvPr/>
          </p:nvCxnSpPr>
          <p:spPr>
            <a:xfrm>
              <a:off x="6281375" y="2181841"/>
              <a:ext cx="298500" cy="4881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23"/>
            <p:cNvCxnSpPr>
              <a:stCxn id="295" idx="2"/>
              <a:endCxn id="293" idx="0"/>
            </p:cNvCxnSpPr>
            <p:nvPr/>
          </p:nvCxnSpPr>
          <p:spPr>
            <a:xfrm rot="5400000">
              <a:off x="6356447" y="2471416"/>
              <a:ext cx="148500" cy="885000"/>
            </a:xfrm>
            <a:prstGeom prst="curvedConnector3">
              <a:avLst>
                <a:gd fmla="val 4997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23"/>
            <p:cNvCxnSpPr>
              <a:stCxn id="291" idx="2"/>
              <a:endCxn id="301" idx="3"/>
            </p:cNvCxnSpPr>
            <p:nvPr/>
          </p:nvCxnSpPr>
          <p:spPr>
            <a:xfrm rot="5400000">
              <a:off x="5655125" y="1604715"/>
              <a:ext cx="74100" cy="5919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0" name="Google Shape;310;p23"/>
            <p:cNvCxnSpPr>
              <a:stCxn id="292" idx="2"/>
              <a:endCxn id="302" idx="3"/>
            </p:cNvCxnSpPr>
            <p:nvPr/>
          </p:nvCxnSpPr>
          <p:spPr>
            <a:xfrm rot="5400000">
              <a:off x="5655125" y="2092741"/>
              <a:ext cx="74100" cy="5919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1" name="Google Shape;311;p23"/>
            <p:cNvCxnSpPr>
              <a:stCxn id="293" idx="3"/>
              <a:endCxn id="296" idx="1"/>
            </p:cNvCxnSpPr>
            <p:nvPr/>
          </p:nvCxnSpPr>
          <p:spPr>
            <a:xfrm>
              <a:off x="6281375" y="3157892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Google Shape;312;p23"/>
            <p:cNvCxnSpPr>
              <a:stCxn id="301" idx="2"/>
              <a:endCxn id="302" idx="0"/>
            </p:cNvCxnSpPr>
            <p:nvPr/>
          </p:nvCxnSpPr>
          <p:spPr>
            <a:xfrm flipH="1" rot="-5400000">
              <a:off x="5029099" y="2181574"/>
              <a:ext cx="148500" cy="600"/>
            </a:xfrm>
            <a:prstGeom prst="curvedConnector3">
              <a:avLst>
                <a:gd fmla="val 49971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3" name="Google Shape;313;p23"/>
            <p:cNvCxnSpPr>
              <a:stCxn id="292" idx="3"/>
              <a:endCxn id="298" idx="1"/>
            </p:cNvCxnSpPr>
            <p:nvPr/>
          </p:nvCxnSpPr>
          <p:spPr>
            <a:xfrm>
              <a:off x="6281375" y="2181841"/>
              <a:ext cx="1183500" cy="6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4" name="Google Shape;314;p23"/>
            <p:cNvCxnSpPr>
              <a:stCxn id="295" idx="3"/>
              <a:endCxn id="299" idx="1"/>
            </p:cNvCxnSpPr>
            <p:nvPr/>
          </p:nvCxnSpPr>
          <p:spPr>
            <a:xfrm>
              <a:off x="7166447" y="2669866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5" name="Google Shape;315;p23"/>
            <p:cNvCxnSpPr>
              <a:stCxn id="296" idx="3"/>
              <a:endCxn id="300" idx="1"/>
            </p:cNvCxnSpPr>
            <p:nvPr/>
          </p:nvCxnSpPr>
          <p:spPr>
            <a:xfrm>
              <a:off x="7166447" y="3157892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6" name="Google Shape;316;p23"/>
            <p:cNvCxnSpPr>
              <a:stCxn id="296" idx="2"/>
              <a:endCxn id="303" idx="3"/>
            </p:cNvCxnSpPr>
            <p:nvPr/>
          </p:nvCxnSpPr>
          <p:spPr>
            <a:xfrm rot="5400000">
              <a:off x="6097697" y="2626292"/>
              <a:ext cx="74100" cy="14769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7" name="Google Shape;317;p23"/>
            <p:cNvCxnSpPr>
              <a:stCxn id="302" idx="2"/>
              <a:endCxn id="303" idx="0"/>
            </p:cNvCxnSpPr>
            <p:nvPr/>
          </p:nvCxnSpPr>
          <p:spPr>
            <a:xfrm flipH="1" rot="-5400000">
              <a:off x="4785049" y="2913638"/>
              <a:ext cx="636600" cy="600"/>
            </a:xfrm>
            <a:prstGeom prst="curvedConnector3">
              <a:avLst>
                <a:gd fmla="val 4999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8" name="Google Shape;318;p23"/>
            <p:cNvSpPr txBox="1"/>
            <p:nvPr/>
          </p:nvSpPr>
          <p:spPr>
            <a:xfrm>
              <a:off x="8207852" y="2000678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PR3</a:t>
              </a:r>
              <a:endParaRPr/>
            </a:p>
          </p:txBody>
        </p:sp>
      </p:grpSp>
      <p:cxnSp>
        <p:nvCxnSpPr>
          <p:cNvPr id="319" name="Google Shape;319;p23"/>
          <p:cNvCxnSpPr>
            <a:stCxn id="318" idx="2"/>
          </p:cNvCxnSpPr>
          <p:nvPr/>
        </p:nvCxnSpPr>
        <p:spPr>
          <a:xfrm rot="5400000">
            <a:off x="7897965" y="2970738"/>
            <a:ext cx="1162200" cy="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3"/>
          <p:cNvCxnSpPr>
            <a:endCxn id="318" idx="0"/>
          </p:cNvCxnSpPr>
          <p:nvPr/>
        </p:nvCxnSpPr>
        <p:spPr>
          <a:xfrm rot="5400000">
            <a:off x="8250465" y="1816038"/>
            <a:ext cx="465000" cy="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 txBox="1"/>
          <p:nvPr>
            <p:ph type="ctrTitle"/>
          </p:nvPr>
        </p:nvSpPr>
        <p:spPr>
          <a:xfrm>
            <a:off x="3782800" y="1657625"/>
            <a:ext cx="18462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r>
              <a:rPr lang="en"/>
              <a:t>Conceptos</a:t>
            </a:r>
            <a:endParaRPr/>
          </a:p>
        </p:txBody>
      </p:sp>
      <p:sp>
        <p:nvSpPr>
          <p:cNvPr id="330" name="Google Shape;330;p2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Esenciales</a:t>
            </a:r>
            <a:endParaRPr/>
          </a:p>
        </p:txBody>
      </p:sp>
      <p:sp>
        <p:nvSpPr>
          <p:cNvPr id="331" name="Google Shape;331;p24"/>
          <p:cNvSpPr txBox="1"/>
          <p:nvPr>
            <p:ph idx="2" type="ctrTitle"/>
          </p:nvPr>
        </p:nvSpPr>
        <p:spPr>
          <a:xfrm>
            <a:off x="3782800" y="3482450"/>
            <a:ext cx="1899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br>
              <a:rPr lang="en"/>
            </a:br>
            <a:r>
              <a:rPr lang="en"/>
              <a:t>Menúes</a:t>
            </a:r>
            <a:endParaRPr/>
          </a:p>
        </p:txBody>
      </p:sp>
      <p:sp>
        <p:nvSpPr>
          <p:cNvPr id="332" name="Google Shape;332;p24"/>
          <p:cNvSpPr txBox="1"/>
          <p:nvPr>
            <p:ph idx="5" type="subTitle"/>
          </p:nvPr>
        </p:nvSpPr>
        <p:spPr>
          <a:xfrm>
            <a:off x="3782800" y="3659800"/>
            <a:ext cx="2048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utilizar cuando se programa una app gráfica</a:t>
            </a:r>
            <a:endParaRPr/>
          </a:p>
        </p:txBody>
      </p:sp>
      <p:sp>
        <p:nvSpPr>
          <p:cNvPr id="333" name="Google Shape;333;p24"/>
          <p:cNvSpPr txBox="1"/>
          <p:nvPr>
            <p:ph idx="3" type="ctrTitle"/>
          </p:nvPr>
        </p:nvSpPr>
        <p:spPr>
          <a:xfrm>
            <a:off x="6364525" y="1657625"/>
            <a:ext cx="2154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br>
              <a:rPr lang="en"/>
            </a:br>
            <a:r>
              <a:rPr lang="en"/>
              <a:t>Controles</a:t>
            </a:r>
            <a:endParaRPr/>
          </a:p>
        </p:txBody>
      </p:sp>
      <p:sp>
        <p:nvSpPr>
          <p:cNvPr id="334" name="Google Shape;334;p24"/>
          <p:cNvSpPr txBox="1"/>
          <p:nvPr>
            <p:ph idx="6" type="subTitle"/>
          </p:nvPr>
        </p:nvSpPr>
        <p:spPr>
          <a:xfrm>
            <a:off x="636452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uso frecuente</a:t>
            </a:r>
            <a:endParaRPr/>
          </a:p>
        </p:txBody>
      </p:sp>
      <p:sp>
        <p:nvSpPr>
          <p:cNvPr id="335" name="Google Shape;335;p24"/>
          <p:cNvSpPr txBox="1"/>
          <p:nvPr>
            <p:ph idx="4" type="ctrTitle"/>
          </p:nvPr>
        </p:nvSpPr>
        <p:spPr>
          <a:xfrm>
            <a:off x="6364525" y="3482450"/>
            <a:ext cx="234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</a:t>
            </a:r>
            <a:br>
              <a:rPr lang="en"/>
            </a:br>
            <a:r>
              <a:rPr lang="en"/>
              <a:t>Ejemplo</a:t>
            </a:r>
            <a:endParaRPr/>
          </a:p>
        </p:txBody>
      </p:sp>
      <p:sp>
        <p:nvSpPr>
          <p:cNvPr id="336" name="Google Shape;336;p24"/>
          <p:cNvSpPr txBox="1"/>
          <p:nvPr>
            <p:ph idx="7" type="subTitle"/>
          </p:nvPr>
        </p:nvSpPr>
        <p:spPr>
          <a:xfrm>
            <a:off x="6364525" y="3659800"/>
            <a:ext cx="2154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tomará como base la página web de la Cafetería UCA</a:t>
            </a:r>
            <a:endParaRPr/>
          </a:p>
        </p:txBody>
      </p:sp>
      <p:grpSp>
        <p:nvGrpSpPr>
          <p:cNvPr id="337" name="Google Shape;337;p24"/>
          <p:cNvGrpSpPr/>
          <p:nvPr/>
        </p:nvGrpSpPr>
        <p:grpSpPr>
          <a:xfrm>
            <a:off x="563975" y="982900"/>
            <a:ext cx="2214990" cy="3181003"/>
            <a:chOff x="624596" y="982906"/>
            <a:chExt cx="2001980" cy="3181003"/>
          </a:xfrm>
        </p:grpSpPr>
        <p:sp>
          <p:nvSpPr>
            <p:cNvPr id="338" name="Google Shape;338;p24"/>
            <p:cNvSpPr/>
            <p:nvPr/>
          </p:nvSpPr>
          <p:spPr>
            <a:xfrm>
              <a:off x="692176" y="1142009"/>
              <a:ext cx="1934400" cy="30219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624596" y="982906"/>
              <a:ext cx="1881817" cy="2984405"/>
            </a:xfrm>
            <a:custGeom>
              <a:rect b="b" l="l" r="r" t="t"/>
              <a:pathLst>
                <a:path extrusionOk="0" h="74336" w="53747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0" y="4397412"/>
            <a:ext cx="4600713" cy="150450"/>
            <a:chOff x="0" y="4397412"/>
            <a:chExt cx="4600713" cy="150450"/>
          </a:xfrm>
        </p:grpSpPr>
        <p:sp>
          <p:nvSpPr>
            <p:cNvPr id="341" name="Google Shape;341;p2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24"/>
          <p:cNvGrpSpPr/>
          <p:nvPr/>
        </p:nvGrpSpPr>
        <p:grpSpPr>
          <a:xfrm>
            <a:off x="1691827" y="1904259"/>
            <a:ext cx="1418990" cy="2804590"/>
            <a:chOff x="2072827" y="1904259"/>
            <a:chExt cx="1418990" cy="2804590"/>
          </a:xfrm>
        </p:grpSpPr>
        <p:sp>
          <p:nvSpPr>
            <p:cNvPr id="347" name="Google Shape;347;p24"/>
            <p:cNvSpPr/>
            <p:nvPr/>
          </p:nvSpPr>
          <p:spPr>
            <a:xfrm>
              <a:off x="2399847" y="1904259"/>
              <a:ext cx="391230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2789784" y="2455395"/>
              <a:ext cx="31332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2724205" y="2358410"/>
              <a:ext cx="176358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2853507" y="2457531"/>
              <a:ext cx="1646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2759253" y="2491738"/>
              <a:ext cx="149959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3066000" y="2936365"/>
              <a:ext cx="112040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2668115" y="4444154"/>
              <a:ext cx="84660" cy="183781"/>
            </a:xfrm>
            <a:custGeom>
              <a:rect b="b" l="l" r="r" t="t"/>
              <a:pathLst>
                <a:path extrusionOk="0" h="5249" w="2418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2119709" y="4233657"/>
              <a:ext cx="166414" cy="190433"/>
            </a:xfrm>
            <a:custGeom>
              <a:rect b="b" l="l" r="r" t="t"/>
              <a:pathLst>
                <a:path extrusionOk="0" h="5439" w="4753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2072827" y="4366600"/>
              <a:ext cx="225516" cy="194775"/>
            </a:xfrm>
            <a:custGeom>
              <a:rect b="b" l="l" r="r" t="t"/>
              <a:pathLst>
                <a:path extrusionOk="0" h="5563" w="6441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43536" y="4618587"/>
              <a:ext cx="241411" cy="90262"/>
            </a:xfrm>
            <a:custGeom>
              <a:rect b="b" l="l" r="r" t="t"/>
              <a:pathLst>
                <a:path extrusionOk="0" h="2578" w="6895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2670670" y="4520551"/>
              <a:ext cx="665" cy="18417"/>
            </a:xfrm>
            <a:custGeom>
              <a:rect b="b" l="l" r="r" t="t"/>
              <a:pathLst>
                <a:path extrusionOk="0" h="526" w="19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2670776" y="4520551"/>
              <a:ext cx="79828" cy="18417"/>
            </a:xfrm>
            <a:custGeom>
              <a:rect b="b" l="l" r="r" t="t"/>
              <a:pathLst>
                <a:path extrusionOk="0" h="526" w="228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164701" y="4300391"/>
              <a:ext cx="9313" cy="16141"/>
            </a:xfrm>
            <a:custGeom>
              <a:rect b="b" l="l" r="r" t="t"/>
              <a:pathLst>
                <a:path extrusionOk="0" h="461" w="266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2164701" y="4300391"/>
              <a:ext cx="82700" cy="46041"/>
            </a:xfrm>
            <a:custGeom>
              <a:rect b="b" l="l" r="r" t="t"/>
              <a:pathLst>
                <a:path extrusionOk="0" h="1315" w="2362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2427857" y="2340868"/>
              <a:ext cx="454952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564687" y="2178829"/>
              <a:ext cx="194599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2657436" y="2245668"/>
              <a:ext cx="11484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2664368" y="2279351"/>
              <a:ext cx="280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606562" y="2210096"/>
              <a:ext cx="62357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2480236" y="1964936"/>
              <a:ext cx="258952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465671" y="1949286"/>
              <a:ext cx="2212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571234" y="2842496"/>
              <a:ext cx="298517" cy="1678079"/>
            </a:xfrm>
            <a:custGeom>
              <a:rect b="b" l="l" r="r" t="t"/>
              <a:pathLst>
                <a:path extrusionOk="0" h="47928" w="8526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2644516" y="4479376"/>
              <a:ext cx="140925" cy="45131"/>
            </a:xfrm>
            <a:custGeom>
              <a:rect b="b" l="l" r="r" t="t"/>
              <a:pathLst>
                <a:path extrusionOk="0" h="1289" w="4025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2643641" y="3424583"/>
              <a:ext cx="4307" cy="41035"/>
            </a:xfrm>
            <a:custGeom>
              <a:rect b="b" l="l" r="r" t="t"/>
              <a:pathLst>
                <a:path extrusionOk="0" h="1172" w="123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643641" y="3130125"/>
              <a:ext cx="72406" cy="421936"/>
            </a:xfrm>
            <a:custGeom>
              <a:rect b="b" l="l" r="r" t="t"/>
              <a:pathLst>
                <a:path extrusionOk="0" h="12051" w="2068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162670" y="2842496"/>
              <a:ext cx="559430" cy="1494228"/>
            </a:xfrm>
            <a:custGeom>
              <a:rect b="b" l="l" r="r" t="t"/>
              <a:pathLst>
                <a:path extrusionOk="0" h="42677" w="15978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2148980" y="4247137"/>
              <a:ext cx="153460" cy="99926"/>
            </a:xfrm>
            <a:custGeom>
              <a:rect b="b" l="l" r="r" t="t"/>
              <a:pathLst>
                <a:path extrusionOk="0" h="2854" w="4383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2625784" y="2083314"/>
              <a:ext cx="17506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2696300" y="2067594"/>
              <a:ext cx="17611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2700817" y="2060801"/>
              <a:ext cx="14110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78443" y="2096759"/>
              <a:ext cx="31196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2620147" y="2156876"/>
              <a:ext cx="50558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2484893" y="2137129"/>
              <a:ext cx="74472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2594623" y="2046096"/>
              <a:ext cx="44011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2677183" y="2017490"/>
              <a:ext cx="39249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2205911" y="4422306"/>
              <a:ext cx="41490" cy="20972"/>
            </a:xfrm>
            <a:custGeom>
              <a:rect b="b" l="l" r="r" t="t"/>
              <a:pathLst>
                <a:path extrusionOk="0" h="599" w="1185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2206051" y="4400633"/>
              <a:ext cx="35713" cy="25594"/>
            </a:xfrm>
            <a:custGeom>
              <a:rect b="b" l="l" r="r" t="t"/>
              <a:pathLst>
                <a:path extrusionOk="0" h="731" w="102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2753336" y="4612390"/>
              <a:ext cx="49683" cy="20202"/>
            </a:xfrm>
            <a:custGeom>
              <a:rect b="b" l="l" r="r" t="t"/>
              <a:pathLst>
                <a:path extrusionOk="0" h="577" w="1419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2753476" y="4593763"/>
              <a:ext cx="30811" cy="36063"/>
            </a:xfrm>
            <a:custGeom>
              <a:rect b="b" l="l" r="r" t="t"/>
              <a:pathLst>
                <a:path extrusionOk="0" h="1030" w="88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2630301" y="2076522"/>
              <a:ext cx="14005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470853" y="2821103"/>
              <a:ext cx="34648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2513323" y="2818617"/>
              <a:ext cx="19397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2513323" y="2818617"/>
              <a:ext cx="19257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2772348" y="2818617"/>
              <a:ext cx="19467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2643396" y="2818617"/>
              <a:ext cx="19362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475381" y="2091484"/>
              <a:ext cx="1013577" cy="907769"/>
            </a:xfrm>
            <a:custGeom>
              <a:rect b="b" l="l" r="r" t="t"/>
              <a:pathLst>
                <a:path extrusionOk="0" h="25927" w="28949">
                  <a:moveTo>
                    <a:pt x="27853" y="1"/>
                  </a:moveTo>
                  <a:lnTo>
                    <a:pt x="8130" y="5173"/>
                  </a:lnTo>
                  <a:lnTo>
                    <a:pt x="9221" y="6009"/>
                  </a:lnTo>
                  <a:lnTo>
                    <a:pt x="28948" y="837"/>
                  </a:lnTo>
                  <a:lnTo>
                    <a:pt x="27853" y="1"/>
                  </a:lnTo>
                  <a:close/>
                  <a:moveTo>
                    <a:pt x="12606" y="8594"/>
                  </a:moveTo>
                  <a:lnTo>
                    <a:pt x="10908" y="10815"/>
                  </a:lnTo>
                  <a:lnTo>
                    <a:pt x="3163" y="20948"/>
                  </a:lnTo>
                  <a:lnTo>
                    <a:pt x="1" y="25090"/>
                  </a:lnTo>
                  <a:lnTo>
                    <a:pt x="1091" y="25927"/>
                  </a:lnTo>
                  <a:lnTo>
                    <a:pt x="13697" y="9430"/>
                  </a:lnTo>
                  <a:lnTo>
                    <a:pt x="12606" y="8594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2509787" y="2116997"/>
              <a:ext cx="982031" cy="1171798"/>
            </a:xfrm>
            <a:custGeom>
              <a:rect b="b" l="l" r="r" t="t"/>
              <a:pathLst>
                <a:path extrusionOk="0" h="33468" w="28048">
                  <a:moveTo>
                    <a:pt x="27857" y="0"/>
                  </a:moveTo>
                  <a:lnTo>
                    <a:pt x="8130" y="5172"/>
                  </a:lnTo>
                  <a:lnTo>
                    <a:pt x="12606" y="8593"/>
                  </a:lnTo>
                  <a:lnTo>
                    <a:pt x="0" y="25090"/>
                  </a:lnTo>
                  <a:lnTo>
                    <a:pt x="10962" y="33467"/>
                  </a:lnTo>
                  <a:lnTo>
                    <a:pt x="23572" y="16971"/>
                  </a:lnTo>
                  <a:lnTo>
                    <a:pt x="28048" y="20390"/>
                  </a:lnTo>
                  <a:lnTo>
                    <a:pt x="28048" y="20390"/>
                  </a:lnTo>
                  <a:lnTo>
                    <a:pt x="27857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3105459" y="2917633"/>
              <a:ext cx="72581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2592592" y="2194375"/>
              <a:ext cx="843906" cy="1008185"/>
            </a:xfrm>
            <a:custGeom>
              <a:rect b="b" l="l" r="r" t="t"/>
              <a:pathLst>
                <a:path extrusionOk="0" h="28795" w="24103">
                  <a:moveTo>
                    <a:pt x="23213" y="181"/>
                  </a:moveTo>
                  <a:cubicBezTo>
                    <a:pt x="23342" y="181"/>
                    <a:pt x="23468" y="224"/>
                    <a:pt x="23572" y="302"/>
                  </a:cubicBezTo>
                  <a:cubicBezTo>
                    <a:pt x="23715" y="413"/>
                    <a:pt x="23801" y="582"/>
                    <a:pt x="23801" y="766"/>
                  </a:cubicBezTo>
                  <a:lnTo>
                    <a:pt x="23920" y="13475"/>
                  </a:lnTo>
                  <a:cubicBezTo>
                    <a:pt x="23924" y="13705"/>
                    <a:pt x="23801" y="13906"/>
                    <a:pt x="23594" y="14007"/>
                  </a:cubicBezTo>
                  <a:cubicBezTo>
                    <a:pt x="23508" y="14050"/>
                    <a:pt x="23418" y="14071"/>
                    <a:pt x="23328" y="14071"/>
                  </a:cubicBezTo>
                  <a:cubicBezTo>
                    <a:pt x="23203" y="14071"/>
                    <a:pt x="23080" y="14032"/>
                    <a:pt x="22973" y="13949"/>
                  </a:cubicBezTo>
                  <a:lnTo>
                    <a:pt x="21497" y="12822"/>
                  </a:lnTo>
                  <a:cubicBezTo>
                    <a:pt x="21357" y="12715"/>
                    <a:pt x="21192" y="12664"/>
                    <a:pt x="21031" y="12664"/>
                  </a:cubicBezTo>
                  <a:cubicBezTo>
                    <a:pt x="20798" y="12664"/>
                    <a:pt x="20568" y="12768"/>
                    <a:pt x="20417" y="12965"/>
                  </a:cubicBezTo>
                  <a:lnTo>
                    <a:pt x="8637" y="28382"/>
                  </a:lnTo>
                  <a:cubicBezTo>
                    <a:pt x="8519" y="28532"/>
                    <a:pt x="8343" y="28612"/>
                    <a:pt x="8166" y="28612"/>
                  </a:cubicBezTo>
                  <a:cubicBezTo>
                    <a:pt x="8041" y="28612"/>
                    <a:pt x="7916" y="28572"/>
                    <a:pt x="7808" y="28493"/>
                  </a:cubicBezTo>
                  <a:lnTo>
                    <a:pt x="511" y="22915"/>
                  </a:lnTo>
                  <a:cubicBezTo>
                    <a:pt x="252" y="22718"/>
                    <a:pt x="202" y="22348"/>
                    <a:pt x="400" y="22090"/>
                  </a:cubicBezTo>
                  <a:lnTo>
                    <a:pt x="12183" y="6673"/>
                  </a:lnTo>
                  <a:cubicBezTo>
                    <a:pt x="12438" y="6336"/>
                    <a:pt x="12374" y="5852"/>
                    <a:pt x="12036" y="5593"/>
                  </a:cubicBezTo>
                  <a:lnTo>
                    <a:pt x="10561" y="4462"/>
                  </a:lnTo>
                  <a:cubicBezTo>
                    <a:pt x="10378" y="4323"/>
                    <a:pt x="10295" y="4107"/>
                    <a:pt x="10341" y="3881"/>
                  </a:cubicBezTo>
                  <a:cubicBezTo>
                    <a:pt x="10384" y="3655"/>
                    <a:pt x="10546" y="3483"/>
                    <a:pt x="10769" y="3425"/>
                  </a:cubicBezTo>
                  <a:lnTo>
                    <a:pt x="23062" y="202"/>
                  </a:lnTo>
                  <a:cubicBezTo>
                    <a:pt x="23112" y="188"/>
                    <a:pt x="23163" y="181"/>
                    <a:pt x="23213" y="181"/>
                  </a:cubicBezTo>
                  <a:close/>
                  <a:moveTo>
                    <a:pt x="23213" y="1"/>
                  </a:moveTo>
                  <a:cubicBezTo>
                    <a:pt x="23148" y="1"/>
                    <a:pt x="23084" y="9"/>
                    <a:pt x="23016" y="26"/>
                  </a:cubicBezTo>
                  <a:lnTo>
                    <a:pt x="10722" y="3249"/>
                  </a:lnTo>
                  <a:cubicBezTo>
                    <a:pt x="10435" y="3325"/>
                    <a:pt x="10220" y="3554"/>
                    <a:pt x="10162" y="3845"/>
                  </a:cubicBezTo>
                  <a:cubicBezTo>
                    <a:pt x="10105" y="4136"/>
                    <a:pt x="10217" y="4427"/>
                    <a:pt x="10449" y="4606"/>
                  </a:cubicBezTo>
                  <a:lnTo>
                    <a:pt x="11928" y="5737"/>
                  </a:lnTo>
                  <a:cubicBezTo>
                    <a:pt x="12187" y="5934"/>
                    <a:pt x="12237" y="6304"/>
                    <a:pt x="12039" y="6562"/>
                  </a:cubicBezTo>
                  <a:lnTo>
                    <a:pt x="256" y="21979"/>
                  </a:lnTo>
                  <a:cubicBezTo>
                    <a:pt x="1" y="22315"/>
                    <a:pt x="65" y="22800"/>
                    <a:pt x="403" y="23059"/>
                  </a:cubicBezTo>
                  <a:lnTo>
                    <a:pt x="7700" y="28637"/>
                  </a:lnTo>
                  <a:cubicBezTo>
                    <a:pt x="7836" y="28741"/>
                    <a:pt x="8002" y="28794"/>
                    <a:pt x="8166" y="28794"/>
                  </a:cubicBezTo>
                  <a:cubicBezTo>
                    <a:pt x="8396" y="28794"/>
                    <a:pt x="8626" y="28690"/>
                    <a:pt x="8780" y="28489"/>
                  </a:cubicBezTo>
                  <a:lnTo>
                    <a:pt x="20561" y="13073"/>
                  </a:lnTo>
                  <a:cubicBezTo>
                    <a:pt x="20675" y="12922"/>
                    <a:pt x="20851" y="12844"/>
                    <a:pt x="21031" y="12844"/>
                  </a:cubicBezTo>
                  <a:cubicBezTo>
                    <a:pt x="21152" y="12844"/>
                    <a:pt x="21278" y="12883"/>
                    <a:pt x="21386" y="12965"/>
                  </a:cubicBezTo>
                  <a:lnTo>
                    <a:pt x="22865" y="14093"/>
                  </a:lnTo>
                  <a:cubicBezTo>
                    <a:pt x="23001" y="14196"/>
                    <a:pt x="23166" y="14251"/>
                    <a:pt x="23332" y="14251"/>
                  </a:cubicBezTo>
                  <a:cubicBezTo>
                    <a:pt x="23446" y="14251"/>
                    <a:pt x="23564" y="14226"/>
                    <a:pt x="23676" y="14171"/>
                  </a:cubicBezTo>
                  <a:cubicBezTo>
                    <a:pt x="23942" y="14039"/>
                    <a:pt x="24103" y="13770"/>
                    <a:pt x="24103" y="13475"/>
                  </a:cubicBezTo>
                  <a:lnTo>
                    <a:pt x="23985" y="766"/>
                  </a:lnTo>
                  <a:cubicBezTo>
                    <a:pt x="23981" y="525"/>
                    <a:pt x="23870" y="306"/>
                    <a:pt x="23680" y="159"/>
                  </a:cubicBezTo>
                  <a:cubicBezTo>
                    <a:pt x="23543" y="55"/>
                    <a:pt x="23382" y="1"/>
                    <a:pt x="232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2614090" y="2645304"/>
              <a:ext cx="7006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359722" y="2457075"/>
              <a:ext cx="28748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356851" y="2359775"/>
              <a:ext cx="170931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2348168" y="2472376"/>
              <a:ext cx="146702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2661112" y="2623946"/>
              <a:ext cx="78953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24"/>
          <p:cNvSpPr txBox="1"/>
          <p:nvPr>
            <p:ph type="ctrTitle"/>
          </p:nvPr>
        </p:nvSpPr>
        <p:spPr>
          <a:xfrm rot="-3144022">
            <a:off x="2150808" y="2540441"/>
            <a:ext cx="1012882" cy="3206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853550" y="285950"/>
            <a:ext cx="3149172" cy="773956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GUI es la sigla de “Graphical User Interface”,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español, Interfaz Gráfica de Usuario.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07" name="Google Shape;407;p25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408" name="Google Shape;408;p25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5"/>
          <p:cNvSpPr txBox="1"/>
          <p:nvPr>
            <p:ph type="ctrTitle"/>
          </p:nvPr>
        </p:nvSpPr>
        <p:spPr>
          <a:xfrm>
            <a:off x="1672452" y="1119325"/>
            <a:ext cx="59379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esenciales de la GUI en C#</a:t>
            </a:r>
            <a:endParaRPr/>
          </a:p>
        </p:txBody>
      </p:sp>
      <p:grpSp>
        <p:nvGrpSpPr>
          <p:cNvPr id="412" name="Google Shape;412;p25"/>
          <p:cNvGrpSpPr/>
          <p:nvPr/>
        </p:nvGrpSpPr>
        <p:grpSpPr>
          <a:xfrm>
            <a:off x="3838296" y="514557"/>
            <a:ext cx="335765" cy="313500"/>
            <a:chOff x="4694531" y="2250235"/>
            <a:chExt cx="1090502" cy="1018186"/>
          </a:xfrm>
        </p:grpSpPr>
        <p:sp>
          <p:nvSpPr>
            <p:cNvPr id="413" name="Google Shape;413;p25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25"/>
          <p:cNvGrpSpPr/>
          <p:nvPr/>
        </p:nvGrpSpPr>
        <p:grpSpPr>
          <a:xfrm>
            <a:off x="179846" y="1038862"/>
            <a:ext cx="1501060" cy="2761613"/>
            <a:chOff x="1322846" y="1877062"/>
            <a:chExt cx="1501060" cy="2761613"/>
          </a:xfrm>
        </p:grpSpPr>
        <p:sp>
          <p:nvSpPr>
            <p:cNvPr id="417" name="Google Shape;417;p25"/>
            <p:cNvSpPr/>
            <p:nvPr/>
          </p:nvSpPr>
          <p:spPr>
            <a:xfrm>
              <a:off x="1322846" y="4625151"/>
              <a:ext cx="1500977" cy="13525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2090214" y="4496006"/>
              <a:ext cx="283112" cy="132026"/>
            </a:xfrm>
            <a:custGeom>
              <a:rect b="b" l="l" r="r" t="t"/>
              <a:pathLst>
                <a:path extrusionOk="0" h="4156" w="8912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2090659" y="4612756"/>
              <a:ext cx="254807" cy="5242"/>
            </a:xfrm>
            <a:custGeom>
              <a:rect b="b" l="l" r="r" t="t"/>
              <a:pathLst>
                <a:path extrusionOk="0" h="165" w="8021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2245436" y="4583815"/>
              <a:ext cx="13533" cy="15757"/>
            </a:xfrm>
            <a:custGeom>
              <a:rect b="b" l="l" r="r" t="t"/>
              <a:pathLst>
                <a:path extrusionOk="0" h="496" w="426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2255030" y="4586420"/>
              <a:ext cx="12961" cy="18711"/>
            </a:xfrm>
            <a:custGeom>
              <a:rect b="b" l="l" r="r" t="t"/>
              <a:pathLst>
                <a:path extrusionOk="0" h="589" w="408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2092470" y="4584958"/>
              <a:ext cx="44760" cy="29925"/>
            </a:xfrm>
            <a:custGeom>
              <a:rect b="b" l="l" r="r" t="t"/>
              <a:pathLst>
                <a:path extrusionOk="0" h="942" w="1409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2232125" y="4582798"/>
              <a:ext cx="15693" cy="7402"/>
            </a:xfrm>
            <a:custGeom>
              <a:rect b="b" l="l" r="r" t="t"/>
              <a:pathLst>
                <a:path extrusionOk="0" h="233" w="494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226438" y="4572791"/>
              <a:ext cx="18425" cy="5115"/>
            </a:xfrm>
            <a:custGeom>
              <a:rect b="b" l="l" r="r" t="t"/>
              <a:pathLst>
                <a:path extrusionOk="0" h="161" w="58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670659" y="1877062"/>
              <a:ext cx="153246" cy="213255"/>
            </a:xfrm>
            <a:custGeom>
              <a:rect b="b" l="l" r="r" t="t"/>
              <a:pathLst>
                <a:path extrusionOk="0" h="6713" w="4824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1952688" y="2001405"/>
              <a:ext cx="216337" cy="375841"/>
            </a:xfrm>
            <a:custGeom>
              <a:rect b="b" l="l" r="r" t="t"/>
              <a:pathLst>
                <a:path extrusionOk="0" h="11831" w="681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1890739" y="1948828"/>
              <a:ext cx="311004" cy="324854"/>
            </a:xfrm>
            <a:custGeom>
              <a:rect b="b" l="l" r="r" t="t"/>
              <a:pathLst>
                <a:path extrusionOk="0" h="10226" w="979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1542936" y="4518435"/>
              <a:ext cx="147528" cy="109534"/>
            </a:xfrm>
            <a:custGeom>
              <a:rect b="b" l="l" r="r" t="t"/>
              <a:pathLst>
                <a:path extrusionOk="0" h="3448" w="4644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1613081" y="4522946"/>
              <a:ext cx="16043" cy="83803"/>
            </a:xfrm>
            <a:custGeom>
              <a:rect b="b" l="l" r="r" t="t"/>
              <a:pathLst>
                <a:path extrusionOk="0" h="2638" w="505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1546494" y="4592424"/>
              <a:ext cx="139586" cy="25732"/>
            </a:xfrm>
            <a:custGeom>
              <a:rect b="b" l="l" r="r" t="t"/>
              <a:pathLst>
                <a:path extrusionOk="0" h="810" w="4394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1511294" y="3054281"/>
              <a:ext cx="776588" cy="1512069"/>
            </a:xfrm>
            <a:custGeom>
              <a:rect b="b" l="l" r="r" t="t"/>
              <a:pathLst>
                <a:path extrusionOk="0" h="47598" w="24446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932165" y="3255885"/>
              <a:ext cx="176119" cy="37549"/>
            </a:xfrm>
            <a:custGeom>
              <a:rect b="b" l="l" r="r" t="t"/>
              <a:pathLst>
                <a:path extrusionOk="0" h="1182" w="5544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1525622" y="4471798"/>
              <a:ext cx="227741" cy="8323"/>
            </a:xfrm>
            <a:custGeom>
              <a:rect b="b" l="l" r="r" t="t"/>
              <a:pathLst>
                <a:path extrusionOk="0" h="262" w="7169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2040369" y="4471703"/>
              <a:ext cx="245880" cy="8545"/>
            </a:xfrm>
            <a:custGeom>
              <a:rect b="b" l="l" r="r" t="t"/>
              <a:pathLst>
                <a:path extrusionOk="0" h="269" w="774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1632555" y="3296962"/>
              <a:ext cx="255824" cy="1178860"/>
            </a:xfrm>
            <a:custGeom>
              <a:rect b="b" l="l" r="r" t="t"/>
              <a:pathLst>
                <a:path extrusionOk="0" h="37109" w="8053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149908" y="3290672"/>
              <a:ext cx="14486" cy="1185277"/>
            </a:xfrm>
            <a:custGeom>
              <a:rect b="b" l="l" r="r" t="t"/>
              <a:pathLst>
                <a:path extrusionOk="0" h="37311" w="456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1557423" y="2036192"/>
              <a:ext cx="1218029" cy="1049916"/>
            </a:xfrm>
            <a:custGeom>
              <a:rect b="b" l="l" r="r" t="t"/>
              <a:pathLst>
                <a:path extrusionOk="0" h="33050" w="38342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1764967" y="2513102"/>
              <a:ext cx="18425" cy="573022"/>
            </a:xfrm>
            <a:custGeom>
              <a:rect b="b" l="l" r="r" t="t"/>
              <a:pathLst>
                <a:path extrusionOk="0" h="18038" w="58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472550" y="2314421"/>
              <a:ext cx="26462" cy="59405"/>
            </a:xfrm>
            <a:custGeom>
              <a:rect b="b" l="l" r="r" t="t"/>
              <a:pathLst>
                <a:path extrusionOk="0" h="1870" w="833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2472550" y="2314421"/>
              <a:ext cx="46031" cy="37009"/>
            </a:xfrm>
            <a:custGeom>
              <a:rect b="b" l="l" r="r" t="t"/>
              <a:pathLst>
                <a:path extrusionOk="0" h="1165" w="1449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2644133" y="2062941"/>
              <a:ext cx="116301" cy="62074"/>
            </a:xfrm>
            <a:custGeom>
              <a:rect b="b" l="l" r="r" t="t"/>
              <a:pathLst>
                <a:path extrusionOk="0" h="1954" w="3661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1716552" y="2787774"/>
              <a:ext cx="59945" cy="13533"/>
            </a:xfrm>
            <a:custGeom>
              <a:rect b="b" l="l" r="r" t="t"/>
              <a:pathLst>
                <a:path extrusionOk="0" h="426" w="1887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2129385" y="2353973"/>
              <a:ext cx="100639" cy="131867"/>
            </a:xfrm>
            <a:custGeom>
              <a:rect b="b" l="l" r="r" t="t"/>
              <a:pathLst>
                <a:path extrusionOk="0" h="4151" w="3168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1766015" y="3055457"/>
              <a:ext cx="491284" cy="30814"/>
            </a:xfrm>
            <a:custGeom>
              <a:rect b="b" l="l" r="r" t="t"/>
              <a:pathLst>
                <a:path extrusionOk="0" h="970" w="15465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1651521" y="2349113"/>
              <a:ext cx="414852" cy="325140"/>
            </a:xfrm>
            <a:custGeom>
              <a:rect b="b" l="l" r="r" t="t"/>
              <a:pathLst>
                <a:path extrusionOk="0" h="10235" w="13059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2002660" y="2627501"/>
              <a:ext cx="244927" cy="327523"/>
            </a:xfrm>
            <a:custGeom>
              <a:rect b="b" l="l" r="r" t="t"/>
              <a:pathLst>
                <a:path extrusionOk="0" h="10310" w="771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1778723" y="2764774"/>
              <a:ext cx="197499" cy="310909"/>
            </a:xfrm>
            <a:custGeom>
              <a:rect b="b" l="l" r="r" t="t"/>
              <a:pathLst>
                <a:path extrusionOk="0" h="9787" w="6217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1944015" y="2615747"/>
              <a:ext cx="55561" cy="54449"/>
            </a:xfrm>
            <a:custGeom>
              <a:rect b="b" l="l" r="r" t="t"/>
              <a:pathLst>
                <a:path extrusionOk="0" h="1714" w="1749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1620769" y="2741011"/>
              <a:ext cx="98066" cy="229997"/>
            </a:xfrm>
            <a:custGeom>
              <a:rect b="b" l="l" r="r" t="t"/>
              <a:pathLst>
                <a:path extrusionOk="0" h="7240" w="3087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2308529" y="2410903"/>
              <a:ext cx="257634" cy="131899"/>
            </a:xfrm>
            <a:custGeom>
              <a:rect b="b" l="l" r="r" t="t"/>
              <a:pathLst>
                <a:path extrusionOk="0" h="4152" w="811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2516073" y="2080318"/>
              <a:ext cx="148227" cy="184029"/>
            </a:xfrm>
            <a:custGeom>
              <a:rect b="b" l="l" r="r" t="t"/>
              <a:pathLst>
                <a:path extrusionOk="0" h="5793" w="4666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952434" y="2346381"/>
              <a:ext cx="143144" cy="4447"/>
            </a:xfrm>
            <a:custGeom>
              <a:rect b="b" l="l" r="r" t="t"/>
              <a:pathLst>
                <a:path extrusionOk="0" h="140" w="4506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5"/>
          <p:cNvGrpSpPr/>
          <p:nvPr/>
        </p:nvGrpSpPr>
        <p:grpSpPr>
          <a:xfrm>
            <a:off x="2497921" y="3930105"/>
            <a:ext cx="519733" cy="485268"/>
            <a:chOff x="4694531" y="2250235"/>
            <a:chExt cx="1090502" cy="1018186"/>
          </a:xfrm>
        </p:grpSpPr>
        <p:sp>
          <p:nvSpPr>
            <p:cNvPr id="454" name="Google Shape;454;p25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5"/>
          <p:cNvSpPr txBox="1"/>
          <p:nvPr/>
        </p:nvSpPr>
        <p:spPr>
          <a:xfrm>
            <a:off x="1658500" y="1334335"/>
            <a:ext cx="59379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Controles</a:t>
            </a:r>
            <a:endParaRPr b="1"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Se denomina de esta manera a todo </a:t>
            </a:r>
            <a:r>
              <a:rPr b="1" lang="en" sz="12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objeto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que tendrá interacción con el usuario, hay gran variedad: cajas de texto, botones, imágenes, menúes, etc.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</a:t>
            </a:r>
            <a:endParaRPr b="1"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Son el equivalente a los </a:t>
            </a:r>
            <a:r>
              <a:rPr b="1" lang="en" sz="12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atributos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 los controles, sirven para configurar y personalizar su aspecto y comportamiento. Ejemplo: name, text, visible, enabled, font, etc.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Eventos</a:t>
            </a:r>
            <a:endParaRPr b="1"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Son el equivalente a los </a:t>
            </a:r>
            <a:r>
              <a:rPr b="1" lang="en" sz="12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métodos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 los controles, se ejecutan cuando sucede determinada acción provocada por el usuario u otras fuentes: clic, presionar una tecla, cerrar una ventana, ocurrir cada cierto tiempo, etc.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8088403" y="2397922"/>
            <a:ext cx="1000385" cy="883233"/>
            <a:chOff x="6472501" y="1326053"/>
            <a:chExt cx="1000385" cy="883233"/>
          </a:xfrm>
        </p:grpSpPr>
        <p:sp>
          <p:nvSpPr>
            <p:cNvPr id="459" name="Google Shape;459;p25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5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25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464" name="Google Shape;464;p25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9" name="Google Shape;4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913" y="3499831"/>
            <a:ext cx="3465900" cy="145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470" name="Google Shape;4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900" y="3873598"/>
            <a:ext cx="4523700" cy="117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75" y="152400"/>
            <a:ext cx="7160156" cy="483869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6" name="Google Shape;4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265" y="1739938"/>
            <a:ext cx="1529375" cy="15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6"/>
          <p:cNvPicPr preferRelativeResize="0"/>
          <p:nvPr/>
        </p:nvPicPr>
        <p:blipFill rotWithShape="1">
          <a:blip r:embed="rId5">
            <a:alphaModFix/>
          </a:blip>
          <a:srcRect b="0" l="9258" r="9808" t="0"/>
          <a:stretch/>
        </p:blipFill>
        <p:spPr>
          <a:xfrm>
            <a:off x="7458265" y="3421713"/>
            <a:ext cx="1529400" cy="94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6"/>
          <p:cNvPicPr preferRelativeResize="0"/>
          <p:nvPr/>
        </p:nvPicPr>
        <p:blipFill rotWithShape="1">
          <a:blip r:embed="rId6">
            <a:alphaModFix/>
          </a:blip>
          <a:srcRect b="38189" l="11017" r="12785" t="29234"/>
          <a:stretch/>
        </p:blipFill>
        <p:spPr>
          <a:xfrm>
            <a:off x="7458275" y="776950"/>
            <a:ext cx="1529400" cy="65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479" name="Google Shape;479;p26"/>
          <p:cNvSpPr/>
          <p:nvPr/>
        </p:nvSpPr>
        <p:spPr>
          <a:xfrm>
            <a:off x="286806" y="497525"/>
            <a:ext cx="1180800" cy="43638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1522000" y="655650"/>
            <a:ext cx="4396500" cy="31428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1522000" y="3844376"/>
            <a:ext cx="4396500" cy="231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6021525" y="2182875"/>
            <a:ext cx="1155300" cy="2641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"/>
          <p:cNvSpPr/>
          <p:nvPr/>
        </p:nvSpPr>
        <p:spPr>
          <a:xfrm>
            <a:off x="6021525" y="497525"/>
            <a:ext cx="1155300" cy="1642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Controles de uso frecuente</a:t>
            </a:r>
            <a:endParaRPr/>
          </a:p>
        </p:txBody>
      </p:sp>
      <p:pic>
        <p:nvPicPr>
          <p:cNvPr id="489" name="Google Shape;489;p27"/>
          <p:cNvPicPr preferRelativeResize="0"/>
          <p:nvPr/>
        </p:nvPicPr>
        <p:blipFill rotWithShape="1">
          <a:blip r:embed="rId3">
            <a:alphaModFix/>
          </a:blip>
          <a:srcRect b="0" l="0" r="1332" t="0"/>
          <a:stretch/>
        </p:blipFill>
        <p:spPr>
          <a:xfrm>
            <a:off x="267675" y="1221995"/>
            <a:ext cx="4304100" cy="3642300"/>
          </a:xfrm>
          <a:prstGeom prst="roundRect">
            <a:avLst>
              <a:gd fmla="val 303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0" name="Google Shape;490;p27"/>
          <p:cNvSpPr/>
          <p:nvPr/>
        </p:nvSpPr>
        <p:spPr>
          <a:xfrm>
            <a:off x="5070125" y="1836017"/>
            <a:ext cx="3650100" cy="2487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91" name="Google Shape;491;p27"/>
          <p:cNvSpPr/>
          <p:nvPr/>
        </p:nvSpPr>
        <p:spPr>
          <a:xfrm>
            <a:off x="5130602" y="1763275"/>
            <a:ext cx="3650100" cy="2487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92" name="Google Shape;492;p27"/>
          <p:cNvSpPr txBox="1"/>
          <p:nvPr/>
        </p:nvSpPr>
        <p:spPr>
          <a:xfrm>
            <a:off x="5162639" y="1898005"/>
            <a:ext cx="35745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Frame - formulario - ventana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frmNombre.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Contienen todos los elementos que el usuario puede ver (y algunos que no), se puede tener una o varias abiertas al mismo tiempo.</a:t>
            </a:r>
            <a:b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 veces es conveniente utilizar su constructor.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más utilizadas: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Name, 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Text, 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BackColor, FormBorderStyle, Size, StartPosition, MaximizeBox, MinimizeBox e Icon.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Eventos más utilizados: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Load y FormClosing.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93" name="Google Shape;493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685" y="231112"/>
            <a:ext cx="7455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Controles de uso frecuente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4448950" y="1352541"/>
            <a:ext cx="3886500" cy="1599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00" name="Google Shape;500;p28"/>
          <p:cNvSpPr/>
          <p:nvPr/>
        </p:nvSpPr>
        <p:spPr>
          <a:xfrm>
            <a:off x="4513342" y="1305775"/>
            <a:ext cx="3886500" cy="1599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01" name="Google Shape;501;p28"/>
          <p:cNvSpPr txBox="1"/>
          <p:nvPr/>
        </p:nvSpPr>
        <p:spPr>
          <a:xfrm>
            <a:off x="4547453" y="1392393"/>
            <a:ext cx="38058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Label - etiqueta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lblNombre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Se utilizan para mostrar texto (output).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más utilizadas: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Name, Text, Font, ForeColor, TextAlign y Size.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02" name="Google Shape;5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800" y="1671250"/>
            <a:ext cx="1943100" cy="87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3" name="Google Shape;503;p28"/>
          <p:cNvSpPr/>
          <p:nvPr/>
        </p:nvSpPr>
        <p:spPr>
          <a:xfrm>
            <a:off x="4448950" y="3269716"/>
            <a:ext cx="3886500" cy="1599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04" name="Google Shape;504;p28"/>
          <p:cNvSpPr/>
          <p:nvPr/>
        </p:nvSpPr>
        <p:spPr>
          <a:xfrm>
            <a:off x="4513342" y="3222950"/>
            <a:ext cx="3886500" cy="1599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05" name="Google Shape;505;p28"/>
          <p:cNvSpPr txBox="1"/>
          <p:nvPr/>
        </p:nvSpPr>
        <p:spPr>
          <a:xfrm>
            <a:off x="4547453" y="3309568"/>
            <a:ext cx="38058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Text box </a:t>
            </a: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- caja de texto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txtNombre.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Se utilizan para solicitar texto (input).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más utilizadas: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Name, Text, MaxLength y PasswordChar.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06" name="Google Shape;5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800" y="3640175"/>
            <a:ext cx="1943100" cy="77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9"/>
          <p:cNvGrpSpPr/>
          <p:nvPr/>
        </p:nvGrpSpPr>
        <p:grpSpPr>
          <a:xfrm flipH="1" rot="2700000">
            <a:off x="6202959" y="3538959"/>
            <a:ext cx="899536" cy="1098709"/>
            <a:chOff x="7956672" y="2244555"/>
            <a:chExt cx="832114" cy="1098874"/>
          </a:xfrm>
        </p:grpSpPr>
        <p:sp>
          <p:nvSpPr>
            <p:cNvPr id="512" name="Google Shape;512;p29"/>
            <p:cNvSpPr/>
            <p:nvPr/>
          </p:nvSpPr>
          <p:spPr>
            <a:xfrm flipH="1">
              <a:off x="8344676" y="2244555"/>
              <a:ext cx="392291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 flipH="1">
              <a:off x="8031800" y="2795690"/>
              <a:ext cx="31417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 flipH="1">
              <a:off x="8234897" y="2698705"/>
              <a:ext cx="176836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 flipH="1">
              <a:off x="8280432" y="2797826"/>
              <a:ext cx="1650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 flipH="1">
              <a:off x="8226226" y="2832034"/>
              <a:ext cx="150365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 flipH="1">
              <a:off x="7956672" y="3276661"/>
              <a:ext cx="112344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 flipH="1">
              <a:off x="8252695" y="2681164"/>
              <a:ext cx="456187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8376555" y="2519125"/>
              <a:ext cx="195127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8467168" y="2585964"/>
              <a:ext cx="11515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8471451" y="2619646"/>
              <a:ext cx="281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8467167" y="2550391"/>
              <a:ext cx="62526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8396706" y="2305232"/>
              <a:ext cx="259655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8449157" y="2289581"/>
              <a:ext cx="2218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8492866" y="2423610"/>
              <a:ext cx="17554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 flipH="1">
              <a:off x="8422055" y="2407889"/>
              <a:ext cx="17659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 flipH="1">
              <a:off x="8421037" y="2401097"/>
              <a:ext cx="14148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 flipH="1">
              <a:off x="8426338" y="2437055"/>
              <a:ext cx="31281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 flipH="1">
              <a:off x="8465377" y="2497172"/>
              <a:ext cx="50695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 flipH="1">
              <a:off x="8577018" y="2477425"/>
              <a:ext cx="74674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 flipH="1">
              <a:off x="8497535" y="2386392"/>
              <a:ext cx="44130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 flipH="1">
              <a:off x="8419527" y="2357786"/>
              <a:ext cx="39356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 flipH="1">
              <a:off x="8491848" y="2416818"/>
              <a:ext cx="14043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 flipH="1">
              <a:off x="8318346" y="3161399"/>
              <a:ext cx="34742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 flipH="1">
              <a:off x="8603735" y="3158913"/>
              <a:ext cx="19450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 flipH="1">
              <a:off x="8603876" y="3158913"/>
              <a:ext cx="19309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 flipH="1">
              <a:off x="8343941" y="3158913"/>
              <a:ext cx="19520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 flipH="1">
              <a:off x="8473347" y="3158913"/>
              <a:ext cx="19414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 flipH="1">
              <a:off x="7956672" y="3257929"/>
              <a:ext cx="72778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 flipH="1">
              <a:off x="8451896" y="2985600"/>
              <a:ext cx="7025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 flipH="1">
              <a:off x="8488933" y="2797371"/>
              <a:ext cx="28826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 flipH="1">
              <a:off x="8608685" y="2700071"/>
              <a:ext cx="171395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 flipH="1">
              <a:off x="8641686" y="2812672"/>
              <a:ext cx="147100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 flipH="1">
              <a:off x="8395829" y="2964242"/>
              <a:ext cx="79167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29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Controles de uso frecuente</a:t>
            </a: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4438050" y="1284666"/>
            <a:ext cx="3886500" cy="1682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47" name="Google Shape;547;p29"/>
          <p:cNvSpPr/>
          <p:nvPr/>
        </p:nvSpPr>
        <p:spPr>
          <a:xfrm>
            <a:off x="4502442" y="1235450"/>
            <a:ext cx="3886500" cy="1682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48" name="Google Shape;548;p29"/>
          <p:cNvSpPr txBox="1"/>
          <p:nvPr/>
        </p:nvSpPr>
        <p:spPr>
          <a:xfrm>
            <a:off x="4536553" y="1326605"/>
            <a:ext cx="38058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Button - botón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btnNombre o cmdNombre (antiguo).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Se utiliza para ejecutar una acción.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más utilizadas: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Name, Text, Font, BackColor, Size, Image y FlatStyle.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Evento más utilizado: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Click.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9" name="Google Shape;549;p29"/>
          <p:cNvSpPr/>
          <p:nvPr/>
        </p:nvSpPr>
        <p:spPr>
          <a:xfrm>
            <a:off x="520367" y="3269784"/>
            <a:ext cx="5860200" cy="1599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50" name="Google Shape;550;p29"/>
          <p:cNvSpPr/>
          <p:nvPr/>
        </p:nvSpPr>
        <p:spPr>
          <a:xfrm>
            <a:off x="593667" y="3199225"/>
            <a:ext cx="5860200" cy="1599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51" name="Google Shape;551;p29"/>
          <p:cNvSpPr txBox="1"/>
          <p:nvPr/>
        </p:nvSpPr>
        <p:spPr>
          <a:xfrm>
            <a:off x="645100" y="3285845"/>
            <a:ext cx="57387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taatliches"/>
                <a:ea typeface="Staatliches"/>
                <a:cs typeface="Staatliches"/>
                <a:sym typeface="Staatliches"/>
              </a:rPr>
              <a:t>Sugerencia</a:t>
            </a:r>
            <a:endParaRPr sz="18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Nombrar todos los controles que se utilizarán en el código, ejemplo: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naheim"/>
              <a:buChar char="●"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Todos los botones y las cajas de texto se utilizarán en nuestro código, es importante asignar un 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Name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adecuado.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naheim"/>
              <a:buChar char="●"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Tal vez alguna etiqueta (label) que solo sirva para mostrar algún texto que nunca cambiará, no será necesario cambiar su nombre por defecto.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52" name="Google Shape;5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900" y="1660975"/>
            <a:ext cx="1943100" cy="840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3" name="Google Shape;553;p29"/>
          <p:cNvSpPr/>
          <p:nvPr/>
        </p:nvSpPr>
        <p:spPr>
          <a:xfrm>
            <a:off x="7147088" y="3275425"/>
            <a:ext cx="1476552" cy="796755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No olvidar siempre utilizar los prefijos… ¡son muy útiles!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Controles de uso frecuente</a:t>
            </a:r>
            <a:endParaRPr/>
          </a:p>
        </p:txBody>
      </p:sp>
      <p:sp>
        <p:nvSpPr>
          <p:cNvPr id="559" name="Google Shape;559;p30"/>
          <p:cNvSpPr/>
          <p:nvPr/>
        </p:nvSpPr>
        <p:spPr>
          <a:xfrm>
            <a:off x="4391025" y="1314263"/>
            <a:ext cx="4134900" cy="1220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60" name="Google Shape;560;p30"/>
          <p:cNvSpPr/>
          <p:nvPr/>
        </p:nvSpPr>
        <p:spPr>
          <a:xfrm>
            <a:off x="4459528" y="1262711"/>
            <a:ext cx="4134900" cy="1220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61" name="Google Shape;561;p30"/>
          <p:cNvSpPr txBox="1"/>
          <p:nvPr/>
        </p:nvSpPr>
        <p:spPr>
          <a:xfrm>
            <a:off x="4495817" y="1328817"/>
            <a:ext cx="40482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Message box - mensaje</a:t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Se crea desde código, se utiliza para comunicar algún mensaje al usuario: información, advertencia, pregunta, error, entre otros. Contiene cuerpo del mensaje, título, icono y conjunto de botones.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2" name="Google Shape;562;p30"/>
          <p:cNvSpPr/>
          <p:nvPr/>
        </p:nvSpPr>
        <p:spPr>
          <a:xfrm>
            <a:off x="4425275" y="2858882"/>
            <a:ext cx="4134900" cy="2025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63" name="Google Shape;563;p30"/>
          <p:cNvSpPr/>
          <p:nvPr/>
        </p:nvSpPr>
        <p:spPr>
          <a:xfrm>
            <a:off x="4493778" y="2799636"/>
            <a:ext cx="4134900" cy="2025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64" name="Google Shape;564;p30"/>
          <p:cNvSpPr txBox="1"/>
          <p:nvPr/>
        </p:nvSpPr>
        <p:spPr>
          <a:xfrm>
            <a:off x="4530067" y="2909369"/>
            <a:ext cx="40482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Numeric up down - selección de número</a:t>
            </a:r>
            <a:endParaRPr sz="18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nudNombre.</a:t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Es parecido al TextBox pero sirve únicamente para números, específicamente cantidades discretas (ya sean enteros o conjuntos de reales).</a:t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Propiedades comunes: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Name, Value, DecimalPlaces, Increment, Maximum, Minimum y TextAlign.</a:t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Evento más utilizado: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ValueChanged.</a:t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65" name="Google Shape;5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988" y="1182338"/>
            <a:ext cx="1914475" cy="153352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6" name="Google Shape;5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350" y="3423100"/>
            <a:ext cx="1599900" cy="77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