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Josefin Slab"/>
      <p:regular r:id="rId16"/>
      <p:bold r:id="rId17"/>
      <p:italic r:id="rId18"/>
      <p:boldItalic r:id="rId19"/>
    </p:embeddedFont>
    <p:embeddedFont>
      <p:font typeface="Anton"/>
      <p:regular r:id="rId20"/>
    </p:embeddedFont>
    <p:embeddedFont>
      <p:font typeface="Staatliches"/>
      <p:regular r:id="rId21"/>
    </p:embeddedFont>
    <p:embeddedFont>
      <p:font typeface="Anaheim"/>
      <p:regular r:id="rId22"/>
    </p:embeddedFont>
    <p:embeddedFont>
      <p:font typeface="Abel"/>
      <p:regular r:id="rId23"/>
    </p:embeddedFont>
    <p:embeddedFont>
      <p:font typeface="Josefin Sans"/>
      <p:regular r:id="rId24"/>
      <p:bold r:id="rId25"/>
      <p:italic r:id="rId26"/>
      <p:boldItalic r:id="rId27"/>
    </p:embeddedFont>
    <p:embeddedFont>
      <p:font typeface="Unica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nton-regular.fntdata"/><Relationship Id="rId22" Type="http://schemas.openxmlformats.org/officeDocument/2006/relationships/font" Target="fonts/Anaheim-regular.fntdata"/><Relationship Id="rId21" Type="http://schemas.openxmlformats.org/officeDocument/2006/relationships/font" Target="fonts/Staatliches-regular.fntdata"/><Relationship Id="rId24" Type="http://schemas.openxmlformats.org/officeDocument/2006/relationships/font" Target="fonts/JosefinSans-regular.fntdata"/><Relationship Id="rId23" Type="http://schemas.openxmlformats.org/officeDocument/2006/relationships/font" Target="fonts/A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italic.fntdata"/><Relationship Id="rId25" Type="http://schemas.openxmlformats.org/officeDocument/2006/relationships/font" Target="fonts/JosefinSans-bold.fntdata"/><Relationship Id="rId28" Type="http://schemas.openxmlformats.org/officeDocument/2006/relationships/font" Target="fonts/UnicaOne-regular.fntdata"/><Relationship Id="rId27" Type="http://schemas.openxmlformats.org/officeDocument/2006/relationships/font" Target="fonts/Josefi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JosefinSlab-bold.fntdata"/><Relationship Id="rId16" Type="http://schemas.openxmlformats.org/officeDocument/2006/relationships/font" Target="fonts/JosefinSlab-regular.fntdata"/><Relationship Id="rId19" Type="http://schemas.openxmlformats.org/officeDocument/2006/relationships/font" Target="fonts/JosefinSlab-boldItalic.fntdata"/><Relationship Id="rId18" Type="http://schemas.openxmlformats.org/officeDocument/2006/relationships/font" Target="fonts/JosefinSlab-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556cc7f1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2556cc7f1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2982db0c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2982db0c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982db0c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2982db0c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982db0c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982db0c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982db0c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982db0c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556cc7f1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556cc7f1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mailto:meaguilar@uca.edu.sv" TargetMode="External"/><Relationship Id="rId4" Type="http://schemas.openxmlformats.org/officeDocument/2006/relationships/hyperlink" Target="mailto:rcanizales@uca.edu.sv" TargetMode="External"/><Relationship Id="rId5" Type="http://schemas.openxmlformats.org/officeDocument/2006/relationships/hyperlink" Target="mailto:gcortes@uca.edu.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github.com/armandocodigos/0122POO-UCA/tree/main/TP4/TalleresGraficos" TargetMode="External"/><Relationship Id="rId4" Type="http://schemas.openxmlformats.org/officeDocument/2006/relationships/image" Target="../media/image8.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2"/>
          <p:cNvGrpSpPr/>
          <p:nvPr/>
        </p:nvGrpSpPr>
        <p:grpSpPr>
          <a:xfrm>
            <a:off x="5765433" y="3973585"/>
            <a:ext cx="203088" cy="412126"/>
            <a:chOff x="7764635" y="2404362"/>
            <a:chExt cx="353565" cy="717489"/>
          </a:xfrm>
        </p:grpSpPr>
        <p:sp>
          <p:nvSpPr>
            <p:cNvPr id="158" name="Google Shape;158;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2"/>
          <p:cNvGrpSpPr/>
          <p:nvPr/>
        </p:nvGrpSpPr>
        <p:grpSpPr>
          <a:xfrm>
            <a:off x="8071692" y="3374463"/>
            <a:ext cx="777728" cy="1334382"/>
            <a:chOff x="7825967" y="3240163"/>
            <a:chExt cx="777728" cy="1334382"/>
          </a:xfrm>
        </p:grpSpPr>
        <p:sp>
          <p:nvSpPr>
            <p:cNvPr id="163" name="Google Shape;163;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2"/>
          <p:cNvGrpSpPr/>
          <p:nvPr/>
        </p:nvGrpSpPr>
        <p:grpSpPr>
          <a:xfrm>
            <a:off x="3929256" y="3919614"/>
            <a:ext cx="576962" cy="773332"/>
            <a:chOff x="3429656" y="3785314"/>
            <a:chExt cx="576962" cy="773332"/>
          </a:xfrm>
        </p:grpSpPr>
        <p:sp>
          <p:nvSpPr>
            <p:cNvPr id="171" name="Google Shape;171;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2"/>
          <p:cNvGrpSpPr/>
          <p:nvPr/>
        </p:nvGrpSpPr>
        <p:grpSpPr>
          <a:xfrm>
            <a:off x="6345231" y="2886609"/>
            <a:ext cx="1407691" cy="1286147"/>
            <a:chOff x="6117656" y="2752309"/>
            <a:chExt cx="1407691" cy="1286147"/>
          </a:xfrm>
        </p:grpSpPr>
        <p:sp>
          <p:nvSpPr>
            <p:cNvPr id="187" name="Google Shape;187;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2"/>
          <p:cNvGrpSpPr/>
          <p:nvPr/>
        </p:nvGrpSpPr>
        <p:grpSpPr>
          <a:xfrm>
            <a:off x="3940094" y="1807838"/>
            <a:ext cx="1294564" cy="589573"/>
            <a:chOff x="3940094" y="1807838"/>
            <a:chExt cx="1294564" cy="589573"/>
          </a:xfrm>
        </p:grpSpPr>
        <p:grpSp>
          <p:nvGrpSpPr>
            <p:cNvPr id="206" name="Google Shape;206;p22"/>
            <p:cNvGrpSpPr/>
            <p:nvPr/>
          </p:nvGrpSpPr>
          <p:grpSpPr>
            <a:xfrm>
              <a:off x="3940094" y="1807838"/>
              <a:ext cx="1294564" cy="589573"/>
              <a:chOff x="3543907" y="2562740"/>
              <a:chExt cx="1294564" cy="381675"/>
            </a:xfrm>
          </p:grpSpPr>
          <p:sp>
            <p:nvSpPr>
              <p:cNvPr id="207" name="Google Shape;207;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2"/>
          <p:cNvGrpSpPr/>
          <p:nvPr/>
        </p:nvGrpSpPr>
        <p:grpSpPr>
          <a:xfrm>
            <a:off x="6193917" y="1459403"/>
            <a:ext cx="906007" cy="136663"/>
            <a:chOff x="5966342" y="1378202"/>
            <a:chExt cx="906007" cy="136663"/>
          </a:xfrm>
        </p:grpSpPr>
        <p:sp>
          <p:nvSpPr>
            <p:cNvPr id="216" name="Google Shape;216;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2"/>
          <p:cNvGrpSpPr/>
          <p:nvPr/>
        </p:nvGrpSpPr>
        <p:grpSpPr>
          <a:xfrm>
            <a:off x="8042062" y="2843136"/>
            <a:ext cx="496812" cy="472595"/>
            <a:chOff x="7814487" y="2708836"/>
            <a:chExt cx="496812" cy="472595"/>
          </a:xfrm>
        </p:grpSpPr>
        <p:sp>
          <p:nvSpPr>
            <p:cNvPr id="221" name="Google Shape;221;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2"/>
          <p:cNvGrpSpPr/>
          <p:nvPr/>
        </p:nvGrpSpPr>
        <p:grpSpPr>
          <a:xfrm>
            <a:off x="7739700" y="1512500"/>
            <a:ext cx="1109728" cy="1002828"/>
            <a:chOff x="7739700" y="1512500"/>
            <a:chExt cx="1109728" cy="1002828"/>
          </a:xfrm>
        </p:grpSpPr>
        <p:sp>
          <p:nvSpPr>
            <p:cNvPr id="224" name="Google Shape;224;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22"/>
            <p:cNvGrpSpPr/>
            <p:nvPr/>
          </p:nvGrpSpPr>
          <p:grpSpPr>
            <a:xfrm>
              <a:off x="7808309" y="1610467"/>
              <a:ext cx="966993" cy="714803"/>
              <a:chOff x="7183784" y="1476167"/>
              <a:chExt cx="966993" cy="714803"/>
            </a:xfrm>
          </p:grpSpPr>
          <p:sp>
            <p:nvSpPr>
              <p:cNvPr id="226" name="Google Shape;226;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2" name="Google Shape;242;p22"/>
          <p:cNvGrpSpPr/>
          <p:nvPr/>
        </p:nvGrpSpPr>
        <p:grpSpPr>
          <a:xfrm>
            <a:off x="4389208" y="3195116"/>
            <a:ext cx="1579322" cy="671293"/>
            <a:chOff x="4161633" y="3060816"/>
            <a:chExt cx="1579322" cy="671293"/>
          </a:xfrm>
        </p:grpSpPr>
        <p:sp>
          <p:nvSpPr>
            <p:cNvPr id="243" name="Google Shape;243;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txBox="1"/>
          <p:nvPr/>
        </p:nvSpPr>
        <p:spPr>
          <a:xfrm>
            <a:off x="452000" y="3299597"/>
            <a:ext cx="3326700" cy="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Anaheim"/>
                <a:ea typeface="Anaheim"/>
                <a:cs typeface="Anaheim"/>
                <a:sym typeface="Anaheim"/>
              </a:rPr>
              <a:t>Ciclo semipresencial 01/2022</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Depto. de Electrónica e Informática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Facultad de Ingeniería y Arquitectura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Universidad Centroamericana José Simeón Cañas</a:t>
            </a:r>
            <a:endParaRPr sz="1200">
              <a:solidFill>
                <a:srgbClr val="434343"/>
              </a:solidFill>
              <a:latin typeface="Anaheim"/>
              <a:ea typeface="Anaheim"/>
              <a:cs typeface="Anaheim"/>
              <a:sym typeface="Anaheim"/>
            </a:endParaRPr>
          </a:p>
        </p:txBody>
      </p:sp>
      <p:sp>
        <p:nvSpPr>
          <p:cNvPr id="257" name="Google Shape;257;p22"/>
          <p:cNvSpPr txBox="1"/>
          <p:nvPr/>
        </p:nvSpPr>
        <p:spPr>
          <a:xfrm>
            <a:off x="452000" y="738325"/>
            <a:ext cx="3861000" cy="265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5400">
                <a:solidFill>
                  <a:srgbClr val="434343"/>
                </a:solidFill>
                <a:latin typeface="Staatliches"/>
                <a:ea typeface="Staatliches"/>
                <a:cs typeface="Staatliches"/>
                <a:sym typeface="Staatliches"/>
              </a:rPr>
              <a:t>Programación Orientada a Objetos</a:t>
            </a:r>
            <a:endParaRPr sz="5400">
              <a:solidFill>
                <a:srgbClr val="434343"/>
              </a:solidFill>
              <a:latin typeface="Staatliches"/>
              <a:ea typeface="Staatliches"/>
              <a:cs typeface="Staatliches"/>
              <a:sym typeface="Staatlich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22" name="Shape 522"/>
        <p:cNvGrpSpPr/>
        <p:nvPr/>
      </p:nvGrpSpPr>
      <p:grpSpPr>
        <a:xfrm>
          <a:off x="0" y="0"/>
          <a:ext cx="0" cy="0"/>
          <a:chOff x="0" y="0"/>
          <a:chExt cx="0" cy="0"/>
        </a:xfrm>
      </p:grpSpPr>
      <p:sp>
        <p:nvSpPr>
          <p:cNvPr id="523" name="Google Shape;523;p31"/>
          <p:cNvSpPr txBox="1"/>
          <p:nvPr>
            <p:ph type="ctrTitle"/>
          </p:nvPr>
        </p:nvSpPr>
        <p:spPr>
          <a:xfrm>
            <a:off x="529100" y="920850"/>
            <a:ext cx="3248400" cy="104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Muchas gracias por su atención</a:t>
            </a:r>
            <a:endParaRPr sz="3600"/>
          </a:p>
        </p:txBody>
      </p:sp>
      <p:sp>
        <p:nvSpPr>
          <p:cNvPr id="524" name="Google Shape;524;p31"/>
          <p:cNvSpPr txBox="1"/>
          <p:nvPr>
            <p:ph idx="1" type="subTitle"/>
          </p:nvPr>
        </p:nvSpPr>
        <p:spPr>
          <a:xfrm>
            <a:off x="833900" y="2150750"/>
            <a:ext cx="2463000" cy="156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Presentación realizada por:</a:t>
            </a:r>
            <a:endParaRPr/>
          </a:p>
          <a:p>
            <a:pPr indent="0" lvl="0" marL="0" rtl="0" algn="l">
              <a:spcBef>
                <a:spcPts val="0"/>
              </a:spcBef>
              <a:spcAft>
                <a:spcPts val="0"/>
              </a:spcAft>
              <a:buNone/>
            </a:pPr>
            <a:r>
              <a:rPr lang="en">
                <a:solidFill>
                  <a:schemeClr val="accent3"/>
                </a:solidFill>
              </a:rPr>
              <a:t>Ing. Marlene Navarro</a:t>
            </a:r>
            <a:endParaRPr>
              <a:solidFill>
                <a:schemeClr val="accent3"/>
              </a:solidFill>
            </a:endParaRPr>
          </a:p>
          <a:p>
            <a:pPr indent="0" lvl="0" marL="0" rtl="0" algn="l">
              <a:spcBef>
                <a:spcPts val="0"/>
              </a:spcBef>
              <a:spcAft>
                <a:spcPts val="0"/>
              </a:spcAft>
              <a:buNone/>
            </a:pPr>
            <a:r>
              <a:rPr lang="en" u="sng">
                <a:solidFill>
                  <a:schemeClr val="accent3"/>
                </a:solidFill>
                <a:hlinkClick r:id="rId3">
                  <a:extLst>
                    <a:ext uri="{A12FA001-AC4F-418D-AE19-62706E023703}">
                      <ahyp:hlinkClr val="tx"/>
                    </a:ext>
                  </a:extLst>
                </a:hlinkClick>
              </a:rPr>
              <a:t>meaguilar@uca.edu.sv</a:t>
            </a:r>
            <a:endParaRPr>
              <a:solidFill>
                <a:schemeClr val="accent3"/>
              </a:solidFill>
            </a:endParaRPr>
          </a:p>
          <a:p>
            <a:pPr indent="0" lvl="0" marL="0" rtl="0" algn="l">
              <a:spcBef>
                <a:spcPts val="0"/>
              </a:spcBef>
              <a:spcAft>
                <a:spcPts val="0"/>
              </a:spcAft>
              <a:buNone/>
            </a:pPr>
            <a:r>
              <a:rPr lang="en">
                <a:solidFill>
                  <a:schemeClr val="accent3"/>
                </a:solidFill>
              </a:rPr>
              <a:t>Lic. Ronaldo Canizales</a:t>
            </a:r>
            <a:endParaRPr>
              <a:solidFill>
                <a:schemeClr val="accent3"/>
              </a:solidFill>
            </a:endParaRPr>
          </a:p>
          <a:p>
            <a:pPr indent="0" lvl="0" marL="0" rtl="0" algn="l">
              <a:spcBef>
                <a:spcPts val="0"/>
              </a:spcBef>
              <a:spcAft>
                <a:spcPts val="0"/>
              </a:spcAft>
              <a:buNone/>
            </a:pPr>
            <a:r>
              <a:rPr lang="en" u="sng">
                <a:solidFill>
                  <a:schemeClr val="accent3"/>
                </a:solidFill>
                <a:hlinkClick r:id="rId4">
                  <a:extLst>
                    <a:ext uri="{A12FA001-AC4F-418D-AE19-62706E023703}">
                      <ahyp:hlinkClr val="tx"/>
                    </a:ext>
                  </a:extLst>
                </a:hlinkClick>
              </a:rPr>
              <a:t>rcanizales@uca.edu.sv</a:t>
            </a:r>
            <a:endParaRPr>
              <a:solidFill>
                <a:schemeClr val="accent3"/>
              </a:solidFill>
            </a:endParaRPr>
          </a:p>
          <a:p>
            <a:pPr indent="0" lvl="0" marL="0" rtl="0" algn="l">
              <a:spcBef>
                <a:spcPts val="0"/>
              </a:spcBef>
              <a:spcAft>
                <a:spcPts val="0"/>
              </a:spcAft>
              <a:buNone/>
            </a:pPr>
            <a:r>
              <a:rPr lang="en">
                <a:solidFill>
                  <a:schemeClr val="accent3"/>
                </a:solidFill>
              </a:rPr>
              <a:t>Lic. Guillermo Cortés</a:t>
            </a:r>
            <a:endParaRPr>
              <a:solidFill>
                <a:schemeClr val="accent3"/>
              </a:solidFill>
            </a:endParaRPr>
          </a:p>
          <a:p>
            <a:pPr indent="0" lvl="0" marL="0" rtl="0" algn="l">
              <a:spcBef>
                <a:spcPts val="0"/>
              </a:spcBef>
              <a:spcAft>
                <a:spcPts val="0"/>
              </a:spcAft>
              <a:buNone/>
            </a:pPr>
            <a:r>
              <a:rPr lang="en" u="sng">
                <a:solidFill>
                  <a:schemeClr val="accent3"/>
                </a:solidFill>
                <a:hlinkClick r:id="rId5">
                  <a:extLst>
                    <a:ext uri="{A12FA001-AC4F-418D-AE19-62706E023703}">
                      <ahyp:hlinkClr val="tx"/>
                    </a:ext>
                  </a:extLst>
                </a:hlinkClick>
              </a:rPr>
              <a:t>gcortes@uca.edu.sv</a:t>
            </a:r>
            <a:endParaRPr>
              <a:solidFill>
                <a:schemeClr val="accent3"/>
              </a:solidFill>
            </a:endParaRPr>
          </a:p>
          <a:p>
            <a:pPr indent="0" lvl="0" marL="0" rtl="0" algn="l">
              <a:spcBef>
                <a:spcPts val="0"/>
              </a:spcBef>
              <a:spcAft>
                <a:spcPts val="0"/>
              </a:spcAft>
              <a:buNone/>
            </a:pPr>
            <a:r>
              <a:t/>
            </a:r>
            <a:endParaRPr/>
          </a:p>
        </p:txBody>
      </p:sp>
      <p:grpSp>
        <p:nvGrpSpPr>
          <p:cNvPr id="525" name="Google Shape;525;p31"/>
          <p:cNvGrpSpPr/>
          <p:nvPr/>
        </p:nvGrpSpPr>
        <p:grpSpPr>
          <a:xfrm flipH="1">
            <a:off x="7934272" y="3156168"/>
            <a:ext cx="921144" cy="1561106"/>
            <a:chOff x="4321997" y="3141168"/>
            <a:chExt cx="921144" cy="1561106"/>
          </a:xfrm>
        </p:grpSpPr>
        <p:sp>
          <p:nvSpPr>
            <p:cNvPr id="526" name="Google Shape;526;p31"/>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31"/>
          <p:cNvGrpSpPr/>
          <p:nvPr/>
        </p:nvGrpSpPr>
        <p:grpSpPr>
          <a:xfrm>
            <a:off x="4534350" y="4713051"/>
            <a:ext cx="4600713" cy="150450"/>
            <a:chOff x="0" y="4397412"/>
            <a:chExt cx="4600713" cy="150450"/>
          </a:xfrm>
        </p:grpSpPr>
        <p:sp>
          <p:nvSpPr>
            <p:cNvPr id="533" name="Google Shape;533;p31"/>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31"/>
          <p:cNvSpPr txBox="1"/>
          <p:nvPr/>
        </p:nvSpPr>
        <p:spPr>
          <a:xfrm>
            <a:off x="833913" y="4055729"/>
            <a:ext cx="2427000" cy="307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Anaheim"/>
                <a:ea typeface="Anaheim"/>
                <a:cs typeface="Anaheim"/>
                <a:sym typeface="Anaheim"/>
              </a:rPr>
              <a:t>Please keep this slide for attribution.</a:t>
            </a:r>
            <a:endParaRPr sz="900">
              <a:solidFill>
                <a:srgbClr val="434343"/>
              </a:solidFill>
              <a:latin typeface="Anaheim"/>
              <a:ea typeface="Anaheim"/>
              <a:cs typeface="Anaheim"/>
              <a:sym typeface="Anaheim"/>
            </a:endParaRPr>
          </a:p>
        </p:txBody>
      </p:sp>
      <p:sp>
        <p:nvSpPr>
          <p:cNvPr id="539" name="Google Shape;539;p31"/>
          <p:cNvSpPr/>
          <p:nvPr/>
        </p:nvSpPr>
        <p:spPr>
          <a:xfrm>
            <a:off x="4750188" y="2404477"/>
            <a:ext cx="2801100" cy="1777500"/>
          </a:xfrm>
          <a:prstGeom prst="roundRect">
            <a:avLst>
              <a:gd fmla="val 5444"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31"/>
          <p:cNvGrpSpPr/>
          <p:nvPr/>
        </p:nvGrpSpPr>
        <p:grpSpPr>
          <a:xfrm>
            <a:off x="4848518" y="2502124"/>
            <a:ext cx="2800975" cy="2133301"/>
            <a:chOff x="3578510" y="1419647"/>
            <a:chExt cx="4021500" cy="3062887"/>
          </a:xfrm>
        </p:grpSpPr>
        <p:sp>
          <p:nvSpPr>
            <p:cNvPr id="541" name="Google Shape;541;p31"/>
            <p:cNvSpPr/>
            <p:nvPr/>
          </p:nvSpPr>
          <p:spPr>
            <a:xfrm>
              <a:off x="3716658" y="1548119"/>
              <a:ext cx="3748500" cy="2285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3578510" y="1419647"/>
              <a:ext cx="4021500" cy="2544300"/>
            </a:xfrm>
            <a:prstGeom prst="roundRect">
              <a:avLst>
                <a:gd fmla="val 385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31"/>
            <p:cNvCxnSpPr/>
            <p:nvPr/>
          </p:nvCxnSpPr>
          <p:spPr>
            <a:xfrm>
              <a:off x="4915750" y="4433452"/>
              <a:ext cx="1353300" cy="0"/>
            </a:xfrm>
            <a:prstGeom prst="straightConnector1">
              <a:avLst/>
            </a:prstGeom>
            <a:noFill/>
            <a:ln cap="flat" cmpd="sng" w="9525">
              <a:solidFill>
                <a:schemeClr val="accent3"/>
              </a:solidFill>
              <a:prstDash val="solid"/>
              <a:round/>
              <a:headEnd len="med" w="med" type="none"/>
              <a:tailEnd len="med" w="med" type="none"/>
            </a:ln>
          </p:spPr>
        </p:cxnSp>
        <p:sp>
          <p:nvSpPr>
            <p:cNvPr id="544" name="Google Shape;544;p31"/>
            <p:cNvSpPr/>
            <p:nvPr/>
          </p:nvSpPr>
          <p:spPr>
            <a:xfrm>
              <a:off x="4900908" y="3963886"/>
              <a:ext cx="1373274" cy="518648"/>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9525">
              <a:solidFill>
                <a:schemeClr val="accent3"/>
              </a:solidFill>
              <a:prstDash val="solid"/>
              <a:round/>
              <a:headEnd len="med" w="med" type="none"/>
              <a:tailEnd len="med" w="med" type="none"/>
            </a:ln>
          </p:spPr>
        </p:sp>
      </p:grpSp>
      <p:sp>
        <p:nvSpPr>
          <p:cNvPr id="545" name="Google Shape;545;p31"/>
          <p:cNvSpPr txBox="1"/>
          <p:nvPr>
            <p:ph type="ctrTitle"/>
          </p:nvPr>
        </p:nvSpPr>
        <p:spPr>
          <a:xfrm>
            <a:off x="5017500" y="2847125"/>
            <a:ext cx="2463000" cy="10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¿Preguntas?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261" name="Shape 261"/>
        <p:cNvGrpSpPr/>
        <p:nvPr/>
      </p:nvGrpSpPr>
      <p:grpSpPr>
        <a:xfrm>
          <a:off x="0" y="0"/>
          <a:ext cx="0" cy="0"/>
          <a:chOff x="0" y="0"/>
          <a:chExt cx="0" cy="0"/>
        </a:xfrm>
      </p:grpSpPr>
      <p:sp>
        <p:nvSpPr>
          <p:cNvPr id="262" name="Google Shape;262;p23"/>
          <p:cNvSpPr txBox="1"/>
          <p:nvPr>
            <p:ph type="ctrTitle"/>
          </p:nvPr>
        </p:nvSpPr>
        <p:spPr>
          <a:xfrm>
            <a:off x="889500" y="1943900"/>
            <a:ext cx="2812200" cy="11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TP4:</a:t>
            </a:r>
            <a:r>
              <a:rPr lang="en"/>
              <a:t> </a:t>
            </a:r>
            <a:r>
              <a:rPr lang="en"/>
              <a:t>Interfaz gráfica en C# (cont.)</a:t>
            </a:r>
            <a:endParaRPr/>
          </a:p>
        </p:txBody>
      </p:sp>
      <p:grpSp>
        <p:nvGrpSpPr>
          <p:cNvPr id="263" name="Google Shape;263;p23"/>
          <p:cNvGrpSpPr/>
          <p:nvPr/>
        </p:nvGrpSpPr>
        <p:grpSpPr>
          <a:xfrm>
            <a:off x="4534350" y="4313399"/>
            <a:ext cx="4600713" cy="150450"/>
            <a:chOff x="0" y="4397412"/>
            <a:chExt cx="4600713" cy="150450"/>
          </a:xfrm>
        </p:grpSpPr>
        <p:sp>
          <p:nvSpPr>
            <p:cNvPr id="264" name="Google Shape;264;p2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3"/>
          <p:cNvGrpSpPr/>
          <p:nvPr/>
        </p:nvGrpSpPr>
        <p:grpSpPr>
          <a:xfrm>
            <a:off x="5215730" y="960614"/>
            <a:ext cx="3081703" cy="3126518"/>
            <a:chOff x="5150194" y="1591500"/>
            <a:chExt cx="3081703" cy="2529341"/>
          </a:xfrm>
        </p:grpSpPr>
        <p:sp>
          <p:nvSpPr>
            <p:cNvPr id="270" name="Google Shape;270;p23"/>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3"/>
          <p:cNvGrpSpPr/>
          <p:nvPr/>
        </p:nvGrpSpPr>
        <p:grpSpPr>
          <a:xfrm>
            <a:off x="5723516" y="789660"/>
            <a:ext cx="2288423" cy="1787926"/>
            <a:chOff x="5723516" y="1479118"/>
            <a:chExt cx="2288423" cy="1787926"/>
          </a:xfrm>
        </p:grpSpPr>
        <p:sp>
          <p:nvSpPr>
            <p:cNvPr id="273" name="Google Shape;273;p23"/>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3"/>
          <p:cNvSpPr txBox="1"/>
          <p:nvPr>
            <p:ph idx="1" type="subTitle"/>
          </p:nvPr>
        </p:nvSpPr>
        <p:spPr>
          <a:xfrm>
            <a:off x="889350" y="3048225"/>
            <a:ext cx="28122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Otros controles útiles</a:t>
            </a:r>
            <a:endParaRPr/>
          </a:p>
        </p:txBody>
      </p:sp>
      <p:grpSp>
        <p:nvGrpSpPr>
          <p:cNvPr id="279" name="Google Shape;279;p23"/>
          <p:cNvGrpSpPr/>
          <p:nvPr/>
        </p:nvGrpSpPr>
        <p:grpSpPr>
          <a:xfrm>
            <a:off x="4394088" y="3149994"/>
            <a:ext cx="1221060" cy="1220197"/>
            <a:chOff x="4394088" y="3299519"/>
            <a:chExt cx="1221060" cy="1220197"/>
          </a:xfrm>
        </p:grpSpPr>
        <p:sp>
          <p:nvSpPr>
            <p:cNvPr id="280" name="Google Shape;280;p23"/>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3"/>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3"/>
          <p:cNvGrpSpPr/>
          <p:nvPr/>
        </p:nvGrpSpPr>
        <p:grpSpPr>
          <a:xfrm>
            <a:off x="4670099" y="1183057"/>
            <a:ext cx="4222275" cy="2756290"/>
            <a:chOff x="4710406" y="1815485"/>
            <a:chExt cx="3380253" cy="2313100"/>
          </a:xfrm>
        </p:grpSpPr>
        <p:sp>
          <p:nvSpPr>
            <p:cNvPr id="286" name="Google Shape;286;p23"/>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rgbClr val="F8F8F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4788962" y="1574575"/>
            <a:ext cx="3984553" cy="2047698"/>
            <a:chOff x="4809799" y="1524015"/>
            <a:chExt cx="3984553" cy="2047698"/>
          </a:xfrm>
        </p:grpSpPr>
        <p:sp>
          <p:nvSpPr>
            <p:cNvPr id="289" name="Google Shape;289;p23"/>
            <p:cNvSpPr/>
            <p:nvPr/>
          </p:nvSpPr>
          <p:spPr>
            <a:xfrm>
              <a:off x="8052890" y="3127164"/>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8052890" y="2518830"/>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txBox="1"/>
            <p:nvPr/>
          </p:nvSpPr>
          <p:spPr>
            <a:xfrm>
              <a:off x="5694875" y="1524015"/>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TP1</a:t>
              </a:r>
              <a:endParaRPr/>
            </a:p>
          </p:txBody>
        </p:sp>
        <p:sp>
          <p:nvSpPr>
            <p:cNvPr id="292" name="Google Shape;292;p23"/>
            <p:cNvSpPr txBox="1"/>
            <p:nvPr/>
          </p:nvSpPr>
          <p:spPr>
            <a:xfrm>
              <a:off x="5694875" y="2012041"/>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TP3</a:t>
              </a:r>
              <a:endParaRPr/>
            </a:p>
          </p:txBody>
        </p:sp>
        <p:sp>
          <p:nvSpPr>
            <p:cNvPr id="293" name="Google Shape;293;p23"/>
            <p:cNvSpPr txBox="1"/>
            <p:nvPr/>
          </p:nvSpPr>
          <p:spPr>
            <a:xfrm>
              <a:off x="5694875" y="2988092"/>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TP5</a:t>
              </a:r>
              <a:endParaRPr/>
            </a:p>
          </p:txBody>
        </p:sp>
        <p:sp>
          <p:nvSpPr>
            <p:cNvPr id="294" name="Google Shape;294;p23"/>
            <p:cNvSpPr txBox="1"/>
            <p:nvPr/>
          </p:nvSpPr>
          <p:spPr>
            <a:xfrm>
              <a:off x="6579947" y="1524015"/>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TP2</a:t>
              </a:r>
              <a:endParaRPr/>
            </a:p>
          </p:txBody>
        </p:sp>
        <p:sp>
          <p:nvSpPr>
            <p:cNvPr id="295" name="Google Shape;295;p23"/>
            <p:cNvSpPr txBox="1"/>
            <p:nvPr/>
          </p:nvSpPr>
          <p:spPr>
            <a:xfrm>
              <a:off x="6579947" y="2500066"/>
              <a:ext cx="586500" cy="339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TP4</a:t>
              </a:r>
              <a:endParaRPr/>
            </a:p>
          </p:txBody>
        </p:sp>
        <p:sp>
          <p:nvSpPr>
            <p:cNvPr id="296" name="Google Shape;296;p23"/>
            <p:cNvSpPr txBox="1"/>
            <p:nvPr/>
          </p:nvSpPr>
          <p:spPr>
            <a:xfrm>
              <a:off x="6579947" y="2988092"/>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TP6</a:t>
              </a:r>
              <a:endParaRPr/>
            </a:p>
          </p:txBody>
        </p:sp>
        <p:sp>
          <p:nvSpPr>
            <p:cNvPr id="297" name="Google Shape;297;p23"/>
            <p:cNvSpPr txBox="1"/>
            <p:nvPr/>
          </p:nvSpPr>
          <p:spPr>
            <a:xfrm>
              <a:off x="7465019" y="1524015"/>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CC6</a:t>
              </a:r>
              <a:endParaRPr/>
            </a:p>
          </p:txBody>
        </p:sp>
        <p:sp>
          <p:nvSpPr>
            <p:cNvPr id="298" name="Google Shape;298;p23"/>
            <p:cNvSpPr txBox="1"/>
            <p:nvPr/>
          </p:nvSpPr>
          <p:spPr>
            <a:xfrm>
              <a:off x="7465019" y="2012041"/>
              <a:ext cx="586500" cy="339600"/>
            </a:xfrm>
            <a:prstGeom prst="rect">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CC7</a:t>
              </a:r>
              <a:endParaRPr/>
            </a:p>
          </p:txBody>
        </p:sp>
        <p:sp>
          <p:nvSpPr>
            <p:cNvPr id="299" name="Google Shape;299;p23"/>
            <p:cNvSpPr txBox="1"/>
            <p:nvPr/>
          </p:nvSpPr>
          <p:spPr>
            <a:xfrm>
              <a:off x="7465019" y="2500066"/>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CC8</a:t>
              </a:r>
              <a:endParaRPr/>
            </a:p>
          </p:txBody>
        </p:sp>
        <p:sp>
          <p:nvSpPr>
            <p:cNvPr id="300" name="Google Shape;300;p23"/>
            <p:cNvSpPr txBox="1"/>
            <p:nvPr/>
          </p:nvSpPr>
          <p:spPr>
            <a:xfrm>
              <a:off x="7465019" y="2988092"/>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CC9</a:t>
              </a:r>
              <a:endParaRPr/>
            </a:p>
          </p:txBody>
        </p:sp>
        <p:sp>
          <p:nvSpPr>
            <p:cNvPr id="301" name="Google Shape;301;p23"/>
            <p:cNvSpPr txBox="1"/>
            <p:nvPr/>
          </p:nvSpPr>
          <p:spPr>
            <a:xfrm>
              <a:off x="4809799" y="1768024"/>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CP3</a:t>
              </a:r>
              <a:endParaRPr/>
            </a:p>
          </p:txBody>
        </p:sp>
        <p:sp>
          <p:nvSpPr>
            <p:cNvPr id="302" name="Google Shape;302;p23"/>
            <p:cNvSpPr txBox="1"/>
            <p:nvPr/>
          </p:nvSpPr>
          <p:spPr>
            <a:xfrm>
              <a:off x="4809799" y="2256038"/>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CP4</a:t>
              </a:r>
              <a:endParaRPr/>
            </a:p>
          </p:txBody>
        </p:sp>
        <p:sp>
          <p:nvSpPr>
            <p:cNvPr id="303" name="Google Shape;303;p23"/>
            <p:cNvSpPr txBox="1"/>
            <p:nvPr/>
          </p:nvSpPr>
          <p:spPr>
            <a:xfrm>
              <a:off x="4809807" y="3232114"/>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EE2</a:t>
              </a:r>
              <a:endParaRPr/>
            </a:p>
          </p:txBody>
        </p:sp>
        <p:cxnSp>
          <p:nvCxnSpPr>
            <p:cNvPr id="304" name="Google Shape;304;p23"/>
            <p:cNvCxnSpPr>
              <a:stCxn id="291" idx="3"/>
              <a:endCxn id="294" idx="1"/>
            </p:cNvCxnSpPr>
            <p:nvPr/>
          </p:nvCxnSpPr>
          <p:spPr>
            <a:xfrm>
              <a:off x="6281375" y="1693815"/>
              <a:ext cx="298500" cy="600"/>
            </a:xfrm>
            <a:prstGeom prst="curvedConnector3">
              <a:avLst>
                <a:gd fmla="val 50012" name="adj1"/>
              </a:avLst>
            </a:prstGeom>
            <a:noFill/>
            <a:ln cap="flat" cmpd="sng" w="9525">
              <a:solidFill>
                <a:srgbClr val="000000"/>
              </a:solidFill>
              <a:prstDash val="solid"/>
              <a:round/>
              <a:headEnd len="med" w="med" type="none"/>
              <a:tailEnd len="med" w="med" type="triangle"/>
            </a:ln>
          </p:spPr>
        </p:cxnSp>
        <p:cxnSp>
          <p:nvCxnSpPr>
            <p:cNvPr id="305" name="Google Shape;305;p23"/>
            <p:cNvCxnSpPr>
              <a:stCxn id="294" idx="3"/>
              <a:endCxn id="297" idx="1"/>
            </p:cNvCxnSpPr>
            <p:nvPr/>
          </p:nvCxnSpPr>
          <p:spPr>
            <a:xfrm>
              <a:off x="7166447" y="1693815"/>
              <a:ext cx="298500" cy="600"/>
            </a:xfrm>
            <a:prstGeom prst="curvedConnector3">
              <a:avLst>
                <a:gd fmla="val 50012" name="adj1"/>
              </a:avLst>
            </a:prstGeom>
            <a:noFill/>
            <a:ln cap="flat" cmpd="sng" w="9525">
              <a:solidFill>
                <a:srgbClr val="000000"/>
              </a:solidFill>
              <a:prstDash val="solid"/>
              <a:round/>
              <a:headEnd len="med" w="med" type="none"/>
              <a:tailEnd len="med" w="med" type="triangle"/>
            </a:ln>
          </p:spPr>
        </p:cxnSp>
        <p:cxnSp>
          <p:nvCxnSpPr>
            <p:cNvPr id="306" name="Google Shape;306;p23"/>
            <p:cNvCxnSpPr>
              <a:stCxn id="294" idx="2"/>
              <a:endCxn id="292" idx="0"/>
            </p:cNvCxnSpPr>
            <p:nvPr/>
          </p:nvCxnSpPr>
          <p:spPr>
            <a:xfrm rot="5400000">
              <a:off x="6356447" y="1495365"/>
              <a:ext cx="148500" cy="885000"/>
            </a:xfrm>
            <a:prstGeom prst="curvedConnector3">
              <a:avLst>
                <a:gd fmla="val 49975" name="adj1"/>
              </a:avLst>
            </a:prstGeom>
            <a:noFill/>
            <a:ln cap="flat" cmpd="sng" w="9525">
              <a:solidFill>
                <a:srgbClr val="000000"/>
              </a:solidFill>
              <a:prstDash val="solid"/>
              <a:round/>
              <a:headEnd len="med" w="med" type="none"/>
              <a:tailEnd len="med" w="med" type="triangle"/>
            </a:ln>
          </p:spPr>
        </p:cxnSp>
        <p:cxnSp>
          <p:nvCxnSpPr>
            <p:cNvPr id="307" name="Google Shape;307;p23"/>
            <p:cNvCxnSpPr>
              <a:stCxn id="292" idx="3"/>
              <a:endCxn id="295" idx="1"/>
            </p:cNvCxnSpPr>
            <p:nvPr/>
          </p:nvCxnSpPr>
          <p:spPr>
            <a:xfrm>
              <a:off x="6281375" y="2181841"/>
              <a:ext cx="298500" cy="488100"/>
            </a:xfrm>
            <a:prstGeom prst="curvedConnector3">
              <a:avLst>
                <a:gd fmla="val 50012" name="adj1"/>
              </a:avLst>
            </a:prstGeom>
            <a:noFill/>
            <a:ln cap="flat" cmpd="sng" w="9525">
              <a:solidFill>
                <a:srgbClr val="000000"/>
              </a:solidFill>
              <a:prstDash val="solid"/>
              <a:round/>
              <a:headEnd len="med" w="med" type="none"/>
              <a:tailEnd len="med" w="med" type="triangle"/>
            </a:ln>
          </p:spPr>
        </p:cxnSp>
        <p:cxnSp>
          <p:nvCxnSpPr>
            <p:cNvPr id="308" name="Google Shape;308;p23"/>
            <p:cNvCxnSpPr>
              <a:stCxn id="295" idx="2"/>
              <a:endCxn id="293" idx="0"/>
            </p:cNvCxnSpPr>
            <p:nvPr/>
          </p:nvCxnSpPr>
          <p:spPr>
            <a:xfrm rot="5400000">
              <a:off x="6356447" y="2471416"/>
              <a:ext cx="148500" cy="885000"/>
            </a:xfrm>
            <a:prstGeom prst="curvedConnector3">
              <a:avLst>
                <a:gd fmla="val 49975" name="adj1"/>
              </a:avLst>
            </a:prstGeom>
            <a:noFill/>
            <a:ln cap="flat" cmpd="sng" w="9525">
              <a:solidFill>
                <a:srgbClr val="000000"/>
              </a:solidFill>
              <a:prstDash val="solid"/>
              <a:round/>
              <a:headEnd len="med" w="med" type="none"/>
              <a:tailEnd len="med" w="med" type="triangle"/>
            </a:ln>
          </p:spPr>
        </p:cxnSp>
        <p:cxnSp>
          <p:nvCxnSpPr>
            <p:cNvPr id="309" name="Google Shape;309;p23"/>
            <p:cNvCxnSpPr>
              <a:stCxn id="291" idx="2"/>
              <a:endCxn id="301" idx="3"/>
            </p:cNvCxnSpPr>
            <p:nvPr/>
          </p:nvCxnSpPr>
          <p:spPr>
            <a:xfrm rot="5400000">
              <a:off x="5655125" y="1604715"/>
              <a:ext cx="74100" cy="591900"/>
            </a:xfrm>
            <a:prstGeom prst="curvedConnector2">
              <a:avLst/>
            </a:prstGeom>
            <a:noFill/>
            <a:ln cap="flat" cmpd="sng" w="9525">
              <a:solidFill>
                <a:srgbClr val="000000"/>
              </a:solidFill>
              <a:prstDash val="solid"/>
              <a:round/>
              <a:headEnd len="med" w="med" type="none"/>
              <a:tailEnd len="med" w="med" type="triangle"/>
            </a:ln>
          </p:spPr>
        </p:cxnSp>
        <p:cxnSp>
          <p:nvCxnSpPr>
            <p:cNvPr id="310" name="Google Shape;310;p23"/>
            <p:cNvCxnSpPr>
              <a:stCxn id="292" idx="2"/>
              <a:endCxn id="302" idx="3"/>
            </p:cNvCxnSpPr>
            <p:nvPr/>
          </p:nvCxnSpPr>
          <p:spPr>
            <a:xfrm rot="5400000">
              <a:off x="5655125" y="2092741"/>
              <a:ext cx="74100" cy="591900"/>
            </a:xfrm>
            <a:prstGeom prst="curvedConnector2">
              <a:avLst/>
            </a:prstGeom>
            <a:noFill/>
            <a:ln cap="flat" cmpd="sng" w="9525">
              <a:solidFill>
                <a:srgbClr val="000000"/>
              </a:solidFill>
              <a:prstDash val="solid"/>
              <a:round/>
              <a:headEnd len="med" w="med" type="none"/>
              <a:tailEnd len="med" w="med" type="triangle"/>
            </a:ln>
          </p:spPr>
        </p:cxnSp>
        <p:cxnSp>
          <p:nvCxnSpPr>
            <p:cNvPr id="311" name="Google Shape;311;p23"/>
            <p:cNvCxnSpPr>
              <a:stCxn id="293" idx="3"/>
              <a:endCxn id="296" idx="1"/>
            </p:cNvCxnSpPr>
            <p:nvPr/>
          </p:nvCxnSpPr>
          <p:spPr>
            <a:xfrm>
              <a:off x="6281375" y="3157892"/>
              <a:ext cx="298500" cy="600"/>
            </a:xfrm>
            <a:prstGeom prst="curvedConnector3">
              <a:avLst>
                <a:gd fmla="val 50012" name="adj1"/>
              </a:avLst>
            </a:prstGeom>
            <a:noFill/>
            <a:ln cap="flat" cmpd="sng" w="9525">
              <a:solidFill>
                <a:srgbClr val="000000"/>
              </a:solidFill>
              <a:prstDash val="solid"/>
              <a:round/>
              <a:headEnd len="med" w="med" type="none"/>
              <a:tailEnd len="med" w="med" type="triangle"/>
            </a:ln>
          </p:spPr>
        </p:cxnSp>
        <p:cxnSp>
          <p:nvCxnSpPr>
            <p:cNvPr id="312" name="Google Shape;312;p23"/>
            <p:cNvCxnSpPr>
              <a:stCxn id="301" idx="2"/>
              <a:endCxn id="302" idx="0"/>
            </p:cNvCxnSpPr>
            <p:nvPr/>
          </p:nvCxnSpPr>
          <p:spPr>
            <a:xfrm flipH="1" rot="-5400000">
              <a:off x="5029099" y="2181574"/>
              <a:ext cx="148500" cy="600"/>
            </a:xfrm>
            <a:prstGeom prst="curvedConnector3">
              <a:avLst>
                <a:gd fmla="val 49971" name="adj1"/>
              </a:avLst>
            </a:prstGeom>
            <a:noFill/>
            <a:ln cap="flat" cmpd="sng" w="9525">
              <a:solidFill>
                <a:srgbClr val="000000"/>
              </a:solidFill>
              <a:prstDash val="solid"/>
              <a:round/>
              <a:headEnd len="med" w="med" type="none"/>
              <a:tailEnd len="med" w="med" type="triangle"/>
            </a:ln>
          </p:spPr>
        </p:cxnSp>
        <p:cxnSp>
          <p:nvCxnSpPr>
            <p:cNvPr id="313" name="Google Shape;313;p23"/>
            <p:cNvCxnSpPr>
              <a:stCxn id="292" idx="3"/>
              <a:endCxn id="298" idx="1"/>
            </p:cNvCxnSpPr>
            <p:nvPr/>
          </p:nvCxnSpPr>
          <p:spPr>
            <a:xfrm>
              <a:off x="6281375" y="2181841"/>
              <a:ext cx="1183500" cy="600"/>
            </a:xfrm>
            <a:prstGeom prst="curvedConnector3">
              <a:avLst>
                <a:gd fmla="val 50006" name="adj1"/>
              </a:avLst>
            </a:prstGeom>
            <a:noFill/>
            <a:ln cap="flat" cmpd="sng" w="9525">
              <a:solidFill>
                <a:srgbClr val="000000"/>
              </a:solidFill>
              <a:prstDash val="solid"/>
              <a:round/>
              <a:headEnd len="med" w="med" type="none"/>
              <a:tailEnd len="med" w="med" type="triangle"/>
            </a:ln>
          </p:spPr>
        </p:cxnSp>
        <p:cxnSp>
          <p:nvCxnSpPr>
            <p:cNvPr id="314" name="Google Shape;314;p23"/>
            <p:cNvCxnSpPr>
              <a:stCxn id="295" idx="3"/>
              <a:endCxn id="299" idx="1"/>
            </p:cNvCxnSpPr>
            <p:nvPr/>
          </p:nvCxnSpPr>
          <p:spPr>
            <a:xfrm>
              <a:off x="7166447" y="2669866"/>
              <a:ext cx="298500" cy="600"/>
            </a:xfrm>
            <a:prstGeom prst="curvedConnector3">
              <a:avLst>
                <a:gd fmla="val 50012" name="adj1"/>
              </a:avLst>
            </a:prstGeom>
            <a:noFill/>
            <a:ln cap="flat" cmpd="sng" w="9525">
              <a:solidFill>
                <a:srgbClr val="000000"/>
              </a:solidFill>
              <a:prstDash val="solid"/>
              <a:round/>
              <a:headEnd len="med" w="med" type="none"/>
              <a:tailEnd len="med" w="med" type="triangle"/>
            </a:ln>
          </p:spPr>
        </p:cxnSp>
        <p:cxnSp>
          <p:nvCxnSpPr>
            <p:cNvPr id="315" name="Google Shape;315;p23"/>
            <p:cNvCxnSpPr>
              <a:stCxn id="296" idx="3"/>
              <a:endCxn id="300" idx="1"/>
            </p:cNvCxnSpPr>
            <p:nvPr/>
          </p:nvCxnSpPr>
          <p:spPr>
            <a:xfrm>
              <a:off x="7166447" y="3157892"/>
              <a:ext cx="298500" cy="600"/>
            </a:xfrm>
            <a:prstGeom prst="curvedConnector3">
              <a:avLst>
                <a:gd fmla="val 50012" name="adj1"/>
              </a:avLst>
            </a:prstGeom>
            <a:noFill/>
            <a:ln cap="flat" cmpd="sng" w="9525">
              <a:solidFill>
                <a:srgbClr val="000000"/>
              </a:solidFill>
              <a:prstDash val="solid"/>
              <a:round/>
              <a:headEnd len="med" w="med" type="none"/>
              <a:tailEnd len="med" w="med" type="triangle"/>
            </a:ln>
          </p:spPr>
        </p:cxnSp>
        <p:cxnSp>
          <p:nvCxnSpPr>
            <p:cNvPr id="316" name="Google Shape;316;p23"/>
            <p:cNvCxnSpPr>
              <a:stCxn id="296" idx="2"/>
              <a:endCxn id="303" idx="3"/>
            </p:cNvCxnSpPr>
            <p:nvPr/>
          </p:nvCxnSpPr>
          <p:spPr>
            <a:xfrm rot="5400000">
              <a:off x="6097697" y="2626292"/>
              <a:ext cx="74100" cy="1476900"/>
            </a:xfrm>
            <a:prstGeom prst="curvedConnector2">
              <a:avLst/>
            </a:prstGeom>
            <a:noFill/>
            <a:ln cap="flat" cmpd="sng" w="9525">
              <a:solidFill>
                <a:srgbClr val="000000"/>
              </a:solidFill>
              <a:prstDash val="solid"/>
              <a:round/>
              <a:headEnd len="med" w="med" type="none"/>
              <a:tailEnd len="med" w="med" type="triangle"/>
            </a:ln>
          </p:spPr>
        </p:cxnSp>
        <p:cxnSp>
          <p:nvCxnSpPr>
            <p:cNvPr id="317" name="Google Shape;317;p23"/>
            <p:cNvCxnSpPr>
              <a:stCxn id="302" idx="2"/>
              <a:endCxn id="303" idx="0"/>
            </p:cNvCxnSpPr>
            <p:nvPr/>
          </p:nvCxnSpPr>
          <p:spPr>
            <a:xfrm flipH="1" rot="-5400000">
              <a:off x="4785049" y="2913638"/>
              <a:ext cx="636600" cy="600"/>
            </a:xfrm>
            <a:prstGeom prst="curvedConnector3">
              <a:avLst>
                <a:gd fmla="val 49990" name="adj1"/>
              </a:avLst>
            </a:prstGeom>
            <a:noFill/>
            <a:ln cap="flat" cmpd="sng" w="9525">
              <a:solidFill>
                <a:srgbClr val="000000"/>
              </a:solidFill>
              <a:prstDash val="solid"/>
              <a:round/>
              <a:headEnd len="med" w="med" type="none"/>
              <a:tailEnd len="med" w="med" type="triangle"/>
            </a:ln>
          </p:spPr>
        </p:cxnSp>
        <p:sp>
          <p:nvSpPr>
            <p:cNvPr id="318" name="Google Shape;318;p23"/>
            <p:cNvSpPr txBox="1"/>
            <p:nvPr/>
          </p:nvSpPr>
          <p:spPr>
            <a:xfrm>
              <a:off x="8207852" y="2000678"/>
              <a:ext cx="586500" cy="33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PR3</a:t>
              </a:r>
              <a:endParaRPr/>
            </a:p>
          </p:txBody>
        </p:sp>
      </p:grpSp>
      <p:cxnSp>
        <p:nvCxnSpPr>
          <p:cNvPr id="319" name="Google Shape;319;p23"/>
          <p:cNvCxnSpPr>
            <a:stCxn id="318" idx="2"/>
          </p:cNvCxnSpPr>
          <p:nvPr/>
        </p:nvCxnSpPr>
        <p:spPr>
          <a:xfrm rot="5400000">
            <a:off x="7897965" y="2970738"/>
            <a:ext cx="1162200" cy="2400"/>
          </a:xfrm>
          <a:prstGeom prst="curvedConnector3">
            <a:avLst>
              <a:gd fmla="val 50000" name="adj1"/>
            </a:avLst>
          </a:prstGeom>
          <a:noFill/>
          <a:ln cap="flat" cmpd="sng" w="9525">
            <a:solidFill>
              <a:srgbClr val="000000"/>
            </a:solidFill>
            <a:prstDash val="solid"/>
            <a:round/>
            <a:headEnd len="med" w="med" type="none"/>
            <a:tailEnd len="med" w="med" type="triangle"/>
          </a:ln>
        </p:spPr>
      </p:cxnSp>
      <p:cxnSp>
        <p:nvCxnSpPr>
          <p:cNvPr id="320" name="Google Shape;320;p23"/>
          <p:cNvCxnSpPr>
            <a:endCxn id="318" idx="0"/>
          </p:cNvCxnSpPr>
          <p:nvPr/>
        </p:nvCxnSpPr>
        <p:spPr>
          <a:xfrm rot="5400000">
            <a:off x="8250465" y="1816038"/>
            <a:ext cx="465000" cy="5400"/>
          </a:xfrm>
          <a:prstGeom prst="curvedConnector3">
            <a:avLst>
              <a:gd fmla="val 50000" name="adj1"/>
            </a:avLst>
          </a:prstGeom>
          <a:noFill/>
          <a:ln cap="flat" cmpd="sng" w="9525">
            <a:solidFill>
              <a:srgbClr val="000000"/>
            </a:solidFill>
            <a:prstDash val="solid"/>
            <a:round/>
            <a:headEnd len="med" w="med" type="none"/>
            <a:tailEnd len="med" w="med" type="triangle"/>
          </a:ln>
        </p:spPr>
      </p:cxnSp>
      <p:cxnSp>
        <p:nvCxnSpPr>
          <p:cNvPr id="321" name="Google Shape;321;p23"/>
          <p:cNvCxnSpPr/>
          <p:nvPr/>
        </p:nvCxnSpPr>
        <p:spPr>
          <a:xfrm flipH="1">
            <a:off x="7443275" y="2068100"/>
            <a:ext cx="587700" cy="335700"/>
          </a:xfrm>
          <a:prstGeom prst="straightConnector1">
            <a:avLst/>
          </a:prstGeom>
          <a:noFill/>
          <a:ln cap="flat" cmpd="sng" w="9525">
            <a:solidFill>
              <a:srgbClr val="000000"/>
            </a:solidFill>
            <a:prstDash val="solid"/>
            <a:round/>
            <a:headEnd len="med" w="med" type="none"/>
            <a:tailEnd len="med" w="med" type="none"/>
          </a:ln>
        </p:spPr>
      </p:cxnSp>
      <p:cxnSp>
        <p:nvCxnSpPr>
          <p:cNvPr id="322" name="Google Shape;322;p23"/>
          <p:cNvCxnSpPr/>
          <p:nvPr/>
        </p:nvCxnSpPr>
        <p:spPr>
          <a:xfrm rot="10800000">
            <a:off x="7443275" y="2068225"/>
            <a:ext cx="587700" cy="3357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326" name="Shape 326"/>
        <p:cNvGrpSpPr/>
        <p:nvPr/>
      </p:nvGrpSpPr>
      <p:grpSpPr>
        <a:xfrm>
          <a:off x="0" y="0"/>
          <a:ext cx="0" cy="0"/>
          <a:chOff x="0" y="0"/>
          <a:chExt cx="0" cy="0"/>
        </a:xfrm>
      </p:grpSpPr>
      <p:sp>
        <p:nvSpPr>
          <p:cNvPr id="327" name="Google Shape;327;p24"/>
          <p:cNvSpPr/>
          <p:nvPr/>
        </p:nvSpPr>
        <p:spPr>
          <a:xfrm>
            <a:off x="63114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63114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37115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37115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txBox="1"/>
          <p:nvPr>
            <p:ph type="ctrTitle"/>
          </p:nvPr>
        </p:nvSpPr>
        <p:spPr>
          <a:xfrm>
            <a:off x="3782800" y="1657625"/>
            <a:ext cx="18462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br>
              <a:rPr lang="en"/>
            </a:br>
            <a:r>
              <a:rPr lang="en"/>
              <a:t>Controles</a:t>
            </a:r>
            <a:endParaRPr/>
          </a:p>
        </p:txBody>
      </p:sp>
      <p:sp>
        <p:nvSpPr>
          <p:cNvPr id="332" name="Google Shape;332;p24"/>
          <p:cNvSpPr txBox="1"/>
          <p:nvPr>
            <p:ph idx="1" type="subTitle"/>
          </p:nvPr>
        </p:nvSpPr>
        <p:spPr>
          <a:xfrm>
            <a:off x="3782800" y="1837200"/>
            <a:ext cx="20487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mostrar más info al usuario: tooltip y status strip</a:t>
            </a:r>
            <a:endParaRPr/>
          </a:p>
        </p:txBody>
      </p:sp>
      <p:sp>
        <p:nvSpPr>
          <p:cNvPr id="333" name="Google Shape;333;p24"/>
          <p:cNvSpPr txBox="1"/>
          <p:nvPr>
            <p:ph idx="2" type="ctrTitle"/>
          </p:nvPr>
        </p:nvSpPr>
        <p:spPr>
          <a:xfrm>
            <a:off x="3782800" y="3482450"/>
            <a:ext cx="18999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br>
              <a:rPr lang="en"/>
            </a:br>
            <a:r>
              <a:rPr lang="en"/>
              <a:t>Tips and tricks</a:t>
            </a:r>
            <a:endParaRPr/>
          </a:p>
        </p:txBody>
      </p:sp>
      <p:sp>
        <p:nvSpPr>
          <p:cNvPr id="334" name="Google Shape;334;p24"/>
          <p:cNvSpPr txBox="1"/>
          <p:nvPr>
            <p:ph idx="5" type="subTitle"/>
          </p:nvPr>
        </p:nvSpPr>
        <p:spPr>
          <a:xfrm>
            <a:off x="3782800" y="3659800"/>
            <a:ext cx="20487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Uso de una caja de texto multilínea para mostrar texto</a:t>
            </a:r>
            <a:endParaRPr/>
          </a:p>
        </p:txBody>
      </p:sp>
      <p:sp>
        <p:nvSpPr>
          <p:cNvPr id="335" name="Google Shape;335;p24"/>
          <p:cNvSpPr txBox="1"/>
          <p:nvPr>
            <p:ph idx="3" type="ctrTitle"/>
          </p:nvPr>
        </p:nvSpPr>
        <p:spPr>
          <a:xfrm>
            <a:off x="6364525" y="1657625"/>
            <a:ext cx="21549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br>
              <a:rPr lang="en"/>
            </a:br>
            <a:r>
              <a:rPr lang="en"/>
              <a:t>Barra de carga</a:t>
            </a:r>
            <a:endParaRPr/>
          </a:p>
        </p:txBody>
      </p:sp>
      <p:sp>
        <p:nvSpPr>
          <p:cNvPr id="336" name="Google Shape;336;p24"/>
          <p:cNvSpPr txBox="1"/>
          <p:nvPr>
            <p:ph idx="6" type="subTitle"/>
          </p:nvPr>
        </p:nvSpPr>
        <p:spPr>
          <a:xfrm>
            <a:off x="6364525" y="18372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Uso conjunto de timer y progress bar</a:t>
            </a:r>
            <a:endParaRPr/>
          </a:p>
        </p:txBody>
      </p:sp>
      <p:sp>
        <p:nvSpPr>
          <p:cNvPr id="337" name="Google Shape;337;p24"/>
          <p:cNvSpPr txBox="1"/>
          <p:nvPr>
            <p:ph idx="4" type="ctrTitle"/>
          </p:nvPr>
        </p:nvSpPr>
        <p:spPr>
          <a:xfrm>
            <a:off x="6364525" y="3482450"/>
            <a:ext cx="24333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 </a:t>
            </a:r>
            <a:br>
              <a:rPr lang="en"/>
            </a:br>
            <a:r>
              <a:rPr lang="en"/>
              <a:t>Creación de menúes</a:t>
            </a:r>
            <a:endParaRPr/>
          </a:p>
        </p:txBody>
      </p:sp>
      <p:sp>
        <p:nvSpPr>
          <p:cNvPr id="338" name="Google Shape;338;p24"/>
          <p:cNvSpPr txBox="1"/>
          <p:nvPr>
            <p:ph idx="7" type="subTitle"/>
          </p:nvPr>
        </p:nvSpPr>
        <p:spPr>
          <a:xfrm>
            <a:off x="6364525" y="3659800"/>
            <a:ext cx="2154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Uso del control menu strip para crear un menú interactivo</a:t>
            </a:r>
            <a:endParaRPr/>
          </a:p>
        </p:txBody>
      </p:sp>
      <p:grpSp>
        <p:nvGrpSpPr>
          <p:cNvPr id="339" name="Google Shape;339;p24"/>
          <p:cNvGrpSpPr/>
          <p:nvPr/>
        </p:nvGrpSpPr>
        <p:grpSpPr>
          <a:xfrm>
            <a:off x="563975" y="982900"/>
            <a:ext cx="2214990" cy="3181003"/>
            <a:chOff x="624596" y="982906"/>
            <a:chExt cx="2001980" cy="3181003"/>
          </a:xfrm>
        </p:grpSpPr>
        <p:sp>
          <p:nvSpPr>
            <p:cNvPr id="340" name="Google Shape;340;p24"/>
            <p:cNvSpPr/>
            <p:nvPr/>
          </p:nvSpPr>
          <p:spPr>
            <a:xfrm>
              <a:off x="692176" y="1142009"/>
              <a:ext cx="1934400" cy="3021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24"/>
          <p:cNvGrpSpPr/>
          <p:nvPr/>
        </p:nvGrpSpPr>
        <p:grpSpPr>
          <a:xfrm>
            <a:off x="0" y="4397412"/>
            <a:ext cx="4600713" cy="150450"/>
            <a:chOff x="0" y="4397412"/>
            <a:chExt cx="4600713" cy="150450"/>
          </a:xfrm>
        </p:grpSpPr>
        <p:sp>
          <p:nvSpPr>
            <p:cNvPr id="343" name="Google Shape;343;p2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24"/>
          <p:cNvGrpSpPr/>
          <p:nvPr/>
        </p:nvGrpSpPr>
        <p:grpSpPr>
          <a:xfrm>
            <a:off x="1691827" y="1904259"/>
            <a:ext cx="1418990" cy="2804590"/>
            <a:chOff x="2072827" y="1904259"/>
            <a:chExt cx="1418990" cy="2804590"/>
          </a:xfrm>
        </p:grpSpPr>
        <p:sp>
          <p:nvSpPr>
            <p:cNvPr id="349" name="Google Shape;349;p24"/>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24"/>
          <p:cNvSpPr txBox="1"/>
          <p:nvPr>
            <p:ph type="ctrTitle"/>
          </p:nvPr>
        </p:nvSpPr>
        <p:spPr>
          <a:xfrm rot="-3144022">
            <a:off x="2150808" y="2540441"/>
            <a:ext cx="1012882" cy="32066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5"/>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Otros Controles útiles</a:t>
            </a:r>
            <a:endParaRPr/>
          </a:p>
        </p:txBody>
      </p:sp>
      <p:sp>
        <p:nvSpPr>
          <p:cNvPr id="409" name="Google Shape;409;p25"/>
          <p:cNvSpPr/>
          <p:nvPr/>
        </p:nvSpPr>
        <p:spPr>
          <a:xfrm>
            <a:off x="4259100" y="2040791"/>
            <a:ext cx="4657800" cy="2053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10" name="Google Shape;410;p25"/>
          <p:cNvSpPr/>
          <p:nvPr/>
        </p:nvSpPr>
        <p:spPr>
          <a:xfrm>
            <a:off x="4336271" y="1980724"/>
            <a:ext cx="4657800" cy="20535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11" name="Google Shape;411;p25"/>
          <p:cNvSpPr txBox="1"/>
          <p:nvPr/>
        </p:nvSpPr>
        <p:spPr>
          <a:xfrm>
            <a:off x="4377151" y="2091979"/>
            <a:ext cx="4561200" cy="184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434343"/>
                </a:solidFill>
                <a:latin typeface="Staatliches"/>
                <a:ea typeface="Staatliches"/>
                <a:cs typeface="Staatliches"/>
                <a:sym typeface="Staatliches"/>
              </a:rPr>
              <a:t>Tooltip - información flotante</a:t>
            </a:r>
            <a:endParaRPr sz="18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Prefijo:</a:t>
            </a:r>
            <a:r>
              <a:rPr lang="en" sz="1300">
                <a:solidFill>
                  <a:srgbClr val="434343"/>
                </a:solidFill>
                <a:latin typeface="Anaheim"/>
                <a:ea typeface="Anaheim"/>
                <a:cs typeface="Anaheim"/>
                <a:sym typeface="Anaheim"/>
              </a:rPr>
              <a:t> ttpNombre.</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Descripción:</a:t>
            </a:r>
            <a:r>
              <a:rPr lang="en" sz="1300">
                <a:solidFill>
                  <a:srgbClr val="434343"/>
                </a:solidFill>
                <a:latin typeface="Anaheim"/>
                <a:ea typeface="Anaheim"/>
                <a:cs typeface="Anaheim"/>
                <a:sym typeface="Anaheim"/>
              </a:rPr>
              <a:t> Permite mostrar un pequeño mensaje cuando el usuario coloca su puntero encima de un control.</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Propiedades comunes:</a:t>
            </a:r>
            <a:r>
              <a:rPr lang="en" sz="1300">
                <a:solidFill>
                  <a:srgbClr val="434343"/>
                </a:solidFill>
                <a:latin typeface="Anaheim"/>
                <a:ea typeface="Anaheim"/>
                <a:cs typeface="Anaheim"/>
                <a:sym typeface="Anaheim"/>
              </a:rPr>
              <a:t> Name, ToolTipTitle, ToopTiplconeIsBallon.</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Evento más utilizado:</a:t>
            </a:r>
            <a:r>
              <a:rPr lang="en" sz="1300">
                <a:solidFill>
                  <a:srgbClr val="434343"/>
                </a:solidFill>
                <a:latin typeface="Anaheim"/>
                <a:ea typeface="Anaheim"/>
                <a:cs typeface="Anaheim"/>
                <a:sym typeface="Anaheim"/>
              </a:rPr>
              <a:t> SetToolTip (usado en el Form Load).</a:t>
            </a:r>
            <a:endParaRPr sz="1300">
              <a:solidFill>
                <a:srgbClr val="434343"/>
              </a:solidFill>
              <a:latin typeface="Anaheim"/>
              <a:ea typeface="Anaheim"/>
              <a:cs typeface="Anaheim"/>
              <a:sym typeface="Anaheim"/>
            </a:endParaRPr>
          </a:p>
        </p:txBody>
      </p:sp>
      <p:pic>
        <p:nvPicPr>
          <p:cNvPr id="412" name="Google Shape;412;p25"/>
          <p:cNvPicPr preferRelativeResize="0"/>
          <p:nvPr/>
        </p:nvPicPr>
        <p:blipFill>
          <a:blip r:embed="rId3">
            <a:alphaModFix/>
          </a:blip>
          <a:stretch>
            <a:fillRect/>
          </a:stretch>
        </p:blipFill>
        <p:spPr>
          <a:xfrm>
            <a:off x="1426138" y="1764188"/>
            <a:ext cx="1342500" cy="690000"/>
          </a:xfrm>
          <a:prstGeom prst="roundRect">
            <a:avLst>
              <a:gd fmla="val 16667" name="adj"/>
            </a:avLst>
          </a:prstGeom>
          <a:noFill/>
          <a:ln cap="flat" cmpd="sng" w="19050">
            <a:solidFill>
              <a:schemeClr val="accent1"/>
            </a:solidFill>
            <a:prstDash val="solid"/>
            <a:round/>
            <a:headEnd len="sm" w="sm" type="none"/>
            <a:tailEnd len="sm" w="sm" type="none"/>
          </a:ln>
        </p:spPr>
      </p:pic>
      <p:pic>
        <p:nvPicPr>
          <p:cNvPr id="413" name="Google Shape;413;p25"/>
          <p:cNvPicPr preferRelativeResize="0"/>
          <p:nvPr/>
        </p:nvPicPr>
        <p:blipFill>
          <a:blip r:embed="rId4">
            <a:alphaModFix/>
          </a:blip>
          <a:stretch>
            <a:fillRect/>
          </a:stretch>
        </p:blipFill>
        <p:spPr>
          <a:xfrm>
            <a:off x="952750" y="3138592"/>
            <a:ext cx="2289150" cy="1112175"/>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6"/>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Otros Controles útiles</a:t>
            </a:r>
            <a:endParaRPr/>
          </a:p>
        </p:txBody>
      </p:sp>
      <p:sp>
        <p:nvSpPr>
          <p:cNvPr id="419" name="Google Shape;419;p26"/>
          <p:cNvSpPr/>
          <p:nvPr/>
        </p:nvSpPr>
        <p:spPr>
          <a:xfrm>
            <a:off x="4259100" y="2040791"/>
            <a:ext cx="4657800" cy="2053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20" name="Google Shape;420;p26"/>
          <p:cNvSpPr/>
          <p:nvPr/>
        </p:nvSpPr>
        <p:spPr>
          <a:xfrm>
            <a:off x="4336271" y="1980724"/>
            <a:ext cx="4657800" cy="20535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21" name="Google Shape;421;p26"/>
          <p:cNvSpPr txBox="1"/>
          <p:nvPr/>
        </p:nvSpPr>
        <p:spPr>
          <a:xfrm>
            <a:off x="4377151" y="2091979"/>
            <a:ext cx="4561200" cy="184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434343"/>
                </a:solidFill>
                <a:latin typeface="Staatliches"/>
                <a:ea typeface="Staatliches"/>
                <a:cs typeface="Staatliches"/>
                <a:sym typeface="Staatliches"/>
              </a:rPr>
              <a:t>Status strip - “tira” (franja) de estado</a:t>
            </a:r>
            <a:endParaRPr sz="18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Prefijo:</a:t>
            </a:r>
            <a:r>
              <a:rPr lang="en" sz="1300">
                <a:solidFill>
                  <a:srgbClr val="434343"/>
                </a:solidFill>
                <a:latin typeface="Anaheim"/>
                <a:ea typeface="Anaheim"/>
                <a:cs typeface="Anaheim"/>
                <a:sym typeface="Anaheim"/>
              </a:rPr>
              <a:t> sspNombre.</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Descripción:</a:t>
            </a:r>
            <a:r>
              <a:rPr lang="en" sz="1300">
                <a:solidFill>
                  <a:srgbClr val="434343"/>
                </a:solidFill>
                <a:latin typeface="Anaheim"/>
                <a:ea typeface="Anaheim"/>
                <a:cs typeface="Anaheim"/>
                <a:sym typeface="Anaheim"/>
              </a:rPr>
              <a:t> </a:t>
            </a:r>
            <a:r>
              <a:rPr lang="en" sz="1300">
                <a:solidFill>
                  <a:srgbClr val="434343"/>
                </a:solidFill>
                <a:latin typeface="Anaheim"/>
                <a:ea typeface="Anaheim"/>
                <a:cs typeface="Anaheim"/>
                <a:sym typeface="Anaheim"/>
              </a:rPr>
              <a:t>Permite contener algunos controles en la parte inferior de un formulario, se utiliza para mostrar información de una forma resumida (contadores, nombre del usuario que actualmente tiene su sesión activa, etc).</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Propiedades comunes:</a:t>
            </a:r>
            <a:r>
              <a:rPr lang="en" sz="1300">
                <a:solidFill>
                  <a:srgbClr val="434343"/>
                </a:solidFill>
                <a:latin typeface="Anaheim"/>
                <a:ea typeface="Anaheim"/>
                <a:cs typeface="Anaheim"/>
                <a:sym typeface="Anaheim"/>
              </a:rPr>
              <a:t> Name, BackColor y RightToLeft.</a:t>
            </a:r>
            <a:endParaRPr sz="1300">
              <a:solidFill>
                <a:srgbClr val="434343"/>
              </a:solidFill>
              <a:latin typeface="Anaheim"/>
              <a:ea typeface="Anaheim"/>
              <a:cs typeface="Anaheim"/>
              <a:sym typeface="Anaheim"/>
            </a:endParaRPr>
          </a:p>
        </p:txBody>
      </p:sp>
      <p:pic>
        <p:nvPicPr>
          <p:cNvPr id="422" name="Google Shape;422;p26"/>
          <p:cNvPicPr preferRelativeResize="0"/>
          <p:nvPr/>
        </p:nvPicPr>
        <p:blipFill>
          <a:blip r:embed="rId3">
            <a:alphaModFix/>
          </a:blip>
          <a:stretch>
            <a:fillRect/>
          </a:stretch>
        </p:blipFill>
        <p:spPr>
          <a:xfrm>
            <a:off x="1541413" y="2191288"/>
            <a:ext cx="1162200" cy="399000"/>
          </a:xfrm>
          <a:prstGeom prst="roundRect">
            <a:avLst>
              <a:gd fmla="val 16667" name="adj"/>
            </a:avLst>
          </a:prstGeom>
          <a:noFill/>
          <a:ln cap="flat" cmpd="sng" w="19050">
            <a:solidFill>
              <a:schemeClr val="accent1"/>
            </a:solidFill>
            <a:prstDash val="solid"/>
            <a:round/>
            <a:headEnd len="sm" w="sm" type="none"/>
            <a:tailEnd len="sm" w="sm" type="none"/>
          </a:ln>
        </p:spPr>
      </p:pic>
      <p:pic>
        <p:nvPicPr>
          <p:cNvPr id="423" name="Google Shape;423;p26"/>
          <p:cNvPicPr preferRelativeResize="0"/>
          <p:nvPr/>
        </p:nvPicPr>
        <p:blipFill>
          <a:blip r:embed="rId4">
            <a:alphaModFix/>
          </a:blip>
          <a:stretch>
            <a:fillRect/>
          </a:stretch>
        </p:blipFill>
        <p:spPr>
          <a:xfrm>
            <a:off x="762425" y="3246240"/>
            <a:ext cx="2720314" cy="577425"/>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7"/>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Otros Controles útiles</a:t>
            </a:r>
            <a:endParaRPr/>
          </a:p>
        </p:txBody>
      </p:sp>
      <p:sp>
        <p:nvSpPr>
          <p:cNvPr id="429" name="Google Shape;429;p27"/>
          <p:cNvSpPr/>
          <p:nvPr/>
        </p:nvSpPr>
        <p:spPr>
          <a:xfrm>
            <a:off x="4495575" y="1734393"/>
            <a:ext cx="4350300" cy="25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30" name="Google Shape;430;p27"/>
          <p:cNvSpPr/>
          <p:nvPr/>
        </p:nvSpPr>
        <p:spPr>
          <a:xfrm>
            <a:off x="4567650" y="1658675"/>
            <a:ext cx="4350300" cy="25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31" name="Google Shape;431;p27"/>
          <p:cNvSpPr txBox="1"/>
          <p:nvPr/>
        </p:nvSpPr>
        <p:spPr>
          <a:xfrm>
            <a:off x="4605831" y="1798917"/>
            <a:ext cx="4260000" cy="232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0000FF"/>
                </a:solidFill>
                <a:latin typeface="Staatliches"/>
                <a:ea typeface="Staatliches"/>
                <a:cs typeface="Staatliches"/>
                <a:sym typeface="Staatliches"/>
              </a:rPr>
              <a:t>Sugerencia:</a:t>
            </a:r>
            <a:r>
              <a:rPr lang="en" sz="1800">
                <a:solidFill>
                  <a:srgbClr val="434343"/>
                </a:solidFill>
                <a:latin typeface="Staatliches"/>
                <a:ea typeface="Staatliches"/>
                <a:cs typeface="Staatliches"/>
                <a:sym typeface="Staatliches"/>
              </a:rPr>
              <a:t> caja de texto multilínea</a:t>
            </a:r>
            <a:endParaRPr sz="1800">
              <a:solidFill>
                <a:srgbClr val="434343"/>
              </a:solidFill>
              <a:latin typeface="Anaheim"/>
              <a:ea typeface="Anaheim"/>
              <a:cs typeface="Anaheim"/>
              <a:sym typeface="Anaheim"/>
            </a:endParaRPr>
          </a:p>
          <a:p>
            <a:pPr indent="0" lvl="0" marL="0" rtl="0" algn="just">
              <a:spcBef>
                <a:spcPts val="0"/>
              </a:spcBef>
              <a:spcAft>
                <a:spcPts val="0"/>
              </a:spcAft>
              <a:buNone/>
            </a:pPr>
            <a:r>
              <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lang="en" sz="1300">
                <a:solidFill>
                  <a:srgbClr val="434343"/>
                </a:solidFill>
                <a:latin typeface="Anaheim"/>
                <a:ea typeface="Anaheim"/>
                <a:cs typeface="Anaheim"/>
                <a:sym typeface="Anaheim"/>
              </a:rPr>
              <a:t>De forma natural (sin tener que utilizar otros controles en conjunto) las etiquetas (label) no soportan barras verticales para realizar scroll en el caso de que sea necesario. Así que este comportamiento se puede emular con un </a:t>
            </a:r>
            <a:r>
              <a:rPr b="1" lang="en" sz="1300">
                <a:solidFill>
                  <a:srgbClr val="434343"/>
                </a:solidFill>
                <a:latin typeface="Anaheim"/>
                <a:ea typeface="Anaheim"/>
                <a:cs typeface="Anaheim"/>
                <a:sym typeface="Anaheim"/>
              </a:rPr>
              <a:t>TextBox</a:t>
            </a:r>
            <a:r>
              <a:rPr lang="en" sz="1300">
                <a:solidFill>
                  <a:srgbClr val="434343"/>
                </a:solidFill>
                <a:latin typeface="Anaheim"/>
                <a:ea typeface="Anaheim"/>
                <a:cs typeface="Anaheim"/>
                <a:sym typeface="Anaheim"/>
              </a:rPr>
              <a:t>.</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Propiedades a cambiar:</a:t>
            </a:r>
            <a:r>
              <a:rPr lang="en" sz="1300">
                <a:solidFill>
                  <a:srgbClr val="434343"/>
                </a:solidFill>
                <a:latin typeface="Anaheim"/>
                <a:ea typeface="Anaheim"/>
                <a:cs typeface="Anaheim"/>
                <a:sym typeface="Anaheim"/>
              </a:rPr>
              <a:t> ScrollBars, Multiline y ReadOnly.</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lang="en" sz="1300">
                <a:solidFill>
                  <a:srgbClr val="434343"/>
                </a:solidFill>
                <a:latin typeface="Anaheim"/>
                <a:ea typeface="Anaheim"/>
                <a:cs typeface="Anaheim"/>
                <a:sym typeface="Anaheim"/>
              </a:rPr>
              <a:t>Nótese que en este caso es necesario utilizar Environment. NewLine para hacer saltos de línea.</a:t>
            </a:r>
            <a:endParaRPr sz="1300">
              <a:solidFill>
                <a:srgbClr val="434343"/>
              </a:solidFill>
              <a:latin typeface="Anaheim"/>
              <a:ea typeface="Anaheim"/>
              <a:cs typeface="Anaheim"/>
              <a:sym typeface="Anaheim"/>
            </a:endParaRPr>
          </a:p>
        </p:txBody>
      </p:sp>
      <p:pic>
        <p:nvPicPr>
          <p:cNvPr id="432" name="Google Shape;432;p27"/>
          <p:cNvPicPr preferRelativeResize="0"/>
          <p:nvPr/>
        </p:nvPicPr>
        <p:blipFill>
          <a:blip r:embed="rId3">
            <a:alphaModFix/>
          </a:blip>
          <a:stretch>
            <a:fillRect/>
          </a:stretch>
        </p:blipFill>
        <p:spPr>
          <a:xfrm>
            <a:off x="885600" y="2428650"/>
            <a:ext cx="2720325" cy="1048459"/>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8"/>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Otros Controles útiles</a:t>
            </a:r>
            <a:endParaRPr/>
          </a:p>
        </p:txBody>
      </p:sp>
      <p:sp>
        <p:nvSpPr>
          <p:cNvPr id="438" name="Google Shape;438;p28"/>
          <p:cNvSpPr/>
          <p:nvPr/>
        </p:nvSpPr>
        <p:spPr>
          <a:xfrm>
            <a:off x="4510550" y="1267684"/>
            <a:ext cx="4260600" cy="1673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39" name="Google Shape;439;p28"/>
          <p:cNvSpPr/>
          <p:nvPr/>
        </p:nvSpPr>
        <p:spPr>
          <a:xfrm>
            <a:off x="4581139" y="1218725"/>
            <a:ext cx="4260600" cy="1673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40" name="Google Shape;440;p28"/>
          <p:cNvSpPr txBox="1"/>
          <p:nvPr/>
        </p:nvSpPr>
        <p:spPr>
          <a:xfrm>
            <a:off x="4618532" y="1309405"/>
            <a:ext cx="4172400" cy="1501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434343"/>
                </a:solidFill>
                <a:latin typeface="Staatliches"/>
                <a:ea typeface="Staatliches"/>
                <a:cs typeface="Staatliches"/>
                <a:sym typeface="Staatliches"/>
              </a:rPr>
              <a:t>Timer - cronómetro</a:t>
            </a:r>
            <a:endParaRPr sz="18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Prefijo:</a:t>
            </a:r>
            <a:r>
              <a:rPr lang="en" sz="1300">
                <a:solidFill>
                  <a:srgbClr val="434343"/>
                </a:solidFill>
                <a:latin typeface="Anaheim"/>
                <a:ea typeface="Anaheim"/>
                <a:cs typeface="Anaheim"/>
                <a:sym typeface="Anaheim"/>
              </a:rPr>
              <a:t> tmrNombre.</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Descripción:</a:t>
            </a:r>
            <a:r>
              <a:rPr lang="en" sz="1300">
                <a:solidFill>
                  <a:srgbClr val="434343"/>
                </a:solidFill>
                <a:latin typeface="Anaheim"/>
                <a:ea typeface="Anaheim"/>
                <a:cs typeface="Anaheim"/>
                <a:sym typeface="Anaheim"/>
              </a:rPr>
              <a:t> </a:t>
            </a:r>
            <a:r>
              <a:rPr lang="en" sz="1300">
                <a:solidFill>
                  <a:srgbClr val="434343"/>
                </a:solidFill>
                <a:latin typeface="Anaheim"/>
                <a:ea typeface="Anaheim"/>
                <a:cs typeface="Anaheim"/>
                <a:sym typeface="Anaheim"/>
              </a:rPr>
              <a:t>Permite ejecutar alguna acción cada determinada cantidad de milisegundos.</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Propiedades comunes:</a:t>
            </a:r>
            <a:r>
              <a:rPr lang="en" sz="1300">
                <a:solidFill>
                  <a:srgbClr val="434343"/>
                </a:solidFill>
                <a:latin typeface="Anaheim"/>
                <a:ea typeface="Anaheim"/>
                <a:cs typeface="Anaheim"/>
                <a:sym typeface="Anaheim"/>
              </a:rPr>
              <a:t> Name, Enabled e Interval.</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Evento más utilizado:</a:t>
            </a:r>
            <a:r>
              <a:rPr lang="en" sz="1300">
                <a:solidFill>
                  <a:srgbClr val="434343"/>
                </a:solidFill>
                <a:latin typeface="Anaheim"/>
                <a:ea typeface="Anaheim"/>
                <a:cs typeface="Anaheim"/>
                <a:sym typeface="Anaheim"/>
              </a:rPr>
              <a:t> Tick o Elapsed.</a:t>
            </a:r>
            <a:endParaRPr sz="1300">
              <a:solidFill>
                <a:srgbClr val="434343"/>
              </a:solidFill>
              <a:latin typeface="Anaheim"/>
              <a:ea typeface="Anaheim"/>
              <a:cs typeface="Anaheim"/>
              <a:sym typeface="Anaheim"/>
            </a:endParaRPr>
          </a:p>
        </p:txBody>
      </p:sp>
      <p:sp>
        <p:nvSpPr>
          <p:cNvPr id="441" name="Google Shape;441;p28"/>
          <p:cNvSpPr/>
          <p:nvPr/>
        </p:nvSpPr>
        <p:spPr>
          <a:xfrm>
            <a:off x="4510550" y="3203300"/>
            <a:ext cx="4260600" cy="1673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42" name="Google Shape;442;p28"/>
          <p:cNvSpPr/>
          <p:nvPr/>
        </p:nvSpPr>
        <p:spPr>
          <a:xfrm>
            <a:off x="4581139" y="3154341"/>
            <a:ext cx="4260600" cy="16737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43" name="Google Shape;443;p28"/>
          <p:cNvSpPr txBox="1"/>
          <p:nvPr/>
        </p:nvSpPr>
        <p:spPr>
          <a:xfrm>
            <a:off x="4618532" y="3245021"/>
            <a:ext cx="4172400" cy="1501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434343"/>
                </a:solidFill>
                <a:latin typeface="Staatliches"/>
                <a:ea typeface="Staatliches"/>
                <a:cs typeface="Staatliches"/>
                <a:sym typeface="Staatliches"/>
              </a:rPr>
              <a:t>Progress bar - barra de progreso</a:t>
            </a:r>
            <a:endParaRPr sz="18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Prefijo:</a:t>
            </a:r>
            <a:r>
              <a:rPr lang="en" sz="1300">
                <a:solidFill>
                  <a:srgbClr val="434343"/>
                </a:solidFill>
                <a:latin typeface="Anaheim"/>
                <a:ea typeface="Anaheim"/>
                <a:cs typeface="Anaheim"/>
                <a:sym typeface="Anaheim"/>
              </a:rPr>
              <a:t> prbNombre.</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Descripción:</a:t>
            </a:r>
            <a:r>
              <a:rPr lang="en" sz="1300">
                <a:solidFill>
                  <a:srgbClr val="434343"/>
                </a:solidFill>
                <a:latin typeface="Anaheim"/>
                <a:ea typeface="Anaheim"/>
                <a:cs typeface="Anaheim"/>
                <a:sym typeface="Anaheim"/>
              </a:rPr>
              <a:t> </a:t>
            </a:r>
            <a:r>
              <a:rPr lang="en" sz="1300">
                <a:solidFill>
                  <a:srgbClr val="434343"/>
                </a:solidFill>
                <a:latin typeface="Anaheim"/>
                <a:ea typeface="Anaheim"/>
                <a:cs typeface="Anaheim"/>
                <a:sym typeface="Anaheim"/>
              </a:rPr>
              <a:t>Muestra al usuario una "barra de carga", da la sensación de que se está realizando algún proceso (su uso puede ser meramente estético).</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rgbClr val="434343"/>
                </a:solidFill>
                <a:latin typeface="Anaheim"/>
                <a:ea typeface="Anaheim"/>
                <a:cs typeface="Anaheim"/>
                <a:sym typeface="Anaheim"/>
              </a:rPr>
              <a:t>Propiedades comunes:</a:t>
            </a:r>
            <a:r>
              <a:rPr lang="en" sz="1300">
                <a:solidFill>
                  <a:srgbClr val="434343"/>
                </a:solidFill>
                <a:latin typeface="Anaheim"/>
                <a:ea typeface="Anaheim"/>
                <a:cs typeface="Anaheim"/>
                <a:sym typeface="Anaheim"/>
              </a:rPr>
              <a:t> Name, Value, Minimum y Maximum.</a:t>
            </a:r>
            <a:endParaRPr sz="1300">
              <a:solidFill>
                <a:srgbClr val="434343"/>
              </a:solidFill>
              <a:latin typeface="Anaheim"/>
              <a:ea typeface="Anaheim"/>
              <a:cs typeface="Anaheim"/>
              <a:sym typeface="Anaheim"/>
            </a:endParaRPr>
          </a:p>
        </p:txBody>
      </p:sp>
      <p:pic>
        <p:nvPicPr>
          <p:cNvPr id="444" name="Google Shape;444;p28"/>
          <p:cNvPicPr preferRelativeResize="0"/>
          <p:nvPr/>
        </p:nvPicPr>
        <p:blipFill>
          <a:blip r:embed="rId3">
            <a:alphaModFix/>
          </a:blip>
          <a:stretch>
            <a:fillRect/>
          </a:stretch>
        </p:blipFill>
        <p:spPr>
          <a:xfrm>
            <a:off x="1718613" y="1803163"/>
            <a:ext cx="1057200" cy="504900"/>
          </a:xfrm>
          <a:prstGeom prst="roundRect">
            <a:avLst>
              <a:gd fmla="val 16667" name="adj"/>
            </a:avLst>
          </a:prstGeom>
          <a:noFill/>
          <a:ln cap="flat" cmpd="sng" w="19050">
            <a:solidFill>
              <a:schemeClr val="accent1"/>
            </a:solidFill>
            <a:prstDash val="solid"/>
            <a:round/>
            <a:headEnd len="sm" w="sm" type="none"/>
            <a:tailEnd len="sm" w="sm" type="none"/>
          </a:ln>
        </p:spPr>
      </p:pic>
      <p:pic>
        <p:nvPicPr>
          <p:cNvPr id="445" name="Google Shape;445;p28"/>
          <p:cNvPicPr preferRelativeResize="0"/>
          <p:nvPr/>
        </p:nvPicPr>
        <p:blipFill>
          <a:blip r:embed="rId4">
            <a:alphaModFix/>
          </a:blip>
          <a:stretch>
            <a:fillRect/>
          </a:stretch>
        </p:blipFill>
        <p:spPr>
          <a:xfrm>
            <a:off x="942325" y="3476850"/>
            <a:ext cx="2610000" cy="1028700"/>
          </a:xfrm>
          <a:prstGeom prst="roundRect">
            <a:avLst>
              <a:gd fmla="val 16667" name="adj"/>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9"/>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Otros Controles útiles</a:t>
            </a:r>
            <a:endParaRPr/>
          </a:p>
        </p:txBody>
      </p:sp>
      <p:sp>
        <p:nvSpPr>
          <p:cNvPr id="451" name="Google Shape;451;p29"/>
          <p:cNvSpPr/>
          <p:nvPr/>
        </p:nvSpPr>
        <p:spPr>
          <a:xfrm>
            <a:off x="4764575" y="1874728"/>
            <a:ext cx="4010700" cy="2175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52" name="Google Shape;452;p29"/>
          <p:cNvSpPr/>
          <p:nvPr/>
        </p:nvSpPr>
        <p:spPr>
          <a:xfrm>
            <a:off x="4831024" y="1811075"/>
            <a:ext cx="4010700" cy="21759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53" name="Google Shape;453;p29"/>
          <p:cNvSpPr txBox="1"/>
          <p:nvPr/>
        </p:nvSpPr>
        <p:spPr>
          <a:xfrm>
            <a:off x="4866225" y="1928971"/>
            <a:ext cx="3927600" cy="1952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rgbClr val="434343"/>
                </a:solidFill>
                <a:latin typeface="Staatliches"/>
                <a:ea typeface="Staatliches"/>
                <a:cs typeface="Staatliches"/>
                <a:sym typeface="Staatliches"/>
              </a:rPr>
              <a:t>Menu strip - “tira” (franja) de menú</a:t>
            </a:r>
            <a:endParaRPr sz="1800">
              <a:solidFill>
                <a:srgbClr val="434343"/>
              </a:solidFill>
              <a:latin typeface="Anaheim"/>
              <a:ea typeface="Anaheim"/>
              <a:cs typeface="Anaheim"/>
              <a:sym typeface="Anaheim"/>
            </a:endParaRPr>
          </a:p>
          <a:p>
            <a:pPr indent="0" lvl="0" marL="0" rtl="0" algn="just">
              <a:spcBef>
                <a:spcPts val="0"/>
              </a:spcBef>
              <a:spcAft>
                <a:spcPts val="0"/>
              </a:spcAft>
              <a:buNone/>
            </a:pPr>
            <a:r>
              <a:t/>
            </a:r>
            <a:endParaRPr sz="1300">
              <a:solidFill>
                <a:srgbClr val="434343"/>
              </a:solidFill>
              <a:latin typeface="Anaheim"/>
              <a:ea typeface="Anaheim"/>
              <a:cs typeface="Anaheim"/>
              <a:sym typeface="Anaheim"/>
            </a:endParaRPr>
          </a:p>
          <a:p>
            <a:pPr indent="0" lvl="0" marL="0" rtl="0" algn="just">
              <a:spcBef>
                <a:spcPts val="0"/>
              </a:spcBef>
              <a:spcAft>
                <a:spcPts val="0"/>
              </a:spcAft>
              <a:buNone/>
            </a:pPr>
            <a:r>
              <a:rPr b="1" lang="en" sz="1300">
                <a:solidFill>
                  <a:schemeClr val="accent3"/>
                </a:solidFill>
                <a:latin typeface="Anaheim"/>
                <a:ea typeface="Anaheim"/>
                <a:cs typeface="Anaheim"/>
                <a:sym typeface="Anaheim"/>
              </a:rPr>
              <a:t>Prefijo:</a:t>
            </a:r>
            <a:r>
              <a:rPr lang="en" sz="1300">
                <a:solidFill>
                  <a:schemeClr val="accent3"/>
                </a:solidFill>
                <a:latin typeface="Anaheim"/>
                <a:ea typeface="Anaheim"/>
                <a:cs typeface="Anaheim"/>
                <a:sym typeface="Anaheim"/>
              </a:rPr>
              <a:t> mspNombre.</a:t>
            </a:r>
            <a:endParaRPr sz="1300">
              <a:solidFill>
                <a:schemeClr val="accent3"/>
              </a:solidFill>
              <a:latin typeface="Anaheim"/>
              <a:ea typeface="Anaheim"/>
              <a:cs typeface="Anaheim"/>
              <a:sym typeface="Anaheim"/>
            </a:endParaRPr>
          </a:p>
          <a:p>
            <a:pPr indent="0" lvl="0" marL="0" rtl="0" algn="just">
              <a:spcBef>
                <a:spcPts val="0"/>
              </a:spcBef>
              <a:spcAft>
                <a:spcPts val="0"/>
              </a:spcAft>
              <a:buNone/>
            </a:pPr>
            <a:r>
              <a:rPr b="1" lang="en" sz="1300">
                <a:solidFill>
                  <a:schemeClr val="accent3"/>
                </a:solidFill>
                <a:latin typeface="Anaheim"/>
                <a:ea typeface="Anaheim"/>
                <a:cs typeface="Anaheim"/>
                <a:sym typeface="Anaheim"/>
              </a:rPr>
              <a:t>Descripción:</a:t>
            </a:r>
            <a:r>
              <a:rPr lang="en" sz="1300">
                <a:solidFill>
                  <a:schemeClr val="accent3"/>
                </a:solidFill>
                <a:latin typeface="Anaheim"/>
                <a:ea typeface="Anaheim"/>
                <a:cs typeface="Anaheim"/>
                <a:sym typeface="Anaheim"/>
              </a:rPr>
              <a:t> Permite crear un menú con tantas secciones y subsecciones como se desee. Se pueden reutilizar los eventos Clic (entre otros) para facilitar la interacción del usuario.</a:t>
            </a:r>
            <a:endParaRPr sz="1300">
              <a:solidFill>
                <a:schemeClr val="accent3"/>
              </a:solidFill>
              <a:latin typeface="Anaheim"/>
              <a:ea typeface="Anaheim"/>
              <a:cs typeface="Anaheim"/>
              <a:sym typeface="Anaheim"/>
            </a:endParaRPr>
          </a:p>
          <a:p>
            <a:pPr indent="0" lvl="0" marL="0" rtl="0" algn="just">
              <a:spcBef>
                <a:spcPts val="0"/>
              </a:spcBef>
              <a:spcAft>
                <a:spcPts val="0"/>
              </a:spcAft>
              <a:buNone/>
            </a:pPr>
            <a:r>
              <a:t/>
            </a:r>
            <a:endParaRPr sz="1300">
              <a:solidFill>
                <a:schemeClr val="accent3"/>
              </a:solidFill>
              <a:latin typeface="Anaheim"/>
              <a:ea typeface="Anaheim"/>
              <a:cs typeface="Anaheim"/>
              <a:sym typeface="Anaheim"/>
            </a:endParaRPr>
          </a:p>
          <a:p>
            <a:pPr indent="0" lvl="0" marL="0" rtl="0" algn="just">
              <a:spcBef>
                <a:spcPts val="0"/>
              </a:spcBef>
              <a:spcAft>
                <a:spcPts val="0"/>
              </a:spcAft>
              <a:buNone/>
            </a:pPr>
            <a:r>
              <a:rPr b="1" lang="en" sz="1300">
                <a:solidFill>
                  <a:schemeClr val="accent3"/>
                </a:solidFill>
                <a:latin typeface="Anaheim"/>
                <a:ea typeface="Anaheim"/>
                <a:cs typeface="Anaheim"/>
                <a:sym typeface="Anaheim"/>
              </a:rPr>
              <a:t>Propiedades comunes:</a:t>
            </a:r>
            <a:r>
              <a:rPr lang="en" sz="1300">
                <a:solidFill>
                  <a:schemeClr val="accent3"/>
                </a:solidFill>
                <a:latin typeface="Anaheim"/>
                <a:ea typeface="Anaheim"/>
                <a:cs typeface="Anaheim"/>
                <a:sym typeface="Anaheim"/>
              </a:rPr>
              <a:t> Name, BackColor y RightToLeft.</a:t>
            </a:r>
            <a:endParaRPr sz="1300">
              <a:solidFill>
                <a:schemeClr val="accent3"/>
              </a:solidFill>
              <a:latin typeface="Anaheim"/>
              <a:ea typeface="Anaheim"/>
              <a:cs typeface="Anaheim"/>
              <a:sym typeface="Anaheim"/>
            </a:endParaRPr>
          </a:p>
        </p:txBody>
      </p:sp>
      <p:pic>
        <p:nvPicPr>
          <p:cNvPr id="454" name="Google Shape;454;p29"/>
          <p:cNvPicPr preferRelativeResize="0"/>
          <p:nvPr/>
        </p:nvPicPr>
        <p:blipFill>
          <a:blip r:embed="rId3">
            <a:alphaModFix/>
          </a:blip>
          <a:stretch>
            <a:fillRect/>
          </a:stretch>
        </p:blipFill>
        <p:spPr>
          <a:xfrm>
            <a:off x="975150" y="1738004"/>
            <a:ext cx="2720325" cy="911309"/>
          </a:xfrm>
          <a:prstGeom prst="rect">
            <a:avLst/>
          </a:prstGeom>
          <a:noFill/>
          <a:ln cap="flat" cmpd="sng" w="19050">
            <a:solidFill>
              <a:schemeClr val="accent1"/>
            </a:solidFill>
            <a:prstDash val="solid"/>
            <a:round/>
            <a:headEnd len="sm" w="sm" type="none"/>
            <a:tailEnd len="sm" w="sm" type="none"/>
          </a:ln>
        </p:spPr>
      </p:pic>
      <p:pic>
        <p:nvPicPr>
          <p:cNvPr id="455" name="Google Shape;455;p29"/>
          <p:cNvPicPr preferRelativeResize="0"/>
          <p:nvPr/>
        </p:nvPicPr>
        <p:blipFill>
          <a:blip r:embed="rId4">
            <a:alphaModFix/>
          </a:blip>
          <a:stretch>
            <a:fillRect/>
          </a:stretch>
        </p:blipFill>
        <p:spPr>
          <a:xfrm>
            <a:off x="1365488" y="3148737"/>
            <a:ext cx="1939661" cy="911300"/>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0"/>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Ejemplo: talleres gráficos uca</a:t>
            </a:r>
            <a:endParaRPr/>
          </a:p>
        </p:txBody>
      </p:sp>
      <p:sp>
        <p:nvSpPr>
          <p:cNvPr id="461" name="Google Shape;461;p30"/>
          <p:cNvSpPr/>
          <p:nvPr/>
        </p:nvSpPr>
        <p:spPr>
          <a:xfrm>
            <a:off x="139303" y="167410"/>
            <a:ext cx="3231600" cy="924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62" name="Google Shape;462;p30"/>
          <p:cNvSpPr/>
          <p:nvPr/>
        </p:nvSpPr>
        <p:spPr>
          <a:xfrm>
            <a:off x="192838" y="140369"/>
            <a:ext cx="3231600" cy="924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463" name="Google Shape;463;p30"/>
          <p:cNvSpPr txBox="1"/>
          <p:nvPr/>
        </p:nvSpPr>
        <p:spPr>
          <a:xfrm>
            <a:off x="221197" y="190452"/>
            <a:ext cx="3163800" cy="8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434343"/>
                </a:solidFill>
                <a:latin typeface="Anaheim"/>
                <a:ea typeface="Anaheim"/>
                <a:cs typeface="Anaheim"/>
                <a:sym typeface="Anaheim"/>
              </a:rPr>
              <a:t>Realizar una sencilla aplicación de C# que utilice </a:t>
            </a:r>
            <a:r>
              <a:rPr b="1" lang="en" sz="1300">
                <a:solidFill>
                  <a:srgbClr val="434343"/>
                </a:solidFill>
                <a:latin typeface="Anaheim"/>
                <a:ea typeface="Anaheim"/>
                <a:cs typeface="Anaheim"/>
                <a:sym typeface="Anaheim"/>
              </a:rPr>
              <a:t>Windows Forms</a:t>
            </a:r>
            <a:r>
              <a:rPr lang="en" sz="1300">
                <a:solidFill>
                  <a:srgbClr val="434343"/>
                </a:solidFill>
                <a:latin typeface="Anaheim"/>
                <a:ea typeface="Anaheim"/>
                <a:cs typeface="Anaheim"/>
                <a:sym typeface="Anaheim"/>
              </a:rPr>
              <a:t> para emular una versión sencilla de los talleres gráficos.</a:t>
            </a:r>
            <a:endParaRPr sz="1300">
              <a:solidFill>
                <a:srgbClr val="434343"/>
              </a:solidFill>
              <a:latin typeface="Anaheim"/>
              <a:ea typeface="Anaheim"/>
              <a:cs typeface="Anaheim"/>
              <a:sym typeface="Anaheim"/>
            </a:endParaRPr>
          </a:p>
        </p:txBody>
      </p:sp>
      <p:pic>
        <p:nvPicPr>
          <p:cNvPr id="464" name="Google Shape;464;p30">
            <a:hlinkClick r:id="rId3"/>
          </p:cNvPr>
          <p:cNvPicPr preferRelativeResize="0"/>
          <p:nvPr/>
        </p:nvPicPr>
        <p:blipFill>
          <a:blip r:embed="rId4">
            <a:alphaModFix/>
          </a:blip>
          <a:stretch>
            <a:fillRect/>
          </a:stretch>
        </p:blipFill>
        <p:spPr>
          <a:xfrm>
            <a:off x="6870635" y="3919937"/>
            <a:ext cx="745500" cy="707400"/>
          </a:xfrm>
          <a:prstGeom prst="roundRect">
            <a:avLst>
              <a:gd fmla="val 16667" name="adj"/>
            </a:avLst>
          </a:prstGeom>
          <a:noFill/>
          <a:ln cap="flat" cmpd="sng" w="9525">
            <a:solidFill>
              <a:srgbClr val="000000"/>
            </a:solidFill>
            <a:prstDash val="solid"/>
            <a:round/>
            <a:headEnd len="sm" w="sm" type="none"/>
            <a:tailEnd len="sm" w="sm" type="none"/>
          </a:ln>
        </p:spPr>
      </p:pic>
      <p:grpSp>
        <p:nvGrpSpPr>
          <p:cNvPr id="465" name="Google Shape;465;p30"/>
          <p:cNvGrpSpPr/>
          <p:nvPr/>
        </p:nvGrpSpPr>
        <p:grpSpPr>
          <a:xfrm flipH="1">
            <a:off x="7896078" y="2194424"/>
            <a:ext cx="1079683" cy="2804590"/>
            <a:chOff x="6773777" y="213509"/>
            <a:chExt cx="1105213" cy="2804590"/>
          </a:xfrm>
        </p:grpSpPr>
        <p:sp>
          <p:nvSpPr>
            <p:cNvPr id="466" name="Google Shape;466;p30"/>
            <p:cNvSpPr/>
            <p:nvPr/>
          </p:nvSpPr>
          <p:spPr>
            <a:xfrm>
              <a:off x="7100797" y="21350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7490734" y="76464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7425155" y="66766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7554457" y="76678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7460203" y="80098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7766950" y="124561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7369065" y="275340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6820659" y="254290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6773777" y="267585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7344486" y="292783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7371620" y="282980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7371726" y="2829801"/>
              <a:ext cx="79829"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6865651" y="260964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6865651" y="260964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7128807" y="65011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7265637" y="48807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7358386" y="55491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7365318" y="58860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7307512" y="51934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7181186" y="27418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7166621" y="25853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7272184" y="115174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7345466" y="278862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7344591" y="173383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7344591" y="143937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6863620" y="115174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6849930" y="255638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7326734" y="39256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7397250" y="37684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7401767" y="37005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7379393" y="40600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7321097" y="46612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7185843" y="44637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7295573" y="35534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7378133" y="32674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6906861" y="273155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6907001" y="270988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7454286" y="292164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7454426" y="290301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7331251" y="38577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7171803" y="113035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7214273" y="112786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7214273" y="112786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7473298" y="112786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7344346" y="112786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7806409" y="122688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7315040" y="95455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7060672" y="76632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7057801" y="66902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7049118" y="78162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7362062" y="93319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0"/>
          <p:cNvSpPr/>
          <p:nvPr/>
        </p:nvSpPr>
        <p:spPr>
          <a:xfrm flipH="1">
            <a:off x="6797209" y="1462800"/>
            <a:ext cx="1779891" cy="592626"/>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chemeClr val="lt1"/>
                </a:solidFill>
                <a:latin typeface="Anaheim"/>
                <a:ea typeface="Anaheim"/>
                <a:cs typeface="Anaheim"/>
                <a:sym typeface="Anaheim"/>
              </a:rPr>
              <a:t>¿Cómo lo harías tú?</a:t>
            </a:r>
            <a:endParaRPr sz="1000">
              <a:solidFill>
                <a:schemeClr val="lt1"/>
              </a:solidFill>
              <a:latin typeface="Anaheim"/>
              <a:ea typeface="Anaheim"/>
              <a:cs typeface="Anaheim"/>
              <a:sym typeface="Anaheim"/>
            </a:endParaRPr>
          </a:p>
          <a:p>
            <a:pPr indent="0" lvl="0" marL="0" marR="72000" rtl="0" algn="ctr">
              <a:spcBef>
                <a:spcPts val="0"/>
              </a:spcBef>
              <a:spcAft>
                <a:spcPts val="0"/>
              </a:spcAft>
              <a:buNone/>
            </a:pPr>
            <a:r>
              <a:rPr lang="en" sz="1000">
                <a:solidFill>
                  <a:schemeClr val="lt1"/>
                </a:solidFill>
                <a:latin typeface="Anaheim"/>
                <a:ea typeface="Anaheim"/>
                <a:cs typeface="Anaheim"/>
                <a:sym typeface="Anaheim"/>
              </a:rPr>
              <a:t>¡Deja salir tu creatividad!</a:t>
            </a:r>
            <a:endParaRPr sz="1000">
              <a:solidFill>
                <a:schemeClr val="lt1"/>
              </a:solidFill>
              <a:latin typeface="Anaheim"/>
              <a:ea typeface="Anaheim"/>
              <a:cs typeface="Anaheim"/>
              <a:sym typeface="Anaheim"/>
            </a:endParaRPr>
          </a:p>
        </p:txBody>
      </p:sp>
      <p:pic>
        <p:nvPicPr>
          <p:cNvPr id="518" name="Google Shape;518;p30"/>
          <p:cNvPicPr preferRelativeResize="0"/>
          <p:nvPr/>
        </p:nvPicPr>
        <p:blipFill>
          <a:blip r:embed="rId5">
            <a:alphaModFix/>
          </a:blip>
          <a:stretch>
            <a:fillRect/>
          </a:stretch>
        </p:blipFill>
        <p:spPr>
          <a:xfrm>
            <a:off x="908225" y="1191747"/>
            <a:ext cx="5367900" cy="3813000"/>
          </a:xfrm>
          <a:prstGeom prst="roundRect">
            <a:avLst>
              <a:gd fmla="val 3029"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