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osefin Slab"/>
      <p:regular r:id="rId15"/>
      <p:bold r:id="rId16"/>
      <p:italic r:id="rId17"/>
      <p:boldItalic r:id="rId18"/>
    </p:embeddedFont>
    <p:embeddedFont>
      <p:font typeface="Anton"/>
      <p:regular r:id="rId19"/>
    </p:embeddedFont>
    <p:embeddedFont>
      <p:font typeface="Staatliches"/>
      <p:regular r:id="rId20"/>
    </p:embeddedFont>
    <p:embeddedFont>
      <p:font typeface="Anaheim"/>
      <p:regular r:id="rId21"/>
    </p:embeddedFont>
    <p:embeddedFont>
      <p:font typeface="Abel"/>
      <p:regular r:id="rId22"/>
    </p:embeddedFont>
    <p:embeddedFont>
      <p:font typeface="Josefin Sans"/>
      <p:regular r:id="rId23"/>
      <p:bold r:id="rId24"/>
      <p:italic r:id="rId25"/>
      <p:boldItalic r:id="rId26"/>
    </p:embeddedFont>
    <p:embeddedFont>
      <p:font typeface="Unic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Abel-regular.fntdata"/><Relationship Id="rId21" Type="http://schemas.openxmlformats.org/officeDocument/2006/relationships/font" Target="fonts/Anaheim-regular.fntdata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7" Type="http://schemas.openxmlformats.org/officeDocument/2006/relationships/font" Target="fonts/Unic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-regular.fntdata"/><Relationship Id="rId14" Type="http://schemas.openxmlformats.org/officeDocument/2006/relationships/slide" Target="slides/slide9.xml"/><Relationship Id="rId17" Type="http://schemas.openxmlformats.org/officeDocument/2006/relationships/font" Target="fonts/JosefinSlab-italic.fntdata"/><Relationship Id="rId16" Type="http://schemas.openxmlformats.org/officeDocument/2006/relationships/font" Target="fonts/JosefinSlab-bold.fntdata"/><Relationship Id="rId19" Type="http://schemas.openxmlformats.org/officeDocument/2006/relationships/font" Target="fonts/Anton-regular.fntdata"/><Relationship Id="rId18" Type="http://schemas.openxmlformats.org/officeDocument/2006/relationships/font" Target="fonts/JosefinSlab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556cc7f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556cc7f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8585b8fe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8585b8fe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556cc7f1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556cc7f1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982db0fe7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2982db0fe7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982db0fe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982db0fe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8" name="Google Shape;158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3" name="Google Shape;163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1" name="Google Shape;171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7" name="Google Shape;187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6" name="Google Shape;206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6" name="Google Shape;216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1" name="Google Shape;221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4" name="Google Shape;22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43" name="Google Shape;24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ctrTitle"/>
          </p:nvPr>
        </p:nvSpPr>
        <p:spPr>
          <a:xfrm>
            <a:off x="889500" y="1943900"/>
            <a:ext cx="28122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TP6:</a:t>
            </a:r>
            <a:r>
              <a:rPr lang="en"/>
              <a:t> </a:t>
            </a:r>
            <a:r>
              <a:rPr lang="en"/>
              <a:t>Interfaz gráfica en C# (cont.)</a:t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264" name="Google Shape;264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5215730" y="960614"/>
            <a:ext cx="3081703" cy="3126518"/>
            <a:chOff x="5150194" y="1591500"/>
            <a:chExt cx="3081703" cy="2529341"/>
          </a:xfrm>
        </p:grpSpPr>
        <p:sp>
          <p:nvSpPr>
            <p:cNvPr id="270" name="Google Shape;270;p23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5723516" y="789660"/>
            <a:ext cx="2288423" cy="1787926"/>
            <a:chOff x="5723516" y="1479118"/>
            <a:chExt cx="2288423" cy="1787926"/>
          </a:xfrm>
        </p:grpSpPr>
        <p:sp>
          <p:nvSpPr>
            <p:cNvPr id="273" name="Google Shape;273;p23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889350" y="30482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controles útiles: Data Grid View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la carpeta Recursos de la solución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280" name="Google Shape;280;p23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3"/>
          <p:cNvGrpSpPr/>
          <p:nvPr/>
        </p:nvGrpSpPr>
        <p:grpSpPr>
          <a:xfrm>
            <a:off x="4670099" y="1183057"/>
            <a:ext cx="4222275" cy="2756290"/>
            <a:chOff x="4710406" y="1815485"/>
            <a:chExt cx="3380253" cy="2313100"/>
          </a:xfrm>
        </p:grpSpPr>
        <p:sp>
          <p:nvSpPr>
            <p:cNvPr id="286" name="Google Shape;286;p23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4788962" y="1574575"/>
            <a:ext cx="3984553" cy="2047698"/>
            <a:chOff x="4809799" y="1524015"/>
            <a:chExt cx="3984553" cy="2047698"/>
          </a:xfrm>
        </p:grpSpPr>
        <p:sp>
          <p:nvSpPr>
            <p:cNvPr id="289" name="Google Shape;289;p23"/>
            <p:cNvSpPr/>
            <p:nvPr/>
          </p:nvSpPr>
          <p:spPr>
            <a:xfrm>
              <a:off x="8052890" y="3127164"/>
              <a:ext cx="2554" cy="4951"/>
            </a:xfrm>
            <a:custGeom>
              <a:rect b="b" l="l" r="r" t="t"/>
              <a:pathLst>
                <a:path extrusionOk="0" h="126" w="65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052890" y="2518830"/>
              <a:ext cx="2554" cy="5973"/>
            </a:xfrm>
            <a:custGeom>
              <a:rect b="b" l="l" r="r" t="t"/>
              <a:pathLst>
                <a:path extrusionOk="0" h="152" w="65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5694875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TP1</a:t>
              </a:r>
              <a:endParaRPr/>
            </a:p>
          </p:txBody>
        </p:sp>
        <p:sp>
          <p:nvSpPr>
            <p:cNvPr id="292" name="Google Shape;292;p23"/>
            <p:cNvSpPr txBox="1"/>
            <p:nvPr/>
          </p:nvSpPr>
          <p:spPr>
            <a:xfrm>
              <a:off x="5694875" y="2012041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TP3</a:t>
              </a:r>
              <a:endParaRPr/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5694875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TP5</a:t>
              </a: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6579947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TP2</a:t>
              </a:r>
              <a:endParaRPr/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6579947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TP4</a:t>
              </a:r>
              <a:endParaRPr/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6579947" y="2988092"/>
              <a:ext cx="586500" cy="3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TP6</a:t>
              </a:r>
              <a:endParaRPr/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7465019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CC6</a:t>
              </a:r>
              <a:endParaRPr/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7465019" y="2012041"/>
              <a:ext cx="586500" cy="3396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CC7</a:t>
              </a:r>
              <a:endParaRPr/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7465019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CC8</a:t>
              </a: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7465019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CC9</a:t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4809799" y="176802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CP3</a:t>
              </a:r>
              <a:endParaRPr/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4809799" y="225603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CP4</a:t>
              </a: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4809807" y="323211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EE2</a:t>
              </a:r>
              <a:endParaRPr/>
            </a:p>
          </p:txBody>
        </p:sp>
        <p:cxnSp>
          <p:nvCxnSpPr>
            <p:cNvPr id="304" name="Google Shape;304;p23"/>
            <p:cNvCxnSpPr>
              <a:stCxn id="291" idx="3"/>
              <a:endCxn id="294" idx="1"/>
            </p:cNvCxnSpPr>
            <p:nvPr/>
          </p:nvCxnSpPr>
          <p:spPr>
            <a:xfrm>
              <a:off x="6281375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3"/>
            <p:cNvCxnSpPr>
              <a:stCxn id="294" idx="3"/>
              <a:endCxn id="297" idx="1"/>
            </p:cNvCxnSpPr>
            <p:nvPr/>
          </p:nvCxnSpPr>
          <p:spPr>
            <a:xfrm>
              <a:off x="7166447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3"/>
            <p:cNvCxnSpPr>
              <a:stCxn id="294" idx="2"/>
              <a:endCxn id="292" idx="0"/>
            </p:cNvCxnSpPr>
            <p:nvPr/>
          </p:nvCxnSpPr>
          <p:spPr>
            <a:xfrm rot="5400000">
              <a:off x="6356447" y="1495365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3"/>
            <p:cNvCxnSpPr>
              <a:stCxn id="292" idx="3"/>
              <a:endCxn id="295" idx="1"/>
            </p:cNvCxnSpPr>
            <p:nvPr/>
          </p:nvCxnSpPr>
          <p:spPr>
            <a:xfrm>
              <a:off x="6281375" y="2181841"/>
              <a:ext cx="298500" cy="4881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3"/>
            <p:cNvCxnSpPr>
              <a:stCxn id="295" idx="2"/>
              <a:endCxn id="293" idx="0"/>
            </p:cNvCxnSpPr>
            <p:nvPr/>
          </p:nvCxnSpPr>
          <p:spPr>
            <a:xfrm rot="5400000">
              <a:off x="6356447" y="2471416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3"/>
            <p:cNvCxnSpPr>
              <a:stCxn id="291" idx="2"/>
              <a:endCxn id="301" idx="3"/>
            </p:cNvCxnSpPr>
            <p:nvPr/>
          </p:nvCxnSpPr>
          <p:spPr>
            <a:xfrm rot="5400000">
              <a:off x="5655125" y="1604715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3"/>
            <p:cNvCxnSpPr>
              <a:stCxn id="292" idx="2"/>
              <a:endCxn id="302" idx="3"/>
            </p:cNvCxnSpPr>
            <p:nvPr/>
          </p:nvCxnSpPr>
          <p:spPr>
            <a:xfrm rot="5400000">
              <a:off x="5655125" y="2092741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23"/>
            <p:cNvCxnSpPr>
              <a:stCxn id="293" idx="3"/>
              <a:endCxn id="296" idx="1"/>
            </p:cNvCxnSpPr>
            <p:nvPr/>
          </p:nvCxnSpPr>
          <p:spPr>
            <a:xfrm>
              <a:off x="6281375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23"/>
            <p:cNvCxnSpPr>
              <a:stCxn id="301" idx="2"/>
              <a:endCxn id="302" idx="0"/>
            </p:cNvCxnSpPr>
            <p:nvPr/>
          </p:nvCxnSpPr>
          <p:spPr>
            <a:xfrm flipH="1" rot="-5400000">
              <a:off x="5029099" y="2181574"/>
              <a:ext cx="148500" cy="600"/>
            </a:xfrm>
            <a:prstGeom prst="curvedConnector3">
              <a:avLst>
                <a:gd fmla="val 4997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23"/>
            <p:cNvCxnSpPr>
              <a:stCxn id="292" idx="3"/>
              <a:endCxn id="298" idx="1"/>
            </p:cNvCxnSpPr>
            <p:nvPr/>
          </p:nvCxnSpPr>
          <p:spPr>
            <a:xfrm>
              <a:off x="6281375" y="2181841"/>
              <a:ext cx="1183500" cy="6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4" name="Google Shape;314;p23"/>
            <p:cNvCxnSpPr>
              <a:stCxn id="295" idx="3"/>
              <a:endCxn id="299" idx="1"/>
            </p:cNvCxnSpPr>
            <p:nvPr/>
          </p:nvCxnSpPr>
          <p:spPr>
            <a:xfrm>
              <a:off x="7166447" y="2669866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5" name="Google Shape;315;p23"/>
            <p:cNvCxnSpPr>
              <a:stCxn id="296" idx="3"/>
              <a:endCxn id="300" idx="1"/>
            </p:cNvCxnSpPr>
            <p:nvPr/>
          </p:nvCxnSpPr>
          <p:spPr>
            <a:xfrm>
              <a:off x="7166447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23"/>
            <p:cNvCxnSpPr>
              <a:stCxn id="296" idx="2"/>
              <a:endCxn id="303" idx="3"/>
            </p:cNvCxnSpPr>
            <p:nvPr/>
          </p:nvCxnSpPr>
          <p:spPr>
            <a:xfrm rot="5400000">
              <a:off x="6097697" y="2626292"/>
              <a:ext cx="74100" cy="1476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3"/>
            <p:cNvCxnSpPr>
              <a:stCxn id="302" idx="2"/>
              <a:endCxn id="303" idx="0"/>
            </p:cNvCxnSpPr>
            <p:nvPr/>
          </p:nvCxnSpPr>
          <p:spPr>
            <a:xfrm flipH="1" rot="-5400000">
              <a:off x="4785049" y="2913638"/>
              <a:ext cx="636600" cy="600"/>
            </a:xfrm>
            <a:prstGeom prst="curvedConnector3">
              <a:avLst>
                <a:gd fmla="val 4999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8" name="Google Shape;318;p23"/>
            <p:cNvSpPr txBox="1"/>
            <p:nvPr/>
          </p:nvSpPr>
          <p:spPr>
            <a:xfrm>
              <a:off x="8207852" y="200067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PR3</a:t>
              </a:r>
              <a:endParaRPr/>
            </a:p>
          </p:txBody>
        </p:sp>
      </p:grpSp>
      <p:cxnSp>
        <p:nvCxnSpPr>
          <p:cNvPr id="319" name="Google Shape;319;p23"/>
          <p:cNvCxnSpPr>
            <a:stCxn id="318" idx="2"/>
          </p:cNvCxnSpPr>
          <p:nvPr/>
        </p:nvCxnSpPr>
        <p:spPr>
          <a:xfrm rot="5400000">
            <a:off x="7897965" y="2970738"/>
            <a:ext cx="1162200" cy="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3"/>
          <p:cNvCxnSpPr>
            <a:endCxn id="318" idx="0"/>
          </p:cNvCxnSpPr>
          <p:nvPr/>
        </p:nvCxnSpPr>
        <p:spPr>
          <a:xfrm rot="5400000">
            <a:off x="8250465" y="1816038"/>
            <a:ext cx="465000" cy="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3"/>
          <p:cNvCxnSpPr/>
          <p:nvPr/>
        </p:nvCxnSpPr>
        <p:spPr>
          <a:xfrm flipH="1">
            <a:off x="7443275" y="2068100"/>
            <a:ext cx="587700" cy="33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 rot="10800000">
            <a:off x="7443275" y="2068225"/>
            <a:ext cx="587700" cy="33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 txBox="1"/>
          <p:nvPr>
            <p:ph type="ctrTitle"/>
          </p:nvPr>
        </p:nvSpPr>
        <p:spPr>
          <a:xfrm>
            <a:off x="3782800" y="1657625"/>
            <a:ext cx="18462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r>
              <a:rPr lang="en"/>
              <a:t>Data grid view</a:t>
            </a:r>
            <a:endParaRPr/>
          </a:p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3782800" y="18372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control muy poderoso, úselo con responsabilidad</a:t>
            </a:r>
            <a:endParaRPr/>
          </a:p>
        </p:txBody>
      </p:sp>
      <p:sp>
        <p:nvSpPr>
          <p:cNvPr id="333" name="Google Shape;333;p24"/>
          <p:cNvSpPr txBox="1"/>
          <p:nvPr>
            <p:ph idx="2" type="ctrTitle"/>
          </p:nvPr>
        </p:nvSpPr>
        <p:spPr>
          <a:xfrm>
            <a:off x="3782800" y="3482450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recursos</a:t>
            </a:r>
            <a:endParaRPr/>
          </a:p>
        </p:txBody>
      </p:sp>
      <p:sp>
        <p:nvSpPr>
          <p:cNvPr id="334" name="Google Shape;334;p24"/>
          <p:cNvSpPr txBox="1"/>
          <p:nvPr>
            <p:ph idx="5" type="subTitle"/>
          </p:nvPr>
        </p:nvSpPr>
        <p:spPr>
          <a:xfrm>
            <a:off x="3782800" y="36598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Uso de la carpeta Recursos dentro de una solución</a:t>
            </a:r>
            <a:endParaRPr/>
          </a:p>
        </p:txBody>
      </p:sp>
      <p:sp>
        <p:nvSpPr>
          <p:cNvPr id="335" name="Google Shape;335;p24"/>
          <p:cNvSpPr txBox="1"/>
          <p:nvPr>
            <p:ph idx="3" type="ctrTitle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Imágenes</a:t>
            </a:r>
            <a:endParaRPr/>
          </a:p>
        </p:txBody>
      </p:sp>
      <p:sp>
        <p:nvSpPr>
          <p:cNvPr id="336" name="Google Shape;336;p24"/>
          <p:cNvSpPr txBox="1"/>
          <p:nvPr>
            <p:ph idx="4" type="ctrTitle"/>
          </p:nvPr>
        </p:nvSpPr>
        <p:spPr>
          <a:xfrm>
            <a:off x="6364525" y="3482450"/>
            <a:ext cx="2528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Ejemplo integrador</a:t>
            </a:r>
            <a:endParaRPr/>
          </a:p>
        </p:txBody>
      </p:sp>
      <p:sp>
        <p:nvSpPr>
          <p:cNvPr id="337" name="Google Shape;337;p24"/>
          <p:cNvSpPr txBox="1"/>
          <p:nvPr>
            <p:ph idx="7" type="subTitle"/>
          </p:nvPr>
        </p:nvSpPr>
        <p:spPr>
          <a:xfrm>
            <a:off x="6364525" y="3659800"/>
            <a:ext cx="2154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Recreación de una versión resumida de la Biblioteca UCA</a:t>
            </a:r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563975" y="982900"/>
            <a:ext cx="2214990" cy="3181003"/>
            <a:chOff x="624596" y="982906"/>
            <a:chExt cx="2001980" cy="3181003"/>
          </a:xfrm>
        </p:grpSpPr>
        <p:sp>
          <p:nvSpPr>
            <p:cNvPr id="339" name="Google Shape;339;p24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342" name="Google Shape;342;p2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>
            <a:off x="1691827" y="1904259"/>
            <a:ext cx="1418990" cy="2804590"/>
            <a:chOff x="2072827" y="1904259"/>
            <a:chExt cx="1418990" cy="2804590"/>
          </a:xfrm>
        </p:grpSpPr>
        <p:sp>
          <p:nvSpPr>
            <p:cNvPr id="348" name="Google Shape;348;p24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4"/>
          <p:cNvSpPr txBox="1"/>
          <p:nvPr>
            <p:ph type="ctrTitle"/>
          </p:nvPr>
        </p:nvSpPr>
        <p:spPr>
          <a:xfrm rot="-3144022">
            <a:off x="2150808" y="2540441"/>
            <a:ext cx="1012882" cy="3206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3" name="Google Shape;403;p24"/>
          <p:cNvSpPr txBox="1"/>
          <p:nvPr>
            <p:ph idx="6" type="subTitle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Ligar imágenes a nuestros objetos y controles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/>
          <p:nvPr>
            <p:ph type="ctrTitle"/>
          </p:nvPr>
        </p:nvSpPr>
        <p:spPr>
          <a:xfrm>
            <a:off x="4661675" y="457300"/>
            <a:ext cx="371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Controles útiles: data grid view</a:t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4358922" y="1261779"/>
            <a:ext cx="4304400" cy="2662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0" name="Google Shape;410;p25"/>
          <p:cNvSpPr/>
          <p:nvPr/>
        </p:nvSpPr>
        <p:spPr>
          <a:xfrm>
            <a:off x="4424644" y="1189491"/>
            <a:ext cx="4304400" cy="2662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1" name="Google Shape;411;p25"/>
          <p:cNvSpPr txBox="1"/>
          <p:nvPr/>
        </p:nvSpPr>
        <p:spPr>
          <a:xfrm>
            <a:off x="4462425" y="1333747"/>
            <a:ext cx="42150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Data grid view - vista de cuadrícula de datos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dgvNombre.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Permite mostrar datos de distinto tipo ordenados en una tabla. Permite ordenar en base a columnas, además se puede modificar su formato (color de letra, de fondo, etc.) en tiempo de ejecución.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DataSource, MultiSelect, Selection Mode y Allow User To.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 más utilizado: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CellClick, Cell Content Double Click, Cell Double Click, etc.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12" name="Google Shape;4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75" y="1113291"/>
            <a:ext cx="3316200" cy="2283900"/>
          </a:xfrm>
          <a:prstGeom prst="roundRect">
            <a:avLst>
              <a:gd fmla="val 3642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3" name="Google Shape;4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52" y="3693165"/>
            <a:ext cx="3316248" cy="1243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4" name="Google Shape;414;p25"/>
          <p:cNvSpPr/>
          <p:nvPr/>
        </p:nvSpPr>
        <p:spPr>
          <a:xfrm>
            <a:off x="4358925" y="4192765"/>
            <a:ext cx="4304400" cy="744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5" name="Google Shape;415;p25"/>
          <p:cNvSpPr/>
          <p:nvPr/>
        </p:nvSpPr>
        <p:spPr>
          <a:xfrm>
            <a:off x="4424647" y="4133392"/>
            <a:ext cx="4304400" cy="744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6" name="Google Shape;416;p25"/>
          <p:cNvSpPr txBox="1"/>
          <p:nvPr/>
        </p:nvSpPr>
        <p:spPr>
          <a:xfrm>
            <a:off x="4462428" y="4173693"/>
            <a:ext cx="4215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Tipos de datos (columnas) soportados: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TextBoxColumn, CheckBox- Column, ImageColumn, ButtonColumn, ComboBoxColumn, LinkColumn y personalizado (heredar de DataGridViewColumn).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/>
          <p:nvPr>
            <p:ph type="ctrTitle"/>
          </p:nvPr>
        </p:nvSpPr>
        <p:spPr>
          <a:xfrm>
            <a:off x="4661675" y="457300"/>
            <a:ext cx="371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tricks: recursos de la solución</a:t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4130325" y="1871891"/>
            <a:ext cx="4304400" cy="2128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3" name="Google Shape;423;p26"/>
          <p:cNvSpPr/>
          <p:nvPr/>
        </p:nvSpPr>
        <p:spPr>
          <a:xfrm>
            <a:off x="4196047" y="1814100"/>
            <a:ext cx="4304400" cy="2128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4" name="Google Shape;424;p26"/>
          <p:cNvSpPr txBox="1"/>
          <p:nvPr/>
        </p:nvSpPr>
        <p:spPr>
          <a:xfrm>
            <a:off x="4233828" y="1929427"/>
            <a:ext cx="42150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Sugerencia: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Recursos de la solución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Cada solución en .NET permite almacenar recursos, éstos pueden ser: iconos, imágenes, cadenas de texto y archivos en general.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Dichos archivos se copiarán a la carpeta donde se ejecuta (e instala) la solución.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25" y="1037100"/>
            <a:ext cx="2248361" cy="35931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ctrTitle"/>
          </p:nvPr>
        </p:nvSpPr>
        <p:spPr>
          <a:xfrm>
            <a:off x="4065550" y="457300"/>
            <a:ext cx="430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biblioteca “P. Florentino Idoate, S.J.”</a:t>
            </a:r>
            <a:endParaRPr/>
          </a:p>
        </p:txBody>
      </p:sp>
      <p:pic>
        <p:nvPicPr>
          <p:cNvPr id="431" name="Google Shape;4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0" y="259096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2" name="Google Shape;432;p27"/>
          <p:cNvSpPr/>
          <p:nvPr/>
        </p:nvSpPr>
        <p:spPr>
          <a:xfrm>
            <a:off x="4660648" y="1470771"/>
            <a:ext cx="3901500" cy="8208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3" name="Google Shape;433;p27"/>
          <p:cNvSpPr/>
          <p:nvPr/>
        </p:nvSpPr>
        <p:spPr>
          <a:xfrm>
            <a:off x="4705013" y="1423831"/>
            <a:ext cx="3901500" cy="8208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4" name="Google Shape;434;p27"/>
          <p:cNvSpPr txBox="1"/>
          <p:nvPr/>
        </p:nvSpPr>
        <p:spPr>
          <a:xfrm>
            <a:off x="4739250" y="1468297"/>
            <a:ext cx="3819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Añadir a la solución de la sesión pasada: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La capacidad para buscar entre una lista de libros.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Luego mostrar el detalle en otra pestaña.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35" name="Google Shape;4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41" y="1224100"/>
            <a:ext cx="3972300" cy="3806100"/>
          </a:xfrm>
          <a:prstGeom prst="roundRect">
            <a:avLst>
              <a:gd fmla="val 515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1200" y="2794571"/>
            <a:ext cx="2935500" cy="2010900"/>
          </a:xfrm>
          <a:prstGeom prst="roundRect">
            <a:avLst>
              <a:gd fmla="val 1144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37" name="Google Shape;437;p27"/>
          <p:cNvGrpSpPr/>
          <p:nvPr/>
        </p:nvGrpSpPr>
        <p:grpSpPr>
          <a:xfrm>
            <a:off x="5878847" y="3064885"/>
            <a:ext cx="3074420" cy="1965311"/>
            <a:chOff x="1322847" y="2621635"/>
            <a:chExt cx="3074420" cy="1965311"/>
          </a:xfrm>
        </p:grpSpPr>
        <p:sp>
          <p:nvSpPr>
            <p:cNvPr id="438" name="Google Shape;438;p27"/>
            <p:cNvSpPr/>
            <p:nvPr/>
          </p:nvSpPr>
          <p:spPr>
            <a:xfrm>
              <a:off x="1322847" y="4583108"/>
              <a:ext cx="3074420" cy="3837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437228" y="3566995"/>
              <a:ext cx="1776790" cy="1018013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885993" y="2621635"/>
              <a:ext cx="2354898" cy="871908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952846" y="3862796"/>
              <a:ext cx="708408" cy="722222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761739" y="4464089"/>
              <a:ext cx="260657" cy="121574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2787322" y="4571624"/>
              <a:ext cx="234648" cy="4832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866943" y="4544989"/>
              <a:ext cx="12535" cy="1455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979055" y="4546012"/>
              <a:ext cx="41330" cy="27601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7723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2879990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3058050" y="4464089"/>
              <a:ext cx="260686" cy="121574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083747" y="4571624"/>
              <a:ext cx="234535" cy="4832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3163368" y="4544989"/>
              <a:ext cx="12564" cy="1455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3155096" y="4547405"/>
              <a:ext cx="11910" cy="17197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3275480" y="4546012"/>
              <a:ext cx="41245" cy="27601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317357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3176302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3366784" y="2875734"/>
              <a:ext cx="232772" cy="32776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3210953" y="2790684"/>
              <a:ext cx="211709" cy="450508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3223034" y="2915530"/>
              <a:ext cx="13076" cy="1287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3216354" y="2907116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3297595" y="2913285"/>
              <a:ext cx="12962" cy="1287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3293133" y="2904871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3251375" y="2912034"/>
              <a:ext cx="18931" cy="61284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3259675" y="2978039"/>
              <a:ext cx="37692" cy="20466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3270079" y="3034038"/>
              <a:ext cx="65946" cy="36356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202369" y="2787244"/>
              <a:ext cx="216172" cy="125155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395352" y="2921386"/>
              <a:ext cx="18192" cy="24218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3049238" y="3091259"/>
              <a:ext cx="544879" cy="592036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3331536" y="3363665"/>
              <a:ext cx="117594" cy="29960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443136" y="3236374"/>
              <a:ext cx="74246" cy="23288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435376" y="3162864"/>
              <a:ext cx="36441" cy="15662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506725" y="3199420"/>
              <a:ext cx="15975" cy="41984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380485" y="3249450"/>
              <a:ext cx="19983" cy="37322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328580" y="3294306"/>
              <a:ext cx="30727" cy="32518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3410759" y="3320656"/>
              <a:ext cx="40278" cy="40193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431680" y="3429954"/>
              <a:ext cx="38459" cy="22484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351292" y="3422165"/>
              <a:ext cx="26890" cy="36725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3287590" y="3405735"/>
              <a:ext cx="29875" cy="22541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255298" y="3338536"/>
              <a:ext cx="29249" cy="20210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249811" y="3265425"/>
              <a:ext cx="22513" cy="27515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401947" y="3137935"/>
              <a:ext cx="20096" cy="3405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3202340" y="3157492"/>
              <a:ext cx="36867" cy="22257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136193" y="3157577"/>
              <a:ext cx="17339" cy="26236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207855" y="3632944"/>
              <a:ext cx="34735" cy="2274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3460760" y="3628964"/>
              <a:ext cx="28510" cy="29335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319967" y="3627116"/>
              <a:ext cx="4690" cy="29534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3373606" y="3637264"/>
              <a:ext cx="35048" cy="20921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3142561" y="3664553"/>
              <a:ext cx="434476" cy="18817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3443364" y="3236374"/>
              <a:ext cx="74019" cy="23288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3512467" y="3446725"/>
              <a:ext cx="8215" cy="25924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3443563" y="3237880"/>
              <a:ext cx="76037" cy="243688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864583" y="3665974"/>
              <a:ext cx="718158" cy="865115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117830" y="3666429"/>
              <a:ext cx="164041" cy="234222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051057" y="3839344"/>
              <a:ext cx="17737" cy="45281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065157" y="3825017"/>
              <a:ext cx="7248" cy="59607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307431" y="3838605"/>
              <a:ext cx="15236" cy="6205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1445" y="3838520"/>
              <a:ext cx="7902" cy="62137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863844" y="4487029"/>
              <a:ext cx="171602" cy="3837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35141" y="4483845"/>
              <a:ext cx="195251" cy="3837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3251716" y="3789457"/>
              <a:ext cx="302072" cy="693001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098586" y="3888521"/>
              <a:ext cx="20551" cy="2558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092218" y="3755260"/>
              <a:ext cx="31893" cy="135815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117830" y="3750911"/>
              <a:ext cx="6822" cy="140277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2986474" y="3798098"/>
              <a:ext cx="126292" cy="686890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2848580" y="3249364"/>
              <a:ext cx="478307" cy="33325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178121" y="3273555"/>
              <a:ext cx="515374" cy="306421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2837209" y="3214940"/>
              <a:ext cx="716765" cy="359860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056771" y="3361306"/>
              <a:ext cx="45253" cy="48038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27"/>
          <p:cNvSpPr/>
          <p:nvPr/>
        </p:nvSpPr>
        <p:spPr>
          <a:xfrm flipH="1">
            <a:off x="6489384" y="2587775"/>
            <a:ext cx="1779891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lo harías tú?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¡Deja salir tu creatividad!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/>
          <p:nvPr/>
        </p:nvSpPr>
        <p:spPr>
          <a:xfrm>
            <a:off x="7339000" y="4457398"/>
            <a:ext cx="1519800" cy="533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3" name="Google Shape;513;p28"/>
          <p:cNvSpPr/>
          <p:nvPr/>
        </p:nvSpPr>
        <p:spPr>
          <a:xfrm>
            <a:off x="7364175" y="4426875"/>
            <a:ext cx="1519800" cy="533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4" name="Google Shape;514;p28"/>
          <p:cNvSpPr txBox="1"/>
          <p:nvPr/>
        </p:nvSpPr>
        <p:spPr>
          <a:xfrm>
            <a:off x="7377511" y="4455790"/>
            <a:ext cx="1487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Pestaña “Búsqueda”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15" name="Google Shape;5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8"/>
          <p:cNvSpPr/>
          <p:nvPr/>
        </p:nvSpPr>
        <p:spPr>
          <a:xfrm flipH="1">
            <a:off x="6670622" y="966025"/>
            <a:ext cx="2148206" cy="712447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return biblioteca()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      Where(o =&gt; o.Titulo.Contains(titulo)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      .ToList();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6670628" y="340825"/>
            <a:ext cx="2148206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hacer una búsqueda sobre una lista de objetos en C#?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18" name="Google Shape;518;p28"/>
          <p:cNvGrpSpPr/>
          <p:nvPr/>
        </p:nvGrpSpPr>
        <p:grpSpPr>
          <a:xfrm rot="128605">
            <a:off x="7610296" y="3516979"/>
            <a:ext cx="869918" cy="1082172"/>
            <a:chOff x="7956672" y="2244555"/>
            <a:chExt cx="832114" cy="1098874"/>
          </a:xfrm>
        </p:grpSpPr>
        <p:sp>
          <p:nvSpPr>
            <p:cNvPr id="519" name="Google Shape;519;p28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28"/>
          <p:cNvSpPr/>
          <p:nvPr/>
        </p:nvSpPr>
        <p:spPr>
          <a:xfrm flipH="1">
            <a:off x="6670619" y="2839225"/>
            <a:ext cx="2148206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dgvBusqueda.DataSource = null;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dgvBusqueda.DataSource = resultados;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6670628" y="2214025"/>
            <a:ext cx="2148206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configuro una fuente de datos en un Data Grid View?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/>
          <p:nvPr/>
        </p:nvSpPr>
        <p:spPr>
          <a:xfrm>
            <a:off x="7339000" y="4457398"/>
            <a:ext cx="1519800" cy="533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9" name="Google Shape;559;p29"/>
          <p:cNvSpPr/>
          <p:nvPr/>
        </p:nvSpPr>
        <p:spPr>
          <a:xfrm>
            <a:off x="7364175" y="4426875"/>
            <a:ext cx="1519800" cy="533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0" name="Google Shape;560;p29"/>
          <p:cNvSpPr txBox="1"/>
          <p:nvPr/>
        </p:nvSpPr>
        <p:spPr>
          <a:xfrm>
            <a:off x="7377511" y="4455790"/>
            <a:ext cx="1487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Pestaña “Resultados”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1" name="Google Shape;5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5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29"/>
          <p:cNvGrpSpPr/>
          <p:nvPr/>
        </p:nvGrpSpPr>
        <p:grpSpPr>
          <a:xfrm rot="128605">
            <a:off x="7610296" y="3516979"/>
            <a:ext cx="869918" cy="1082172"/>
            <a:chOff x="7956672" y="2244555"/>
            <a:chExt cx="832114" cy="1098874"/>
          </a:xfrm>
        </p:grpSpPr>
        <p:sp>
          <p:nvSpPr>
            <p:cNvPr id="563" name="Google Shape;563;p29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9"/>
          <p:cNvSpPr/>
          <p:nvPr/>
        </p:nvSpPr>
        <p:spPr>
          <a:xfrm flipH="1">
            <a:off x="6670619" y="2555225"/>
            <a:ext cx="2148206" cy="73445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Libro libro = </a:t>
            </a:r>
            <a:r>
              <a:rPr b="1"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dgvBusqueda</a:t>
            </a:r>
            <a:endParaRPr b="1"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.SelectedRows[0]</a:t>
            </a:r>
            <a:endParaRPr b="1"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.DataBoundItem</a:t>
            </a: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 as Libro;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6670628" y="1853825"/>
            <a:ext cx="2148206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obtengo el objeto ligado a una fila en un Data Grid View?</a:t>
            </a:r>
            <a:endParaRPr sz="9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603" name="Google Shape;603;p30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30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605" name="Google Shape;605;p30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0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612" name="Google Shape;612;p30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0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8" name="Google Shape;618;p30"/>
          <p:cNvSpPr/>
          <p:nvPr/>
        </p:nvSpPr>
        <p:spPr>
          <a:xfrm>
            <a:off x="4750188" y="2404477"/>
            <a:ext cx="2801100" cy="17775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0"/>
          <p:cNvGrpSpPr/>
          <p:nvPr/>
        </p:nvGrpSpPr>
        <p:grpSpPr>
          <a:xfrm>
            <a:off x="4848518" y="2502124"/>
            <a:ext cx="2800975" cy="2133301"/>
            <a:chOff x="3578510" y="1419647"/>
            <a:chExt cx="4021500" cy="3062887"/>
          </a:xfrm>
        </p:grpSpPr>
        <p:sp>
          <p:nvSpPr>
            <p:cNvPr id="620" name="Google Shape;620;p30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2" name="Google Shape;622;p30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3" name="Google Shape;623;p30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24" name="Google Shape;624;p30"/>
          <p:cNvSpPr txBox="1"/>
          <p:nvPr>
            <p:ph type="ctrTitle"/>
          </p:nvPr>
        </p:nvSpPr>
        <p:spPr>
          <a:xfrm>
            <a:off x="5017500" y="2847125"/>
            <a:ext cx="2463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