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82" r:id="rId5"/>
    <p:sldId id="270" r:id="rId6"/>
    <p:sldId id="272" r:id="rId7"/>
    <p:sldId id="257" r:id="rId8"/>
    <p:sldId id="258" r:id="rId9"/>
    <p:sldId id="259" r:id="rId10"/>
    <p:sldId id="260" r:id="rId11"/>
    <p:sldId id="261" r:id="rId12"/>
    <p:sldId id="273" r:id="rId13"/>
    <p:sldId id="274" r:id="rId14"/>
    <p:sldId id="262" r:id="rId15"/>
    <p:sldId id="263" r:id="rId16"/>
    <p:sldId id="265" r:id="rId17"/>
    <p:sldId id="266" r:id="rId18"/>
    <p:sldId id="267" r:id="rId19"/>
    <p:sldId id="268" r:id="rId20"/>
    <p:sldId id="269" r:id="rId21"/>
    <p:sldId id="276" r:id="rId22"/>
    <p:sldId id="278" r:id="rId23"/>
    <p:sldId id="277" r:id="rId24"/>
    <p:sldId id="280" r:id="rId25"/>
    <p:sldId id="281" r:id="rId26"/>
    <p:sldId id="283" r:id="rId27"/>
    <p:sldId id="279" r:id="rId2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25E95-09F9-4D69-B7E2-1C4ED2A357BA}" type="datetimeFigureOut">
              <a:rPr lang="ro-RO" smtClean="0"/>
              <a:t>06.11.2024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EDBAA-2552-4DC8-9682-1846CBEF185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52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examined all of the bitwise instructions, let’s now turn to instructions used in logical</a:t>
            </a:r>
            <a:r>
              <a:rPr lang="ro-R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expressions. At the heart of any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expression is some type of comparison. The</a:t>
            </a:r>
            <a:r>
              <a:rPr lang="ro-R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following pseudocode examples support this idea:</a:t>
            </a:r>
          </a:p>
          <a:p>
            <a:r>
              <a:rPr lang="ro-R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&gt; B then ...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while X &gt; 0 and X &lt; 200 ...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1200" b="0" i="1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check_for_error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 N ) = true then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Intel assembly language we use the CMP instruction to compare integers. Character codes are</a:t>
            </a:r>
            <a:r>
              <a:rPr lang="ro-R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also integers, so they work with CMP as well. 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CMP (compare) instruction performs an implied subtraction of a source operand from a</a:t>
            </a:r>
            <a:r>
              <a:rPr lang="ro-R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 operand. Neither operand is modified:</a:t>
            </a:r>
          </a:p>
          <a:p>
            <a:r>
              <a:rPr lang="ro-R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 instructions syntax is </a:t>
            </a:r>
            <a:r>
              <a:rPr lang="ro-R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destination,source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CMP uses the same operand combinations as the AND instruction.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5F67-73F9-4A5A-9991-C8F7A8101F37}" type="slidenum">
              <a:rPr lang="ro-RO" smtClean="0"/>
              <a:t>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42684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200" dirty="0">
                <a:latin typeface="Palatino Linotype" panose="02040502050505030304" pitchFamily="18" charset="0"/>
              </a:rPr>
              <a:t>The CMP instruction changes the Overflow, Sign, Zero, Carry, Auxiliary Carry, and</a:t>
            </a:r>
            <a:r>
              <a:rPr lang="ro-RO" sz="1200" dirty="0">
                <a:latin typeface="Palatino Linotype" panose="02040502050505030304" pitchFamily="18" charset="0"/>
              </a:rPr>
              <a:t> </a:t>
            </a:r>
            <a:r>
              <a:rPr lang="en-US" sz="1200" dirty="0">
                <a:latin typeface="Palatino Linotype" panose="02040502050505030304" pitchFamily="18" charset="0"/>
              </a:rPr>
              <a:t>Parity flags according to the value the destination operand would have had if actual subtraction</a:t>
            </a:r>
            <a:r>
              <a:rPr lang="ro-RO" sz="1200" dirty="0">
                <a:latin typeface="Palatino Linotype" panose="02040502050505030304" pitchFamily="18" charset="0"/>
              </a:rPr>
              <a:t> </a:t>
            </a:r>
            <a:r>
              <a:rPr lang="en-US" sz="1200" dirty="0">
                <a:latin typeface="Palatino Linotype" panose="02040502050505030304" pitchFamily="18" charset="0"/>
              </a:rPr>
              <a:t>had taken place. </a:t>
            </a:r>
            <a:endParaRPr lang="ro-RO" sz="1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Palatino Linotype" panose="02040502050505030304" pitchFamily="18" charset="0"/>
              </a:rPr>
              <a:t>When two unsigned operands are compared, the Zero and Carry flags indicate</a:t>
            </a:r>
            <a:r>
              <a:rPr lang="ro-RO" sz="1200" dirty="0">
                <a:latin typeface="Palatino Linotype" panose="02040502050505030304" pitchFamily="18" charset="0"/>
              </a:rPr>
              <a:t> </a:t>
            </a:r>
            <a:r>
              <a:rPr lang="en-US" sz="1200" dirty="0">
                <a:latin typeface="Palatino Linotype" panose="02040502050505030304" pitchFamily="18" charset="0"/>
              </a:rPr>
              <a:t>the following relations between operands:</a:t>
            </a:r>
            <a:endParaRPr lang="ro-RO" sz="1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ro-RO" sz="1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ro-RO" sz="1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1200" dirty="0">
                <a:latin typeface="Palatino Linotype" panose="02040502050505030304" pitchFamily="18" charset="0"/>
              </a:rPr>
              <a:t>When two signed operands are compared, the Sign, Zero, and Overflow flags</a:t>
            </a:r>
            <a:r>
              <a:rPr lang="ro-RO" sz="1200" dirty="0">
                <a:latin typeface="Palatino Linotype" panose="02040502050505030304" pitchFamily="18" charset="0"/>
              </a:rPr>
              <a:t> </a:t>
            </a:r>
            <a:r>
              <a:rPr lang="en-US" sz="1200" dirty="0">
                <a:latin typeface="Palatino Linotype" panose="02040502050505030304" pitchFamily="18" charset="0"/>
              </a:rPr>
              <a:t>indicate the following</a:t>
            </a:r>
            <a:r>
              <a:rPr lang="ro-RO" sz="1200" dirty="0">
                <a:latin typeface="Palatino Linotype" panose="02040502050505030304" pitchFamily="18" charset="0"/>
              </a:rPr>
              <a:t> relations between operands:</a:t>
            </a:r>
          </a:p>
          <a:p>
            <a:pPr marL="0" indent="0" algn="just">
              <a:buNone/>
            </a:pPr>
            <a:endParaRPr lang="ro-RO" sz="1200" dirty="0">
              <a:latin typeface="Palatino Linotype" panose="02040502050505030304" pitchFamily="18" charset="0"/>
            </a:endParaRP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5F67-73F9-4A5A-9991-C8F7A8101F37}" type="slidenum">
              <a:rPr lang="ro-RO" smtClean="0"/>
              <a:t>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92655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200" dirty="0">
                <a:latin typeface="Palatino Linotype" panose="02040502050505030304" pitchFamily="18" charset="0"/>
              </a:rPr>
              <a:t>CMP is a valuable tool for creating conditional logic structures. </a:t>
            </a:r>
            <a:endParaRPr lang="ro-RO" sz="1200" dirty="0">
              <a:latin typeface="Palatino Linotype" panose="020405020505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200" dirty="0">
                <a:latin typeface="Palatino Linotype" panose="02040502050505030304" pitchFamily="18" charset="0"/>
              </a:rPr>
              <a:t>When we follow CMP with a</a:t>
            </a:r>
            <a:r>
              <a:rPr lang="ro-RO" sz="1200" dirty="0">
                <a:latin typeface="Palatino Linotype" panose="02040502050505030304" pitchFamily="18" charset="0"/>
              </a:rPr>
              <a:t> </a:t>
            </a:r>
            <a:r>
              <a:rPr lang="en-US" sz="1200" dirty="0">
                <a:latin typeface="Palatino Linotype" panose="02040502050505030304" pitchFamily="18" charset="0"/>
              </a:rPr>
              <a:t>conditional jump instruction, the result is the assembly language equivalent of an IF statement.</a:t>
            </a:r>
            <a:endParaRPr lang="ro-RO" sz="12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o-RO" sz="1200" dirty="0">
                <a:latin typeface="Palatino Linotype" panose="02040502050505030304" pitchFamily="18" charset="0"/>
              </a:rPr>
              <a:t>	(</a:t>
            </a:r>
            <a:r>
              <a:rPr lang="en-US" sz="1200" dirty="0">
                <a:latin typeface="Palatino Linotype" panose="02040502050505030304" pitchFamily="18" charset="0"/>
              </a:rPr>
              <a:t>Conditional jump instructions evaluate the flag states, </a:t>
            </a:r>
            <a:endParaRPr lang="ro-RO" sz="12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o-RO" sz="1200" dirty="0">
                <a:latin typeface="Palatino Linotype" panose="02040502050505030304" pitchFamily="18" charset="0"/>
              </a:rPr>
              <a:t>	</a:t>
            </a:r>
            <a:r>
              <a:rPr lang="en-US" sz="1200" dirty="0">
                <a:latin typeface="Palatino Linotype" panose="02040502050505030304" pitchFamily="18" charset="0"/>
              </a:rPr>
              <a:t>using them to determine whether or not</a:t>
            </a:r>
            <a:r>
              <a:rPr lang="ro-RO" sz="1200" dirty="0">
                <a:latin typeface="Palatino Linotype" panose="02040502050505030304" pitchFamily="18" charset="0"/>
              </a:rPr>
              <a:t> jumps should be taken.)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5F67-73F9-4A5A-9991-C8F7A8101F37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05783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A conditional jump instruction branches to a destination label when a status flag condition is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true.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Otherwise, if the flag condition is false, the instruction immediately following the conditional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jump is executed.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The syntax is as follows:</a:t>
            </a:r>
            <a:r>
              <a:rPr lang="ro-RO" sz="2200" dirty="0">
                <a:latin typeface="Palatino Linotype" panose="02040502050505030304" pitchFamily="18" charset="0"/>
              </a:rPr>
              <a:t>  </a:t>
            </a:r>
            <a:r>
              <a:rPr lang="ro-RO" sz="2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J</a:t>
            </a:r>
            <a:r>
              <a:rPr lang="ro-RO" sz="22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cond destination</a:t>
            </a:r>
          </a:p>
          <a:p>
            <a:pPr lvl="2" algn="just"/>
            <a:r>
              <a:rPr lang="en-US" sz="2200" b="1" i="1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cond</a:t>
            </a:r>
            <a:r>
              <a:rPr lang="en-US" sz="22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refers to a flag condition identifying the state of one or more flags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The following examples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are based on the Carry and Zero flags: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endParaRPr lang="ro-RO" sz="2200" dirty="0">
              <a:latin typeface="Palatino Linotype" panose="02040502050505030304" pitchFamily="18" charset="0"/>
            </a:endParaRP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5F67-73F9-4A5A-9991-C8F7A8101F37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4244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Let’s look at three code fragments showing how flags are affected by the CMP</a:t>
            </a:r>
            <a:r>
              <a:rPr lang="ro-RO" sz="1800" dirty="0">
                <a:latin typeface="Palatino Linotype" panose="02040502050505030304" pitchFamily="18" charset="0"/>
              </a:rPr>
              <a:t> </a:t>
            </a:r>
            <a:r>
              <a:rPr lang="en-US" sz="1800" dirty="0">
                <a:latin typeface="Palatino Linotype" panose="02040502050505030304" pitchFamily="18" charset="0"/>
              </a:rPr>
              <a:t>instruction. When AX equals 5 and is compared to 10, the Carry flag is set because subtracting</a:t>
            </a:r>
            <a:r>
              <a:rPr lang="ro-RO" sz="1800" dirty="0">
                <a:latin typeface="Palatino Linotype" panose="02040502050505030304" pitchFamily="18" charset="0"/>
              </a:rPr>
              <a:t> </a:t>
            </a:r>
            <a:r>
              <a:rPr lang="en-US" sz="1800" dirty="0">
                <a:latin typeface="Palatino Linotype" panose="02040502050505030304" pitchFamily="18" charset="0"/>
              </a:rPr>
              <a:t>10 from 5 requires a borrow:</a:t>
            </a: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mov ax,5</a:t>
            </a:r>
          </a:p>
          <a:p>
            <a:pPr marL="457200" lvl="1" indent="0" algn="just">
              <a:buNone/>
            </a:pPr>
            <a:r>
              <a:rPr lang="en-US" sz="1400" dirty="0" err="1">
                <a:latin typeface="Palatino Linotype" panose="02040502050505030304" pitchFamily="18" charset="0"/>
              </a:rPr>
              <a:t>cmp</a:t>
            </a:r>
            <a:r>
              <a:rPr lang="en-US" sz="1400" dirty="0">
                <a:latin typeface="Palatino Linotype" panose="02040502050505030304" pitchFamily="18" charset="0"/>
              </a:rPr>
              <a:t> ax,10 ; ZF = 0 and CF = 1</a:t>
            </a:r>
            <a:endParaRPr lang="ro-RO" sz="1400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JC otherplaceincode (jump if CF = 1)</a:t>
            </a:r>
            <a:endParaRPr lang="en-US" sz="1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Comparing 1000 to 1000 sets the Zero flag because subtracting the source from the destination</a:t>
            </a:r>
            <a:r>
              <a:rPr lang="ro-RO" sz="1800" dirty="0">
                <a:latin typeface="Palatino Linotype" panose="02040502050505030304" pitchFamily="18" charset="0"/>
              </a:rPr>
              <a:t> produces zero:</a:t>
            </a: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mov ax,1000</a:t>
            </a: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mov cx,1000</a:t>
            </a:r>
          </a:p>
          <a:p>
            <a:pPr marL="457200" lvl="1" indent="0" algn="just">
              <a:buNone/>
            </a:pPr>
            <a:r>
              <a:rPr lang="en-US" sz="1400" dirty="0" err="1">
                <a:latin typeface="Palatino Linotype" panose="02040502050505030304" pitchFamily="18" charset="0"/>
              </a:rPr>
              <a:t>cmp</a:t>
            </a:r>
            <a:r>
              <a:rPr lang="en-US" sz="1400" dirty="0"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latin typeface="Palatino Linotype" panose="02040502050505030304" pitchFamily="18" charset="0"/>
              </a:rPr>
              <a:t>cx,ax</a:t>
            </a:r>
            <a:r>
              <a:rPr lang="en-US" sz="1400" dirty="0">
                <a:latin typeface="Palatino Linotype" panose="02040502050505030304" pitchFamily="18" charset="0"/>
              </a:rPr>
              <a:t> ; ZF = 1 and CF = 0</a:t>
            </a:r>
            <a:endParaRPr lang="ro-RO" sz="1400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JZ otherplaceincode (jump if ZF is set , ZF=1)</a:t>
            </a:r>
            <a:endParaRPr lang="en-US" sz="1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Comparing 105 to 0 clears both the Zero and Carry flags because subtracting 0 from 105 would</a:t>
            </a:r>
            <a:r>
              <a:rPr lang="ro-RO" sz="1800" dirty="0">
                <a:latin typeface="Palatino Linotype" panose="02040502050505030304" pitchFamily="18" charset="0"/>
              </a:rPr>
              <a:t> </a:t>
            </a:r>
            <a:r>
              <a:rPr lang="it-IT" sz="1800" dirty="0">
                <a:latin typeface="Palatino Linotype" panose="02040502050505030304" pitchFamily="18" charset="0"/>
              </a:rPr>
              <a:t>generate a positive, nonzero value.</a:t>
            </a: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mov si,105</a:t>
            </a:r>
          </a:p>
          <a:p>
            <a:pPr marL="457200" lvl="1" indent="0" algn="just">
              <a:buNone/>
            </a:pPr>
            <a:r>
              <a:rPr lang="en-US" sz="1400" dirty="0" err="1">
                <a:latin typeface="Palatino Linotype" panose="02040502050505030304" pitchFamily="18" charset="0"/>
              </a:rPr>
              <a:t>cmp</a:t>
            </a:r>
            <a:r>
              <a:rPr lang="en-US" sz="1400" dirty="0">
                <a:latin typeface="Palatino Linotype" panose="02040502050505030304" pitchFamily="18" charset="0"/>
              </a:rPr>
              <a:t> si,0 ; ZF = 0 and CF = 0</a:t>
            </a:r>
            <a:endParaRPr lang="ro-RO" sz="1400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JNZ otherplaceincode  (jump if NOT set ZF, ZF=0)</a:t>
            </a:r>
          </a:p>
          <a:p>
            <a:pPr marL="0" indent="0" algn="just">
              <a:buNone/>
            </a:pPr>
            <a:endParaRPr lang="ro-RO" sz="1800" dirty="0">
              <a:latin typeface="Palatino Linotype" panose="0204050205050503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5F67-73F9-4A5A-9991-C8F7A8101F37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93207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>
                <a:latin typeface="Palatino Linotype" panose="02040502050505030304" pitchFamily="18" charset="0"/>
              </a:rPr>
              <a:t>Suppose we </a:t>
            </a:r>
            <a:r>
              <a:rPr lang="ro-RO" sz="2200" dirty="0">
                <a:latin typeface="Palatino Linotype" panose="02040502050505030304" pitchFamily="18" charset="0"/>
              </a:rPr>
              <a:t>have: mov eax, 5</a:t>
            </a:r>
          </a:p>
          <a:p>
            <a:r>
              <a:rPr lang="ro-RO" sz="2200" dirty="0">
                <a:latin typeface="Palatino Linotype" panose="02040502050505030304" pitchFamily="18" charset="0"/>
              </a:rPr>
              <a:t>We </a:t>
            </a:r>
            <a:r>
              <a:rPr lang="en-US" sz="2200" dirty="0">
                <a:latin typeface="Palatino Linotype" panose="02040502050505030304" pitchFamily="18" charset="0"/>
              </a:rPr>
              <a:t>want to jump to label L1 when EAX equals 5. 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In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the next example, if EAX equals 5, the CMP instruction sets the Zero flag; 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then, the </a:t>
            </a:r>
            <a:r>
              <a:rPr lang="ro-RO" sz="2200" dirty="0">
                <a:latin typeface="Palatino Linotype" panose="02040502050505030304" pitchFamily="18" charset="0"/>
              </a:rPr>
              <a:t>JZ</a:t>
            </a:r>
            <a:r>
              <a:rPr lang="en-US" sz="2200" dirty="0">
                <a:latin typeface="Palatino Linotype" panose="02040502050505030304" pitchFamily="18" charset="0"/>
              </a:rPr>
              <a:t> instruction</a:t>
            </a:r>
            <a:r>
              <a:rPr lang="ro-RO" sz="2200" dirty="0">
                <a:latin typeface="Palatino Linotype" panose="02040502050505030304" pitchFamily="18" charset="0"/>
              </a:rPr>
              <a:t> produce a </a:t>
            </a:r>
            <a:r>
              <a:rPr lang="en-US" sz="2200" dirty="0">
                <a:latin typeface="Palatino Linotype" panose="02040502050505030304" pitchFamily="18" charset="0"/>
              </a:rPr>
              <a:t>jump to L1 because the Zero flag is set:</a:t>
            </a:r>
          </a:p>
          <a:p>
            <a:pPr marL="914400" lvl="2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cmp eax,5</a:t>
            </a:r>
          </a:p>
          <a:p>
            <a:pPr marL="914400" lvl="2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JZ</a:t>
            </a:r>
            <a:r>
              <a:rPr lang="en-US" sz="2200" dirty="0">
                <a:latin typeface="Palatino Linotype" panose="02040502050505030304" pitchFamily="18" charset="0"/>
              </a:rPr>
              <a:t> L1 ; jump if</a:t>
            </a:r>
            <a:r>
              <a:rPr lang="ro-RO" sz="2200" dirty="0">
                <a:latin typeface="Palatino Linotype" panose="02040502050505030304" pitchFamily="18" charset="0"/>
              </a:rPr>
              <a:t> Zero Flag=1</a:t>
            </a:r>
          </a:p>
          <a:p>
            <a:pPr marL="914400" lvl="2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...</a:t>
            </a:r>
          </a:p>
          <a:p>
            <a:pPr marL="914400" lvl="2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L1:</a:t>
            </a:r>
          </a:p>
          <a:p>
            <a:pPr marL="914400" lvl="2" indent="0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lvl="1"/>
            <a:r>
              <a:rPr lang="ro-RO" sz="2200" dirty="0">
                <a:latin typeface="Palatino Linotype" panose="02040502050505030304" pitchFamily="18" charset="0"/>
              </a:rPr>
              <a:t>But we can use and also JE (jump if EQUAL)</a:t>
            </a:r>
          </a:p>
          <a:p>
            <a:pPr marL="914400" lvl="2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cmp eax,5</a:t>
            </a:r>
          </a:p>
          <a:p>
            <a:pPr marL="914400" lvl="2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JE L1  ; jump to L1 if eax is equal 5</a:t>
            </a:r>
          </a:p>
          <a:p>
            <a:pPr marL="914400" lvl="2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...</a:t>
            </a:r>
          </a:p>
          <a:p>
            <a:pPr marL="914400" lvl="2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L1:</a:t>
            </a:r>
          </a:p>
          <a:p>
            <a:pPr lvl="1"/>
            <a:r>
              <a:rPr lang="ro-RO" sz="2200" dirty="0">
                <a:latin typeface="Palatino Linotype" panose="02040502050505030304" pitchFamily="18" charset="0"/>
              </a:rPr>
              <a:t>Both jumps are correct and the execution line will jump to the L1 label</a:t>
            </a: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5F67-73F9-4A5A-9991-C8F7A8101F37}" type="slidenum">
              <a:rPr lang="ro-RO" smtClean="0"/>
              <a:t>11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41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For instance we can use cmp in artihhm expresions:</a:t>
            </a:r>
          </a:p>
          <a:p>
            <a:pPr marL="0" indent="0" algn="just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Use a 32-bit divisor and 64-bit dividend to reduce the probability of a divide overflow condition.</a:t>
            </a:r>
          </a:p>
          <a:p>
            <a:pPr marL="0" indent="0" algn="just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In the following code, the divisor is EBX, and the dividend is placed in the 64-bit combined</a:t>
            </a:r>
            <a:r>
              <a:rPr lang="ro-RO" sz="2200" dirty="0">
                <a:latin typeface="Palatino Linotype" panose="02040502050505030304" pitchFamily="18" charset="0"/>
              </a:rPr>
              <a:t> EDX and EAX registers:</a:t>
            </a: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eax,1000h</a:t>
            </a:r>
          </a:p>
          <a:p>
            <a:pPr marL="457200" lvl="1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cdq</a:t>
            </a:r>
          </a:p>
          <a:p>
            <a:pPr marL="457200" lvl="1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ebx,10h</a:t>
            </a:r>
          </a:p>
          <a:p>
            <a:pPr marL="457200" lvl="1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div ebx ; EAX = 00000100h</a:t>
            </a: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T</a:t>
            </a:r>
            <a:r>
              <a:rPr lang="en-US" sz="2200" dirty="0">
                <a:latin typeface="Palatino Linotype" panose="02040502050505030304" pitchFamily="18" charset="0"/>
              </a:rPr>
              <a:t>o prevent division by zero, </a:t>
            </a:r>
            <a:r>
              <a:rPr lang="en-US" sz="2200" b="1" dirty="0">
                <a:latin typeface="Palatino Linotype" panose="02040502050505030304" pitchFamily="18" charset="0"/>
              </a:rPr>
              <a:t>test the divisor </a:t>
            </a:r>
            <a:r>
              <a:rPr lang="en-US" sz="2200" dirty="0">
                <a:latin typeface="Palatino Linotype" panose="02040502050505030304" pitchFamily="18" charset="0"/>
              </a:rPr>
              <a:t>before dividing: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ax, [dividend]</a:t>
            </a:r>
          </a:p>
          <a:p>
            <a:pPr marL="457200" lvl="1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bl, [divisor]</a:t>
            </a:r>
          </a:p>
          <a:p>
            <a:pPr marL="0" indent="0" algn="just">
              <a:buNone/>
            </a:pPr>
            <a:r>
              <a:rPr lang="en-US" sz="2200" b="1" dirty="0" err="1">
                <a:latin typeface="Palatino Linotype" panose="02040502050505030304" pitchFamily="18" charset="0"/>
              </a:rPr>
              <a:t>cmp</a:t>
            </a:r>
            <a:r>
              <a:rPr lang="en-US" sz="2200" b="1" dirty="0">
                <a:latin typeface="Palatino Linotype" panose="02040502050505030304" pitchFamily="18" charset="0"/>
              </a:rPr>
              <a:t> bl,0 </a:t>
            </a:r>
            <a:r>
              <a:rPr lang="en-US" sz="2200" dirty="0">
                <a:latin typeface="Palatino Linotype" panose="02040502050505030304" pitchFamily="18" charset="0"/>
              </a:rPr>
              <a:t>; check the divisor</a:t>
            </a:r>
          </a:p>
          <a:p>
            <a:pPr marL="0" indent="0" algn="just">
              <a:buNone/>
            </a:pPr>
            <a:r>
              <a:rPr lang="ro-RO" sz="2200" b="1" dirty="0">
                <a:latin typeface="Palatino Linotype" panose="02040502050505030304" pitchFamily="18" charset="0"/>
              </a:rPr>
              <a:t>je NoDivideZero </a:t>
            </a:r>
            <a:r>
              <a:rPr lang="ro-RO" sz="2200" dirty="0">
                <a:latin typeface="Palatino Linotype" panose="02040502050505030304" pitchFamily="18" charset="0"/>
              </a:rPr>
              <a:t>; zero? display error</a:t>
            </a: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div bl ; not zero: continue</a:t>
            </a: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.....</a:t>
            </a:r>
          </a:p>
          <a:p>
            <a:pPr marL="0" indent="0" algn="just">
              <a:buNone/>
            </a:pPr>
            <a:r>
              <a:rPr lang="en-US" sz="2200" dirty="0" err="1">
                <a:latin typeface="Palatino Linotype" panose="02040502050505030304" pitchFamily="18" charset="0"/>
              </a:rPr>
              <a:t>NoDivideZero</a:t>
            </a:r>
            <a:r>
              <a:rPr lang="en-US" sz="2200" dirty="0">
                <a:latin typeface="Palatino Linotype" panose="02040502050505030304" pitchFamily="18" charset="0"/>
              </a:rPr>
              <a:t>: ;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(display "Attempt to divide by zero")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5F67-73F9-4A5A-9991-C8F7A8101F37}" type="slidenum">
              <a:rPr lang="ro-RO" smtClean="0"/>
              <a:t>12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1186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Palatino Linotype" panose="02040502050505030304" pitchFamily="18" charset="0"/>
              </a:rPr>
              <a:t>The loop destination must be within 128 to +127 bytes of the current location counter. </a:t>
            </a:r>
            <a:endParaRPr lang="ro-RO" sz="1200" dirty="0">
              <a:latin typeface="Palatino Linotype" panose="02040502050505030304" pitchFamily="18" charset="0"/>
            </a:endParaRPr>
          </a:p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3C36F-DA12-49E2-B35B-6DDF85A88A9A}" type="slidenum">
              <a:rPr lang="ro-RO" smtClean="0"/>
              <a:t>14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488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B08-9467-4994-A0DF-4D0ADBB05C6C}" type="datetimeFigureOut">
              <a:rPr lang="ro-RO" smtClean="0"/>
              <a:t>06.11.2024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6BA5-FF6D-4AE4-B6BE-A24BA99612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45706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B08-9467-4994-A0DF-4D0ADBB05C6C}" type="datetimeFigureOut">
              <a:rPr lang="ro-RO" smtClean="0"/>
              <a:t>06.11.2024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6BA5-FF6D-4AE4-B6BE-A24BA99612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5883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B08-9467-4994-A0DF-4D0ADBB05C6C}" type="datetimeFigureOut">
              <a:rPr lang="ro-RO" smtClean="0"/>
              <a:t>06.11.2024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6BA5-FF6D-4AE4-B6BE-A24BA99612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7566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B08-9467-4994-A0DF-4D0ADBB05C6C}" type="datetimeFigureOut">
              <a:rPr lang="ro-RO" smtClean="0"/>
              <a:t>06.11.2024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6BA5-FF6D-4AE4-B6BE-A24BA99612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0444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B08-9467-4994-A0DF-4D0ADBB05C6C}" type="datetimeFigureOut">
              <a:rPr lang="ro-RO" smtClean="0"/>
              <a:t>06.11.2024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6BA5-FF6D-4AE4-B6BE-A24BA99612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006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B08-9467-4994-A0DF-4D0ADBB05C6C}" type="datetimeFigureOut">
              <a:rPr lang="ro-RO" smtClean="0"/>
              <a:t>06.11.2024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6BA5-FF6D-4AE4-B6BE-A24BA99612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8482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B08-9467-4994-A0DF-4D0ADBB05C6C}" type="datetimeFigureOut">
              <a:rPr lang="ro-RO" smtClean="0"/>
              <a:t>06.11.2024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6BA5-FF6D-4AE4-B6BE-A24BA99612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1468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B08-9467-4994-A0DF-4D0ADBB05C6C}" type="datetimeFigureOut">
              <a:rPr lang="ro-RO" smtClean="0"/>
              <a:t>06.11.2024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6BA5-FF6D-4AE4-B6BE-A24BA99612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1886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B08-9467-4994-A0DF-4D0ADBB05C6C}" type="datetimeFigureOut">
              <a:rPr lang="ro-RO" smtClean="0"/>
              <a:t>06.11.2024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6BA5-FF6D-4AE4-B6BE-A24BA99612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0222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B08-9467-4994-A0DF-4D0ADBB05C6C}" type="datetimeFigureOut">
              <a:rPr lang="ro-RO" smtClean="0"/>
              <a:t>06.11.2024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6BA5-FF6D-4AE4-B6BE-A24BA99612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5391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88B08-9467-4994-A0DF-4D0ADBB05C6C}" type="datetimeFigureOut">
              <a:rPr lang="ro-RO" smtClean="0"/>
              <a:t>06.11.2024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6BA5-FF6D-4AE4-B6BE-A24BA99612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863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88B08-9467-4994-A0DF-4D0ADBB05C6C}" type="datetimeFigureOut">
              <a:rPr lang="ro-RO" smtClean="0"/>
              <a:t>06.11.2024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F6BA5-FF6D-4AE4-B6BE-A24BA996128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1716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eveloper/articles/technical/intel-sdm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750435"/>
            <a:ext cx="9144000" cy="50198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o-RO" sz="4000" b="1" dirty="0">
              <a:latin typeface="Palatino Linotype" panose="02040502050505030304" pitchFamily="18" charset="0"/>
            </a:endParaRPr>
          </a:p>
          <a:p>
            <a:r>
              <a:rPr lang="ro-RO" sz="4000" b="1" dirty="0">
                <a:latin typeface="Palatino Linotype" panose="02040502050505030304" pitchFamily="18" charset="0"/>
              </a:rPr>
              <a:t>Lecture 5</a:t>
            </a:r>
          </a:p>
          <a:p>
            <a:endParaRPr lang="ro-RO" sz="4000" b="1" dirty="0">
              <a:latin typeface="Palatino Linotype" panose="02040502050505030304" pitchFamily="18" charset="0"/>
            </a:endParaRPr>
          </a:p>
          <a:p>
            <a:r>
              <a:rPr lang="ro-RO" sz="4000" b="1" dirty="0">
                <a:latin typeface="Palatino Linotype" panose="02040502050505030304" pitchFamily="18" charset="0"/>
              </a:rPr>
              <a:t>C</a:t>
            </a:r>
            <a:r>
              <a:rPr lang="en-US" sz="4000" b="1" dirty="0" err="1">
                <a:latin typeface="Palatino Linotype" panose="02040502050505030304" pitchFamily="18" charset="0"/>
              </a:rPr>
              <a:t>onditional</a:t>
            </a:r>
            <a:r>
              <a:rPr lang="en-US" sz="4000" b="1" dirty="0">
                <a:latin typeface="Palatino Linotype" panose="02040502050505030304" pitchFamily="18" charset="0"/>
              </a:rPr>
              <a:t> </a:t>
            </a:r>
            <a:r>
              <a:rPr lang="ro-RO" sz="4000" b="1" dirty="0">
                <a:latin typeface="Palatino Linotype" panose="02040502050505030304" pitchFamily="18" charset="0"/>
              </a:rPr>
              <a:t>J</a:t>
            </a:r>
            <a:r>
              <a:rPr lang="en-US" sz="4000" b="1" dirty="0">
                <a:latin typeface="Palatino Linotype" panose="02040502050505030304" pitchFamily="18" charset="0"/>
              </a:rPr>
              <a:t>umps </a:t>
            </a:r>
            <a:endParaRPr lang="ro-RO" sz="4000" b="1" dirty="0">
              <a:latin typeface="Palatino Linotype" panose="02040502050505030304" pitchFamily="18" charset="0"/>
            </a:endParaRPr>
          </a:p>
          <a:p>
            <a:r>
              <a:rPr lang="ro-RO" sz="4000" b="1" dirty="0">
                <a:latin typeface="Palatino Linotype" panose="02040502050505030304" pitchFamily="18" charset="0"/>
              </a:rPr>
              <a:t>R</a:t>
            </a:r>
            <a:r>
              <a:rPr lang="en-US" sz="4000" b="1" dirty="0" err="1">
                <a:latin typeface="Palatino Linotype" panose="02040502050505030304" pitchFamily="18" charset="0"/>
              </a:rPr>
              <a:t>epetitive</a:t>
            </a:r>
            <a:r>
              <a:rPr lang="en-US" sz="4000" b="1" dirty="0">
                <a:latin typeface="Palatino Linotype" panose="02040502050505030304" pitchFamily="18" charset="0"/>
              </a:rPr>
              <a:t> </a:t>
            </a:r>
            <a:r>
              <a:rPr lang="ro-RO" sz="4000" b="1" dirty="0">
                <a:latin typeface="Palatino Linotype" panose="02040502050505030304" pitchFamily="18" charset="0"/>
              </a:rPr>
              <a:t>I</a:t>
            </a:r>
            <a:r>
              <a:rPr lang="en-US" sz="4000" b="1" dirty="0" err="1">
                <a:latin typeface="Palatino Linotype" panose="02040502050505030304" pitchFamily="18" charset="0"/>
              </a:rPr>
              <a:t>nstructions</a:t>
            </a:r>
            <a:endParaRPr lang="ro-RO" sz="4000" b="1" dirty="0">
              <a:latin typeface="Palatino Linotype" panose="02040502050505030304" pitchFamily="18" charset="0"/>
            </a:endParaRPr>
          </a:p>
          <a:p>
            <a:endParaRPr lang="ro-RO" sz="4000" dirty="0">
              <a:latin typeface="Palatino Linotype" panose="0204050205050503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57090" y="3602037"/>
            <a:ext cx="5514110" cy="294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o-RO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184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200" b="1" dirty="0">
                <a:latin typeface="Palatino Linotype" panose="02040502050505030304" pitchFamily="18" charset="0"/>
              </a:rPr>
              <a:t>Constraints for conditional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b="1" dirty="0">
                <a:latin typeface="Palatino Linotype" panose="02040502050505030304" pitchFamily="18" charset="0"/>
              </a:rPr>
              <a:t>Near jump:</a:t>
            </a:r>
            <a:r>
              <a:rPr lang="en-US" sz="2200" dirty="0">
                <a:latin typeface="Palatino Linotype" panose="02040502050505030304" pitchFamily="18" charset="0"/>
              </a:rPr>
              <a:t> A jump to an instruction within the current code segment, sometimes referred to as an </a:t>
            </a:r>
            <a:r>
              <a:rPr lang="en-US" sz="2200" dirty="0" err="1">
                <a:latin typeface="Palatino Linotype" panose="02040502050505030304" pitchFamily="18" charset="0"/>
              </a:rPr>
              <a:t>intrasegment</a:t>
            </a:r>
            <a:r>
              <a:rPr lang="en-US" sz="2200" dirty="0">
                <a:latin typeface="Palatino Linotype" panose="02040502050505030304" pitchFamily="18" charset="0"/>
              </a:rPr>
              <a:t> jump</a:t>
            </a:r>
            <a:r>
              <a:rPr lang="ro-RO" sz="2200" dirty="0">
                <a:latin typeface="Palatino Linotype" panose="02040502050505030304" pitchFamily="18" charset="0"/>
              </a:rPr>
              <a:t> (inside the same code segment)</a:t>
            </a:r>
            <a:r>
              <a:rPr lang="en-US" sz="2200" dirty="0">
                <a:latin typeface="Palatino Linotype" panose="02040502050505030304" pitchFamily="18" charset="0"/>
              </a:rPr>
              <a:t>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endParaRPr lang="en-US" sz="2200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b="1" dirty="0">
                <a:latin typeface="Palatino Linotype" panose="02040502050505030304" pitchFamily="18" charset="0"/>
              </a:rPr>
              <a:t>Short jump:</a:t>
            </a:r>
            <a:r>
              <a:rPr lang="en-US" sz="2200" dirty="0">
                <a:latin typeface="Palatino Linotype" panose="02040502050505030304" pitchFamily="18" charset="0"/>
              </a:rPr>
              <a:t> A near jump where the jump range is limited to -128 to +127 from the current EIP value</a:t>
            </a:r>
            <a:r>
              <a:rPr lang="ro-RO" sz="2200" dirty="0">
                <a:latin typeface="Palatino Linotype" panose="02040502050505030304" pitchFamily="18" charset="0"/>
              </a:rPr>
              <a:t> (we consider a short jump if consists in 127 lines below from a condition or in 128 lines above from a condition).</a:t>
            </a:r>
            <a:r>
              <a:rPr lang="en-US" sz="2200" dirty="0">
                <a:latin typeface="Palatino Linotype" panose="02040502050505030304" pitchFamily="18" charset="0"/>
              </a:rPr>
              <a:t> </a:t>
            </a:r>
          </a:p>
          <a:p>
            <a:pPr algn="just"/>
            <a:endParaRPr lang="ro-RO" sz="2200" b="1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b="1" dirty="0">
                <a:latin typeface="Palatino Linotype" panose="02040502050505030304" pitchFamily="18" charset="0"/>
              </a:rPr>
              <a:t>Far jump:</a:t>
            </a:r>
            <a:r>
              <a:rPr lang="en-US" sz="2200" dirty="0">
                <a:latin typeface="Palatino Linotype" panose="02040502050505030304" pitchFamily="18" charset="0"/>
              </a:rPr>
              <a:t> A jump to an instruction located in a different segment than the current code segment</a:t>
            </a:r>
            <a:r>
              <a:rPr lang="ro-RO" sz="2200" dirty="0">
                <a:latin typeface="Palatino Linotype" panose="02040502050505030304" pitchFamily="18" charset="0"/>
              </a:rPr>
              <a:t>, </a:t>
            </a:r>
            <a:r>
              <a:rPr lang="en-US" sz="2200" dirty="0">
                <a:latin typeface="Palatino Linotype" panose="02040502050505030304" pitchFamily="18" charset="0"/>
              </a:rPr>
              <a:t>sometimes referred to as an intersegment jump</a:t>
            </a:r>
            <a:r>
              <a:rPr lang="ro-RO" sz="2200" dirty="0">
                <a:latin typeface="Palatino Linotype" panose="02040502050505030304" pitchFamily="18" charset="0"/>
              </a:rPr>
              <a:t> (for far jumps the code lines should be &gt; 127)</a:t>
            </a:r>
            <a:r>
              <a:rPr lang="en-US" sz="2200" dirty="0">
                <a:latin typeface="Palatino Linotype" panose="02040502050505030304" pitchFamily="18" charset="0"/>
              </a:rPr>
              <a:t>. </a:t>
            </a: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1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Using the CMP Instruction</a:t>
            </a:r>
            <a:r>
              <a:rPr lang="ro-RO" sz="3200" b="1" dirty="0">
                <a:latin typeface="Palatino Linotype" panose="02040502050505030304" pitchFamily="18" charset="0"/>
              </a:rPr>
              <a:t> - Example</a:t>
            </a:r>
            <a:endParaRPr lang="ro-RO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Suppose we </a:t>
            </a:r>
            <a:r>
              <a:rPr lang="ro-RO" sz="1800" dirty="0">
                <a:latin typeface="Palatino Linotype" panose="02040502050505030304" pitchFamily="18" charset="0"/>
              </a:rPr>
              <a:t>have: mov eax, 5</a:t>
            </a:r>
          </a:p>
          <a:p>
            <a:pPr marL="0" indent="0">
              <a:buNone/>
            </a:pPr>
            <a:r>
              <a:rPr lang="ro-RO" sz="1800" dirty="0">
                <a:latin typeface="Palatino Linotype" panose="02040502050505030304" pitchFamily="18" charset="0"/>
              </a:rPr>
              <a:t>We </a:t>
            </a:r>
            <a:r>
              <a:rPr lang="en-US" sz="1800" dirty="0">
                <a:latin typeface="Palatino Linotype" panose="02040502050505030304" pitchFamily="18" charset="0"/>
              </a:rPr>
              <a:t>want to jump to label L1 when EAX equals 5. </a:t>
            </a:r>
            <a:endParaRPr lang="ro-RO" sz="1800" dirty="0">
              <a:latin typeface="Palatino Linotype" panose="02040502050505030304" pitchFamily="18" charset="0"/>
            </a:endParaRP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In</a:t>
            </a:r>
            <a:r>
              <a:rPr lang="ro-RO" sz="1800" dirty="0">
                <a:latin typeface="Palatino Linotype" panose="02040502050505030304" pitchFamily="18" charset="0"/>
              </a:rPr>
              <a:t> </a:t>
            </a:r>
            <a:r>
              <a:rPr lang="en-US" sz="1800" dirty="0">
                <a:latin typeface="Palatino Linotype" panose="02040502050505030304" pitchFamily="18" charset="0"/>
              </a:rPr>
              <a:t>the next example, if EAX equals 5, the CMP instruction sets the Zero flag; </a:t>
            </a:r>
            <a:endParaRPr lang="ro-RO" sz="1800" dirty="0">
              <a:latin typeface="Palatino Linotype" panose="02040502050505030304" pitchFamily="18" charset="0"/>
            </a:endParaRPr>
          </a:p>
          <a:p>
            <a:pPr lvl="1"/>
            <a:r>
              <a:rPr lang="en-US" sz="1800" dirty="0">
                <a:latin typeface="Palatino Linotype" panose="02040502050505030304" pitchFamily="18" charset="0"/>
              </a:rPr>
              <a:t>then, the </a:t>
            </a:r>
            <a:r>
              <a:rPr lang="ro-RO" sz="1800" dirty="0">
                <a:latin typeface="Palatino Linotype" panose="02040502050505030304" pitchFamily="18" charset="0"/>
              </a:rPr>
              <a:t>JZ</a:t>
            </a:r>
            <a:r>
              <a:rPr lang="en-US" sz="1800" dirty="0">
                <a:latin typeface="Palatino Linotype" panose="02040502050505030304" pitchFamily="18" charset="0"/>
              </a:rPr>
              <a:t> instruction</a:t>
            </a:r>
            <a:r>
              <a:rPr lang="ro-RO" sz="1800" dirty="0">
                <a:latin typeface="Palatino Linotype" panose="02040502050505030304" pitchFamily="18" charset="0"/>
              </a:rPr>
              <a:t> produce a </a:t>
            </a:r>
            <a:r>
              <a:rPr lang="en-US" sz="1800" dirty="0">
                <a:latin typeface="Palatino Linotype" panose="02040502050505030304" pitchFamily="18" charset="0"/>
              </a:rPr>
              <a:t>jump to L1 because the Zero flag is set:</a:t>
            </a:r>
          </a:p>
          <a:p>
            <a:pPr marL="914400" lvl="2" indent="0">
              <a:buNone/>
            </a:pPr>
            <a:r>
              <a:rPr lang="ro-RO" sz="1800" dirty="0">
                <a:latin typeface="Palatino Linotype" panose="02040502050505030304" pitchFamily="18" charset="0"/>
              </a:rPr>
              <a:t>cmp eax,5</a:t>
            </a:r>
          </a:p>
          <a:p>
            <a:pPr marL="914400" lvl="2" indent="0">
              <a:buNone/>
            </a:pPr>
            <a:r>
              <a:rPr lang="ro-RO" sz="1800" dirty="0">
                <a:latin typeface="Palatino Linotype" panose="02040502050505030304" pitchFamily="18" charset="0"/>
              </a:rPr>
              <a:t>JZ</a:t>
            </a:r>
            <a:r>
              <a:rPr lang="en-US" sz="1800" dirty="0">
                <a:latin typeface="Palatino Linotype" panose="02040502050505030304" pitchFamily="18" charset="0"/>
              </a:rPr>
              <a:t> L1 ; jump if</a:t>
            </a:r>
            <a:r>
              <a:rPr lang="ro-RO" sz="1800" dirty="0">
                <a:latin typeface="Palatino Linotype" panose="02040502050505030304" pitchFamily="18" charset="0"/>
              </a:rPr>
              <a:t> Zero Flag=1</a:t>
            </a:r>
          </a:p>
          <a:p>
            <a:pPr marL="914400" lvl="2" indent="0">
              <a:buNone/>
            </a:pPr>
            <a:r>
              <a:rPr lang="ro-RO" sz="1800" dirty="0">
                <a:latin typeface="Palatino Linotype" panose="02040502050505030304" pitchFamily="18" charset="0"/>
              </a:rPr>
              <a:t>...</a:t>
            </a:r>
          </a:p>
          <a:p>
            <a:pPr marL="914400" lvl="2" indent="0">
              <a:buNone/>
            </a:pPr>
            <a:r>
              <a:rPr lang="ro-RO" sz="1800" dirty="0">
                <a:latin typeface="Palatino Linotype" panose="02040502050505030304" pitchFamily="18" charset="0"/>
              </a:rPr>
              <a:t>L1:</a:t>
            </a:r>
          </a:p>
          <a:p>
            <a:pPr marL="914400" lvl="2" indent="0">
              <a:buNone/>
            </a:pPr>
            <a:endParaRPr lang="ro-RO" sz="1800" dirty="0">
              <a:latin typeface="Palatino Linotype" panose="02040502050505030304" pitchFamily="18" charset="0"/>
            </a:endParaRPr>
          </a:p>
          <a:p>
            <a:pPr lvl="1"/>
            <a:r>
              <a:rPr lang="ro-RO" sz="1800" dirty="0">
                <a:latin typeface="Palatino Linotype" panose="02040502050505030304" pitchFamily="18" charset="0"/>
              </a:rPr>
              <a:t>But we can use and also JE (jump if EQUAL)</a:t>
            </a:r>
          </a:p>
          <a:p>
            <a:pPr marL="914400" lvl="2" indent="0">
              <a:buNone/>
            </a:pPr>
            <a:r>
              <a:rPr lang="ro-RO" sz="1800" dirty="0">
                <a:latin typeface="Palatino Linotype" panose="02040502050505030304" pitchFamily="18" charset="0"/>
              </a:rPr>
              <a:t>cmp eax,5</a:t>
            </a:r>
          </a:p>
          <a:p>
            <a:pPr marL="914400" lvl="2" indent="0">
              <a:buNone/>
            </a:pPr>
            <a:r>
              <a:rPr lang="ro-RO" sz="1800" dirty="0">
                <a:latin typeface="Palatino Linotype" panose="02040502050505030304" pitchFamily="18" charset="0"/>
              </a:rPr>
              <a:t>JE L1  ; jump to L1 if eax is equal 5</a:t>
            </a:r>
          </a:p>
          <a:p>
            <a:pPr marL="914400" lvl="2" indent="0">
              <a:buNone/>
            </a:pPr>
            <a:r>
              <a:rPr lang="ro-RO" sz="1800" dirty="0">
                <a:latin typeface="Palatino Linotype" panose="02040502050505030304" pitchFamily="18" charset="0"/>
              </a:rPr>
              <a:t>...</a:t>
            </a:r>
          </a:p>
          <a:p>
            <a:pPr marL="914400" lvl="2" indent="0">
              <a:buNone/>
            </a:pPr>
            <a:r>
              <a:rPr lang="ro-RO" sz="1800" dirty="0">
                <a:latin typeface="Palatino Linotype" panose="02040502050505030304" pitchFamily="18" charset="0"/>
              </a:rPr>
              <a:t>L1:</a:t>
            </a:r>
          </a:p>
          <a:p>
            <a:pPr lvl="1"/>
            <a:r>
              <a:rPr lang="ro-RO" sz="1800" dirty="0">
                <a:latin typeface="Palatino Linotype" panose="02040502050505030304" pitchFamily="18" charset="0"/>
              </a:rPr>
              <a:t>Both jumps are correct and the execution line will jump to the L1 label</a:t>
            </a:r>
          </a:p>
        </p:txBody>
      </p:sp>
    </p:spTree>
    <p:extLst>
      <p:ext uri="{BB962C8B-B14F-4D97-AF65-F5344CB8AC3E}">
        <p14:creationId xmlns:p14="http://schemas.microsoft.com/office/powerpoint/2010/main" val="352929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CMP in arithmetic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Use a 32-bit divisor and 64-bit dividend to reduce the probability of a divide overflow condition.</a:t>
            </a:r>
          </a:p>
          <a:p>
            <a:pPr marL="0" indent="0" algn="just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In the following code, the divisor is EBX, and the dividend is placed in the 64-bit combined</a:t>
            </a:r>
            <a:r>
              <a:rPr lang="ro-RO" sz="2200" dirty="0">
                <a:latin typeface="Palatino Linotype" panose="02040502050505030304" pitchFamily="18" charset="0"/>
              </a:rPr>
              <a:t> EDX and EAX registers:</a:t>
            </a: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eax,1000h</a:t>
            </a:r>
          </a:p>
          <a:p>
            <a:pPr marL="457200" lvl="1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cdq</a:t>
            </a:r>
          </a:p>
          <a:p>
            <a:pPr marL="457200" lvl="1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ebx,10h</a:t>
            </a:r>
          </a:p>
          <a:p>
            <a:pPr marL="457200" lvl="1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div ebx ; EAX = 00000100h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T</a:t>
            </a:r>
            <a:r>
              <a:rPr lang="en-US" sz="2200" dirty="0">
                <a:latin typeface="Palatino Linotype" panose="02040502050505030304" pitchFamily="18" charset="0"/>
              </a:rPr>
              <a:t>o prevent division by zero, </a:t>
            </a:r>
            <a:r>
              <a:rPr lang="ro-RO" sz="2200" dirty="0">
                <a:latin typeface="Palatino Linotype" panose="02040502050505030304" pitchFamily="18" charset="0"/>
              </a:rPr>
              <a:t>we </a:t>
            </a:r>
            <a:r>
              <a:rPr lang="en-US" sz="2200" b="1" dirty="0">
                <a:latin typeface="Palatino Linotype" panose="02040502050505030304" pitchFamily="18" charset="0"/>
              </a:rPr>
              <a:t>test the divisor </a:t>
            </a:r>
            <a:r>
              <a:rPr lang="en-US" sz="2200" dirty="0">
                <a:latin typeface="Palatino Linotype" panose="02040502050505030304" pitchFamily="18" charset="0"/>
              </a:rPr>
              <a:t>before dividing: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ax, [dividend]</a:t>
            </a:r>
          </a:p>
          <a:p>
            <a:pPr marL="457200" lvl="1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mov bl, [divisor]</a:t>
            </a:r>
          </a:p>
          <a:p>
            <a:pPr marL="0" indent="0" algn="just">
              <a:buNone/>
            </a:pPr>
            <a:r>
              <a:rPr lang="en-US" sz="2200" b="1" dirty="0" err="1">
                <a:latin typeface="Palatino Linotype" panose="02040502050505030304" pitchFamily="18" charset="0"/>
              </a:rPr>
              <a:t>cmp</a:t>
            </a:r>
            <a:r>
              <a:rPr lang="en-US" sz="2200" b="1" dirty="0">
                <a:latin typeface="Palatino Linotype" panose="02040502050505030304" pitchFamily="18" charset="0"/>
              </a:rPr>
              <a:t> bl,0 </a:t>
            </a:r>
            <a:r>
              <a:rPr lang="en-US" sz="2200" dirty="0">
                <a:latin typeface="Palatino Linotype" panose="02040502050505030304" pitchFamily="18" charset="0"/>
              </a:rPr>
              <a:t>; check the divisor</a:t>
            </a:r>
          </a:p>
          <a:p>
            <a:pPr marL="0" indent="0" algn="just">
              <a:buNone/>
            </a:pPr>
            <a:r>
              <a:rPr lang="ro-RO" sz="2200" b="1" dirty="0">
                <a:latin typeface="Palatino Linotype" panose="02040502050505030304" pitchFamily="18" charset="0"/>
              </a:rPr>
              <a:t>je NoDivideZero </a:t>
            </a:r>
            <a:r>
              <a:rPr lang="ro-RO" sz="2200" dirty="0">
                <a:latin typeface="Palatino Linotype" panose="02040502050505030304" pitchFamily="18" charset="0"/>
              </a:rPr>
              <a:t>; zero? display error</a:t>
            </a: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div bl ; not zero: continue</a:t>
            </a: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.....</a:t>
            </a:r>
          </a:p>
          <a:p>
            <a:pPr marL="0" indent="0" algn="just">
              <a:buNone/>
            </a:pPr>
            <a:r>
              <a:rPr lang="en-US" sz="2200" dirty="0" err="1">
                <a:latin typeface="Palatino Linotype" panose="02040502050505030304" pitchFamily="18" charset="0"/>
              </a:rPr>
              <a:t>NoDivideZero</a:t>
            </a:r>
            <a:r>
              <a:rPr lang="en-US" sz="2200" dirty="0">
                <a:latin typeface="Palatino Linotype" panose="02040502050505030304" pitchFamily="18" charset="0"/>
              </a:rPr>
              <a:t>: ;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(display "Attempt to divide by zero")</a:t>
            </a:r>
            <a:endParaRPr lang="ro-RO" sz="2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95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Exemples: cmp and Jcc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350276"/>
              </p:ext>
            </p:extLst>
          </p:nvPr>
        </p:nvGraphicFramePr>
        <p:xfrm>
          <a:off x="838199" y="1768475"/>
          <a:ext cx="4786745" cy="4198211"/>
        </p:xfrm>
        <a:graphic>
          <a:graphicData uri="http://schemas.openxmlformats.org/drawingml/2006/table">
            <a:tbl>
              <a:tblPr/>
              <a:tblGrid>
                <a:gridCol w="2363825">
                  <a:extLst>
                    <a:ext uri="{9D8B030D-6E8A-4147-A177-3AD203B41FA5}">
                      <a16:colId xmlns:a16="http://schemas.microsoft.com/office/drawing/2014/main" val="3423748944"/>
                    </a:ext>
                  </a:extLst>
                </a:gridCol>
                <a:gridCol w="2422920">
                  <a:extLst>
                    <a:ext uri="{9D8B030D-6E8A-4147-A177-3AD203B41FA5}">
                      <a16:colId xmlns:a16="http://schemas.microsoft.com/office/drawing/2014/main" val="2826791645"/>
                    </a:ext>
                  </a:extLst>
                </a:gridCol>
              </a:tblGrid>
              <a:tr h="23278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a mod 2 = 0 then rez = a*3, a-byte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490100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Unsigned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Signed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4916806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33086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 [a]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 [a]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8939586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ah, 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cbw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295891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385321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div bl           ;ax/bl = al cat si ah rest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idiv bl           ;ax/bl = al cat si ah rest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824252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326425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ah, 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ah, 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784275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 ramura_then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 ramura_then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9764737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Jmp final   ; JNE final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Jmp final   ; JNE final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19078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ramura_then: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ramura_then: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137651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al,[a]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al,[a]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3099545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7019387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mul bl ; ax=a*3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imul bl ; ax=a*3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004884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[rez], ax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[rez], ax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934760"/>
                  </a:ext>
                </a:extLst>
              </a:tr>
              <a:tr h="232788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171378"/>
                  </a:ext>
                </a:extLst>
              </a:tr>
              <a:tr h="240815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final: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final: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829543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8808"/>
              </p:ext>
            </p:extLst>
          </p:nvPr>
        </p:nvGraphicFramePr>
        <p:xfrm>
          <a:off x="6191250" y="1768473"/>
          <a:ext cx="5162550" cy="4198212"/>
        </p:xfrm>
        <a:graphic>
          <a:graphicData uri="http://schemas.openxmlformats.org/drawingml/2006/table">
            <a:tbl>
              <a:tblPr/>
              <a:tblGrid>
                <a:gridCol w="1735945">
                  <a:extLst>
                    <a:ext uri="{9D8B030D-6E8A-4147-A177-3AD203B41FA5}">
                      <a16:colId xmlns:a16="http://schemas.microsoft.com/office/drawing/2014/main" val="2838751746"/>
                    </a:ext>
                  </a:extLst>
                </a:gridCol>
                <a:gridCol w="845330">
                  <a:extLst>
                    <a:ext uri="{9D8B030D-6E8A-4147-A177-3AD203B41FA5}">
                      <a16:colId xmlns:a16="http://schemas.microsoft.com/office/drawing/2014/main" val="649749874"/>
                    </a:ext>
                  </a:extLst>
                </a:gridCol>
                <a:gridCol w="1735945">
                  <a:extLst>
                    <a:ext uri="{9D8B030D-6E8A-4147-A177-3AD203B41FA5}">
                      <a16:colId xmlns:a16="http://schemas.microsoft.com/office/drawing/2014/main" val="4122631048"/>
                    </a:ext>
                  </a:extLst>
                </a:gridCol>
                <a:gridCol w="845330">
                  <a:extLst>
                    <a:ext uri="{9D8B030D-6E8A-4147-A177-3AD203B41FA5}">
                      <a16:colId xmlns:a16="http://schemas.microsoft.com/office/drawing/2014/main" val="210493100"/>
                    </a:ext>
                  </a:extLst>
                </a:gridCol>
              </a:tblGrid>
              <a:tr h="523648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c&gt;d then c=c-1</a:t>
                      </a:r>
                      <a:b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else c=c+2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565212"/>
                  </a:ext>
                </a:extLst>
              </a:tr>
              <a:tr h="261824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c, d - bytes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835045"/>
                  </a:ext>
                </a:extLst>
              </a:tr>
              <a:tr h="261824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Unsigned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Signed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397668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 [c]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al, [c]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992365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[d]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mov bl, [d]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195719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al, bl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al, bl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780332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JA then_eticheta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 then_eticheta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261247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JNA else_eticheta   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JNG else_eticheta  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7506433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838123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then_eticheta: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then_eticheta: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054270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sub al, 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sub al, 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847873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jmp final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jmp final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772348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else_eticheta: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else_eticheta: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026610"/>
                  </a:ext>
                </a:extLst>
              </a:tr>
              <a:tr h="261824"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add al,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ro-RO" sz="1200" b="0" i="0" u="none" strike="noStrike" dirty="0">
                        <a:solidFill>
                          <a:srgbClr val="000000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add al,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837080"/>
                  </a:ext>
                </a:extLst>
              </a:tr>
              <a:tr h="270852"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final: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final: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52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43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LOOP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The LOOP instruction, formally known as </a:t>
            </a:r>
            <a:r>
              <a:rPr lang="en-US" sz="2000" i="1" dirty="0">
                <a:latin typeface="Palatino Linotype" panose="02040502050505030304" pitchFamily="18" charset="0"/>
              </a:rPr>
              <a:t>Loop According to ECX Counter</a:t>
            </a:r>
            <a:r>
              <a:rPr lang="en-US" sz="2000" dirty="0">
                <a:latin typeface="Palatino Linotype" panose="02040502050505030304" pitchFamily="18" charset="0"/>
              </a:rPr>
              <a:t>, repeats a block of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statements a specific number of times. </a:t>
            </a:r>
            <a:endParaRPr lang="ro-RO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ECX is automatically used as a counter and is decremented</a:t>
            </a:r>
            <a:r>
              <a:rPr lang="ro-RO" sz="2000" dirty="0"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each time the loop repeats. </a:t>
            </a:r>
            <a:endParaRPr lang="ro-RO" sz="20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o-RO" sz="2000" dirty="0">
                <a:latin typeface="Palatino Linotype" panose="02040502050505030304" pitchFamily="18" charset="0"/>
              </a:rPr>
              <a:t>The</a:t>
            </a:r>
            <a:r>
              <a:rPr lang="en-US" sz="2000" dirty="0">
                <a:latin typeface="Palatino Linotype" panose="02040502050505030304" pitchFamily="18" charset="0"/>
              </a:rPr>
              <a:t> syntax is</a:t>
            </a:r>
            <a:r>
              <a:rPr lang="ro-RO" sz="2000" dirty="0">
                <a:latin typeface="Palatino Linotype" panose="02040502050505030304" pitchFamily="18" charset="0"/>
              </a:rPr>
              <a:t>: </a:t>
            </a:r>
            <a:r>
              <a:rPr lang="ro-RO" sz="2000" b="1" dirty="0">
                <a:latin typeface="Palatino Linotype" panose="02040502050505030304" pitchFamily="18" charset="0"/>
              </a:rPr>
              <a:t>LOOP </a:t>
            </a:r>
            <a:r>
              <a:rPr lang="ro-RO" sz="2000" b="1" i="1" dirty="0">
                <a:latin typeface="Palatino Linotype" panose="02040502050505030304" pitchFamily="18" charset="0"/>
              </a:rPr>
              <a:t>destination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Palatino Linotype" panose="02040502050505030304" pitchFamily="18" charset="0"/>
              </a:rPr>
              <a:t>The</a:t>
            </a:r>
            <a:r>
              <a:rPr lang="ro-RO" sz="2000" dirty="0"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execution of the LOOP instruction involves two steps: </a:t>
            </a:r>
            <a:endParaRPr lang="ro-RO" sz="20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Palatino Linotype" panose="02040502050505030304" pitchFamily="18" charset="0"/>
              </a:rPr>
              <a:t>First, it subtracts 1 from ECX. </a:t>
            </a:r>
            <a:endParaRPr lang="ro-RO" sz="20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Palatino Linotype" panose="02040502050505030304" pitchFamily="18" charset="0"/>
              </a:rPr>
              <a:t>Next, it</a:t>
            </a:r>
            <a:r>
              <a:rPr lang="ro-RO" sz="2000" dirty="0"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compares ECX to zero. </a:t>
            </a:r>
            <a:endParaRPr lang="ro-RO" sz="2000" dirty="0">
              <a:latin typeface="Palatino Linotype" panose="02040502050505030304" pitchFamily="18" charset="0"/>
            </a:endParaRPr>
          </a:p>
          <a:p>
            <a:pPr lvl="2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If ECX is not equal to zero, a jump is taken to the label identified by </a:t>
            </a:r>
            <a:r>
              <a:rPr lang="en-US" i="1" dirty="0">
                <a:latin typeface="Palatino Linotype" panose="02040502050505030304" pitchFamily="18" charset="0"/>
              </a:rPr>
              <a:t>destination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  <a:r>
              <a:rPr lang="ro-RO" dirty="0">
                <a:latin typeface="Palatino Linotype" panose="02040502050505030304" pitchFamily="18" charset="0"/>
              </a:rPr>
              <a:t> </a:t>
            </a:r>
          </a:p>
          <a:p>
            <a:pPr lvl="2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Otherwise, if ECX equals zero, no jump takes place, and control passes to the instruction</a:t>
            </a:r>
            <a:r>
              <a:rPr lang="ro-RO" dirty="0">
                <a:latin typeface="Palatino Linotype" panose="02040502050505030304" pitchFamily="18" charset="0"/>
              </a:rPr>
              <a:t> following the loop.</a:t>
            </a:r>
          </a:p>
        </p:txBody>
      </p:sp>
    </p:spTree>
    <p:extLst>
      <p:ext uri="{BB962C8B-B14F-4D97-AF65-F5344CB8AC3E}">
        <p14:creationId xmlns:p14="http://schemas.microsoft.com/office/powerpoint/2010/main" val="90136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Loop instruction: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Mov ax, 0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MOV ECX, 5 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Repeta: 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 	add ax, 1 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 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 </a:t>
            </a:r>
          </a:p>
          <a:p>
            <a:pPr marL="0" indent="0">
              <a:buNone/>
            </a:pP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LOOP Repeta </a:t>
            </a:r>
          </a:p>
          <a:p>
            <a:pPr marL="0" indent="0">
              <a:buNone/>
            </a:pPr>
            <a:endParaRPr lang="ro-RO" sz="2000" b="1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b="1" dirty="0">
                <a:latin typeface="Palatino Linotype" panose="02040502050505030304" pitchFamily="18" charset="0"/>
              </a:rPr>
              <a:t>; the final value in ax = 5</a:t>
            </a:r>
          </a:p>
          <a:p>
            <a:endParaRPr lang="ro-RO" sz="2000" dirty="0">
              <a:latin typeface="Palatino Linotype" panose="02040502050505030304" pitchFamily="18" charset="0"/>
            </a:endParaRPr>
          </a:p>
          <a:p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Mov ax, 0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MOV ECX, 5 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Repeta: 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 	add ax, 1 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sub ecx, 1 (;sau dec ecx)</a:t>
            </a:r>
          </a:p>
          <a:p>
            <a:pPr marL="0" indent="0">
              <a:buNone/>
            </a:pP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cmp ecx, 0</a:t>
            </a:r>
          </a:p>
          <a:p>
            <a:pPr marL="0" indent="0">
              <a:buNone/>
            </a:pPr>
            <a:r>
              <a:rPr lang="ro-RO" sz="2000" b="1" dirty="0">
                <a:solidFill>
                  <a:schemeClr val="accent2"/>
                </a:solidFill>
                <a:latin typeface="Palatino Linotype" panose="02040502050505030304" pitchFamily="18" charset="0"/>
              </a:rPr>
              <a:t>JNE Repeta</a:t>
            </a:r>
          </a:p>
          <a:p>
            <a:endParaRPr lang="ro-RO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886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b="1" dirty="0">
                <a:latin typeface="Palatino Linotype" panose="02040502050505030304" pitchFamily="18" charset="0"/>
              </a:rPr>
              <a:t>Compute the number of bits with value 1 from ebx register.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ebx, </a:t>
            </a:r>
            <a:r>
              <a:rPr lang="ro-RO" sz="1800" dirty="0">
                <a:highlight>
                  <a:srgbClr val="FFFF00"/>
                </a:highlight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1110100b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ecx, 32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al, 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repeta: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shl ebx, 1  ; ebx = 11101000b , CF = </a:t>
            </a:r>
            <a:r>
              <a:rPr lang="ro-RO" sz="1800" dirty="0">
                <a:highlight>
                  <a:srgbClr val="FFFF00"/>
                </a:highlight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o-RO" sz="1800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adc al, 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o-RO" sz="1800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o-RO" sz="1800" b="1" dirty="0">
              <a:solidFill>
                <a:schemeClr val="accent2"/>
              </a:solidFill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loop repeta</a:t>
            </a:r>
          </a:p>
          <a:p>
            <a:pPr marL="0" indent="0">
              <a:buNone/>
            </a:pPr>
            <a:endParaRPr lang="ro-RO" sz="18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ebx, </a:t>
            </a:r>
            <a:r>
              <a:rPr lang="ro-RO" sz="1800" dirty="0">
                <a:highlight>
                  <a:srgbClr val="FFFF00"/>
                </a:highlight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1110100b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ecx, 32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 al, 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repeta: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shl ebx, 1  ; ebx = 11101000b , CF = </a:t>
            </a:r>
            <a:r>
              <a:rPr lang="ro-RO" sz="1800" dirty="0">
                <a:highlight>
                  <a:srgbClr val="FFFF00"/>
                </a:highlight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ro-RO" sz="1800" dirty="0"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dirty="0"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adc al, 0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o-RO" sz="1800" b="1" dirty="0">
              <a:solidFill>
                <a:schemeClr val="accent2"/>
              </a:solidFill>
              <a:latin typeface="Palatino Linotype" panose="02040502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 Ecx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cmp Ecx, 0</a:t>
            </a:r>
          </a:p>
          <a:p>
            <a:pPr marL="0" indent="0">
              <a:buNone/>
            </a:pPr>
            <a:r>
              <a:rPr lang="ro-RO" sz="1800" b="1" dirty="0">
                <a:solidFill>
                  <a:schemeClr val="accent2"/>
                </a:solidFill>
                <a:latin typeface="Palatino Linotype" panose="02040502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JNE Repeta</a:t>
            </a:r>
            <a:endParaRPr lang="ro-RO" sz="1800" b="1" dirty="0">
              <a:solidFill>
                <a:schemeClr val="accent2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0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Palatino Linotype" panose="02040502050505030304" pitchFamily="18" charset="0"/>
              </a:rPr>
              <a:t>Nested Loops</a:t>
            </a:r>
            <a:endParaRPr lang="ro-RO" sz="3200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When creating a loop inside another loop, special consideration must be</a:t>
            </a:r>
            <a:r>
              <a:rPr lang="ro-RO" sz="2000" dirty="0"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the outer loop counter in ECX. </a:t>
            </a:r>
            <a:r>
              <a:rPr lang="ro-RO" sz="2000" dirty="0">
                <a:latin typeface="Palatino Linotype" panose="02040502050505030304" pitchFamily="18" charset="0"/>
              </a:rPr>
              <a:t> We</a:t>
            </a:r>
            <a:r>
              <a:rPr lang="en-US" sz="2000" dirty="0">
                <a:latin typeface="Palatino Linotype" panose="02040502050505030304" pitchFamily="18" charset="0"/>
              </a:rPr>
              <a:t> can save it in a variable</a:t>
            </a:r>
            <a:r>
              <a:rPr lang="ro-RO" sz="2000" dirty="0">
                <a:latin typeface="Palatino Linotype" panose="02040502050505030304" pitchFamily="18" charset="0"/>
              </a:rPr>
              <a:t> (eg: variable count defined in data segment)</a:t>
            </a:r>
          </a:p>
          <a:p>
            <a:pPr marL="0" indent="0" algn="just">
              <a:buNone/>
            </a:pPr>
            <a:r>
              <a:rPr lang="en-US" sz="2000" dirty="0" err="1">
                <a:latin typeface="Palatino Linotype" panose="02040502050505030304" pitchFamily="18" charset="0"/>
              </a:rPr>
              <a:t>mov</a:t>
            </a:r>
            <a:r>
              <a:rPr lang="en-US" sz="2000" dirty="0">
                <a:latin typeface="Palatino Linotype" panose="02040502050505030304" pitchFamily="18" charset="0"/>
              </a:rPr>
              <a:t> ecx,100 ; set outer loop count</a:t>
            </a:r>
            <a:endParaRPr lang="ro-RO" sz="2000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L1:</a:t>
            </a:r>
          </a:p>
          <a:p>
            <a:pPr marL="914400" lvl="2" indent="0" algn="just">
              <a:buNone/>
            </a:pPr>
            <a:r>
              <a:rPr lang="en-US" dirty="0" err="1">
                <a:latin typeface="Palatino Linotype" panose="02040502050505030304" pitchFamily="18" charset="0"/>
              </a:rPr>
              <a:t>mov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ro-RO" dirty="0">
                <a:latin typeface="Palatino Linotype" panose="02040502050505030304" pitchFamily="18" charset="0"/>
              </a:rPr>
              <a:t>[</a:t>
            </a:r>
            <a:r>
              <a:rPr lang="en-US" dirty="0">
                <a:latin typeface="Palatino Linotype" panose="02040502050505030304" pitchFamily="18" charset="0"/>
              </a:rPr>
              <a:t>count</a:t>
            </a:r>
            <a:r>
              <a:rPr lang="ro-RO" dirty="0">
                <a:latin typeface="Palatino Linotype" panose="02040502050505030304" pitchFamily="18" charset="0"/>
              </a:rPr>
              <a:t>]</a:t>
            </a:r>
            <a:r>
              <a:rPr lang="en-US" dirty="0">
                <a:latin typeface="Palatino Linotype" panose="02040502050505030304" pitchFamily="18" charset="0"/>
              </a:rPr>
              <a:t>,</a:t>
            </a:r>
            <a:r>
              <a:rPr lang="ro-RO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ecx</a:t>
            </a:r>
            <a:r>
              <a:rPr lang="en-US" dirty="0">
                <a:latin typeface="Palatino Linotype" panose="02040502050505030304" pitchFamily="18" charset="0"/>
              </a:rPr>
              <a:t> ; save outer loop count</a:t>
            </a:r>
          </a:p>
          <a:p>
            <a:pPr marL="914400" lvl="2" indent="0" algn="just">
              <a:buNone/>
            </a:pPr>
            <a:r>
              <a:rPr lang="en-US" dirty="0" err="1">
                <a:latin typeface="Palatino Linotype" panose="02040502050505030304" pitchFamily="18" charset="0"/>
              </a:rPr>
              <a:t>mov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 err="1">
                <a:latin typeface="Palatino Linotype" panose="02040502050505030304" pitchFamily="18" charset="0"/>
              </a:rPr>
              <a:t>ecx</a:t>
            </a:r>
            <a:r>
              <a:rPr lang="en-US" dirty="0">
                <a:latin typeface="Palatino Linotype" panose="02040502050505030304" pitchFamily="18" charset="0"/>
              </a:rPr>
              <a:t>,</a:t>
            </a:r>
            <a:r>
              <a:rPr lang="ro-RO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</a:rPr>
              <a:t>20 ; set inner loop count</a:t>
            </a:r>
          </a:p>
          <a:p>
            <a:pPr marL="1371600" lvl="3" indent="0" algn="just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L2:</a:t>
            </a:r>
          </a:p>
          <a:p>
            <a:pPr marL="1371600" lvl="3" indent="0" algn="just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....</a:t>
            </a:r>
          </a:p>
          <a:p>
            <a:pPr marL="1371600" lvl="3" indent="0" algn="just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loop L2 ; repeat the inner loop</a:t>
            </a:r>
          </a:p>
          <a:p>
            <a:pPr marL="457200" lvl="1" indent="0" algn="just">
              <a:buNone/>
            </a:pPr>
            <a:r>
              <a:rPr lang="en-US" sz="2000" dirty="0" err="1">
                <a:latin typeface="Palatino Linotype" panose="02040502050505030304" pitchFamily="18" charset="0"/>
              </a:rPr>
              <a:t>mov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ecx</a:t>
            </a:r>
            <a:r>
              <a:rPr lang="en-US" sz="2000" dirty="0">
                <a:latin typeface="Palatino Linotype" panose="02040502050505030304" pitchFamily="18" charset="0"/>
              </a:rPr>
              <a:t>,</a:t>
            </a:r>
            <a:r>
              <a:rPr lang="ro-RO" sz="2000" dirty="0">
                <a:latin typeface="Palatino Linotype" panose="02040502050505030304" pitchFamily="18" charset="0"/>
              </a:rPr>
              <a:t> [</a:t>
            </a:r>
            <a:r>
              <a:rPr lang="en-US" sz="2000" dirty="0">
                <a:latin typeface="Palatino Linotype" panose="02040502050505030304" pitchFamily="18" charset="0"/>
              </a:rPr>
              <a:t>count</a:t>
            </a:r>
            <a:r>
              <a:rPr lang="ro-RO" sz="2000" dirty="0">
                <a:latin typeface="Palatino Linotype" panose="02040502050505030304" pitchFamily="18" charset="0"/>
              </a:rPr>
              <a:t>]</a:t>
            </a:r>
            <a:r>
              <a:rPr lang="en-US" sz="2000" dirty="0">
                <a:latin typeface="Palatino Linotype" panose="02040502050505030304" pitchFamily="18" charset="0"/>
              </a:rPr>
              <a:t> ; restore outer loop count</a:t>
            </a:r>
          </a:p>
          <a:p>
            <a:pPr marL="457200" lvl="1" indent="0" algn="just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loop L1 ; repeat the outer loop</a:t>
            </a:r>
            <a:endParaRPr lang="ro-RO" sz="2000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endParaRPr lang="en-US" sz="20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Palatino Linotype" panose="02040502050505030304" pitchFamily="18" charset="0"/>
              </a:rPr>
              <a:t>As a general rule, nested loops more than two levels deep are difficult to write. If the algorithm</a:t>
            </a:r>
            <a:r>
              <a:rPr lang="ro-RO" sz="2000" dirty="0">
                <a:latin typeface="Palatino Linotype" panose="02040502050505030304" pitchFamily="18" charset="0"/>
              </a:rPr>
              <a:t> </a:t>
            </a:r>
            <a:r>
              <a:rPr lang="en-US" sz="2000" dirty="0">
                <a:latin typeface="Palatino Linotype" panose="02040502050505030304" pitchFamily="18" charset="0"/>
              </a:rPr>
              <a:t>requires deep loop nesting, </a:t>
            </a:r>
            <a:r>
              <a:rPr lang="ro-RO" sz="2000" dirty="0">
                <a:latin typeface="Palatino Linotype" panose="02040502050505030304" pitchFamily="18" charset="0"/>
              </a:rPr>
              <a:t>we need to </a:t>
            </a:r>
            <a:r>
              <a:rPr lang="en-US" sz="2000" dirty="0">
                <a:latin typeface="Palatino Linotype" panose="02040502050505030304" pitchFamily="18" charset="0"/>
              </a:rPr>
              <a:t>move some of the inner loops into sub</a:t>
            </a:r>
            <a:r>
              <a:rPr lang="ro-RO" sz="2000" dirty="0">
                <a:latin typeface="Palatino Linotype" panose="02040502050505030304" pitchFamily="18" charset="0"/>
              </a:rPr>
              <a:t>problems.</a:t>
            </a:r>
          </a:p>
        </p:txBody>
      </p:sp>
    </p:spTree>
    <p:extLst>
      <p:ext uri="{BB962C8B-B14F-4D97-AF65-F5344CB8AC3E}">
        <p14:creationId xmlns:p14="http://schemas.microsoft.com/office/powerpoint/2010/main" val="4270144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000" b="1" dirty="0">
                <a:latin typeface="Palatino Linotype" panose="02040502050505030304" pitchFamily="18" charset="0"/>
              </a:rPr>
              <a:t>Variants of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>
                <a:latin typeface="Palatino Linotype" panose="02040502050505030304" pitchFamily="18" charset="0"/>
              </a:rPr>
              <a:t>If the ending conditions of the cycle are more complex, the LOOPE and LOOPNE instructions can be used. </a:t>
            </a:r>
            <a:endParaRPr lang="ro-RO" sz="2000" dirty="0">
              <a:latin typeface="Palatino Linotype" panose="02040502050505030304" pitchFamily="18" charset="0"/>
            </a:endParaRPr>
          </a:p>
          <a:p>
            <a:pPr algn="just"/>
            <a:endParaRPr lang="en-US" sz="2000" dirty="0">
              <a:latin typeface="Palatino Linotype" panose="02040502050505030304" pitchFamily="18" charset="0"/>
            </a:endParaRPr>
          </a:p>
          <a:p>
            <a:pPr algn="just"/>
            <a:r>
              <a:rPr lang="en-US" sz="2000" dirty="0">
                <a:latin typeface="Palatino Linotype" panose="02040502050505030304" pitchFamily="18" charset="0"/>
              </a:rPr>
              <a:t>The LOOPE statement (LOOP while Equal) differs from LOOP by the termination condition, the cycle terminating either if ECX = 0 or ZF = 0. </a:t>
            </a:r>
            <a:endParaRPr lang="ro-RO" sz="2000" dirty="0">
              <a:latin typeface="Palatino Linotype" panose="02040502050505030304" pitchFamily="18" charset="0"/>
            </a:endParaRPr>
          </a:p>
          <a:p>
            <a:pPr algn="just"/>
            <a:endParaRPr lang="ro-RO" sz="2000" dirty="0">
              <a:latin typeface="Palatino Linotype" panose="02040502050505030304" pitchFamily="18" charset="0"/>
            </a:endParaRPr>
          </a:p>
          <a:p>
            <a:pPr algn="just"/>
            <a:r>
              <a:rPr lang="en-US" sz="2000" dirty="0">
                <a:latin typeface="Palatino Linotype" panose="02040502050505030304" pitchFamily="18" charset="0"/>
              </a:rPr>
              <a:t>For LOOPNE (LOOP while Not Equal), the cycle will end either if ECX = 0 or if ZF = 1. Even if the cycle output is based on the value in the ZF, the ECX is still decremented. </a:t>
            </a:r>
          </a:p>
          <a:p>
            <a:pPr algn="just"/>
            <a:endParaRPr lang="ro-RO" sz="2000" dirty="0">
              <a:latin typeface="Palatino Linotype" panose="02040502050505030304" pitchFamily="18" charset="0"/>
            </a:endParaRPr>
          </a:p>
          <a:p>
            <a:pPr algn="just"/>
            <a:r>
              <a:rPr lang="en-US" sz="2000" dirty="0">
                <a:latin typeface="Palatino Linotype" panose="02040502050505030304" pitchFamily="18" charset="0"/>
              </a:rPr>
              <a:t>LOOPE is also known as LOOPZ and LOOPNE is also known as LOOPNZ. These instructions are usually preceded by a CMP or SUB statement. </a:t>
            </a:r>
          </a:p>
          <a:p>
            <a:pPr marL="0" indent="0" algn="just">
              <a:buNone/>
            </a:pPr>
            <a:endParaRPr lang="ro-RO" sz="20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571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LOOPZ and LOOPE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• Syntax: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LOOPE </a:t>
            </a:r>
            <a:r>
              <a:rPr lang="ro-RO" sz="2200" i="1" dirty="0">
                <a:latin typeface="Palatino Linotype" panose="02040502050505030304" pitchFamily="18" charset="0"/>
              </a:rPr>
              <a:t>destination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LOOPZ </a:t>
            </a:r>
            <a:r>
              <a:rPr lang="ro-RO" sz="2200" i="1" dirty="0">
                <a:latin typeface="Palatino Linotype" panose="02040502050505030304" pitchFamily="18" charset="0"/>
              </a:rPr>
              <a:t>destination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• Logic: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• ECX ← ECX – 1</a:t>
            </a:r>
          </a:p>
          <a:p>
            <a:pPr marL="0" indent="0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• if ECX &gt; 0 and ZF=1, jump to </a:t>
            </a:r>
            <a:r>
              <a:rPr lang="en-US" sz="2200" i="1" dirty="0">
                <a:latin typeface="Palatino Linotype" panose="02040502050505030304" pitchFamily="18" charset="0"/>
              </a:rPr>
              <a:t>destination</a:t>
            </a:r>
            <a:endParaRPr lang="ro-RO" sz="2200" dirty="0">
              <a:latin typeface="Palatino Linotype" panose="020405020505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LOOPNZ (LOOPNE</a:t>
            </a:r>
            <a:r>
              <a:rPr lang="ro-RO" sz="2200" dirty="0">
                <a:latin typeface="Palatino Linotype" panose="02040502050505030304" pitchFamily="18" charset="0"/>
              </a:rPr>
              <a:t>)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• Syntax: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LOOPNZ </a:t>
            </a:r>
            <a:r>
              <a:rPr lang="ro-RO" sz="2200" i="1" dirty="0">
                <a:latin typeface="Palatino Linotype" panose="02040502050505030304" pitchFamily="18" charset="0"/>
              </a:rPr>
              <a:t>destination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LOOPNE </a:t>
            </a:r>
            <a:r>
              <a:rPr lang="ro-RO" sz="2200" i="1" dirty="0">
                <a:latin typeface="Palatino Linotype" panose="02040502050505030304" pitchFamily="18" charset="0"/>
              </a:rPr>
              <a:t>destination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• Logic:</a:t>
            </a:r>
          </a:p>
          <a:p>
            <a:pPr marL="0" indent="0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 ECX ← ECX – 1;</a:t>
            </a:r>
          </a:p>
          <a:p>
            <a:pPr marL="0" indent="0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 if ECX &gt; 0 and ZF=0, jump to </a:t>
            </a:r>
            <a:r>
              <a:rPr lang="en-US" sz="2200" i="1" dirty="0">
                <a:latin typeface="Palatino Linotype" panose="02040502050505030304" pitchFamily="18" charset="0"/>
              </a:rPr>
              <a:t>destination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val="376162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o-RO" b="1" dirty="0"/>
              <a:t>Control Flow Instructions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ro-RO" sz="1600" dirty="0">
                <a:latin typeface="Palatino Linotype" panose="02040502050505030304" pitchFamily="18" charset="0"/>
              </a:rPr>
              <a:t>The x86 processor maintains an instruction pointer (EIP) register that is a 32-bit value indicating the location in memory where the current instruction starts. </a:t>
            </a:r>
          </a:p>
          <a:p>
            <a:pPr marL="0" indent="0" algn="just">
              <a:buNone/>
            </a:pPr>
            <a:r>
              <a:rPr lang="ro-RO" sz="1600" dirty="0">
                <a:latin typeface="Palatino Linotype" panose="02040502050505030304" pitchFamily="18" charset="0"/>
              </a:rPr>
              <a:t>Normally, it increments to point to the next instruction in memory begins after execution an instruction. The EIP register cannot be manipulated directly, but is updated implicitly by provided control flow instructions. </a:t>
            </a:r>
          </a:p>
          <a:p>
            <a:pPr marL="0" indent="0" algn="just">
              <a:buNone/>
            </a:pPr>
            <a:r>
              <a:rPr lang="ro-RO" sz="1600" dirty="0">
                <a:latin typeface="Palatino Linotype" panose="02040502050505030304" pitchFamily="18" charset="0"/>
              </a:rPr>
              <a:t>We use the notation </a:t>
            </a:r>
            <a:r>
              <a:rPr lang="ro-RO" sz="1600" b="1" dirty="0">
                <a:latin typeface="Palatino Linotype" panose="02040502050505030304" pitchFamily="18" charset="0"/>
              </a:rPr>
              <a:t> &lt;label&gt;</a:t>
            </a:r>
            <a:r>
              <a:rPr lang="ro-RO" sz="1600" dirty="0">
                <a:latin typeface="Palatino Linotype" panose="02040502050505030304" pitchFamily="18" charset="0"/>
              </a:rPr>
              <a:t> to refer to labeled locations in the program code. </a:t>
            </a:r>
          </a:p>
          <a:p>
            <a:pPr marL="0" indent="0" algn="just">
              <a:buNone/>
            </a:pPr>
            <a:r>
              <a:rPr lang="ro-RO" sz="1600" dirty="0">
                <a:latin typeface="Palatino Linotype" panose="02040502050505030304" pitchFamily="18" charset="0"/>
              </a:rPr>
              <a:t>Labels can be inserted anywhere in x86 assembly code text by entering a label name followed by a colon. </a:t>
            </a:r>
          </a:p>
          <a:p>
            <a:pPr marL="0" indent="0" algn="just">
              <a:buNone/>
            </a:pPr>
            <a:r>
              <a:rPr lang="ro-RO" sz="1600" dirty="0">
                <a:latin typeface="Palatino Linotype" panose="02040502050505030304" pitchFamily="18" charset="0"/>
              </a:rPr>
              <a:t>For example:</a:t>
            </a:r>
          </a:p>
          <a:p>
            <a:pPr marL="457200" lvl="1" indent="0" algn="just">
              <a:buNone/>
            </a:pPr>
            <a:r>
              <a:rPr lang="ro-RO" sz="1600" i="1" dirty="0">
                <a:latin typeface="Palatino Linotype" panose="02040502050505030304" pitchFamily="18" charset="0"/>
              </a:rPr>
              <a:t>       mov eax, 3</a:t>
            </a:r>
          </a:p>
          <a:p>
            <a:pPr marL="457200" lvl="1" indent="0" algn="just">
              <a:buNone/>
            </a:pPr>
            <a:r>
              <a:rPr lang="ro-RO" sz="1600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thisisanexempleforlabel:</a:t>
            </a:r>
          </a:p>
          <a:p>
            <a:pPr marL="457200" lvl="1" indent="0" algn="just">
              <a:buNone/>
            </a:pPr>
            <a:r>
              <a:rPr lang="ro-RO" sz="1600" i="1" dirty="0">
                <a:latin typeface="Palatino Linotype" panose="02040502050505030304" pitchFamily="18" charset="0"/>
              </a:rPr>
              <a:t>       mov ebx, 4 </a:t>
            </a:r>
          </a:p>
          <a:p>
            <a:pPr marL="0" indent="0" algn="just">
              <a:buNone/>
            </a:pPr>
            <a:r>
              <a:rPr lang="ro-RO" sz="1600" dirty="0">
                <a:latin typeface="Palatino Linotype" panose="02040502050505030304" pitchFamily="18" charset="0"/>
              </a:rPr>
              <a:t>The second instruction in this code fragment is labeled </a:t>
            </a:r>
            <a:r>
              <a:rPr lang="ro-RO" sz="1600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thisisanexempleforlabel</a:t>
            </a:r>
            <a:r>
              <a:rPr lang="ro-RO" sz="1600" dirty="0">
                <a:latin typeface="Palatino Linotype" panose="0204050205050503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o-RO" sz="1600" dirty="0">
                <a:latin typeface="Palatino Linotype" panose="02040502050505030304" pitchFamily="18" charset="0"/>
              </a:rPr>
              <a:t>Elsewhere in the code, we can refer to the memory location using the more convenient symbolic name (in this case </a:t>
            </a:r>
            <a:r>
              <a:rPr lang="ro-RO" sz="1600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thisisanexempleforlabel</a:t>
            </a:r>
            <a:r>
              <a:rPr lang="ro-RO" sz="1600" dirty="0">
                <a:latin typeface="Palatino Linotype" panose="02040502050505030304" pitchFamily="18" charset="0"/>
              </a:rPr>
              <a:t>). </a:t>
            </a:r>
          </a:p>
          <a:p>
            <a:pPr marL="0" indent="0" algn="just">
              <a:buNone/>
            </a:pPr>
            <a:r>
              <a:rPr lang="ro-RO" sz="1600" dirty="0">
                <a:latin typeface="Palatino Linotype" panose="02040502050505030304" pitchFamily="18" charset="0"/>
              </a:rPr>
              <a:t>This label is just a convenient way of expressing the location instead of its 32-bit value. </a:t>
            </a:r>
          </a:p>
          <a:p>
            <a:pPr marL="0" indent="0" algn="just">
              <a:buNone/>
            </a:pPr>
            <a:r>
              <a:rPr lang="ro-RO" sz="1600" dirty="0">
                <a:latin typeface="Palatino Linotype" panose="02040502050505030304" pitchFamily="18" charset="0"/>
              </a:rPr>
              <a:t>L</a:t>
            </a:r>
            <a:r>
              <a:rPr lang="en-US" sz="1600" dirty="0" err="1">
                <a:latin typeface="Palatino Linotype" panose="02040502050505030304" pitchFamily="18" charset="0"/>
              </a:rPr>
              <a:t>abels</a:t>
            </a:r>
            <a:r>
              <a:rPr lang="en-US" sz="1600" dirty="0">
                <a:latin typeface="Palatino Linotype" panose="02040502050505030304" pitchFamily="18" charset="0"/>
              </a:rPr>
              <a:t> often appear on a separate line for code clarity</a:t>
            </a:r>
            <a:r>
              <a:rPr lang="ro-RO" sz="1600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1731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latin typeface="Palatino Linotype" panose="02040502050505030304" pitchFamily="18" charset="0"/>
              </a:rPr>
              <a:t>Particular jumps: JECXZ and JCXZ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The JECXZ and JCXZ instructions are conditional jump instructions but differ from the standard set of these instructions by not checking the status of the flags.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JECXZ and JCXZ only check if the content in ECX or CX is 0.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These instructions can be used at the beginning of a loop ending with a conditional loop to prevent loop entry when the ECX or CX is 0.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If it enters the loop with </a:t>
            </a:r>
            <a:r>
              <a:rPr lang="ro-RO" sz="2200" dirty="0">
                <a:latin typeface="Palatino Linotype" panose="02040502050505030304" pitchFamily="18" charset="0"/>
              </a:rPr>
              <a:t>E</a:t>
            </a:r>
            <a:r>
              <a:rPr lang="en-US" sz="2200" dirty="0">
                <a:latin typeface="Palatino Linotype" panose="02040502050505030304" pitchFamily="18" charset="0"/>
              </a:rPr>
              <a:t>CX = 0, given that "first decrementing of the ECX register is performed and then the test is performed and possibly the jump" this will cause the execution of a loop of 2 ^ 32 times or 2 ^ 16 times, instead of 0 times such as normal based on </a:t>
            </a:r>
            <a:r>
              <a:rPr lang="ro-RO" sz="2200" dirty="0">
                <a:latin typeface="Palatino Linotype" panose="02040502050505030304" pitchFamily="18" charset="0"/>
              </a:rPr>
              <a:t>(E)</a:t>
            </a:r>
            <a:r>
              <a:rPr lang="en-US" sz="2200" dirty="0">
                <a:latin typeface="Palatino Linotype" panose="02040502050505030304" pitchFamily="18" charset="0"/>
              </a:rPr>
              <a:t>CX = 0. </a:t>
            </a:r>
          </a:p>
          <a:p>
            <a:pPr marL="0" indent="0">
              <a:buNone/>
            </a:pPr>
            <a:endParaRPr lang="ro-RO" sz="2200" dirty="0"/>
          </a:p>
        </p:txBody>
      </p:sp>
    </p:spTree>
    <p:extLst>
      <p:ext uri="{BB962C8B-B14F-4D97-AF65-F5344CB8AC3E}">
        <p14:creationId xmlns:p14="http://schemas.microsoft.com/office/powerpoint/2010/main" val="2049907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latin typeface="Palatino Linotype" panose="02040502050505030304" pitchFamily="18" charset="0"/>
              </a:rPr>
              <a:t>Compute the sum of digits of a number.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257800" cy="3524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2197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01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dirty="0">
                <a:latin typeface="Palatino Linotype" panose="02040502050505030304" pitchFamily="18" charset="0"/>
              </a:rPr>
              <a:t>Test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Computes the bit-wise logical AND of first operand (source 1 operand) and the second operand (source 2 operand) and sets the SF, ZF, and PF status flags according to the result.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The result is </a:t>
            </a:r>
            <a:r>
              <a:rPr lang="ro-RO" sz="2200" dirty="0">
                <a:latin typeface="Palatino Linotype" panose="02040502050505030304" pitchFamily="18" charset="0"/>
              </a:rPr>
              <a:t>not saved</a:t>
            </a: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We can use TEST to check the parity of an operand:</a:t>
            </a: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TEST op, 00000001b</a:t>
            </a: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If result of test = 0 then op is even</a:t>
            </a:r>
          </a:p>
          <a:p>
            <a:pPr marL="0" indent="0" algn="just">
              <a:buNone/>
            </a:pPr>
            <a:r>
              <a:rPr lang="ro-RO" sz="2200" dirty="0">
                <a:latin typeface="Palatino Linotype" panose="02040502050505030304" pitchFamily="18" charset="0"/>
              </a:rPr>
              <a:t>	                     else op is odd</a:t>
            </a: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820" y="4472997"/>
            <a:ext cx="35242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58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>
                <a:latin typeface="Palatino Linotype" panose="02040502050505030304" pitchFamily="18" charset="0"/>
              </a:rPr>
              <a:t>Compute the sum of odd digits and the sum of even digits for a natural number in base 10.</a:t>
            </a:r>
          </a:p>
          <a:p>
            <a:pPr marL="0" indent="0">
              <a:buNone/>
            </a:pPr>
            <a:r>
              <a:rPr lang="ro-RO" dirty="0">
                <a:latin typeface="Palatino Linotype" panose="02040502050505030304" pitchFamily="18" charset="0"/>
              </a:rPr>
              <a:t>N=1234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ro-RO" dirty="0">
                <a:latin typeface="Palatino Linotype" panose="02040502050505030304" pitchFamily="18" charset="0"/>
              </a:rPr>
              <a:t>Sod = 4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ro-RO" dirty="0">
                <a:latin typeface="Palatino Linotype" panose="02040502050505030304" pitchFamily="18" charset="0"/>
              </a:rPr>
              <a:t>Sed = 6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32479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000" dirty="0">
                <a:latin typeface="Palatino Linotype" panose="02040502050505030304" pitchFamily="18" charset="0"/>
              </a:rPr>
              <a:t>Compute the sum of odd digits and the sum of even digits for a natural number in base 10.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364" y="1613189"/>
            <a:ext cx="5247817" cy="52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6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2000" b="1" dirty="0">
                <a:latin typeface="Palatino Linotype" panose="02040502050505030304" pitchFamily="18" charset="0"/>
              </a:rPr>
              <a:t>jmp</a:t>
            </a:r>
            <a:r>
              <a:rPr lang="ro-RO" sz="2000" dirty="0">
                <a:latin typeface="Palatino Linotype" panose="02040502050505030304" pitchFamily="18" charset="0"/>
              </a:rPr>
              <a:t> — Unconditional Jump </a:t>
            </a:r>
          </a:p>
          <a:p>
            <a:pPr marL="0" indent="0">
              <a:buNone/>
            </a:pPr>
            <a:r>
              <a:rPr lang="ro-RO" sz="2000" dirty="0">
                <a:latin typeface="Palatino Linotype" panose="02040502050505030304" pitchFamily="18" charset="0"/>
              </a:rPr>
              <a:t>Transfers program control flow to the instruction at the memory location indicated by the operand. </a:t>
            </a:r>
          </a:p>
          <a:p>
            <a:pPr marL="0" indent="0">
              <a:buNone/>
            </a:pPr>
            <a:endParaRPr lang="ro-RO" sz="2000" i="1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ro-RO" sz="2000" i="1" dirty="0">
                <a:latin typeface="Palatino Linotype" panose="02040502050505030304" pitchFamily="18" charset="0"/>
              </a:rPr>
              <a:t>Syntax:</a:t>
            </a:r>
          </a:p>
          <a:p>
            <a:pPr marL="0" indent="0">
              <a:buNone/>
            </a:pPr>
            <a:br>
              <a:rPr lang="ro-RO" sz="2000" dirty="0">
                <a:latin typeface="Palatino Linotype" panose="02040502050505030304" pitchFamily="18" charset="0"/>
              </a:rPr>
            </a:br>
            <a:r>
              <a:rPr lang="ro-RO" sz="2000" dirty="0">
                <a:latin typeface="Palatino Linotype" panose="02040502050505030304" pitchFamily="18" charset="0"/>
              </a:rPr>
              <a:t>jmp &lt;label&gt; </a:t>
            </a: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ro-RO" sz="2000" dirty="0">
              <a:latin typeface="Palatino Linotype" panose="0204050205050503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537" y="1837170"/>
            <a:ext cx="43529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7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CMP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>
                <a:latin typeface="Palatino Linotype" panose="02040502050505030304" pitchFamily="18" charset="0"/>
              </a:rPr>
              <a:t>The CMP (compare) instruction performs an implied subtraction of a source operand from a destination operand. Neither operand is modified: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ro-RO" sz="2200" b="1" dirty="0">
                <a:latin typeface="Palatino Linotype" panose="02040502050505030304" pitchFamily="18" charset="0"/>
              </a:rPr>
              <a:t>Syntax: CMP </a:t>
            </a:r>
            <a:r>
              <a:rPr lang="ro-RO" sz="2200" b="1" i="1" dirty="0">
                <a:latin typeface="Palatino Linotype" panose="02040502050505030304" pitchFamily="18" charset="0"/>
              </a:rPr>
              <a:t>destination, source  </a:t>
            </a:r>
            <a:r>
              <a:rPr lang="ro-RO" sz="2200" i="1" dirty="0">
                <a:latin typeface="Palatino Linotype" panose="02040502050505030304" pitchFamily="18" charset="0"/>
              </a:rPr>
              <a:t>; destination-source is performed</a:t>
            </a:r>
            <a:endParaRPr lang="ro-RO" sz="2200" dirty="0">
              <a:latin typeface="Palatino Linotype" panose="02040502050505030304" pitchFamily="18" charset="0"/>
            </a:endParaRPr>
          </a:p>
          <a:p>
            <a:pPr lvl="1"/>
            <a:r>
              <a:rPr lang="ro-RO" sz="1800" i="1" dirty="0">
                <a:latin typeface="Palatino Linotype" panose="02040502050505030304" pitchFamily="18" charset="0"/>
              </a:rPr>
              <a:t>destination: reg, mem</a:t>
            </a:r>
            <a:endParaRPr lang="ro-RO" sz="1800" dirty="0">
              <a:latin typeface="Palatino Linotype" panose="02040502050505030304" pitchFamily="18" charset="0"/>
            </a:endParaRPr>
          </a:p>
          <a:p>
            <a:pPr lvl="1"/>
            <a:r>
              <a:rPr lang="ro-RO" sz="1800" i="1" dirty="0">
                <a:latin typeface="Palatino Linotype" panose="02040502050505030304" pitchFamily="18" charset="0"/>
              </a:rPr>
              <a:t>source: reg, mem, imm</a:t>
            </a:r>
            <a:endParaRPr lang="ro-RO" sz="1800" dirty="0">
              <a:latin typeface="Palatino Linotype" panose="02040502050505030304" pitchFamily="18" charset="0"/>
            </a:endParaRPr>
          </a:p>
          <a:p>
            <a:pPr lvl="1"/>
            <a:r>
              <a:rPr lang="ro-RO" sz="1800" i="1" dirty="0">
                <a:latin typeface="Palatino Linotype" panose="02040502050505030304" pitchFamily="18" charset="0"/>
              </a:rPr>
              <a:t>destination and source – same dimensions</a:t>
            </a:r>
            <a:endParaRPr lang="ro-RO" sz="18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The CMP instruction changes the Overflow, Sign, Zero, Carry, Auxiliary Carry, and Parity flags according to the value the destination operand would have had if actual subtraction had taken place. </a:t>
            </a:r>
            <a:endParaRPr lang="ro-RO" sz="2200" dirty="0">
              <a:latin typeface="Palatino Linotype" panose="02040502050505030304" pitchFamily="18" charset="0"/>
            </a:endParaRPr>
          </a:p>
          <a:p>
            <a:r>
              <a:rPr lang="en-US" sz="2200" dirty="0">
                <a:latin typeface="Palatino Linotype" panose="02040502050505030304" pitchFamily="18" charset="0"/>
              </a:rPr>
              <a:t>Usually a CMP instruction is used follows by a conditional jump.</a:t>
            </a:r>
            <a:endParaRPr lang="ro-RO" sz="22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6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CMP: </a:t>
            </a:r>
            <a:r>
              <a:rPr lang="en-US" sz="3200" b="1" dirty="0">
                <a:latin typeface="Palatino Linotype" panose="02040502050505030304" pitchFamily="18" charset="0"/>
              </a:rPr>
              <a:t>Flags</a:t>
            </a:r>
            <a:endParaRPr lang="ro-RO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The CMP instruction changes the Overflow, Sign, Zero, Carry, Auxiliary Carry, and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Parity flags according to the value the destination operand would have had if actual subtraction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had taken place.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When two unsigned operands are compared, the Zero and Carry flags indicate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the following relations between operands: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2200" dirty="0">
                <a:latin typeface="Palatino Linotype" panose="02040502050505030304" pitchFamily="18" charset="0"/>
              </a:rPr>
              <a:t>When two signed operands are compared, the Sign, Zero, and Overflow flags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indicate the following</a:t>
            </a:r>
            <a:r>
              <a:rPr lang="ro-RO" sz="2200" dirty="0">
                <a:latin typeface="Palatino Linotype" panose="02040502050505030304" pitchFamily="18" charset="0"/>
              </a:rPr>
              <a:t> relations between operands:</a:t>
            </a:r>
          </a:p>
          <a:p>
            <a:pPr marL="0" indent="0" algn="just">
              <a:buNone/>
            </a:pPr>
            <a:endParaRPr lang="ro-RO" sz="22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15" y="3562790"/>
            <a:ext cx="3895725" cy="1268893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00" y="5269402"/>
            <a:ext cx="3886200" cy="1457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5807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Why CMP?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Palatino Linotype" panose="02040502050505030304" pitchFamily="18" charset="0"/>
              </a:rPr>
              <a:t>CMP is a valuable tool for creating conditional logic structures.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Palatino Linotype" panose="02040502050505030304" pitchFamily="18" charset="0"/>
              </a:rPr>
              <a:t>When we follow CMP with a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conditional jump instruction, the result is the assembly language equivalent of an IF statement.</a:t>
            </a:r>
            <a:endParaRPr lang="ro-RO" sz="22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ro-RO" sz="2200" dirty="0">
                <a:latin typeface="Palatino Linotype" panose="0204050205050503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916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J</a:t>
            </a:r>
            <a:r>
              <a:rPr lang="ro-RO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cond</a:t>
            </a:r>
            <a:r>
              <a:rPr lang="ro-RO" b="1" i="1" dirty="0">
                <a:latin typeface="Palatino Linotype" panose="02040502050505030304" pitchFamily="18" charset="0"/>
              </a:rPr>
              <a:t> </a:t>
            </a:r>
            <a:r>
              <a:rPr lang="ro-RO" b="1" dirty="0">
                <a:latin typeface="Palatino Linotype" panose="02040502050505030304" pitchFamily="18" charset="0"/>
              </a:rP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A conditional jump instruction branches to a destination label when a status flag condition is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true.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Otherwise, if the flag condition is false, the instruction immediately following the conditional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jump is executed.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The syntax is as follows:</a:t>
            </a:r>
            <a:r>
              <a:rPr lang="ro-RO" sz="2200" dirty="0">
                <a:latin typeface="Palatino Linotype" panose="02040502050505030304" pitchFamily="18" charset="0"/>
              </a:rPr>
              <a:t>  </a:t>
            </a:r>
            <a:r>
              <a:rPr lang="ro-RO" sz="22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J</a:t>
            </a:r>
            <a:r>
              <a:rPr lang="ro-RO" sz="22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cond destination</a:t>
            </a:r>
          </a:p>
          <a:p>
            <a:pPr lvl="2" algn="just"/>
            <a:r>
              <a:rPr lang="en-US" sz="2200" b="1" i="1" dirty="0" err="1">
                <a:solidFill>
                  <a:srgbClr val="FF0000"/>
                </a:solidFill>
                <a:latin typeface="Palatino Linotype" panose="02040502050505030304" pitchFamily="18" charset="0"/>
              </a:rPr>
              <a:t>cond</a:t>
            </a:r>
            <a:r>
              <a:rPr lang="en-US" sz="2200" b="1" i="1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refers to a flag condition identifying the state of one or more flags 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r>
              <a:rPr lang="en-US" sz="2200" dirty="0">
                <a:latin typeface="Palatino Linotype" panose="02040502050505030304" pitchFamily="18" charset="0"/>
              </a:rPr>
              <a:t>The following examples</a:t>
            </a:r>
            <a:r>
              <a:rPr lang="ro-RO" sz="2200" dirty="0">
                <a:latin typeface="Palatino Linotype" panose="02040502050505030304" pitchFamily="18" charset="0"/>
              </a:rPr>
              <a:t> </a:t>
            </a:r>
            <a:r>
              <a:rPr lang="en-US" sz="2200" dirty="0">
                <a:latin typeface="Palatino Linotype" panose="02040502050505030304" pitchFamily="18" charset="0"/>
              </a:rPr>
              <a:t>are based on the Carry and Zero flags:</a:t>
            </a:r>
            <a:endParaRPr lang="ro-RO" sz="2200" dirty="0">
              <a:latin typeface="Palatino Linotype" panose="02040502050505030304" pitchFamily="18" charset="0"/>
            </a:endParaRPr>
          </a:p>
          <a:p>
            <a:pPr algn="just"/>
            <a:endParaRPr lang="ro-RO" sz="2200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204" y="4784271"/>
            <a:ext cx="7121622" cy="207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8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 dirty="0">
                <a:latin typeface="Palatino Linotype" panose="02040502050505030304" pitchFamily="18" charset="0"/>
              </a:rPr>
              <a:t>CMP to create </a:t>
            </a:r>
            <a:r>
              <a:rPr lang="en-US" sz="3200" b="1" dirty="0">
                <a:latin typeface="Palatino Linotype" panose="02040502050505030304" pitchFamily="18" charset="0"/>
              </a:rPr>
              <a:t>conditional logic structures:</a:t>
            </a:r>
            <a:r>
              <a:rPr lang="ro-RO" sz="3200" b="1" dirty="0">
                <a:latin typeface="Palatino Linotype" panose="02040502050505030304" pitchFamily="18" charset="0"/>
              </a:rPr>
              <a:t> </a:t>
            </a:r>
            <a:r>
              <a:rPr lang="en-US" sz="3200" b="1" dirty="0">
                <a:latin typeface="Palatino Linotype" panose="02040502050505030304" pitchFamily="18" charset="0"/>
              </a:rPr>
              <a:t>Examples </a:t>
            </a:r>
            <a:endParaRPr lang="ro-RO" sz="32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Let’s look at three code fragments showing how flags are affected by the CMP</a:t>
            </a:r>
            <a:r>
              <a:rPr lang="ro-RO" sz="1800" dirty="0">
                <a:latin typeface="Palatino Linotype" panose="02040502050505030304" pitchFamily="18" charset="0"/>
              </a:rPr>
              <a:t> </a:t>
            </a:r>
            <a:r>
              <a:rPr lang="en-US" sz="1800" dirty="0">
                <a:latin typeface="Palatino Linotype" panose="02040502050505030304" pitchFamily="18" charset="0"/>
              </a:rPr>
              <a:t>instruction. When AX equals 5 and is compared to 10, the Carry flag is set because subtracting</a:t>
            </a:r>
            <a:r>
              <a:rPr lang="ro-RO" sz="1800" dirty="0">
                <a:latin typeface="Palatino Linotype" panose="02040502050505030304" pitchFamily="18" charset="0"/>
              </a:rPr>
              <a:t> </a:t>
            </a:r>
            <a:r>
              <a:rPr lang="en-US" sz="1800" dirty="0">
                <a:latin typeface="Palatino Linotype" panose="02040502050505030304" pitchFamily="18" charset="0"/>
              </a:rPr>
              <a:t>10 from 5 requires a borrow:</a:t>
            </a: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mov ax,5</a:t>
            </a:r>
          </a:p>
          <a:p>
            <a:pPr marL="457200" lvl="1" indent="0" algn="just">
              <a:buNone/>
            </a:pPr>
            <a:r>
              <a:rPr lang="en-US" sz="1400" dirty="0" err="1">
                <a:latin typeface="Palatino Linotype" panose="02040502050505030304" pitchFamily="18" charset="0"/>
              </a:rPr>
              <a:t>cmp</a:t>
            </a:r>
            <a:r>
              <a:rPr lang="en-US" sz="1400" dirty="0">
                <a:latin typeface="Palatino Linotype" panose="02040502050505030304" pitchFamily="18" charset="0"/>
              </a:rPr>
              <a:t> ax,10 ; </a:t>
            </a:r>
            <a:r>
              <a:rPr lang="ro-RO" sz="1400" dirty="0">
                <a:latin typeface="Palatino Linotype" panose="02040502050505030304" pitchFamily="18" charset="0"/>
              </a:rPr>
              <a:t>5- 10 =&gt; </a:t>
            </a:r>
            <a:r>
              <a:rPr lang="en-US" sz="1400" dirty="0">
                <a:latin typeface="Palatino Linotype" panose="02040502050505030304" pitchFamily="18" charset="0"/>
              </a:rPr>
              <a:t>ZF = 0 and CF = 1</a:t>
            </a:r>
            <a:endParaRPr lang="ro-RO" sz="1400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JC otherplaceincode (jump if CF = 1)</a:t>
            </a:r>
            <a:endParaRPr lang="en-US" sz="1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Comparing 1000 to 1000 sets the Zero flag because subtracting the source from the destination</a:t>
            </a:r>
            <a:r>
              <a:rPr lang="ro-RO" sz="1800" dirty="0">
                <a:latin typeface="Palatino Linotype" panose="02040502050505030304" pitchFamily="18" charset="0"/>
              </a:rPr>
              <a:t> produces zero:</a:t>
            </a: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mov ax,1000</a:t>
            </a: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mov cx,1000</a:t>
            </a:r>
          </a:p>
          <a:p>
            <a:pPr marL="457200" lvl="1" indent="0" algn="just">
              <a:buNone/>
            </a:pPr>
            <a:r>
              <a:rPr lang="en-US" sz="1400" dirty="0" err="1">
                <a:latin typeface="Palatino Linotype" panose="02040502050505030304" pitchFamily="18" charset="0"/>
              </a:rPr>
              <a:t>cmp</a:t>
            </a:r>
            <a:r>
              <a:rPr lang="en-US" sz="1400" dirty="0"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latin typeface="Palatino Linotype" panose="02040502050505030304" pitchFamily="18" charset="0"/>
              </a:rPr>
              <a:t>cx,ax</a:t>
            </a:r>
            <a:r>
              <a:rPr lang="en-US" sz="1400" dirty="0">
                <a:latin typeface="Palatino Linotype" panose="02040502050505030304" pitchFamily="18" charset="0"/>
              </a:rPr>
              <a:t> ; </a:t>
            </a:r>
            <a:r>
              <a:rPr lang="ro-RO" sz="1400" dirty="0">
                <a:latin typeface="Palatino Linotype" panose="02040502050505030304" pitchFamily="18" charset="0"/>
              </a:rPr>
              <a:t> 1000-1000 =&gt; </a:t>
            </a:r>
            <a:r>
              <a:rPr lang="en-US" sz="1400" dirty="0">
                <a:latin typeface="Palatino Linotype" panose="02040502050505030304" pitchFamily="18" charset="0"/>
              </a:rPr>
              <a:t>ZF = 1 and CF = 0</a:t>
            </a:r>
            <a:endParaRPr lang="ro-RO" sz="1400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JZ otherplaceincode (jump if ZF is set , ZF=1)</a:t>
            </a:r>
            <a:endParaRPr lang="en-US" sz="1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Comparing 105 to 0 clears both the Zero and Carry flags because subtracting 0 from 105 would</a:t>
            </a:r>
            <a:r>
              <a:rPr lang="ro-RO" sz="1800" dirty="0">
                <a:latin typeface="Palatino Linotype" panose="02040502050505030304" pitchFamily="18" charset="0"/>
              </a:rPr>
              <a:t> </a:t>
            </a:r>
            <a:r>
              <a:rPr lang="it-IT" sz="1800" dirty="0">
                <a:latin typeface="Palatino Linotype" panose="02040502050505030304" pitchFamily="18" charset="0"/>
              </a:rPr>
              <a:t>generate a positive, nonzero value.</a:t>
            </a: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mov si,105</a:t>
            </a:r>
          </a:p>
          <a:p>
            <a:pPr marL="457200" lvl="1" indent="0" algn="just">
              <a:buNone/>
            </a:pPr>
            <a:r>
              <a:rPr lang="en-US" sz="1400" dirty="0" err="1">
                <a:latin typeface="Palatino Linotype" panose="02040502050505030304" pitchFamily="18" charset="0"/>
              </a:rPr>
              <a:t>cmp</a:t>
            </a:r>
            <a:r>
              <a:rPr lang="en-US" sz="1400" dirty="0">
                <a:latin typeface="Palatino Linotype" panose="02040502050505030304" pitchFamily="18" charset="0"/>
              </a:rPr>
              <a:t> si,0 ;</a:t>
            </a:r>
            <a:r>
              <a:rPr lang="ro-RO" sz="1400" dirty="0">
                <a:latin typeface="Palatino Linotype" panose="02040502050505030304" pitchFamily="18" charset="0"/>
              </a:rPr>
              <a:t> 105-0 =&gt; </a:t>
            </a:r>
            <a:r>
              <a:rPr lang="en-US" sz="1400" dirty="0">
                <a:latin typeface="Palatino Linotype" panose="02040502050505030304" pitchFamily="18" charset="0"/>
              </a:rPr>
              <a:t> ZF = 0 and CF = 0</a:t>
            </a:r>
            <a:endParaRPr lang="ro-RO" sz="1400" dirty="0">
              <a:latin typeface="Palatino Linotype" panose="02040502050505030304" pitchFamily="18" charset="0"/>
            </a:endParaRPr>
          </a:p>
          <a:p>
            <a:pPr marL="457200" lvl="1" indent="0" algn="just">
              <a:buNone/>
            </a:pPr>
            <a:r>
              <a:rPr lang="ro-RO" sz="1400" dirty="0">
                <a:latin typeface="Palatino Linotype" panose="02040502050505030304" pitchFamily="18" charset="0"/>
              </a:rPr>
              <a:t>JNZ otherplaceincode  (jump if NOT set ZF, ZF=0)</a:t>
            </a:r>
          </a:p>
          <a:p>
            <a:pPr marL="0" indent="0" algn="just">
              <a:buNone/>
            </a:pPr>
            <a:endParaRPr lang="ro-RO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1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Palatino Linotype" panose="02040502050505030304" pitchFamily="18" charset="0"/>
              </a:rPr>
              <a:t>Cmp</a:t>
            </a:r>
            <a:r>
              <a:rPr lang="en-US" sz="2000" b="1" dirty="0">
                <a:latin typeface="Palatino Linotype" panose="02040502050505030304" pitchFamily="18" charset="0"/>
              </a:rPr>
              <a:t> destination, source</a:t>
            </a:r>
            <a:br>
              <a:rPr lang="ro-RO" sz="2000" dirty="0">
                <a:latin typeface="Palatino Linotype" panose="02040502050505030304" pitchFamily="18" charset="0"/>
              </a:rPr>
            </a:br>
            <a:r>
              <a:rPr lang="en-US" sz="2000" b="1" i="1" dirty="0" err="1">
                <a:latin typeface="Palatino Linotype" panose="02040502050505030304" pitchFamily="18" charset="0"/>
              </a:rPr>
              <a:t>Jcc</a:t>
            </a:r>
            <a:r>
              <a:rPr lang="en-US" sz="2000" b="1" i="1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latin typeface="Palatino Linotype" panose="02040502050505030304" pitchFamily="18" charset="0"/>
              </a:rPr>
              <a:t> </a:t>
            </a:r>
            <a:r>
              <a:rPr lang="ro-RO" sz="2000" b="1" dirty="0">
                <a:latin typeface="Palatino Linotype" panose="02040502050505030304" pitchFamily="18" charset="0"/>
              </a:rPr>
              <a:t>= </a:t>
            </a:r>
            <a:r>
              <a:rPr lang="en-US" sz="2000" b="1" dirty="0">
                <a:latin typeface="Palatino Linotype" panose="02040502050505030304" pitchFamily="18" charset="0"/>
              </a:rPr>
              <a:t>jump if destination is in relation</a:t>
            </a:r>
            <a:r>
              <a:rPr lang="ro-RO" sz="2000" b="1" dirty="0">
                <a:latin typeface="Palatino Linotype" panose="02040502050505030304" pitchFamily="18" charset="0"/>
              </a:rPr>
              <a:t> </a:t>
            </a:r>
            <a:r>
              <a:rPr lang="en-US" sz="2000" b="1" dirty="0">
                <a:latin typeface="Palatino Linotype" panose="02040502050505030304" pitchFamily="18" charset="0"/>
              </a:rPr>
              <a:t>(set by </a:t>
            </a:r>
            <a:r>
              <a:rPr lang="en-US" sz="2000" b="1" dirty="0" err="1">
                <a:latin typeface="Palatino Linotype" panose="02040502050505030304" pitchFamily="18" charset="0"/>
              </a:rPr>
              <a:t>jcc</a:t>
            </a:r>
            <a:r>
              <a:rPr lang="en-US" sz="2000" b="1" dirty="0">
                <a:latin typeface="Palatino Linotype" panose="02040502050505030304" pitchFamily="18" charset="0"/>
              </a:rPr>
              <a:t>) with source.</a:t>
            </a:r>
            <a:endParaRPr lang="ro-RO" sz="20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452432"/>
              </p:ext>
            </p:extLst>
          </p:nvPr>
        </p:nvGraphicFramePr>
        <p:xfrm>
          <a:off x="838201" y="1690689"/>
          <a:ext cx="10515601" cy="4257529"/>
        </p:xfrm>
        <a:graphic>
          <a:graphicData uri="http://schemas.openxmlformats.org/drawingml/2006/table">
            <a:tbl>
              <a:tblPr/>
              <a:tblGrid>
                <a:gridCol w="2501364">
                  <a:extLst>
                    <a:ext uri="{9D8B030D-6E8A-4147-A177-3AD203B41FA5}">
                      <a16:colId xmlns:a16="http://schemas.microsoft.com/office/drawing/2014/main" val="3569985518"/>
                    </a:ext>
                  </a:extLst>
                </a:gridCol>
                <a:gridCol w="1184857">
                  <a:extLst>
                    <a:ext uri="{9D8B030D-6E8A-4147-A177-3AD203B41FA5}">
                      <a16:colId xmlns:a16="http://schemas.microsoft.com/office/drawing/2014/main" val="630705874"/>
                    </a:ext>
                  </a:extLst>
                </a:gridCol>
                <a:gridCol w="970924">
                  <a:extLst>
                    <a:ext uri="{9D8B030D-6E8A-4147-A177-3AD203B41FA5}">
                      <a16:colId xmlns:a16="http://schemas.microsoft.com/office/drawing/2014/main" val="4198745392"/>
                    </a:ext>
                  </a:extLst>
                </a:gridCol>
                <a:gridCol w="2419081">
                  <a:extLst>
                    <a:ext uri="{9D8B030D-6E8A-4147-A177-3AD203B41FA5}">
                      <a16:colId xmlns:a16="http://schemas.microsoft.com/office/drawing/2014/main" val="2446987649"/>
                    </a:ext>
                  </a:extLst>
                </a:gridCol>
                <a:gridCol w="3439375">
                  <a:extLst>
                    <a:ext uri="{9D8B030D-6E8A-4147-A177-3AD203B41FA5}">
                      <a16:colId xmlns:a16="http://schemas.microsoft.com/office/drawing/2014/main" val="652881215"/>
                    </a:ext>
                  </a:extLst>
                </a:gridCol>
              </a:tblGrid>
              <a:tr h="47558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Code Instruction in ASM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(</a:t>
                      </a:r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”</a:t>
                      </a:r>
                      <a:r>
                        <a:rPr lang="en-US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here</a:t>
                      </a:r>
                      <a:r>
                        <a:rPr lang="ro-RO" sz="1200" b="1" i="1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”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 represents a name for a label in code)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Conditional Jumps (Jcc)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Relation tested between destination and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Meaning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590715"/>
                  </a:ext>
                </a:extLst>
              </a:tr>
              <a:tr h="470714"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Signed comparison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Unsigned comparison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o-R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07688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=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=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675953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JNE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JNE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≠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≠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2222921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 here ; or JA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&gt;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&gt;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54765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 destination, source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JL here ; or JB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&lt;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&lt;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739660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JGE here ; or JAE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JGE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JAE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≥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≥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25990"/>
                  </a:ext>
                </a:extLst>
              </a:tr>
              <a:tr h="5518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cmp destination, source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JLE here  ; or JBE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JLE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JBE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o-RO" sz="1200" b="0" i="0" u="none" strike="noStrike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destination ≤ source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Palatino Linotype" panose="02040502050505030304" pitchFamily="18" charset="0"/>
                        </a:rPr>
                        <a:t>If destination ≤ source then go and execute the code from label here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3868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6600" y="5948218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Palatino Linotype" panose="02040502050505030304" pitchFamily="18" charset="0"/>
              </a:rPr>
              <a:t>When comparing two signed numbers, the terms "less than" and "greater than" are used, and when comparing two unsigned numbers, the terms "below" and respectively "above" are used. </a:t>
            </a:r>
            <a:endParaRPr lang="ro-RO" sz="1200" dirty="0">
              <a:latin typeface="Palatino Linotype" panose="02040502050505030304" pitchFamily="18" charset="0"/>
            </a:endParaRPr>
          </a:p>
          <a:p>
            <a:r>
              <a:rPr lang="ro-RO" sz="1200" dirty="0">
                <a:latin typeface="Palatino Linotype" panose="02040502050505030304" pitchFamily="18" charset="0"/>
              </a:rPr>
              <a:t>The entire list of Conditional Jumps according to Intel IA32 instructions is here: </a:t>
            </a:r>
            <a:r>
              <a:rPr lang="ro-RO" sz="1200" dirty="0">
                <a:latin typeface="Palatino Linotype" panose="02040502050505030304" pitchFamily="18" charset="0"/>
                <a:hlinkClick r:id="rId2"/>
              </a:rPr>
              <a:t>https://www.intel.com/content/www/us/en/developer/articles/technical/intel-sdm.html</a:t>
            </a:r>
            <a:r>
              <a:rPr lang="ro-RO" sz="1200" dirty="0">
                <a:latin typeface="Palatino Linotype" panose="02040502050505030304" pitchFamily="18" charset="0"/>
              </a:rPr>
              <a:t> (starting with page 1058)</a:t>
            </a:r>
          </a:p>
        </p:txBody>
      </p:sp>
    </p:spTree>
    <p:extLst>
      <p:ext uri="{BB962C8B-B14F-4D97-AF65-F5344CB8AC3E}">
        <p14:creationId xmlns:p14="http://schemas.microsoft.com/office/powerpoint/2010/main" val="1241705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06DC6D176CA45ACE89D517D843066" ma:contentTypeVersion="4" ma:contentTypeDescription="Create a new document." ma:contentTypeScope="" ma:versionID="ae79199ce668763b75529dd4a126efbf">
  <xsd:schema xmlns:xsd="http://www.w3.org/2001/XMLSchema" xmlns:xs="http://www.w3.org/2001/XMLSchema" xmlns:p="http://schemas.microsoft.com/office/2006/metadata/properties" xmlns:ns2="9423b7de-1c1b-4a00-bba8-92d61259f795" targetNamespace="http://schemas.microsoft.com/office/2006/metadata/properties" ma:root="true" ma:fieldsID="9d33bfb9140145a60a2e35255b1af6a0" ns2:_="">
    <xsd:import namespace="9423b7de-1c1b-4a00-bba8-92d61259f7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23b7de-1c1b-4a00-bba8-92d61259f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D81900-7C41-425D-862D-4483ECDBF2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98F840-7E3D-42CF-8794-68E699F13B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00E420-E078-42C6-B5C2-17F5D7287A00}"/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2907</Words>
  <Application>Microsoft Office PowerPoint</Application>
  <PresentationFormat>Widescreen</PresentationFormat>
  <Paragraphs>422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Control Flow Instructions</vt:lpstr>
      <vt:lpstr>PowerPoint Presentation</vt:lpstr>
      <vt:lpstr>CMP Instruction</vt:lpstr>
      <vt:lpstr>CMP: Flags</vt:lpstr>
      <vt:lpstr>Why CMP?</vt:lpstr>
      <vt:lpstr>Jcond Instruction</vt:lpstr>
      <vt:lpstr>CMP to create conditional logic structures: Examples </vt:lpstr>
      <vt:lpstr>Cmp destination, source Jcc  = jump if destination is in relation (set by jcc) with source.</vt:lpstr>
      <vt:lpstr>Constraints for conditional jumps</vt:lpstr>
      <vt:lpstr>Using the CMP Instruction - Example</vt:lpstr>
      <vt:lpstr>CMP in arithmetic expressions</vt:lpstr>
      <vt:lpstr>Exemples: cmp and Jcc</vt:lpstr>
      <vt:lpstr>LOOP Instruction</vt:lpstr>
      <vt:lpstr>Loop instruction: example</vt:lpstr>
      <vt:lpstr>Compute the number of bits with value 1 from ebx register.</vt:lpstr>
      <vt:lpstr>Nested Loops</vt:lpstr>
      <vt:lpstr>Variants of loop</vt:lpstr>
      <vt:lpstr>PowerPoint Presentation</vt:lpstr>
      <vt:lpstr>Particular jumps: JECXZ and JCXZ</vt:lpstr>
      <vt:lpstr>Compute the sum of digits of a number.</vt:lpstr>
      <vt:lpstr>Test instruction</vt:lpstr>
      <vt:lpstr>PowerPoint Presentation</vt:lpstr>
      <vt:lpstr>Compute the sum of odd digits and the sum of even digits for a natural number in base 10.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Coroiu</dc:creator>
  <cp:lastModifiedBy>Adriana Coroiu</cp:lastModifiedBy>
  <cp:revision>23</cp:revision>
  <dcterms:created xsi:type="dcterms:W3CDTF">2021-10-26T18:35:27Z</dcterms:created>
  <dcterms:modified xsi:type="dcterms:W3CDTF">2024-11-06T19:54:44Z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0x01010043606DC6D176CA45ACE89D517D843066</vt:lpwstr>
  </property>
</Properties>
</file>