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8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60" r:id="rId3"/>
    <p:sldId id="261" r:id="rId4"/>
    <p:sldId id="275" r:id="rId5"/>
    <p:sldId id="259" r:id="rId6"/>
    <p:sldId id="263" r:id="rId7"/>
    <p:sldId id="265" r:id="rId8"/>
    <p:sldId id="266" r:id="rId9"/>
    <p:sldId id="267" r:id="rId10"/>
    <p:sldId id="269" r:id="rId11"/>
    <p:sldId id="274" r:id="rId12"/>
    <p:sldId id="264" r:id="rId13"/>
    <p:sldId id="268" r:id="rId14"/>
    <p:sldId id="282" r:id="rId15"/>
    <p:sldId id="281" r:id="rId16"/>
    <p:sldId id="257" r:id="rId17"/>
    <p:sldId id="258" r:id="rId18"/>
    <p:sldId id="270" r:id="rId19"/>
    <p:sldId id="271" r:id="rId20"/>
    <p:sldId id="278" r:id="rId21"/>
    <p:sldId id="279" r:id="rId22"/>
    <p:sldId id="277" r:id="rId23"/>
    <p:sldId id="276" r:id="rId24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524" y="4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B52-F172-4EDA-ADE4-CE747B0D10CF}" type="datetimeFigureOut">
              <a:rPr lang="ro-RO" smtClean="0"/>
              <a:t>28.10.2024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1F3-3DCD-4997-A634-0F21C7F488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685500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B52-F172-4EDA-ADE4-CE747B0D10CF}" type="datetimeFigureOut">
              <a:rPr lang="ro-RO" smtClean="0"/>
              <a:t>28.10.2024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1F3-3DCD-4997-A634-0F21C7F488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15794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B52-F172-4EDA-ADE4-CE747B0D10CF}" type="datetimeFigureOut">
              <a:rPr lang="ro-RO" smtClean="0"/>
              <a:t>28.10.2024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1F3-3DCD-4997-A634-0F21C7F488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985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Palatino Linotype" panose="020405020505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algn="just">
              <a:defRPr sz="2000">
                <a:latin typeface="Palatino Linotype" panose="02040502050505030304" pitchFamily="18" charset="0"/>
              </a:defRPr>
            </a:lvl1pPr>
            <a:lvl2pPr algn="just">
              <a:defRPr sz="2000">
                <a:latin typeface="Palatino Linotype" panose="02040502050505030304" pitchFamily="18" charset="0"/>
              </a:defRPr>
            </a:lvl2pPr>
            <a:lvl3pPr algn="just">
              <a:defRPr sz="2000">
                <a:latin typeface="Palatino Linotype" panose="02040502050505030304" pitchFamily="18" charset="0"/>
              </a:defRPr>
            </a:lvl3pPr>
            <a:lvl4pPr algn="just">
              <a:defRPr sz="2000">
                <a:latin typeface="Palatino Linotype" panose="02040502050505030304" pitchFamily="18" charset="0"/>
              </a:defRPr>
            </a:lvl4pPr>
            <a:lvl5pPr algn="just">
              <a:defRPr sz="200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o-RO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B52-F172-4EDA-ADE4-CE747B0D10CF}" type="datetimeFigureOut">
              <a:rPr lang="ro-RO" smtClean="0"/>
              <a:t>28.10.2024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1F3-3DCD-4997-A634-0F21C7F488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40787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B52-F172-4EDA-ADE4-CE747B0D10CF}" type="datetimeFigureOut">
              <a:rPr lang="ro-RO" smtClean="0"/>
              <a:t>28.10.2024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1F3-3DCD-4997-A634-0F21C7F488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60967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 b="1">
                <a:latin typeface="Palatino Linotype" panose="0204050205050503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000">
                <a:latin typeface="Palatino Linotype" panose="02040502050505030304" pitchFamily="18" charset="0"/>
              </a:defRPr>
            </a:lvl1pPr>
            <a:lvl2pPr>
              <a:defRPr sz="2000">
                <a:latin typeface="Palatino Linotype" panose="02040502050505030304" pitchFamily="18" charset="0"/>
              </a:defRPr>
            </a:lvl2pPr>
            <a:lvl3pPr>
              <a:defRPr sz="20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o-RO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000">
                <a:latin typeface="Palatino Linotype" panose="02040502050505030304" pitchFamily="18" charset="0"/>
              </a:defRPr>
            </a:lvl1pPr>
            <a:lvl2pPr>
              <a:defRPr sz="2000">
                <a:latin typeface="Palatino Linotype" panose="02040502050505030304" pitchFamily="18" charset="0"/>
              </a:defRPr>
            </a:lvl2pPr>
            <a:lvl3pPr>
              <a:defRPr sz="2000">
                <a:latin typeface="Palatino Linotype" panose="02040502050505030304" pitchFamily="18" charset="0"/>
              </a:defRPr>
            </a:lvl3pPr>
            <a:lvl4pPr>
              <a:defRPr sz="2000">
                <a:latin typeface="Palatino Linotype" panose="02040502050505030304" pitchFamily="18" charset="0"/>
              </a:defRPr>
            </a:lvl4pPr>
            <a:lvl5pPr>
              <a:defRPr sz="2000">
                <a:latin typeface="Palatino Linotype" panose="02040502050505030304" pitchFamily="18" charset="0"/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ro-RO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B52-F172-4EDA-ADE4-CE747B0D10CF}" type="datetimeFigureOut">
              <a:rPr lang="ro-RO" smtClean="0"/>
              <a:t>28.10.2024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1F3-3DCD-4997-A634-0F21C7F488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90851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B52-F172-4EDA-ADE4-CE747B0D10CF}" type="datetimeFigureOut">
              <a:rPr lang="ro-RO" smtClean="0"/>
              <a:t>28.10.2024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1F3-3DCD-4997-A634-0F21C7F488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21342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B52-F172-4EDA-ADE4-CE747B0D10CF}" type="datetimeFigureOut">
              <a:rPr lang="ro-RO" smtClean="0"/>
              <a:t>28.10.2024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1F3-3DCD-4997-A634-0F21C7F488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06195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B52-F172-4EDA-ADE4-CE747B0D10CF}" type="datetimeFigureOut">
              <a:rPr lang="ro-RO" smtClean="0"/>
              <a:t>28.10.2024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1F3-3DCD-4997-A634-0F21C7F488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385289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B52-F172-4EDA-ADE4-CE747B0D10CF}" type="datetimeFigureOut">
              <a:rPr lang="ro-RO" smtClean="0"/>
              <a:t>28.10.2024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1F3-3DCD-4997-A634-0F21C7F488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267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3B52-F172-4EDA-ADE4-CE747B0D10CF}" type="datetimeFigureOut">
              <a:rPr lang="ro-RO" smtClean="0"/>
              <a:t>28.10.2024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41C1F3-3DCD-4997-A634-0F21C7F488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6333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o-R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o-R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23B52-F172-4EDA-ADE4-CE747B0D10CF}" type="datetimeFigureOut">
              <a:rPr lang="ro-RO" smtClean="0"/>
              <a:t>28.10.2024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41C1F3-3DCD-4997-A634-0F21C7F488E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92650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asciitab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625600" y="2124364"/>
            <a:ext cx="9144000" cy="30849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o-RO" sz="3200" b="1" dirty="0" smtClean="0">
              <a:latin typeface="Palatino Linotype" panose="02040502050505030304" pitchFamily="18" charset="0"/>
            </a:endParaRPr>
          </a:p>
          <a:p>
            <a:r>
              <a:rPr lang="ro-RO" sz="3200" b="1" smtClean="0">
                <a:latin typeface="Palatino Linotype" panose="02040502050505030304" pitchFamily="18" charset="0"/>
              </a:rPr>
              <a:t>Lecture 5</a:t>
            </a:r>
          </a:p>
          <a:p>
            <a:r>
              <a:rPr lang="ro-RO" sz="3200" b="1" dirty="0" smtClean="0">
                <a:latin typeface="Palatino Linotype" panose="02040502050505030304" pitchFamily="18" charset="0"/>
              </a:rPr>
              <a:t>Strings </a:t>
            </a:r>
            <a:r>
              <a:rPr lang="ro-RO" sz="3200" b="1" dirty="0" smtClean="0">
                <a:latin typeface="Palatino Linotype" panose="02040502050505030304" pitchFamily="18" charset="0"/>
              </a:rPr>
              <a:t>in ASM – part I</a:t>
            </a:r>
            <a:r>
              <a:rPr lang="ro-RO" sz="3200" b="1" dirty="0">
                <a:latin typeface="Palatino Linotype" panose="02040502050505030304" pitchFamily="18" charset="0"/>
              </a:rPr>
              <a:t/>
            </a:r>
            <a:br>
              <a:rPr lang="ro-RO" sz="3200" b="1" dirty="0">
                <a:latin typeface="Palatino Linotype" panose="02040502050505030304" pitchFamily="18" charset="0"/>
              </a:rPr>
            </a:br>
            <a:endParaRPr lang="ro-RO" sz="3200" b="1" dirty="0">
              <a:latin typeface="Palatino Linotype" panose="02040502050505030304" pitchFamily="18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5357090" y="3602037"/>
            <a:ext cx="5514110" cy="29465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ro-RO" dirty="0" smtClean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5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ro-RO" sz="3200" b="1" dirty="0" smtClean="0">
                <a:latin typeface="Palatino Linotype" panose="02040502050505030304" pitchFamily="18" charset="0"/>
              </a:rPr>
              <a:t>The initial values - </a:t>
            </a:r>
            <a:r>
              <a:rPr lang="en-GB" sz="3200" b="1" dirty="0" smtClean="0">
                <a:latin typeface="Palatino Linotype" panose="02040502050505030304" pitchFamily="18" charset="0"/>
              </a:rPr>
              <a:t>Characters</a:t>
            </a:r>
            <a:endParaRPr lang="ro-RO" sz="3200" b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 smtClean="0"/>
              <a:t>Characters:</a:t>
            </a:r>
          </a:p>
          <a:p>
            <a:pPr lvl="1"/>
            <a:r>
              <a:rPr lang="en-GB" sz="1800" dirty="0" smtClean="0"/>
              <a:t>any character separated with a comma </a:t>
            </a:r>
          </a:p>
          <a:p>
            <a:pPr lvl="2"/>
            <a:r>
              <a:rPr lang="en-GB" sz="1800" dirty="0"/>
              <a:t>Each character should be encapsulated between apostrophes</a:t>
            </a:r>
          </a:p>
          <a:p>
            <a:pPr lvl="3"/>
            <a:r>
              <a:rPr lang="en-GB" sz="1800" dirty="0" err="1" smtClean="0"/>
              <a:t>eg</a:t>
            </a:r>
            <a:r>
              <a:rPr lang="en-GB" sz="1800" dirty="0"/>
              <a:t>: </a:t>
            </a:r>
            <a:r>
              <a:rPr lang="en-GB" sz="1800" dirty="0">
                <a:solidFill>
                  <a:srgbClr val="00B050"/>
                </a:solidFill>
              </a:rPr>
              <a:t> s </a:t>
            </a:r>
            <a:r>
              <a:rPr lang="en-GB" sz="1800" dirty="0" err="1">
                <a:solidFill>
                  <a:srgbClr val="00B050"/>
                </a:solidFill>
              </a:rPr>
              <a:t>db</a:t>
            </a:r>
            <a:r>
              <a:rPr lang="en-GB" sz="1800" dirty="0">
                <a:solidFill>
                  <a:srgbClr val="00B050"/>
                </a:solidFill>
              </a:rPr>
              <a:t> 'a', 'b', '!', '3'</a:t>
            </a:r>
          </a:p>
          <a:p>
            <a:pPr lvl="2"/>
            <a:endParaRPr lang="en-GB" sz="1800" dirty="0"/>
          </a:p>
          <a:p>
            <a:pPr lvl="1"/>
            <a:r>
              <a:rPr lang="ro-RO" sz="1800" dirty="0"/>
              <a:t>n</a:t>
            </a:r>
            <a:r>
              <a:rPr lang="en-GB" sz="1800" dirty="0" err="1" smtClean="0"/>
              <a:t>ot</a:t>
            </a:r>
            <a:r>
              <a:rPr lang="en-GB" sz="1800" dirty="0" smtClean="0"/>
              <a:t> separated – because one character is represented exactly on a byte</a:t>
            </a:r>
          </a:p>
          <a:p>
            <a:pPr lvl="2"/>
            <a:r>
              <a:rPr lang="en-GB" sz="1800" dirty="0" smtClean="0"/>
              <a:t>All characters should be encapsulated </a:t>
            </a:r>
            <a:r>
              <a:rPr lang="en-GB" sz="1800" dirty="0"/>
              <a:t>between </a:t>
            </a:r>
            <a:r>
              <a:rPr lang="en-GB" sz="1800" dirty="0" smtClean="0"/>
              <a:t>apostrophes</a:t>
            </a:r>
          </a:p>
          <a:p>
            <a:pPr lvl="3"/>
            <a:r>
              <a:rPr lang="en-GB" sz="1800" dirty="0" err="1" smtClean="0"/>
              <a:t>eg</a:t>
            </a:r>
            <a:r>
              <a:rPr lang="en-GB" sz="1800" dirty="0"/>
              <a:t>:</a:t>
            </a:r>
            <a:r>
              <a:rPr lang="en-GB" sz="1800" dirty="0">
                <a:solidFill>
                  <a:srgbClr val="00B0F0"/>
                </a:solidFill>
              </a:rPr>
              <a:t>  t </a:t>
            </a:r>
            <a:r>
              <a:rPr lang="en-GB" sz="1800" dirty="0" err="1">
                <a:solidFill>
                  <a:srgbClr val="00B0F0"/>
                </a:solidFill>
              </a:rPr>
              <a:t>db</a:t>
            </a:r>
            <a:r>
              <a:rPr lang="en-GB" sz="1800" dirty="0">
                <a:solidFill>
                  <a:srgbClr val="00B0F0"/>
                </a:solidFill>
              </a:rPr>
              <a:t> </a:t>
            </a:r>
            <a:r>
              <a:rPr lang="en-GB" sz="1800" dirty="0" smtClean="0">
                <a:solidFill>
                  <a:srgbClr val="00B0F0"/>
                </a:solidFill>
              </a:rPr>
              <a:t>'ab!3‘</a:t>
            </a:r>
          </a:p>
          <a:p>
            <a:pPr lvl="1"/>
            <a:r>
              <a:rPr lang="en-GB" sz="1800" dirty="0" smtClean="0">
                <a:solidFill>
                  <a:srgbClr val="C00000"/>
                </a:solidFill>
              </a:rPr>
              <a:t>The string s and the string t are equivalent.</a:t>
            </a:r>
            <a:endParaRPr lang="en-GB" sz="1800" dirty="0">
              <a:solidFill>
                <a:srgbClr val="C00000"/>
              </a:solidFill>
            </a:endParaRPr>
          </a:p>
          <a:p>
            <a:pPr lvl="1"/>
            <a:endParaRPr lang="en-GB" sz="1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8217" y="4012387"/>
            <a:ext cx="6003637" cy="27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230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A character defined in data segment is saved in memory according to it’s equivalent of ASCII code. </a:t>
            </a:r>
          </a:p>
          <a:p>
            <a:r>
              <a:rPr lang="ro-RO" dirty="0" smtClean="0"/>
              <a:t>The entire list of charcters and the equivalents ASCII code</a:t>
            </a:r>
            <a:r>
              <a:rPr lang="ro-RO" dirty="0"/>
              <a:t>: </a:t>
            </a:r>
            <a:r>
              <a:rPr lang="ro-RO" dirty="0">
                <a:solidFill>
                  <a:srgbClr val="0070C0"/>
                </a:solidFill>
                <a:hlinkClick r:id="rId2"/>
              </a:rPr>
              <a:t>https://www.asciitable.com</a:t>
            </a:r>
            <a:r>
              <a:rPr lang="ro-RO" dirty="0" smtClean="0">
                <a:solidFill>
                  <a:srgbClr val="0070C0"/>
                </a:solidFill>
                <a:hlinkClick r:id="rId2"/>
              </a:rPr>
              <a:t>/</a:t>
            </a:r>
            <a:endParaRPr lang="ro-RO" dirty="0" smtClean="0"/>
          </a:p>
          <a:p>
            <a:pPr marL="0" indent="0">
              <a:buNone/>
            </a:pPr>
            <a:endParaRPr lang="ro-RO" dirty="0" smtClean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889" y="4654787"/>
            <a:ext cx="9176222" cy="20003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889" y="3201194"/>
            <a:ext cx="362902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31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The length </a:t>
            </a:r>
            <a:br>
              <a:rPr lang="ro-RO" dirty="0" smtClean="0"/>
            </a:br>
            <a:r>
              <a:rPr lang="ro-RO" dirty="0" smtClean="0"/>
              <a:t>of a string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328121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 smtClean="0"/>
              <a:t>The length is computed using the location counter $ (sentinel character) and the directive EQU.</a:t>
            </a:r>
          </a:p>
          <a:p>
            <a:pPr marL="0" indent="0">
              <a:buNone/>
            </a:pPr>
            <a:r>
              <a:rPr lang="en-GB" sz="1600" dirty="0" smtClean="0"/>
              <a:t>The EQU directive in .</a:t>
            </a:r>
            <a:r>
              <a:rPr lang="en-GB" sz="1600" dirty="0" err="1" smtClean="0"/>
              <a:t>asm</a:t>
            </a:r>
            <a:r>
              <a:rPr lang="en-GB" sz="1600" dirty="0" smtClean="0"/>
              <a:t> allows to assign a value to a variable in data segment without using a memory location to store that value (is a declaration without a definition in memory).</a:t>
            </a:r>
          </a:p>
          <a:p>
            <a:pPr marL="0" indent="0">
              <a:buNone/>
            </a:pPr>
            <a:r>
              <a:rPr lang="en-GB" sz="1600" dirty="0" smtClean="0"/>
              <a:t>We perform a subtraction between the $ and the initial address of a string.</a:t>
            </a:r>
          </a:p>
          <a:p>
            <a:pPr marL="0" indent="0">
              <a:buNone/>
            </a:pPr>
            <a:r>
              <a:rPr lang="en-GB" sz="1600" dirty="0" smtClean="0"/>
              <a:t>The $ - the number of generated bytes in memory until $ in encountered in code</a:t>
            </a:r>
          </a:p>
          <a:p>
            <a:pPr marL="0" indent="0">
              <a:buNone/>
            </a:pPr>
            <a:endParaRPr lang="en-GB" sz="1600" dirty="0" smtClean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2745" y="701964"/>
            <a:ext cx="7588681" cy="597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27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GB" sz="3200" b="1" dirty="0" smtClean="0">
                <a:latin typeface="Palatino Linotype" panose="02040502050505030304" pitchFamily="18" charset="0"/>
              </a:rPr>
              <a:t>The space allocated in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1800" dirty="0" smtClean="0"/>
              <a:t>The space allocated in memory for each string is strict dependent of the type of string s.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string of </a:t>
            </a:r>
            <a:r>
              <a:rPr lang="en-GB" sz="1800" b="1" dirty="0" smtClean="0">
                <a:solidFill>
                  <a:srgbClr val="C00000"/>
                </a:solidFill>
              </a:rPr>
              <a:t>N bytes </a:t>
            </a:r>
            <a:r>
              <a:rPr lang="en-GB" sz="1800" dirty="0" smtClean="0"/>
              <a:t>defined in data segment has in memory </a:t>
            </a:r>
            <a:r>
              <a:rPr lang="en-GB" sz="1800" b="1" dirty="0" smtClean="0">
                <a:solidFill>
                  <a:srgbClr val="C00000"/>
                </a:solidFill>
              </a:rPr>
              <a:t>N byes allocated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string of </a:t>
            </a:r>
            <a:r>
              <a:rPr lang="en-GB" sz="1800" b="1" dirty="0" smtClean="0">
                <a:solidFill>
                  <a:srgbClr val="C00000"/>
                </a:solidFill>
              </a:rPr>
              <a:t>N words</a:t>
            </a:r>
            <a:r>
              <a:rPr lang="en-GB" sz="1800" b="1" dirty="0" smtClean="0"/>
              <a:t> </a:t>
            </a:r>
            <a:r>
              <a:rPr lang="en-GB" sz="1800" dirty="0" smtClean="0"/>
              <a:t>defined in data segment has in memory N words = </a:t>
            </a:r>
            <a:r>
              <a:rPr lang="en-GB" sz="1800" b="1" dirty="0" smtClean="0">
                <a:solidFill>
                  <a:srgbClr val="C00000"/>
                </a:solidFill>
              </a:rPr>
              <a:t>N*2 byes allocated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string of </a:t>
            </a:r>
            <a:r>
              <a:rPr lang="en-GB" sz="1800" b="1" dirty="0" smtClean="0">
                <a:solidFill>
                  <a:srgbClr val="C00000"/>
                </a:solidFill>
              </a:rPr>
              <a:t>N </a:t>
            </a:r>
            <a:r>
              <a:rPr lang="en-GB" sz="1800" b="1" dirty="0" err="1" smtClean="0">
                <a:solidFill>
                  <a:srgbClr val="C00000"/>
                </a:solidFill>
              </a:rPr>
              <a:t>doublewords</a:t>
            </a:r>
            <a:r>
              <a:rPr lang="en-GB" sz="1800" b="1" dirty="0" smtClean="0">
                <a:solidFill>
                  <a:srgbClr val="C00000"/>
                </a:solidFill>
              </a:rPr>
              <a:t> </a:t>
            </a:r>
            <a:r>
              <a:rPr lang="en-GB" sz="1800" dirty="0" smtClean="0"/>
              <a:t>defined in data segment has in memory N </a:t>
            </a:r>
            <a:r>
              <a:rPr lang="ro-RO" sz="1800" dirty="0" smtClean="0"/>
              <a:t>double</a:t>
            </a:r>
            <a:r>
              <a:rPr lang="en-GB" sz="1800" dirty="0" smtClean="0"/>
              <a:t>words = </a:t>
            </a:r>
            <a:r>
              <a:rPr lang="en-GB" sz="1800" b="1" dirty="0" smtClean="0">
                <a:solidFill>
                  <a:srgbClr val="C00000"/>
                </a:solidFill>
              </a:rPr>
              <a:t>N*4 byes allocated</a:t>
            </a:r>
          </a:p>
          <a:p>
            <a:pPr lvl="1">
              <a:lnSpc>
                <a:spcPct val="200000"/>
              </a:lnSpc>
            </a:pPr>
            <a:r>
              <a:rPr lang="en-GB" sz="1800" dirty="0" smtClean="0"/>
              <a:t>string of </a:t>
            </a:r>
            <a:r>
              <a:rPr lang="en-GB" sz="1800" b="1" dirty="0" smtClean="0">
                <a:solidFill>
                  <a:srgbClr val="C00000"/>
                </a:solidFill>
              </a:rPr>
              <a:t>N </a:t>
            </a:r>
            <a:r>
              <a:rPr lang="en-GB" sz="1800" b="1" dirty="0" err="1" smtClean="0">
                <a:solidFill>
                  <a:srgbClr val="C00000"/>
                </a:solidFill>
              </a:rPr>
              <a:t>quadwords</a:t>
            </a:r>
            <a:r>
              <a:rPr lang="en-GB" sz="1800" b="1" dirty="0" smtClean="0">
                <a:solidFill>
                  <a:srgbClr val="C00000"/>
                </a:solidFill>
              </a:rPr>
              <a:t> </a:t>
            </a:r>
            <a:r>
              <a:rPr lang="en-GB" sz="1800" dirty="0" smtClean="0"/>
              <a:t>defined in data segment has in memory N </a:t>
            </a:r>
            <a:r>
              <a:rPr lang="ro-RO" sz="1800" dirty="0" smtClean="0"/>
              <a:t>quad</a:t>
            </a:r>
            <a:r>
              <a:rPr lang="en-GB" sz="1800" dirty="0" smtClean="0"/>
              <a:t>words = </a:t>
            </a:r>
            <a:r>
              <a:rPr lang="en-GB" sz="1800" b="1" dirty="0" smtClean="0">
                <a:solidFill>
                  <a:srgbClr val="C00000"/>
                </a:solidFill>
              </a:rPr>
              <a:t>N*8 byes allocated</a:t>
            </a:r>
          </a:p>
          <a:p>
            <a:pPr lvl="1">
              <a:lnSpc>
                <a:spcPct val="200000"/>
              </a:lnSpc>
            </a:pPr>
            <a:endParaRPr lang="en-GB" sz="1800" dirty="0"/>
          </a:p>
        </p:txBody>
      </p:sp>
    </p:spTree>
    <p:extLst>
      <p:ext uri="{BB962C8B-B14F-4D97-AF65-F5344CB8AC3E}">
        <p14:creationId xmlns:p14="http://schemas.microsoft.com/office/powerpoint/2010/main" val="24145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Space for a string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For a source string (input string) the space is allocated step by step, base on each element from the string.</a:t>
            </a:r>
          </a:p>
          <a:p>
            <a:endParaRPr lang="ro-RO" dirty="0"/>
          </a:p>
          <a:p>
            <a:r>
              <a:rPr lang="ro-RO" dirty="0" smtClean="0"/>
              <a:t>For a destination string (output string), we have to define the name, the type, the length and the initial values:</a:t>
            </a:r>
          </a:p>
          <a:p>
            <a:r>
              <a:rPr lang="ro-RO" dirty="0" smtClean="0"/>
              <a:t>There are three ways (we assume the </a:t>
            </a:r>
            <a:r>
              <a:rPr lang="ro-RO" b="1" dirty="0" smtClean="0"/>
              <a:t>lens</a:t>
            </a:r>
            <a:r>
              <a:rPr lang="ro-RO" dirty="0" smtClean="0"/>
              <a:t> is a constant with value </a:t>
            </a:r>
            <a:r>
              <a:rPr lang="ro-RO" b="1" dirty="0" smtClean="0"/>
              <a:t>10</a:t>
            </a:r>
            <a:r>
              <a:rPr lang="ro-RO" dirty="0" smtClean="0"/>
              <a:t>):</a:t>
            </a:r>
          </a:p>
          <a:p>
            <a:pPr lvl="1"/>
            <a:r>
              <a:rPr lang="ro-RO" dirty="0" smtClean="0"/>
              <a:t>Reserve each byte: D DB 0, 0, 0, 0, 0, </a:t>
            </a:r>
            <a:r>
              <a:rPr lang="ro-RO" dirty="0"/>
              <a:t>0, 0, 0, 0, 0</a:t>
            </a:r>
            <a:endParaRPr lang="ro-RO" dirty="0" smtClean="0"/>
          </a:p>
          <a:p>
            <a:pPr lvl="1"/>
            <a:r>
              <a:rPr lang="ro-RO" dirty="0" smtClean="0"/>
              <a:t>Using RES directive: D RESB lens</a:t>
            </a:r>
          </a:p>
          <a:p>
            <a:pPr lvl="1"/>
            <a:r>
              <a:rPr lang="ro-RO" dirty="0" smtClean="0"/>
              <a:t>Using TIMES directive: D times lens DB 0 or </a:t>
            </a:r>
            <a:r>
              <a:rPr lang="ro-RO" b="1" dirty="0"/>
              <a:t>D times lens DB </a:t>
            </a:r>
            <a:r>
              <a:rPr lang="ro-RO" b="1" dirty="0" smtClean="0"/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199868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Access an element from o string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Using the:</a:t>
            </a:r>
          </a:p>
          <a:p>
            <a:pPr marL="0" indent="0" algn="ctr">
              <a:buNone/>
            </a:pPr>
            <a:r>
              <a:rPr lang="en-US" b="1" i="1" dirty="0" err="1">
                <a:solidFill>
                  <a:srgbClr val="FF0000"/>
                </a:solidFill>
              </a:rPr>
              <a:t>offset_address</a:t>
            </a: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= [ base] + [ index × scale ] + [ constant ] </a:t>
            </a:r>
            <a:endParaRPr lang="ro-RO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So </a:t>
            </a:r>
            <a:r>
              <a:rPr lang="en-US" b="1" i="1" dirty="0" err="1">
                <a:solidFill>
                  <a:srgbClr val="00B050"/>
                </a:solidFill>
              </a:rPr>
              <a:t>offset_address</a:t>
            </a:r>
            <a:r>
              <a:rPr lang="en-US" b="1" i="1" dirty="0">
                <a:solidFill>
                  <a:srgbClr val="00B050"/>
                </a:solidFill>
              </a:rPr>
              <a:t> </a:t>
            </a:r>
            <a:r>
              <a:rPr lang="en-US" dirty="0"/>
              <a:t>is obtained from the following (maximum) four elements: </a:t>
            </a:r>
          </a:p>
          <a:p>
            <a:pPr marL="0" indent="0">
              <a:buNone/>
            </a:pPr>
            <a:r>
              <a:rPr lang="en-US" dirty="0"/>
              <a:t>- the content of one of the registers EAX, EBX, ECX, EDX, EBP, </a:t>
            </a:r>
            <a:r>
              <a:rPr lang="en-US" dirty="0">
                <a:solidFill>
                  <a:srgbClr val="FF0000"/>
                </a:solidFill>
              </a:rPr>
              <a:t>ESI</a:t>
            </a:r>
            <a:r>
              <a:rPr lang="en-US" dirty="0"/>
              <a:t>, </a:t>
            </a:r>
            <a:r>
              <a:rPr lang="en-US" dirty="0">
                <a:solidFill>
                  <a:srgbClr val="FF0000"/>
                </a:solidFill>
              </a:rPr>
              <a:t>EDI</a:t>
            </a:r>
            <a:r>
              <a:rPr lang="en-US" dirty="0"/>
              <a:t> or ESP as </a:t>
            </a:r>
            <a:r>
              <a:rPr lang="en-US" b="1" dirty="0">
                <a:solidFill>
                  <a:srgbClr val="00B050"/>
                </a:solidFill>
              </a:rPr>
              <a:t>base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- the content of one of the registers EAX, EBX, ECX, EDX, EBP, </a:t>
            </a:r>
            <a:r>
              <a:rPr lang="en-US" dirty="0">
                <a:solidFill>
                  <a:srgbClr val="FF0000"/>
                </a:solidFill>
              </a:rPr>
              <a:t>ESI</a:t>
            </a:r>
            <a:r>
              <a:rPr lang="en-US" dirty="0"/>
              <a:t> or </a:t>
            </a:r>
            <a:r>
              <a:rPr lang="en-US" dirty="0">
                <a:solidFill>
                  <a:srgbClr val="FF0000"/>
                </a:solidFill>
              </a:rPr>
              <a:t>EDI</a:t>
            </a:r>
            <a:r>
              <a:rPr lang="en-US" dirty="0"/>
              <a:t> as </a:t>
            </a:r>
            <a:r>
              <a:rPr lang="en-US" b="1" dirty="0">
                <a:solidFill>
                  <a:srgbClr val="00B050"/>
                </a:solidFill>
              </a:rPr>
              <a:t>index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-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scale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to multiply the value of the index register with 1, 2, 4 or 8; </a:t>
            </a:r>
          </a:p>
          <a:p>
            <a:pPr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value of a </a:t>
            </a:r>
            <a:r>
              <a:rPr lang="en-US" b="1" dirty="0"/>
              <a:t>numeric </a:t>
            </a:r>
            <a:r>
              <a:rPr lang="en-US" b="1" dirty="0">
                <a:solidFill>
                  <a:srgbClr val="00B050"/>
                </a:solidFill>
              </a:rPr>
              <a:t>constant</a:t>
            </a:r>
            <a:r>
              <a:rPr lang="en-US" dirty="0"/>
              <a:t>, on a byte or on a </a:t>
            </a:r>
            <a:r>
              <a:rPr lang="en-US" dirty="0" err="1"/>
              <a:t>doubleword</a:t>
            </a:r>
            <a:r>
              <a:rPr lang="en-US" dirty="0"/>
              <a:t>. </a:t>
            </a:r>
            <a:endParaRPr lang="ro-RO" dirty="0" smtClean="0"/>
          </a:p>
          <a:p>
            <a:pPr>
              <a:buFontTx/>
              <a:buChar char="-"/>
            </a:pPr>
            <a:endParaRPr lang="ro-RO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3981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latin typeface="Palatino Linotype" panose="02040502050505030304" pitchFamily="18" charset="0"/>
              </a:rPr>
              <a:t>Using the formula of the offset to access a string element</a:t>
            </a:r>
            <a:endParaRPr lang="ro-RO" sz="3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897201"/>
            <a:ext cx="9001125" cy="7524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7029450" cy="3905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00" y="3551959"/>
            <a:ext cx="38481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3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08072" y="296791"/>
            <a:ext cx="6302366" cy="55295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036" y="167986"/>
            <a:ext cx="5676880" cy="399083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6164" y="4158817"/>
            <a:ext cx="901065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55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Word – one variable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5264"/>
            <a:ext cx="10515600" cy="3272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357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String of</a:t>
            </a:r>
            <a:br>
              <a:rPr lang="ro-RO" dirty="0" smtClean="0"/>
            </a:br>
            <a:r>
              <a:rPr lang="ro-RO" dirty="0" smtClean="0"/>
              <a:t> words</a:t>
            </a:r>
            <a:endParaRPr lang="ro-RO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72" y="143932"/>
            <a:ext cx="9216479" cy="6145549"/>
          </a:xfrm>
        </p:spPr>
      </p:pic>
    </p:spTree>
    <p:extLst>
      <p:ext uri="{BB962C8B-B14F-4D97-AF65-F5344CB8AC3E}">
        <p14:creationId xmlns:p14="http://schemas.microsoft.com/office/powerpoint/2010/main" val="94896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Memory Location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 smtClean="0"/>
              <a:t>Each variable of byte type has 1 memory location.</a:t>
            </a:r>
          </a:p>
          <a:p>
            <a:pPr marL="0" indent="0">
              <a:buNone/>
            </a:pPr>
            <a:r>
              <a:rPr lang="ro-RO" dirty="0" smtClean="0"/>
              <a:t>Each memory location is numbered starting with 0 and this represent the address of the variable declared in data segment.</a:t>
            </a:r>
          </a:p>
          <a:p>
            <a:pPr marL="0" indent="0">
              <a:buNone/>
            </a:pPr>
            <a:r>
              <a:rPr lang="ro-RO" dirty="0">
                <a:solidFill>
                  <a:srgbClr val="00B0F0"/>
                </a:solidFill>
              </a:rPr>
              <a:t>a</a:t>
            </a:r>
            <a:r>
              <a:rPr lang="ro-RO" dirty="0" smtClean="0">
                <a:solidFill>
                  <a:srgbClr val="00B0F0"/>
                </a:solidFill>
              </a:rPr>
              <a:t> db 0</a:t>
            </a:r>
          </a:p>
          <a:p>
            <a:pPr marL="0" indent="0">
              <a:buNone/>
            </a:pPr>
            <a:r>
              <a:rPr lang="ro-RO" dirty="0">
                <a:solidFill>
                  <a:srgbClr val="00B0F0"/>
                </a:solidFill>
              </a:rPr>
              <a:t>b</a:t>
            </a:r>
            <a:r>
              <a:rPr lang="ro-RO" dirty="0" smtClean="0">
                <a:solidFill>
                  <a:srgbClr val="00B0F0"/>
                </a:solidFill>
              </a:rPr>
              <a:t> db 0</a:t>
            </a:r>
          </a:p>
          <a:p>
            <a:pPr marL="0" indent="0">
              <a:buNone/>
            </a:pPr>
            <a:r>
              <a:rPr lang="ro-RO" dirty="0">
                <a:solidFill>
                  <a:srgbClr val="00B0F0"/>
                </a:solidFill>
              </a:rPr>
              <a:t>c</a:t>
            </a:r>
            <a:r>
              <a:rPr lang="ro-RO" dirty="0" smtClean="0">
                <a:solidFill>
                  <a:srgbClr val="00B0F0"/>
                </a:solidFill>
              </a:rPr>
              <a:t> db 0</a:t>
            </a:r>
          </a:p>
          <a:p>
            <a:pPr marL="0" indent="0">
              <a:buNone/>
            </a:pPr>
            <a:r>
              <a:rPr lang="ro-RO" dirty="0">
                <a:solidFill>
                  <a:srgbClr val="00B0F0"/>
                </a:solidFill>
              </a:rPr>
              <a:t>d</a:t>
            </a:r>
            <a:r>
              <a:rPr lang="ro-RO" dirty="0" smtClean="0">
                <a:solidFill>
                  <a:srgbClr val="00B0F0"/>
                </a:solidFill>
              </a:rPr>
              <a:t> db 0</a:t>
            </a:r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endParaRPr lang="ro-RO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125" y="3177827"/>
            <a:ext cx="7622177" cy="3492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7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Doubleword – one variable</a:t>
            </a:r>
            <a:endParaRPr lang="ro-RO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549" y="1690688"/>
            <a:ext cx="8121178" cy="5415202"/>
          </a:xfrm>
        </p:spPr>
      </p:pic>
    </p:spTree>
    <p:extLst>
      <p:ext uri="{BB962C8B-B14F-4D97-AF65-F5344CB8AC3E}">
        <p14:creationId xmlns:p14="http://schemas.microsoft.com/office/powerpoint/2010/main" val="223490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String of doublewords</a:t>
            </a:r>
            <a:endParaRPr lang="ro-RO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o-RO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380114"/>
            <a:ext cx="7951191" cy="53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68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Quadword – one variable</a:t>
            </a:r>
            <a:endParaRPr lang="ro-RO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083" y="1299126"/>
            <a:ext cx="7817201" cy="5212510"/>
          </a:xfrm>
        </p:spPr>
      </p:pic>
    </p:spTree>
    <p:extLst>
      <p:ext uri="{BB962C8B-B14F-4D97-AF65-F5344CB8AC3E}">
        <p14:creationId xmlns:p14="http://schemas.microsoft.com/office/powerpoint/2010/main" val="4244527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String of </a:t>
            </a:r>
            <a:br>
              <a:rPr lang="ro-RO" dirty="0" smtClean="0"/>
            </a:br>
            <a:r>
              <a:rPr lang="ro-RO" dirty="0" smtClean="0"/>
              <a:t>quadwords</a:t>
            </a:r>
            <a:endParaRPr lang="ro-RO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094" y="1122795"/>
            <a:ext cx="8601085" cy="5735205"/>
          </a:xfrm>
        </p:spPr>
      </p:pic>
    </p:spTree>
    <p:extLst>
      <p:ext uri="{BB962C8B-B14F-4D97-AF65-F5344CB8AC3E}">
        <p14:creationId xmlns:p14="http://schemas.microsoft.com/office/powerpoint/2010/main" val="222334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60217"/>
            <a:ext cx="10515600" cy="58352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sz="1800" dirty="0"/>
              <a:t>Each variable of word type has 2 memory location (because a word is formed from 2 bytes).</a:t>
            </a:r>
          </a:p>
          <a:p>
            <a:pPr marL="0" indent="0">
              <a:buNone/>
            </a:pPr>
            <a:r>
              <a:rPr lang="ro-RO" sz="1800" dirty="0"/>
              <a:t>Each variable of doubleword type has 4 memory location (because a doubleword is formed from 4 bytes).</a:t>
            </a:r>
          </a:p>
          <a:p>
            <a:pPr marL="0" indent="0">
              <a:buNone/>
            </a:pPr>
            <a:r>
              <a:rPr lang="ro-RO" sz="1800" dirty="0"/>
              <a:t>Each variable of </a:t>
            </a:r>
            <a:r>
              <a:rPr lang="ro-RO" sz="1800" dirty="0" smtClean="0"/>
              <a:t>quadword </a:t>
            </a:r>
            <a:r>
              <a:rPr lang="ro-RO" sz="1800" dirty="0"/>
              <a:t>type has 8 memory location (because a quadword is formed from 8 bytes</a:t>
            </a:r>
            <a:r>
              <a:rPr lang="ro-RO" sz="1800" dirty="0" smtClean="0"/>
              <a:t>).</a:t>
            </a:r>
          </a:p>
          <a:p>
            <a:pPr marL="0" indent="0">
              <a:buNone/>
            </a:pPr>
            <a:r>
              <a:rPr lang="ro-RO" sz="1800" dirty="0" smtClean="0">
                <a:solidFill>
                  <a:srgbClr val="00B0F0"/>
                </a:solidFill>
              </a:rPr>
              <a:t>a db 1</a:t>
            </a:r>
          </a:p>
          <a:p>
            <a:pPr marL="0" indent="0">
              <a:buNone/>
            </a:pPr>
            <a:r>
              <a:rPr lang="ro-RO" sz="1800" dirty="0">
                <a:solidFill>
                  <a:srgbClr val="00B0F0"/>
                </a:solidFill>
              </a:rPr>
              <a:t>b</a:t>
            </a:r>
            <a:r>
              <a:rPr lang="ro-RO" sz="1800" dirty="0" smtClean="0">
                <a:solidFill>
                  <a:srgbClr val="00B0F0"/>
                </a:solidFill>
              </a:rPr>
              <a:t> dw 2</a:t>
            </a:r>
          </a:p>
          <a:p>
            <a:pPr marL="0" indent="0">
              <a:buNone/>
            </a:pPr>
            <a:r>
              <a:rPr lang="ro-RO" sz="1800" dirty="0">
                <a:solidFill>
                  <a:srgbClr val="00B0F0"/>
                </a:solidFill>
              </a:rPr>
              <a:t>c</a:t>
            </a:r>
            <a:r>
              <a:rPr lang="ro-RO" sz="1800" dirty="0" smtClean="0">
                <a:solidFill>
                  <a:srgbClr val="00B0F0"/>
                </a:solidFill>
              </a:rPr>
              <a:t> dd 12345678h</a:t>
            </a:r>
          </a:p>
          <a:p>
            <a:pPr marL="0" indent="0">
              <a:buNone/>
            </a:pPr>
            <a:r>
              <a:rPr lang="ro-RO" sz="1800" dirty="0">
                <a:solidFill>
                  <a:srgbClr val="00B0F0"/>
                </a:solidFill>
              </a:rPr>
              <a:t>d</a:t>
            </a:r>
            <a:r>
              <a:rPr lang="ro-RO" sz="1800" dirty="0" smtClean="0">
                <a:solidFill>
                  <a:srgbClr val="00B0F0"/>
                </a:solidFill>
              </a:rPr>
              <a:t> dq 1122334455667788h</a:t>
            </a:r>
            <a:endParaRPr lang="ro-RO" sz="18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ro-RO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905" y="2844800"/>
            <a:ext cx="8420915" cy="382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6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Location counter: $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location counter</a:t>
            </a:r>
            <a:r>
              <a:rPr lang="en-US" sz="1600" dirty="0"/>
              <a:t> – an integer number managed by the assembler for every separate memory </a:t>
            </a:r>
            <a:r>
              <a:rPr lang="en-US" sz="1600" dirty="0" smtClean="0"/>
              <a:t>segment</a:t>
            </a:r>
            <a:r>
              <a:rPr lang="ro-RO" sz="1600" dirty="0" smtClean="0"/>
              <a:t> (in our case for data segment)</a:t>
            </a:r>
            <a:r>
              <a:rPr lang="en-US" sz="1600" dirty="0" smtClean="0"/>
              <a:t>. </a:t>
            </a:r>
            <a:endParaRPr lang="ro-RO" sz="1600" dirty="0"/>
          </a:p>
          <a:p>
            <a:pPr marL="0" indent="0">
              <a:buNone/>
            </a:pPr>
            <a:r>
              <a:rPr lang="en-US" sz="1600" dirty="0"/>
              <a:t>At any given moment, the value of the location counter is the number of the generated bytes correspondingly with the instructions and the directives already met in that </a:t>
            </a:r>
            <a:r>
              <a:rPr lang="en-US" sz="1600" dirty="0" smtClean="0"/>
              <a:t>segment</a:t>
            </a:r>
            <a:r>
              <a:rPr lang="ro-RO" sz="1600" dirty="0" smtClean="0"/>
              <a:t>.</a:t>
            </a:r>
            <a:endParaRPr lang="ro-RO" sz="1600" dirty="0"/>
          </a:p>
          <a:p>
            <a:pPr marL="0" indent="0">
              <a:buNone/>
            </a:pPr>
            <a:r>
              <a:rPr lang="en-US" sz="1600" dirty="0"/>
              <a:t>The programmer can use this </a:t>
            </a:r>
            <a:r>
              <a:rPr lang="en-US" sz="1600" dirty="0" smtClean="0"/>
              <a:t>value </a:t>
            </a:r>
            <a:r>
              <a:rPr lang="en-US" sz="1600" dirty="0"/>
              <a:t>by specifying in the source code the '$' symbol. </a:t>
            </a:r>
            <a:r>
              <a:rPr lang="ro-RO" sz="1600" dirty="0" smtClean="0"/>
              <a:t>The $ can not be modified.</a:t>
            </a:r>
            <a:endParaRPr lang="ro-RO" sz="1600" dirty="0"/>
          </a:p>
          <a:p>
            <a:pPr marL="0" indent="0">
              <a:buNone/>
            </a:pPr>
            <a:endParaRPr lang="ro-RO" sz="1600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o-RO" sz="1600" dirty="0" smtClean="0">
                <a:solidFill>
                  <a:srgbClr val="00B0F0"/>
                </a:solidFill>
              </a:rPr>
              <a:t>a </a:t>
            </a:r>
            <a:r>
              <a:rPr lang="ro-RO" sz="1600" dirty="0">
                <a:solidFill>
                  <a:srgbClr val="00B0F0"/>
                </a:solidFill>
              </a:rPr>
              <a:t>db </a:t>
            </a:r>
            <a:r>
              <a:rPr lang="ro-RO" sz="1600" dirty="0" smtClean="0">
                <a:solidFill>
                  <a:srgbClr val="00B0F0"/>
                </a:solidFill>
              </a:rPr>
              <a:t>1</a:t>
            </a:r>
            <a:endParaRPr lang="ro-RO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o-RO" sz="1600" dirty="0">
                <a:solidFill>
                  <a:srgbClr val="00B0F0"/>
                </a:solidFill>
              </a:rPr>
              <a:t>b db </a:t>
            </a:r>
            <a:r>
              <a:rPr lang="ro-RO" sz="1600" dirty="0" smtClean="0">
                <a:solidFill>
                  <a:srgbClr val="00B0F0"/>
                </a:solidFill>
              </a:rPr>
              <a:t>2</a:t>
            </a:r>
            <a:endParaRPr lang="ro-RO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o-RO" sz="1600" dirty="0">
                <a:solidFill>
                  <a:srgbClr val="00B0F0"/>
                </a:solidFill>
              </a:rPr>
              <a:t>c db </a:t>
            </a:r>
            <a:r>
              <a:rPr lang="ro-RO" sz="1600" dirty="0" smtClean="0">
                <a:solidFill>
                  <a:srgbClr val="00B0F0"/>
                </a:solidFill>
              </a:rPr>
              <a:t>3</a:t>
            </a:r>
            <a:endParaRPr lang="ro-RO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o-RO" sz="1600" dirty="0">
                <a:solidFill>
                  <a:srgbClr val="00B0F0"/>
                </a:solidFill>
              </a:rPr>
              <a:t>d db </a:t>
            </a:r>
            <a:r>
              <a:rPr lang="ro-RO" sz="1600" dirty="0" smtClean="0">
                <a:solidFill>
                  <a:srgbClr val="00B0F0"/>
                </a:solidFill>
              </a:rPr>
              <a:t>4</a:t>
            </a:r>
            <a:endParaRPr lang="ro-RO" sz="1600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ro-RO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771" y="3232728"/>
            <a:ext cx="7770630" cy="351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4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28073"/>
            <a:ext cx="10515600" cy="5548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o-RO" dirty="0">
                <a:solidFill>
                  <a:srgbClr val="00B0F0"/>
                </a:solidFill>
              </a:rPr>
              <a:t>a db 1</a:t>
            </a:r>
          </a:p>
          <a:p>
            <a:pPr marL="0" indent="0">
              <a:buNone/>
            </a:pPr>
            <a:r>
              <a:rPr lang="ro-RO" dirty="0">
                <a:solidFill>
                  <a:srgbClr val="00B0F0"/>
                </a:solidFill>
              </a:rPr>
              <a:t>b dw </a:t>
            </a:r>
            <a:r>
              <a:rPr lang="ro-RO" dirty="0" smtClean="0">
                <a:solidFill>
                  <a:srgbClr val="00B0F0"/>
                </a:solidFill>
              </a:rPr>
              <a:t>2 ; 2 bytes = 2 memory locations</a:t>
            </a:r>
            <a:endParaRPr lang="ro-RO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ro-RO" dirty="0">
                <a:solidFill>
                  <a:srgbClr val="00B0F0"/>
                </a:solidFill>
              </a:rPr>
              <a:t>c dd 12345678h ; </a:t>
            </a:r>
            <a:r>
              <a:rPr lang="ro-RO" dirty="0" smtClean="0">
                <a:solidFill>
                  <a:srgbClr val="00B0F0"/>
                </a:solidFill>
              </a:rPr>
              <a:t>4 </a:t>
            </a:r>
            <a:r>
              <a:rPr lang="ro-RO" dirty="0">
                <a:solidFill>
                  <a:srgbClr val="00B0F0"/>
                </a:solidFill>
              </a:rPr>
              <a:t>bytes = </a:t>
            </a:r>
            <a:r>
              <a:rPr lang="ro-RO" dirty="0" smtClean="0">
                <a:solidFill>
                  <a:srgbClr val="00B0F0"/>
                </a:solidFill>
              </a:rPr>
              <a:t>4 </a:t>
            </a:r>
            <a:r>
              <a:rPr lang="ro-RO" dirty="0">
                <a:solidFill>
                  <a:srgbClr val="00B0F0"/>
                </a:solidFill>
              </a:rPr>
              <a:t>memory locations</a:t>
            </a:r>
          </a:p>
          <a:p>
            <a:pPr marL="0" indent="0">
              <a:buNone/>
            </a:pPr>
            <a:r>
              <a:rPr lang="ro-RO" dirty="0" smtClean="0">
                <a:solidFill>
                  <a:srgbClr val="00B0F0"/>
                </a:solidFill>
              </a:rPr>
              <a:t>d </a:t>
            </a:r>
            <a:r>
              <a:rPr lang="ro-RO" dirty="0">
                <a:solidFill>
                  <a:srgbClr val="00B0F0"/>
                </a:solidFill>
              </a:rPr>
              <a:t>dq 1122334455667788h ; </a:t>
            </a:r>
            <a:r>
              <a:rPr lang="ro-RO" dirty="0" smtClean="0">
                <a:solidFill>
                  <a:srgbClr val="00B0F0"/>
                </a:solidFill>
              </a:rPr>
              <a:t>8 </a:t>
            </a:r>
            <a:r>
              <a:rPr lang="ro-RO" dirty="0">
                <a:solidFill>
                  <a:srgbClr val="00B0F0"/>
                </a:solidFill>
              </a:rPr>
              <a:t>bytes = </a:t>
            </a:r>
            <a:r>
              <a:rPr lang="ro-RO" dirty="0" smtClean="0">
                <a:solidFill>
                  <a:srgbClr val="00B0F0"/>
                </a:solidFill>
              </a:rPr>
              <a:t>8 </a:t>
            </a:r>
            <a:r>
              <a:rPr lang="ro-RO" dirty="0">
                <a:solidFill>
                  <a:srgbClr val="00B0F0"/>
                </a:solidFill>
              </a:rPr>
              <a:t>memory </a:t>
            </a:r>
            <a:r>
              <a:rPr lang="ro-RO" dirty="0" smtClean="0">
                <a:solidFill>
                  <a:srgbClr val="00B0F0"/>
                </a:solidFill>
              </a:rPr>
              <a:t>locations</a:t>
            </a:r>
            <a:endParaRPr lang="ro-RO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745" y="2413217"/>
            <a:ext cx="9486859" cy="4313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/>
            <a:r>
              <a:rPr lang="ro-RO" dirty="0"/>
              <a:t>The definition of a string in </a:t>
            </a:r>
            <a:r>
              <a:rPr lang="ro-RO" dirty="0" smtClean="0"/>
              <a:t>ASM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o-RO" sz="1800" dirty="0" smtClean="0"/>
              <a:t>A string in ASM has:</a:t>
            </a:r>
          </a:p>
          <a:p>
            <a:pPr lvl="1"/>
            <a:r>
              <a:rPr lang="ro-RO" sz="1800" dirty="0"/>
              <a:t>	</a:t>
            </a:r>
            <a:r>
              <a:rPr lang="ro-RO" sz="1800" dirty="0" smtClean="0"/>
              <a:t>name</a:t>
            </a:r>
          </a:p>
          <a:p>
            <a:pPr lvl="1"/>
            <a:r>
              <a:rPr lang="ro-RO" sz="1800" dirty="0"/>
              <a:t>	</a:t>
            </a:r>
            <a:r>
              <a:rPr lang="ro-RO" sz="1800" dirty="0" smtClean="0"/>
              <a:t>type</a:t>
            </a:r>
          </a:p>
          <a:p>
            <a:pPr lvl="1"/>
            <a:r>
              <a:rPr lang="ro-RO" sz="1800" dirty="0" smtClean="0"/>
              <a:t>	initial </a:t>
            </a:r>
            <a:r>
              <a:rPr lang="ro-RO" sz="1800" dirty="0"/>
              <a:t>values</a:t>
            </a:r>
          </a:p>
          <a:p>
            <a:pPr lvl="1"/>
            <a:r>
              <a:rPr lang="ro-RO" sz="1800" dirty="0"/>
              <a:t>	</a:t>
            </a:r>
            <a:r>
              <a:rPr lang="ro-RO" sz="1800" dirty="0" smtClean="0"/>
              <a:t>length</a:t>
            </a:r>
          </a:p>
          <a:p>
            <a:pPr lvl="1"/>
            <a:r>
              <a:rPr lang="ro-RO" sz="1800" dirty="0"/>
              <a:t>	</a:t>
            </a:r>
            <a:r>
              <a:rPr lang="ro-RO" sz="1800" dirty="0" smtClean="0"/>
              <a:t>space allocated in memory</a:t>
            </a:r>
          </a:p>
          <a:p>
            <a:pPr marL="0" indent="0">
              <a:buNone/>
            </a:pPr>
            <a:endParaRPr lang="ro-RO" sz="1800" dirty="0" smtClean="0"/>
          </a:p>
          <a:p>
            <a:pPr marL="0" indent="0">
              <a:buNone/>
            </a:pPr>
            <a:endParaRPr lang="ro-RO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529" y="551628"/>
            <a:ext cx="5133459" cy="25479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785" y="3429000"/>
            <a:ext cx="7456391" cy="3267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45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The name of a string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 smtClean="0"/>
              <a:t>Has to start with a letter</a:t>
            </a:r>
          </a:p>
          <a:p>
            <a:r>
              <a:rPr lang="ro-RO" dirty="0" smtClean="0"/>
              <a:t>C</a:t>
            </a:r>
            <a:r>
              <a:rPr lang="en-US" dirty="0" smtClean="0"/>
              <a:t>an</a:t>
            </a:r>
            <a:r>
              <a:rPr lang="ro-RO" dirty="0" smtClean="0"/>
              <a:t> not</a:t>
            </a:r>
            <a:r>
              <a:rPr lang="en-US" dirty="0" smtClean="0"/>
              <a:t> </a:t>
            </a:r>
            <a:r>
              <a:rPr lang="en-US" dirty="0"/>
              <a:t>be a reserved </a:t>
            </a:r>
            <a:r>
              <a:rPr lang="en-US" dirty="0" smtClean="0"/>
              <a:t>word</a:t>
            </a:r>
            <a:endParaRPr lang="ro-RO" dirty="0" smtClean="0"/>
          </a:p>
          <a:p>
            <a:pPr marL="0" indent="0">
              <a:buNone/>
            </a:pPr>
            <a:endParaRPr lang="ro-RO" dirty="0"/>
          </a:p>
          <a:p>
            <a:pPr marL="0" indent="0">
              <a:buNone/>
            </a:pPr>
            <a:r>
              <a:rPr lang="ro-RO" dirty="0" smtClean="0"/>
              <a:t>Eg:</a:t>
            </a:r>
          </a:p>
          <a:p>
            <a:pPr lvl="1"/>
            <a:r>
              <a:rPr lang="ro-RO" dirty="0" smtClean="0"/>
              <a:t>a </a:t>
            </a:r>
          </a:p>
          <a:p>
            <a:pPr lvl="1"/>
            <a:r>
              <a:rPr lang="ro-RO" dirty="0" smtClean="0"/>
              <a:t>a1</a:t>
            </a:r>
          </a:p>
          <a:p>
            <a:pPr lvl="1"/>
            <a:r>
              <a:rPr lang="ro-RO" dirty="0"/>
              <a:t>s</a:t>
            </a:r>
            <a:r>
              <a:rPr lang="ro-RO" dirty="0" smtClean="0"/>
              <a:t>tring1</a:t>
            </a:r>
          </a:p>
          <a:p>
            <a:pPr lvl="1"/>
            <a:r>
              <a:rPr lang="ro-RO" dirty="0" smtClean="0"/>
              <a:t>Ss_2</a:t>
            </a:r>
            <a:endParaRPr lang="ro-RO" dirty="0"/>
          </a:p>
          <a:p>
            <a:pPr marL="0" indent="0">
              <a:buNone/>
            </a:pPr>
            <a:endParaRPr lang="ro-RO" dirty="0" smtClean="0"/>
          </a:p>
        </p:txBody>
      </p:sp>
    </p:spTree>
    <p:extLst>
      <p:ext uri="{BB962C8B-B14F-4D97-AF65-F5344CB8AC3E}">
        <p14:creationId xmlns:p14="http://schemas.microsoft.com/office/powerpoint/2010/main" val="350973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/>
              <a:t>The type of a string</a:t>
            </a:r>
            <a:endParaRPr lang="ro-RO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ro-RO" dirty="0" smtClean="0"/>
              <a:t>String of </a:t>
            </a:r>
            <a:r>
              <a:rPr lang="ro-RO" b="1" dirty="0" smtClean="0"/>
              <a:t>bytes </a:t>
            </a:r>
          </a:p>
          <a:p>
            <a:pPr lvl="1">
              <a:lnSpc>
                <a:spcPct val="150000"/>
              </a:lnSpc>
            </a:pPr>
            <a:r>
              <a:rPr lang="ro-RO" dirty="0" smtClean="0"/>
              <a:t>defined using DB</a:t>
            </a:r>
          </a:p>
          <a:p>
            <a:pPr>
              <a:lnSpc>
                <a:spcPct val="150000"/>
              </a:lnSpc>
            </a:pPr>
            <a:r>
              <a:rPr lang="ro-RO" dirty="0" smtClean="0"/>
              <a:t>String of</a:t>
            </a:r>
            <a:r>
              <a:rPr lang="ro-RO" b="1" dirty="0" smtClean="0"/>
              <a:t> words </a:t>
            </a:r>
          </a:p>
          <a:p>
            <a:pPr lvl="1">
              <a:lnSpc>
                <a:spcPct val="150000"/>
              </a:lnSpc>
            </a:pPr>
            <a:r>
              <a:rPr lang="ro-RO" dirty="0" smtClean="0"/>
              <a:t>defined using DW</a:t>
            </a:r>
          </a:p>
          <a:p>
            <a:pPr>
              <a:lnSpc>
                <a:spcPct val="150000"/>
              </a:lnSpc>
            </a:pPr>
            <a:r>
              <a:rPr lang="ro-RO" dirty="0" smtClean="0"/>
              <a:t>String of </a:t>
            </a:r>
            <a:r>
              <a:rPr lang="ro-RO" b="1" dirty="0" smtClean="0"/>
              <a:t>doubleword</a:t>
            </a:r>
            <a:r>
              <a:rPr lang="ro-RO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ro-RO" dirty="0"/>
              <a:t>d</a:t>
            </a:r>
            <a:r>
              <a:rPr lang="ro-RO" dirty="0" smtClean="0"/>
              <a:t>efined using DD</a:t>
            </a:r>
          </a:p>
          <a:p>
            <a:pPr>
              <a:lnSpc>
                <a:spcPct val="150000"/>
              </a:lnSpc>
            </a:pPr>
            <a:r>
              <a:rPr lang="ro-RO" dirty="0" smtClean="0"/>
              <a:t>String of </a:t>
            </a:r>
            <a:r>
              <a:rPr lang="ro-RO" b="1" dirty="0" smtClean="0"/>
              <a:t>quadword</a:t>
            </a:r>
            <a:r>
              <a:rPr lang="ro-RO" dirty="0" smtClean="0"/>
              <a:t> </a:t>
            </a:r>
          </a:p>
          <a:p>
            <a:pPr lvl="1">
              <a:lnSpc>
                <a:spcPct val="150000"/>
              </a:lnSpc>
            </a:pPr>
            <a:r>
              <a:rPr lang="ro-RO" dirty="0"/>
              <a:t>d</a:t>
            </a:r>
            <a:r>
              <a:rPr lang="ro-RO" dirty="0" smtClean="0"/>
              <a:t>efined using DQ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91741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lnSpc>
                <a:spcPct val="90000"/>
              </a:lnSpc>
              <a:spcBef>
                <a:spcPct val="0"/>
              </a:spcBef>
            </a:pPr>
            <a:r>
              <a:rPr lang="ro-RO" sz="3200" b="1" dirty="0" smtClean="0">
                <a:latin typeface="Palatino Linotype" panose="02040502050505030304" pitchFamily="18" charset="0"/>
              </a:rPr>
              <a:t>The initial values - Numbers</a:t>
            </a:r>
            <a:endParaRPr lang="ro-RO" sz="3200" b="1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Numbers (any values in any base separated with a comma)</a:t>
            </a:r>
          </a:p>
          <a:p>
            <a:pPr lvl="1"/>
            <a:r>
              <a:rPr lang="en-GB" dirty="0" smtClean="0"/>
              <a:t>in base 10</a:t>
            </a:r>
          </a:p>
          <a:p>
            <a:pPr lvl="2"/>
            <a:r>
              <a:rPr lang="en-GB" dirty="0" err="1" smtClean="0"/>
              <a:t>eg</a:t>
            </a:r>
            <a:r>
              <a:rPr lang="en-GB" dirty="0" smtClean="0"/>
              <a:t>: 1, 2, 3 or 1234, 1256</a:t>
            </a:r>
          </a:p>
          <a:p>
            <a:pPr lvl="1"/>
            <a:r>
              <a:rPr lang="en-GB" dirty="0" smtClean="0"/>
              <a:t>in base 2</a:t>
            </a:r>
          </a:p>
          <a:p>
            <a:pPr lvl="2"/>
            <a:r>
              <a:rPr lang="en-GB" dirty="0" err="1" smtClean="0"/>
              <a:t>eg</a:t>
            </a:r>
            <a:r>
              <a:rPr lang="en-GB" dirty="0" smtClean="0"/>
              <a:t>: 010101b, 011b, 1111b</a:t>
            </a:r>
          </a:p>
          <a:p>
            <a:pPr lvl="1"/>
            <a:r>
              <a:rPr lang="en-GB" dirty="0" smtClean="0"/>
              <a:t>in base 16</a:t>
            </a:r>
          </a:p>
          <a:p>
            <a:pPr lvl="2"/>
            <a:r>
              <a:rPr lang="en-GB" dirty="0" err="1" smtClean="0"/>
              <a:t>eg</a:t>
            </a:r>
            <a:r>
              <a:rPr lang="en-GB" dirty="0" smtClean="0"/>
              <a:t>: 0ABh, 0bh, 123h</a:t>
            </a:r>
          </a:p>
          <a:p>
            <a:pPr marL="0" indent="0">
              <a:buNone/>
            </a:pPr>
            <a:r>
              <a:rPr lang="en-GB" dirty="0" smtClean="0"/>
              <a:t>For a string of numbers, the initial values could be in any base:</a:t>
            </a:r>
          </a:p>
          <a:p>
            <a:pPr lvl="2"/>
            <a:r>
              <a:rPr lang="en-GB" dirty="0" err="1" smtClean="0"/>
              <a:t>eg</a:t>
            </a:r>
            <a:r>
              <a:rPr lang="en-GB" dirty="0" smtClean="0"/>
              <a:t>: 0101b, 123, 123h, -1 </a:t>
            </a:r>
            <a:endParaRPr lang="ro-RO" dirty="0" smtClean="0"/>
          </a:p>
          <a:p>
            <a:pPr marL="914400" lvl="2" indent="0">
              <a:buNone/>
            </a:pPr>
            <a:endParaRPr lang="en-GB" dirty="0" smtClean="0"/>
          </a:p>
          <a:p>
            <a:r>
              <a:rPr lang="en-GB" dirty="0" smtClean="0"/>
              <a:t>Characters (any character separated with a comma or not separated because one character is represented exactly on a byte</a:t>
            </a:r>
            <a:r>
              <a:rPr lang="ro-RO" dirty="0" smtClean="0"/>
              <a:t>)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80340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3606DC6D176CA45ACE89D517D843066" ma:contentTypeVersion="4" ma:contentTypeDescription="Creați un document nou." ma:contentTypeScope="" ma:versionID="5192617d80efa4ceaf67de126102a679">
  <xsd:schema xmlns:xsd="http://www.w3.org/2001/XMLSchema" xmlns:xs="http://www.w3.org/2001/XMLSchema" xmlns:p="http://schemas.microsoft.com/office/2006/metadata/properties" xmlns:ns2="9423b7de-1c1b-4a00-bba8-92d61259f795" targetNamespace="http://schemas.microsoft.com/office/2006/metadata/properties" ma:root="true" ma:fieldsID="f7756a53301addcb04870cbc34a87bd7" ns2:_="">
    <xsd:import namespace="9423b7de-1c1b-4a00-bba8-92d61259f7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23b7de-1c1b-4a00-bba8-92d61259f7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 de conținut"/>
        <xsd:element ref="dc:title" minOccurs="0" maxOccurs="1" ma:index="4" ma:displayName="Titlu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775B072-33D1-4EE9-9E57-9095C9E71A49}"/>
</file>

<file path=customXml/itemProps2.xml><?xml version="1.0" encoding="utf-8"?>
<ds:datastoreItem xmlns:ds="http://schemas.openxmlformats.org/officeDocument/2006/customXml" ds:itemID="{12CA5A90-ED53-40A0-A0E8-5AD10CEAF1F6}"/>
</file>

<file path=customXml/itemProps3.xml><?xml version="1.0" encoding="utf-8"?>
<ds:datastoreItem xmlns:ds="http://schemas.openxmlformats.org/officeDocument/2006/customXml" ds:itemID="{C783833F-50F3-4019-A4ED-0BA19282E139}"/>
</file>

<file path=docProps/app.xml><?xml version="1.0" encoding="utf-8"?>
<Properties xmlns="http://schemas.openxmlformats.org/officeDocument/2006/extended-properties" xmlns:vt="http://schemas.openxmlformats.org/officeDocument/2006/docPropsVTypes">
  <TotalTime>2591</TotalTime>
  <Words>957</Words>
  <Application>Microsoft Office PowerPoint</Application>
  <PresentationFormat>Widescreen</PresentationFormat>
  <Paragraphs>114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Palatino Linotype</vt:lpstr>
      <vt:lpstr>Office Theme</vt:lpstr>
      <vt:lpstr>PowerPoint Presentation</vt:lpstr>
      <vt:lpstr>Memory Location</vt:lpstr>
      <vt:lpstr>PowerPoint Presentation</vt:lpstr>
      <vt:lpstr>Location counter: $</vt:lpstr>
      <vt:lpstr>PowerPoint Presentation</vt:lpstr>
      <vt:lpstr>The definition of a string in ASM</vt:lpstr>
      <vt:lpstr>The name of a string</vt:lpstr>
      <vt:lpstr>The type of a string</vt:lpstr>
      <vt:lpstr>The initial values - Numbers</vt:lpstr>
      <vt:lpstr>The initial values - Characters</vt:lpstr>
      <vt:lpstr>PowerPoint Presentation</vt:lpstr>
      <vt:lpstr>The length  of a string</vt:lpstr>
      <vt:lpstr>The space allocated in memory</vt:lpstr>
      <vt:lpstr>Space for a string</vt:lpstr>
      <vt:lpstr>Access an element from o string</vt:lpstr>
      <vt:lpstr>Using the formula of the offset to access a string element</vt:lpstr>
      <vt:lpstr>PowerPoint Presentation</vt:lpstr>
      <vt:lpstr>Word – one variable</vt:lpstr>
      <vt:lpstr>String of  words</vt:lpstr>
      <vt:lpstr>Doubleword – one variable</vt:lpstr>
      <vt:lpstr>String of doublewords</vt:lpstr>
      <vt:lpstr>Quadword – one variable</vt:lpstr>
      <vt:lpstr>String of  quadwords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Adriana Coroiu</dc:creator>
  <cp:lastModifiedBy>Adriana Coroiu</cp:lastModifiedBy>
  <cp:revision>37</cp:revision>
  <dcterms:created xsi:type="dcterms:W3CDTF">2021-11-03T14:15:44Z</dcterms:created>
  <dcterms:modified xsi:type="dcterms:W3CDTF">2024-10-29T13:52:18Z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0x01010043606DC6D176CA45ACE89D517D843066</vt:lpwstr>
  </property>
</Properties>
</file>