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8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4B85E-A3AD-4B12-BAE8-89FF270DE1CB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0410-CAB5-46B3-8DB0-2A02D699835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3143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o-RO" dirty="0" smtClean="0"/>
          </a:p>
          <a:p>
            <a:r>
              <a:rPr lang="ro-RO" dirty="0" smtClean="0"/>
              <a:t>How does the CPU know whether an arithmetic operation is signed or unsigned? </a:t>
            </a:r>
          </a:p>
          <a:p>
            <a:r>
              <a:rPr lang="ro-RO" dirty="0" smtClean="0"/>
              <a:t>It doesn’t! The CPU sets all status flags after an arithmetic operation using a set of boolean rules, regardless of which flags are relevant. </a:t>
            </a:r>
          </a:p>
          <a:p>
            <a:r>
              <a:rPr lang="ro-RO" dirty="0" smtClean="0"/>
              <a:t>the programmer decideS which flags to interpret and which to ignore, based on your knowledge of the type of operation performed.</a:t>
            </a:r>
          </a:p>
          <a:p>
            <a:pPr marL="0" indent="0">
              <a:buNone/>
            </a:pPr>
            <a:endParaRPr lang="ro-RO" dirty="0" smtClean="0"/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750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single operand in the MUL instruction is the multiplier. Table 7-2 shows the default multiplicand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product, depending on the size of the multiplier. Because the destination operand is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twice the size of the multiplicand and multiplier, overflow cannot occur. </a:t>
            </a:r>
            <a:endParaRPr lang="ro-RO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 sets the Carry and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Overflow flags if the upper half of the product is not equal to zero. </a:t>
            </a:r>
            <a:endParaRPr lang="ro-RO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ordinarily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for unsigned arithmetic, so we’ll focus on it here. </a:t>
            </a:r>
            <a:endParaRPr lang="ro-RO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AX is multiplied by a 16-bit operand,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the product is stored in the combined DX and AX registers. </a:t>
            </a:r>
            <a:endParaRPr lang="ro-RO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the high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bits of the product are stored in DX, and the low 16 bits are stored in AX. </a:t>
            </a:r>
            <a:endParaRPr lang="ro-RO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Carry flag is set</a:t>
            </a:r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DX is not equal to zero, which lets us know that the product will not fit into the lower half of</a:t>
            </a:r>
          </a:p>
          <a:p>
            <a:r>
              <a:rPr lang="ro-RO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implied destination operand.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reason for checking the Carry flag after executing MUL is to know whether the upper half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can safely be ignored.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59833-4081-4C2E-9D6C-96B580E419C9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623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532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503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558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259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227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59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56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3711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8905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928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4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3F3F3-B6FC-4819-9FC2-CAC060416D86}" type="datetimeFigureOut">
              <a:rPr lang="ro-RO" smtClean="0"/>
              <a:t>07.10.2024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0DA8-0B28-45E6-804D-629ABEFA62D0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500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" y="3200545"/>
            <a:ext cx="11610109" cy="2655310"/>
          </a:xfrm>
        </p:spPr>
        <p:txBody>
          <a:bodyPr>
            <a:normAutofit/>
          </a:bodyPr>
          <a:lstStyle/>
          <a:p>
            <a:r>
              <a:rPr lang="ro-RO" sz="3000" dirty="0" smtClean="0">
                <a:latin typeface="Palatino Linotype" panose="02040502050505030304" pitchFamily="18" charset="0"/>
              </a:rPr>
              <a:t>Lecture 2</a:t>
            </a:r>
            <a:br>
              <a:rPr lang="ro-RO" sz="3000" dirty="0" smtClean="0">
                <a:latin typeface="Palatino Linotype" panose="02040502050505030304" pitchFamily="18" charset="0"/>
              </a:rPr>
            </a:br>
            <a:r>
              <a:rPr lang="ro-RO" sz="3000" dirty="0" smtClean="0">
                <a:latin typeface="Palatino Linotype" panose="02040502050505030304" pitchFamily="18" charset="0"/>
              </a:rPr>
              <a:t/>
            </a:r>
            <a:br>
              <a:rPr lang="ro-RO" sz="3000" dirty="0" smtClean="0">
                <a:latin typeface="Palatino Linotype" panose="02040502050505030304" pitchFamily="18" charset="0"/>
              </a:rPr>
            </a:br>
            <a:r>
              <a:rPr lang="ro-RO" sz="3000" dirty="0" smtClean="0">
                <a:latin typeface="Palatino Linotype" panose="02040502050505030304" pitchFamily="18" charset="0"/>
              </a:rPr>
              <a:t>Data representation: </a:t>
            </a:r>
            <a:r>
              <a:rPr lang="ro-RO" sz="3000" dirty="0" smtClean="0">
                <a:latin typeface="Palatino Linotype" panose="02040502050505030304" pitchFamily="18" charset="0"/>
              </a:rPr>
              <a:t>Unsigned numbers and Signed numbers</a:t>
            </a:r>
            <a:endParaRPr lang="ro-RO" sz="3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4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Division </a:t>
            </a:r>
            <a:r>
              <a:rPr lang="ro-RO" sz="3200" b="1" dirty="0" smtClean="0">
                <a:latin typeface="Palatino Linotype" panose="02040502050505030304" pitchFamily="18" charset="0"/>
              </a:rPr>
              <a:t>Instruction</a:t>
            </a:r>
            <a:r>
              <a:rPr lang="ro-RO" sz="3200" b="1" dirty="0">
                <a:latin typeface="Palatino Linotype" panose="02040502050505030304" pitchFamily="18" charset="0"/>
              </a:rPr>
              <a:t/>
            </a:r>
            <a:br>
              <a:rPr lang="ro-RO" sz="3200" b="1" dirty="0">
                <a:latin typeface="Palatino Linotype" panose="02040502050505030304" pitchFamily="18" charset="0"/>
              </a:rPr>
            </a:br>
            <a:r>
              <a:rPr lang="ro-RO" sz="3200" dirty="0" smtClean="0">
                <a:latin typeface="Palatino Linotype" panose="02040502050505030304" pitchFamily="18" charset="0"/>
              </a:rPr>
              <a:t>(for unsigned representation)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Syntax: </a:t>
            </a:r>
            <a:r>
              <a:rPr lang="ro-RO" sz="2400" b="1" dirty="0" smtClean="0">
                <a:latin typeface="Palatino Linotype" panose="02040502050505030304" pitchFamily="18" charset="0"/>
              </a:rPr>
              <a:t>DIV </a:t>
            </a:r>
            <a:r>
              <a:rPr lang="ro-RO" sz="2400" b="1" dirty="0">
                <a:latin typeface="Palatino Linotype" panose="02040502050505030304" pitchFamily="18" charset="0"/>
              </a:rPr>
              <a:t>op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buNone/>
            </a:pPr>
            <a:endParaRPr lang="ro-RO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The </a:t>
            </a:r>
            <a:r>
              <a:rPr lang="ro-RO" sz="2400" dirty="0" smtClean="0">
                <a:latin typeface="Palatino Linotype" panose="02040502050505030304" pitchFamily="18" charset="0"/>
              </a:rPr>
              <a:t>DIV </a:t>
            </a:r>
            <a:r>
              <a:rPr lang="ro-RO" sz="2400" dirty="0">
                <a:latin typeface="Palatino Linotype" panose="02040502050505030304" pitchFamily="18" charset="0"/>
              </a:rPr>
              <a:t>is realized different </a:t>
            </a:r>
            <a:r>
              <a:rPr lang="ro-RO" sz="2400" dirty="0" smtClean="0">
                <a:latin typeface="Palatino Linotype" panose="02040502050505030304" pitchFamily="18" charset="0"/>
              </a:rPr>
              <a:t>according </a:t>
            </a:r>
            <a:r>
              <a:rPr lang="ro-RO" sz="2400" dirty="0">
                <a:latin typeface="Palatino Linotype" panose="02040502050505030304" pitchFamily="18" charset="0"/>
              </a:rPr>
              <a:t>to the explicit operand: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op is reg/mem8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DIV </a:t>
            </a:r>
            <a:r>
              <a:rPr lang="ro-RO" sz="2400" b="1" dirty="0">
                <a:latin typeface="Palatino Linotype" panose="02040502050505030304" pitchFamily="18" charset="0"/>
              </a:rPr>
              <a:t>reg/mem8 </a:t>
            </a:r>
            <a:r>
              <a:rPr lang="ro-RO" sz="2400" dirty="0">
                <a:latin typeface="Palatino Linotype" panose="02040502050505030304" pitchFamily="18" charset="0"/>
              </a:rPr>
              <a:t>=&gt; </a:t>
            </a:r>
            <a:r>
              <a:rPr lang="ro-RO" sz="2400" dirty="0" smtClean="0">
                <a:latin typeface="Palatino Linotype" panose="02040502050505030304" pitchFamily="18" charset="0"/>
              </a:rPr>
              <a:t>AX / </a:t>
            </a:r>
            <a:r>
              <a:rPr lang="ro-RO" sz="2400" dirty="0">
                <a:latin typeface="Palatino Linotype" panose="02040502050505030304" pitchFamily="18" charset="0"/>
              </a:rPr>
              <a:t>reg/mem8  = </a:t>
            </a:r>
            <a:r>
              <a:rPr lang="ro-RO" sz="2400" dirty="0" smtClean="0">
                <a:latin typeface="Palatino Linotype" panose="02040502050505030304" pitchFamily="18" charset="0"/>
              </a:rPr>
              <a:t>AL – quotient</a:t>
            </a:r>
            <a:endParaRPr lang="ro-RO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						</a:t>
            </a:r>
            <a:r>
              <a:rPr lang="ro-RO" sz="2400" dirty="0">
                <a:latin typeface="Palatino Linotype" panose="02040502050505030304" pitchFamily="18" charset="0"/>
              </a:rPr>
              <a:t> </a:t>
            </a:r>
            <a:r>
              <a:rPr lang="ro-RO" sz="2400" dirty="0" smtClean="0">
                <a:latin typeface="Palatino Linotype" panose="02040502050505030304" pitchFamily="18" charset="0"/>
              </a:rPr>
              <a:t>                 and AH – remainder</a:t>
            </a:r>
          </a:p>
          <a:p>
            <a:pPr marL="0" indent="0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</a:t>
            </a:r>
            <a:r>
              <a:rPr lang="ro-RO" sz="2400" dirty="0">
                <a:latin typeface="Palatino Linotype" panose="02040502050505030304" pitchFamily="18" charset="0"/>
              </a:rPr>
              <a:t>is reg/mem16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DIV </a:t>
            </a:r>
            <a:r>
              <a:rPr lang="ro-RO" sz="2400" b="1" dirty="0">
                <a:latin typeface="Palatino Linotype" panose="02040502050505030304" pitchFamily="18" charset="0"/>
              </a:rPr>
              <a:t>reg/mem16 </a:t>
            </a:r>
            <a:r>
              <a:rPr lang="ro-RO" sz="2400" dirty="0">
                <a:latin typeface="Palatino Linotype" panose="02040502050505030304" pitchFamily="18" charset="0"/>
              </a:rPr>
              <a:t>=&gt; </a:t>
            </a:r>
            <a:r>
              <a:rPr lang="ro-RO" sz="2400" dirty="0" smtClean="0">
                <a:latin typeface="Palatino Linotype" panose="02040502050505030304" pitchFamily="18" charset="0"/>
              </a:rPr>
              <a:t>DX:AX / </a:t>
            </a:r>
            <a:r>
              <a:rPr lang="ro-RO" sz="2400" dirty="0">
                <a:latin typeface="Palatino Linotype" panose="02040502050505030304" pitchFamily="18" charset="0"/>
              </a:rPr>
              <a:t>reg/mem16 </a:t>
            </a:r>
            <a:r>
              <a:rPr lang="ro-RO" sz="2400" dirty="0" smtClean="0">
                <a:latin typeface="Palatino Linotype" panose="02040502050505030304" pitchFamily="18" charset="0"/>
              </a:rPr>
              <a:t>= AX – quotient</a:t>
            </a:r>
          </a:p>
          <a:p>
            <a:pPr marL="0" indent="0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						                              and DX – remainder</a:t>
            </a:r>
          </a:p>
          <a:p>
            <a:pPr marL="0" indent="0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</a:t>
            </a:r>
            <a:r>
              <a:rPr lang="ro-RO" sz="2400" dirty="0">
                <a:latin typeface="Palatino Linotype" panose="02040502050505030304" pitchFamily="18" charset="0"/>
              </a:rPr>
              <a:t>is reg/mem32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DIV </a:t>
            </a:r>
            <a:r>
              <a:rPr lang="ro-RO" sz="2400" b="1" dirty="0">
                <a:latin typeface="Palatino Linotype" panose="02040502050505030304" pitchFamily="18" charset="0"/>
              </a:rPr>
              <a:t>reg/mem32 </a:t>
            </a:r>
            <a:r>
              <a:rPr lang="ro-RO" sz="2400" dirty="0">
                <a:latin typeface="Palatino Linotype" panose="02040502050505030304" pitchFamily="18" charset="0"/>
              </a:rPr>
              <a:t>=&gt; </a:t>
            </a:r>
            <a:r>
              <a:rPr lang="ro-RO" sz="2400" dirty="0" smtClean="0">
                <a:latin typeface="Palatino Linotype" panose="02040502050505030304" pitchFamily="18" charset="0"/>
              </a:rPr>
              <a:t>EDX:EAX / reg/mem32 = EAX – quotient</a:t>
            </a:r>
          </a:p>
          <a:p>
            <a:pPr marL="0" indent="0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						                                   and EDX – remainder</a:t>
            </a:r>
          </a:p>
          <a:p>
            <a:pPr marL="0" indent="0">
              <a:buNone/>
            </a:pPr>
            <a:endParaRPr lang="ro-RO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365125"/>
            <a:ext cx="53625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 dirty="0" smtClean="0">
                <a:latin typeface="Palatino Linotype" panose="02040502050505030304" pitchFamily="18" charset="0"/>
              </a:rPr>
              <a:t>Examples: </a:t>
            </a:r>
            <a:br>
              <a:rPr lang="ro-RO" sz="2400" b="1" dirty="0" smtClean="0">
                <a:latin typeface="Palatino Linotype" panose="02040502050505030304" pitchFamily="18" charset="0"/>
              </a:rPr>
            </a:br>
            <a:r>
              <a:rPr lang="ro-RO" sz="2400" b="1" dirty="0" smtClean="0">
                <a:latin typeface="Palatino Linotype" panose="02040502050505030304" pitchFamily="18" charset="0"/>
              </a:rPr>
              <a:t>op </a:t>
            </a:r>
            <a:r>
              <a:rPr lang="ro-RO" sz="2400" b="1" dirty="0">
                <a:latin typeface="Palatino Linotype" panose="02040502050505030304" pitchFamily="18" charset="0"/>
              </a:rPr>
              <a:t>is reg/mem8 =&gt; DIV reg/mem8 =&gt; AX / reg/mem8  = AL – </a:t>
            </a:r>
            <a:r>
              <a:rPr lang="ro-RO" sz="2400" b="1" dirty="0" smtClean="0">
                <a:latin typeface="Palatino Linotype" panose="02040502050505030304" pitchFamily="18" charset="0"/>
              </a:rPr>
              <a:t>quotient and </a:t>
            </a:r>
            <a:r>
              <a:rPr lang="ro-RO" sz="2400" b="1" dirty="0">
                <a:latin typeface="Palatino Linotype" panose="02040502050505030304" pitchFamily="18" charset="0"/>
              </a:rPr>
              <a:t>AH – </a:t>
            </a:r>
            <a:r>
              <a:rPr lang="ro-RO" sz="2400" b="1" dirty="0" smtClean="0">
                <a:latin typeface="Palatino Linotype" panose="02040502050505030304" pitchFamily="18" charset="0"/>
              </a:rPr>
              <a:t>remainder</a:t>
            </a:r>
            <a:endParaRPr lang="ro-RO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 dirty="0">
                <a:latin typeface="Palatino Linotype" panose="02040502050505030304" pitchFamily="18" charset="0"/>
              </a:rPr>
              <a:t>Eg. 1: m/n = &gt; </a:t>
            </a:r>
            <a:r>
              <a:rPr lang="ro-RO" sz="2200" i="1" dirty="0" smtClean="0">
                <a:latin typeface="Palatino Linotype" panose="02040502050505030304" pitchFamily="18" charset="0"/>
              </a:rPr>
              <a:t>word/byte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 </a:t>
            </a:r>
            <a:r>
              <a:rPr lang="ro-RO" sz="2200" dirty="0">
                <a:latin typeface="Palatino Linotype" panose="02040502050505030304" pitchFamily="18" charset="0"/>
              </a:rPr>
              <a:t>dw 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n </a:t>
            </a:r>
            <a:r>
              <a:rPr lang="ro-RO" sz="2200" dirty="0" smtClean="0">
                <a:latin typeface="Palatino Linotype" panose="02040502050505030304" pitchFamily="18" charset="0"/>
              </a:rPr>
              <a:t>db </a:t>
            </a:r>
            <a:r>
              <a:rPr lang="ro-RO" sz="2200" dirty="0">
                <a:latin typeface="Palatino Linotype" panose="02040502050505030304" pitchFamily="18" charset="0"/>
              </a:rPr>
              <a:t>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Div byte[n</a:t>
            </a:r>
            <a:r>
              <a:rPr lang="ro-RO" sz="2200" dirty="0">
                <a:latin typeface="Palatino Linotype" panose="02040502050505030304" pitchFamily="18" charset="0"/>
              </a:rPr>
              <a:t>]  </a:t>
            </a:r>
            <a:r>
              <a:rPr lang="ro-RO" sz="2200" dirty="0" smtClean="0">
                <a:latin typeface="Palatino Linotype" panose="02040502050505030304" pitchFamily="18" charset="0"/>
              </a:rPr>
              <a:t>;ax</a:t>
            </a:r>
            <a:r>
              <a:rPr lang="ro-RO" sz="2200" dirty="0">
                <a:latin typeface="Palatino Linotype" panose="02040502050505030304" pitchFamily="18" charset="0"/>
              </a:rPr>
              <a:t>/[n] = </a:t>
            </a:r>
            <a:r>
              <a:rPr lang="ro-RO" sz="2200" dirty="0" smtClean="0">
                <a:latin typeface="Palatino Linotype" panose="02040502050505030304" pitchFamily="18" charset="0"/>
              </a:rPr>
              <a:t>al-cat</a:t>
            </a:r>
            <a:r>
              <a:rPr lang="ro-RO" sz="2200" dirty="0">
                <a:latin typeface="Palatino Linotype" panose="02040502050505030304" pitchFamily="18" charset="0"/>
              </a:rPr>
              <a:t>, 			         </a:t>
            </a:r>
            <a:r>
              <a:rPr lang="ro-RO" sz="2200" dirty="0" smtClean="0">
                <a:latin typeface="Palatino Linotype" panose="02040502050505030304" pitchFamily="18" charset="0"/>
              </a:rPr>
              <a:t>;</a:t>
            </a:r>
            <a:r>
              <a:rPr lang="ro-RO" sz="2200" dirty="0">
                <a:latin typeface="Palatino Linotype" panose="02040502050505030304" pitchFamily="18" charset="0"/>
              </a:rPr>
              <a:t>a</a:t>
            </a:r>
            <a:r>
              <a:rPr lang="ro-RO" sz="2200" dirty="0" smtClean="0">
                <a:latin typeface="Palatino Linotype" panose="02040502050505030304" pitchFamily="18" charset="0"/>
              </a:rPr>
              <a:t>h –rest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 dirty="0">
                <a:latin typeface="Palatino Linotype" panose="02040502050505030304" pitchFamily="18" charset="0"/>
              </a:rPr>
              <a:t>Eg. 2:  5/r =&gt; </a:t>
            </a:r>
            <a:r>
              <a:rPr lang="ro-RO" sz="2200" i="1" dirty="0" smtClean="0">
                <a:latin typeface="Palatino Linotype" panose="02040502050505030304" pitchFamily="18" charset="0"/>
              </a:rPr>
              <a:t>constant/byte</a:t>
            </a:r>
            <a:endParaRPr lang="ro-RO" sz="2200" i="1" dirty="0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div byte[r</a:t>
            </a:r>
            <a:r>
              <a:rPr lang="ro-RO" sz="2200" dirty="0">
                <a:latin typeface="Palatino Linotype" panose="02040502050505030304" pitchFamily="18" charset="0"/>
              </a:rPr>
              <a:t>]  </a:t>
            </a:r>
            <a:r>
              <a:rPr lang="ro-RO" sz="2200" dirty="0" smtClean="0">
                <a:latin typeface="Palatino Linotype" panose="02040502050505030304" pitchFamily="18" charset="0"/>
              </a:rPr>
              <a:t>;ax</a:t>
            </a:r>
            <a:r>
              <a:rPr lang="ro-RO" sz="2200" dirty="0">
                <a:latin typeface="Palatino Linotype" panose="02040502050505030304" pitchFamily="18" charset="0"/>
              </a:rPr>
              <a:t>/[r] = </a:t>
            </a:r>
            <a:r>
              <a:rPr lang="ro-RO" sz="2200" dirty="0" smtClean="0">
                <a:latin typeface="Palatino Linotype" panose="02040502050505030304" pitchFamily="18" charset="0"/>
              </a:rPr>
              <a:t>al-cat, ah-rest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 dirty="0">
                <a:latin typeface="Palatino Linotype" panose="02040502050505030304" pitchFamily="18" charset="0"/>
              </a:rPr>
              <a:t>Eg. 3: a/b =&gt; </a:t>
            </a:r>
            <a:r>
              <a:rPr lang="ro-RO" sz="2200" i="1" dirty="0" smtClean="0">
                <a:latin typeface="Palatino Linotype" panose="02040502050505030304" pitchFamily="18" charset="0"/>
              </a:rPr>
              <a:t>byte/byte</a:t>
            </a:r>
            <a:endParaRPr lang="ro-RO" sz="2200" i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a </a:t>
            </a:r>
            <a:r>
              <a:rPr lang="ro-RO" sz="2200" dirty="0">
                <a:latin typeface="Palatino Linotype" panose="02040502050505030304" pitchFamily="18" charset="0"/>
              </a:rPr>
              <a:t>db 20 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b </a:t>
            </a:r>
            <a:r>
              <a:rPr lang="ro-RO" sz="2200" dirty="0" smtClean="0">
                <a:latin typeface="Palatino Linotype" panose="02040502050505030304" pitchFamily="18" charset="0"/>
              </a:rPr>
              <a:t>db </a:t>
            </a:r>
            <a:r>
              <a:rPr lang="ro-RO" sz="2200" dirty="0">
                <a:latin typeface="Palatino Linotype" panose="02040502050505030304" pitchFamily="18" charset="0"/>
              </a:rPr>
              <a:t>6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ah, 0    ;ax = [a]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bl, </a:t>
            </a:r>
            <a:r>
              <a:rPr lang="ro-RO" sz="2200" dirty="0">
                <a:latin typeface="Palatino Linotype" panose="02040502050505030304" pitchFamily="18" charset="0"/>
              </a:rPr>
              <a:t>[b]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div </a:t>
            </a:r>
            <a:r>
              <a:rPr lang="ro-RO" sz="2200" dirty="0" smtClean="0">
                <a:latin typeface="Palatino Linotype" panose="02040502050505030304" pitchFamily="18" charset="0"/>
              </a:rPr>
              <a:t>bl   </a:t>
            </a:r>
            <a:r>
              <a:rPr lang="ro-RO" sz="2200" dirty="0">
                <a:latin typeface="Palatino Linotype" panose="02040502050505030304" pitchFamily="18" charset="0"/>
              </a:rPr>
              <a:t>;   </a:t>
            </a:r>
            <a:r>
              <a:rPr lang="ro-RO" sz="2200" dirty="0" smtClean="0">
                <a:latin typeface="Palatino Linotype" panose="02040502050505030304" pitchFamily="18" charset="0"/>
              </a:rPr>
              <a:t>ax </a:t>
            </a:r>
            <a:r>
              <a:rPr lang="ro-RO" sz="2200" dirty="0">
                <a:latin typeface="Palatino Linotype" panose="02040502050505030304" pitchFamily="18" charset="0"/>
              </a:rPr>
              <a:t>/ </a:t>
            </a:r>
            <a:r>
              <a:rPr lang="ro-RO" sz="2200" dirty="0" smtClean="0">
                <a:latin typeface="Palatino Linotype" panose="02040502050505030304" pitchFamily="18" charset="0"/>
              </a:rPr>
              <a:t>bl </a:t>
            </a:r>
            <a:r>
              <a:rPr lang="ro-RO" sz="2200" dirty="0">
                <a:latin typeface="Palatino Linotype" panose="02040502050505030304" pitchFamily="18" charset="0"/>
              </a:rPr>
              <a:t>= a/b = </a:t>
            </a:r>
            <a:r>
              <a:rPr lang="ro-RO" sz="2200" dirty="0" smtClean="0">
                <a:latin typeface="Palatino Linotype" panose="02040502050505030304" pitchFamily="18" charset="0"/>
              </a:rPr>
              <a:t>al </a:t>
            </a:r>
            <a:r>
              <a:rPr lang="ro-RO" sz="2200" dirty="0">
                <a:latin typeface="Palatino Linotype" panose="02040502050505030304" pitchFamily="18" charset="0"/>
              </a:rPr>
              <a:t>cat,       				; </a:t>
            </a:r>
            <a:r>
              <a:rPr lang="ro-RO" sz="2200" dirty="0" smtClean="0">
                <a:latin typeface="Palatino Linotype" panose="02040502050505030304" pitchFamily="18" charset="0"/>
              </a:rPr>
              <a:t>ah-rest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8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2400" b="1" dirty="0" smtClean="0">
                <a:latin typeface="Palatino Linotype" panose="02040502050505030304" pitchFamily="18" charset="0"/>
              </a:rPr>
              <a:t>Examples: </a:t>
            </a:r>
            <a:br>
              <a:rPr lang="ro-RO" sz="2400" b="1" dirty="0" smtClean="0">
                <a:latin typeface="Palatino Linotype" panose="02040502050505030304" pitchFamily="18" charset="0"/>
              </a:rPr>
            </a:br>
            <a:r>
              <a:rPr lang="ro-RO" sz="2400" b="1" dirty="0" smtClean="0">
                <a:latin typeface="Palatino Linotype" panose="02040502050505030304" pitchFamily="18" charset="0"/>
              </a:rPr>
              <a:t>op </a:t>
            </a:r>
            <a:r>
              <a:rPr lang="ro-RO" sz="2400" b="1" dirty="0">
                <a:latin typeface="Palatino Linotype" panose="02040502050505030304" pitchFamily="18" charset="0"/>
              </a:rPr>
              <a:t>is reg/mem16 =&gt; DIV reg/mem16 =&gt; DX:AX / reg/mem16 = AX – </a:t>
            </a:r>
            <a:r>
              <a:rPr lang="ro-RO" sz="2400" b="1" dirty="0" smtClean="0">
                <a:latin typeface="Palatino Linotype" panose="02040502050505030304" pitchFamily="18" charset="0"/>
              </a:rPr>
              <a:t>quotient and </a:t>
            </a:r>
            <a:r>
              <a:rPr lang="ro-RO" sz="2400" b="1" dirty="0">
                <a:latin typeface="Palatino Linotype" panose="02040502050505030304" pitchFamily="18" charset="0"/>
              </a:rPr>
              <a:t>DX – </a:t>
            </a:r>
            <a:r>
              <a:rPr lang="ro-RO" sz="2400" b="1" dirty="0" smtClean="0">
                <a:latin typeface="Palatino Linotype" panose="02040502050505030304" pitchFamily="18" charset="0"/>
              </a:rPr>
              <a:t>remainder</a:t>
            </a:r>
            <a:endParaRPr lang="ro-RO" sz="24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Eg. 1: m/n = &gt; word/word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 dw 31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n dw 10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[m]  ; 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dx, 0    ;dx:ax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Div word[n]  ;dx:ax/[n] = ax-cat, 			         ;dx,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Eg. 2:  5/r =&gt; constant/word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</a:t>
            </a:r>
            <a:r>
              <a:rPr lang="ro-RO" sz="2200" dirty="0" smtClean="0">
                <a:latin typeface="Palatino Linotype" panose="02040502050505030304" pitchFamily="18" charset="0"/>
              </a:rPr>
              <a:t>iv word[r]  ;dx:ax/[r] = ax-cat, 			                          ;dx- 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Eg. 3: a/b =&gt; byte/word</a:t>
            </a:r>
          </a:p>
          <a:p>
            <a:pPr marL="0" indent="0">
              <a:buNone/>
            </a:pPr>
            <a:endParaRPr lang="ro-RO" sz="22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a db 20 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b</a:t>
            </a:r>
            <a:r>
              <a:rPr lang="ro-RO" sz="2200" dirty="0" smtClean="0">
                <a:latin typeface="Palatino Linotype" panose="02040502050505030304" pitchFamily="18" charset="0"/>
              </a:rPr>
              <a:t> dw 6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al, [a]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ah, 0    ;ax = [a]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DX, 0   ;dx:ax = [a]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bx, [b]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</a:t>
            </a:r>
            <a:r>
              <a:rPr lang="ro-RO" sz="2200" dirty="0" smtClean="0">
                <a:latin typeface="Palatino Linotype" panose="02040502050505030304" pitchFamily="18" charset="0"/>
              </a:rPr>
              <a:t>iv bx   ;   dx:ax / bx = a/b = ax cat,       				;   dx rest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4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 dirty="0" smtClean="0">
                <a:latin typeface="Palatino Linotype" panose="02040502050505030304" pitchFamily="18" charset="0"/>
              </a:rPr>
              <a:t>Examples: </a:t>
            </a:r>
            <a:br>
              <a:rPr lang="ro-RO" sz="2400" b="1" dirty="0" smtClean="0">
                <a:latin typeface="Palatino Linotype" panose="02040502050505030304" pitchFamily="18" charset="0"/>
              </a:rPr>
            </a:br>
            <a:r>
              <a:rPr lang="ro-RO" sz="2400" b="1" dirty="0" smtClean="0">
                <a:latin typeface="Palatino Linotype" panose="02040502050505030304" pitchFamily="18" charset="0"/>
              </a:rPr>
              <a:t>op </a:t>
            </a:r>
            <a:r>
              <a:rPr lang="ro-RO" sz="2400" b="1" dirty="0">
                <a:latin typeface="Palatino Linotype" panose="02040502050505030304" pitchFamily="18" charset="0"/>
              </a:rPr>
              <a:t>is reg/mem32 =&gt; DIV reg/mem32 =&gt; EDX:EAX / reg/mem32 = EAX – </a:t>
            </a:r>
            <a:r>
              <a:rPr lang="ro-RO" sz="2400" b="1" dirty="0" smtClean="0">
                <a:latin typeface="Palatino Linotype" panose="02040502050505030304" pitchFamily="18" charset="0"/>
              </a:rPr>
              <a:t>quotient and </a:t>
            </a:r>
            <a:r>
              <a:rPr lang="ro-RO" sz="2400" b="1" dirty="0">
                <a:latin typeface="Palatino Linotype" panose="02040502050505030304" pitchFamily="18" charset="0"/>
              </a:rPr>
              <a:t>EDX –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631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sz="2000" i="1" dirty="0" smtClean="0">
                <a:latin typeface="Palatino Linotype" panose="02040502050505030304" pitchFamily="18" charset="0"/>
              </a:rPr>
              <a:t>Eg. 1: m/n = &gt; 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 dw 32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n dd 11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eax, 0    ; eax=0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ax, [m]  ; 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edx, 0    ;edx:eax = [m]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div dword[n]  ;edx:eax/[n] = eax-cat, 			         ;edx, rest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i="1" dirty="0" smtClean="0">
                <a:latin typeface="Palatino Linotype" panose="02040502050505030304" pitchFamily="18" charset="0"/>
              </a:rPr>
              <a:t>Eg. 2:  5/r =&gt; constant/doubleword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r dd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eax, 5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mov edx,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000" dirty="0" smtClean="0">
                <a:latin typeface="Palatino Linotype" panose="02040502050505030304" pitchFamily="18" charset="0"/>
              </a:rPr>
              <a:t>div dword[r]  ;edx:eax/[r] = eax-cat, edx- rest</a:t>
            </a:r>
            <a:endParaRPr lang="ro-RO" sz="20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963102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spcBef>
                <a:spcPts val="600"/>
              </a:spcBef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Eg. 3: a/b =&gt; byte/doubleword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a db 16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b  dd 3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eax, 0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al, [a] ; eax=[a]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edx, 0 </a:t>
            </a:r>
          </a:p>
          <a:p>
            <a:pPr marL="0" indent="0" fontAlgn="base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div dword[b]  ;eax – cat, edx avem rest </a:t>
            </a:r>
          </a:p>
          <a:p>
            <a:pPr marL="0" indent="0">
              <a:spcBef>
                <a:spcPts val="600"/>
              </a:spcBef>
              <a:buNone/>
            </a:pPr>
            <a:endParaRPr lang="ro-RO" sz="2200" i="1" dirty="0" smtClean="0">
              <a:latin typeface="Palatino Linotype" panose="0204050205050503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Eg. 4 c/d =&gt;word/doubleword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c dw 41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</a:t>
            </a:r>
            <a:r>
              <a:rPr lang="ro-RO" sz="2200" dirty="0" smtClean="0">
                <a:latin typeface="Palatino Linotype" panose="02040502050505030304" pitchFamily="18" charset="0"/>
              </a:rPr>
              <a:t> dd 10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eax,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[c] ; eax = [c]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ov edx,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</a:t>
            </a:r>
            <a:r>
              <a:rPr lang="ro-RO" sz="2200" dirty="0" smtClean="0">
                <a:latin typeface="Palatino Linotype" panose="02040502050505030304" pitchFamily="18" charset="0"/>
              </a:rPr>
              <a:t>iv dword[d] ;eax – cat, edx, avem rest 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4583"/>
            <a:ext cx="10515600" cy="5432380"/>
          </a:xfrm>
        </p:spPr>
        <p:txBody>
          <a:bodyPr/>
          <a:lstStyle/>
          <a:p>
            <a:pPr marL="0" indent="0">
              <a:buNone/>
            </a:pPr>
            <a:r>
              <a:rPr lang="ro-RO" b="1" dirty="0" smtClean="0">
                <a:latin typeface="Palatino Linotype" panose="02040502050505030304" pitchFamily="18" charset="0"/>
              </a:rPr>
              <a:t>Probl </a:t>
            </a:r>
            <a:r>
              <a:rPr lang="ro-RO" b="1" dirty="0">
                <a:latin typeface="Palatino Linotype" panose="02040502050505030304" pitchFamily="18" charset="0"/>
              </a:rPr>
              <a:t>- in unsigned </a:t>
            </a:r>
            <a:r>
              <a:rPr lang="ro-RO" b="1" dirty="0" smtClean="0">
                <a:latin typeface="Palatino Linotype" panose="02040502050505030304" pitchFamily="18" charset="0"/>
              </a:rPr>
              <a:t>representation (all variables &gt;0, rez&gt;0)</a:t>
            </a: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A/B – C*2 + </a:t>
            </a:r>
            <a:r>
              <a:rPr lang="ro-RO" dirty="0" smtClean="0">
                <a:latin typeface="Palatino Linotype" panose="02040502050505030304" pitchFamily="18" charset="0"/>
              </a:rPr>
              <a:t>D – 12h</a:t>
            </a: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A BYTE</a:t>
            </a: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B WORD</a:t>
            </a: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C WORD</a:t>
            </a: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D – DOUBLEWORD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54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 smtClean="0">
                <a:solidFill>
                  <a:srgbClr val="FF0000"/>
                </a:solidFill>
                <a:latin typeface="Palatino Linotype" panose="02040502050505030304" pitchFamily="18" charset="0"/>
              </a:rPr>
              <a:t>!!!</a:t>
            </a:r>
            <a:endParaRPr lang="ro-RO" sz="32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87612" y="2854036"/>
          <a:ext cx="6998278" cy="3703784"/>
        </p:xfrm>
        <a:graphic>
          <a:graphicData uri="http://schemas.openxmlformats.org/drawingml/2006/table">
            <a:tbl>
              <a:tblPr/>
              <a:tblGrid>
                <a:gridCol w="2251317">
                  <a:extLst>
                    <a:ext uri="{9D8B030D-6E8A-4147-A177-3AD203B41FA5}">
                      <a16:colId xmlns:a16="http://schemas.microsoft.com/office/drawing/2014/main" val="993794611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983121971"/>
                    </a:ext>
                  </a:extLst>
                </a:gridCol>
                <a:gridCol w="663179">
                  <a:extLst>
                    <a:ext uri="{9D8B030D-6E8A-4147-A177-3AD203B41FA5}">
                      <a16:colId xmlns:a16="http://schemas.microsoft.com/office/drawing/2014/main" val="1927603679"/>
                    </a:ext>
                  </a:extLst>
                </a:gridCol>
                <a:gridCol w="785343">
                  <a:extLst>
                    <a:ext uri="{9D8B030D-6E8A-4147-A177-3AD203B41FA5}">
                      <a16:colId xmlns:a16="http://schemas.microsoft.com/office/drawing/2014/main" val="1713703877"/>
                    </a:ext>
                  </a:extLst>
                </a:gridCol>
                <a:gridCol w="1413616">
                  <a:extLst>
                    <a:ext uri="{9D8B030D-6E8A-4147-A177-3AD203B41FA5}">
                      <a16:colId xmlns:a16="http://schemas.microsoft.com/office/drawing/2014/main" val="1632526684"/>
                    </a:ext>
                  </a:extLst>
                </a:gridCol>
                <a:gridCol w="1221644">
                  <a:extLst>
                    <a:ext uri="{9D8B030D-6E8A-4147-A177-3AD203B41FA5}">
                      <a16:colId xmlns:a16="http://schemas.microsoft.com/office/drawing/2014/main" val="1493446610"/>
                    </a:ext>
                  </a:extLst>
                </a:gridCol>
              </a:tblGrid>
              <a:tr h="467354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Dimensions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 bits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 bits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16 bits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32 bits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64 bits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56775"/>
                  </a:ext>
                </a:extLst>
              </a:tr>
              <a:tr h="467354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Data Type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byte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byte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word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doubleword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</a:rPr>
                        <a:t>quadword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8846"/>
                  </a:ext>
                </a:extLst>
              </a:tr>
              <a:tr h="934709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Number of Hexadecimal digits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07864"/>
                  </a:ext>
                </a:extLst>
              </a:tr>
              <a:tr h="4673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ro-RO" sz="18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Registers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EDX:EAX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863098"/>
                  </a:ext>
                </a:extLst>
              </a:tr>
              <a:tr h="455671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BX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EBX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80762"/>
                  </a:ext>
                </a:extLst>
              </a:tr>
              <a:tr h="455671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ECX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ECX:EBX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37560"/>
                  </a:ext>
                </a:extLst>
              </a:tr>
              <a:tr h="455671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EDX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7049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4" y="134216"/>
            <a:ext cx="4572000" cy="465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6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4153546"/>
            <a:ext cx="9144000" cy="211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latin typeface="Palatino Linotype" panose="02040502050505030304" pitchFamily="18" charset="0"/>
              </a:rPr>
              <a:t>Instructions for unsigned </a:t>
            </a:r>
            <a:r>
              <a:rPr lang="en-US" sz="4000" b="1" dirty="0" smtClean="0">
                <a:latin typeface="Palatino Linotype" panose="02040502050505030304" pitchFamily="18" charset="0"/>
              </a:rPr>
              <a:t>numbers</a:t>
            </a:r>
            <a:endParaRPr lang="ro-RO" sz="4000" b="1" dirty="0" smtClean="0">
              <a:latin typeface="Palatino Linotype" panose="0204050205050503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o-RO" sz="4000" dirty="0" smtClean="0">
                <a:latin typeface="Palatino Linotype" panose="02040502050505030304" pitchFamily="18" charset="0"/>
              </a:rPr>
              <a:t>MOVZX – move with Zero Extended</a:t>
            </a:r>
            <a:r>
              <a:rPr lang="en-US" sz="4000" dirty="0" smtClean="0">
                <a:latin typeface="Palatino Linotype" panose="02040502050505030304" pitchFamily="18" charset="0"/>
              </a:rPr>
              <a:t> </a:t>
            </a:r>
            <a:endParaRPr lang="en-US" sz="4000" dirty="0">
              <a:latin typeface="Palatino Linotype" panose="0204050205050503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o-RO" sz="4000" dirty="0" smtClean="0">
                <a:latin typeface="Palatino Linotype" panose="02040502050505030304" pitchFamily="18" charset="0"/>
              </a:rPr>
              <a:t>MUL</a:t>
            </a:r>
            <a:r>
              <a:rPr lang="en-US" sz="4000" dirty="0" smtClean="0">
                <a:latin typeface="Palatino Linotype" panose="02040502050505030304" pitchFamily="18" charset="0"/>
              </a:rPr>
              <a:t> </a:t>
            </a:r>
            <a:r>
              <a:rPr lang="en-US" sz="4000" dirty="0">
                <a:latin typeface="Palatino Linotype" panose="02040502050505030304" pitchFamily="18" charset="0"/>
              </a:rPr>
              <a:t>- multiplication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o-RO" sz="4000" dirty="0" smtClean="0">
                <a:latin typeface="Palatino Linotype" panose="02040502050505030304" pitchFamily="18" charset="0"/>
              </a:rPr>
              <a:t>DIV </a:t>
            </a:r>
            <a:r>
              <a:rPr lang="en-US" sz="4000" dirty="0" smtClean="0">
                <a:latin typeface="Palatino Linotype" panose="02040502050505030304" pitchFamily="18" charset="0"/>
              </a:rPr>
              <a:t>- </a:t>
            </a:r>
            <a:r>
              <a:rPr lang="en-US" sz="4000" dirty="0">
                <a:latin typeface="Palatino Linotype" panose="02040502050505030304" pitchFamily="18" charset="0"/>
              </a:rPr>
              <a:t>division</a:t>
            </a:r>
            <a:endParaRPr lang="ro-RO" sz="4000" dirty="0">
              <a:latin typeface="Palatino Linotype" panose="0204050205050503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57090" y="3602037"/>
            <a:ext cx="5514110" cy="294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o-RO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r>
              <a:rPr lang="ro-RO" sz="2800" b="1" dirty="0" smtClean="0">
                <a:latin typeface="Palatino Linotype" panose="02040502050505030304" pitchFamily="18" charset="0"/>
              </a:rPr>
              <a:t>Multiplication and Division instructions for unsigned </a:t>
            </a:r>
            <a:r>
              <a:rPr lang="ro-RO" sz="2800" b="1" dirty="0">
                <a:latin typeface="Palatino Linotype" panose="02040502050505030304" pitchFamily="18" charset="0"/>
              </a:rPr>
              <a:t>representation (Unsigned representation – contains natural numbers)</a:t>
            </a:r>
            <a:endParaRPr lang="ro-R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o-RO" b="1" dirty="0" smtClean="0">
              <a:latin typeface="Palatino Linotype" panose="02040502050505030304" pitchFamily="18" charset="0"/>
            </a:endParaRPr>
          </a:p>
          <a:p>
            <a:pPr marL="0" indent="0" algn="ctr">
              <a:buNone/>
            </a:pPr>
            <a:r>
              <a:rPr lang="ro-RO" b="1" dirty="0" smtClean="0">
                <a:latin typeface="Palatino Linotype" panose="02040502050505030304" pitchFamily="18" charset="0"/>
              </a:rPr>
              <a:t>Unsigned </a:t>
            </a:r>
            <a:r>
              <a:rPr lang="ro-RO" b="1" dirty="0">
                <a:latin typeface="Palatino Linotype" panose="02040502050505030304" pitchFamily="18" charset="0"/>
              </a:rPr>
              <a:t>representation – contains natural </a:t>
            </a:r>
            <a:r>
              <a:rPr lang="ro-RO" b="1" dirty="0" smtClean="0">
                <a:latin typeface="Palatino Linotype" panose="02040502050505030304" pitchFamily="18" charset="0"/>
              </a:rPr>
              <a:t>numbers [&gt;0]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288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MOVZX instruction (</a:t>
            </a:r>
            <a:r>
              <a:rPr lang="en-US" sz="3200" b="1" i="1" dirty="0">
                <a:latin typeface="Palatino Linotype" panose="02040502050505030304" pitchFamily="18" charset="0"/>
              </a:rPr>
              <a:t>move with zero-extend</a:t>
            </a:r>
            <a:r>
              <a:rPr lang="en-US" sz="3200" b="1" dirty="0">
                <a:latin typeface="Palatino Linotype" panose="02040502050505030304" pitchFamily="18" charset="0"/>
              </a:rPr>
              <a:t>) 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Palatino Linotype" panose="02040502050505030304" pitchFamily="18" charset="0"/>
              </a:rPr>
              <a:t>- </a:t>
            </a:r>
            <a:r>
              <a:rPr lang="en-US" dirty="0">
                <a:latin typeface="Palatino Linotype" panose="02040502050505030304" pitchFamily="18" charset="0"/>
              </a:rPr>
              <a:t>copies the contents of a source operand into a destination operand and zero-extends the value to 16 or 32 bits </a:t>
            </a:r>
          </a:p>
          <a:p>
            <a:pPr marL="0" indent="0">
              <a:buNone/>
            </a:pP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MOVZX </a:t>
            </a:r>
            <a:r>
              <a:rPr lang="ro-RO" i="1" dirty="0">
                <a:latin typeface="Palatino Linotype" panose="02040502050505030304" pitchFamily="18" charset="0"/>
              </a:rPr>
              <a:t>reg16, reg/mem8 </a:t>
            </a: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dirty="0" smtClean="0">
                <a:latin typeface="Palatino Linotype" panose="02040502050505030304" pitchFamily="18" charset="0"/>
              </a:rPr>
              <a:t>MOVZX </a:t>
            </a:r>
            <a:r>
              <a:rPr lang="ro-RO" i="1" dirty="0">
                <a:latin typeface="Palatino Linotype" panose="02040502050505030304" pitchFamily="18" charset="0"/>
              </a:rPr>
              <a:t>reg32, reg/mem8 </a:t>
            </a: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MOVZX </a:t>
            </a:r>
            <a:r>
              <a:rPr lang="ro-RO" i="1" dirty="0">
                <a:latin typeface="Palatino Linotype" panose="02040502050505030304" pitchFamily="18" charset="0"/>
              </a:rPr>
              <a:t>reg32, reg/mem16 </a:t>
            </a: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b="1" i="1" dirty="0" smtClean="0">
                <a:latin typeface="Palatino Linotype" panose="02040502050505030304" pitchFamily="18" charset="0"/>
              </a:rPr>
              <a:t>Examples:</a:t>
            </a:r>
          </a:p>
          <a:p>
            <a:pPr marL="0" indent="0">
              <a:buNone/>
            </a:pPr>
            <a:endParaRPr lang="ro-RO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Palatino Linotype" panose="02040502050505030304" pitchFamily="18" charset="0"/>
              </a:rPr>
              <a:t>mov</a:t>
            </a:r>
            <a:r>
              <a:rPr lang="en-US" b="1" dirty="0" smtClean="0">
                <a:latin typeface="Palatino Linotype" panose="02040502050505030304" pitchFamily="18" charset="0"/>
              </a:rPr>
              <a:t> </a:t>
            </a:r>
            <a:r>
              <a:rPr lang="en-US" b="1" dirty="0" err="1">
                <a:latin typeface="Palatino Linotype" panose="02040502050505030304" pitchFamily="18" charset="0"/>
              </a:rPr>
              <a:t>bx</a:t>
            </a:r>
            <a:r>
              <a:rPr lang="en-US" b="1" dirty="0">
                <a:latin typeface="Palatino Linotype" panose="02040502050505030304" pitchFamily="18" charset="0"/>
              </a:rPr>
              <a:t>, 0A69Bh </a:t>
            </a:r>
            <a:r>
              <a:rPr lang="en-US" dirty="0">
                <a:latin typeface="Palatino Linotype" panose="02040502050505030304" pitchFamily="18" charset="0"/>
              </a:rPr>
              <a:t>;(in </a:t>
            </a:r>
            <a:r>
              <a:rPr lang="en-US" dirty="0" err="1">
                <a:latin typeface="Palatino Linotype" panose="02040502050505030304" pitchFamily="18" charset="0"/>
              </a:rPr>
              <a:t>bl</a:t>
            </a:r>
            <a:r>
              <a:rPr lang="en-US" dirty="0">
                <a:latin typeface="Palatino Linotype" panose="02040502050505030304" pitchFamily="18" charset="0"/>
              </a:rPr>
              <a:t> is 9B and in </a:t>
            </a:r>
            <a:r>
              <a:rPr lang="en-US" dirty="0" err="1">
                <a:latin typeface="Palatino Linotype" panose="02040502050505030304" pitchFamily="18" charset="0"/>
              </a:rPr>
              <a:t>bh</a:t>
            </a:r>
            <a:r>
              <a:rPr lang="en-US" dirty="0">
                <a:latin typeface="Palatino Linotype" panose="02040502050505030304" pitchFamily="18" charset="0"/>
              </a:rPr>
              <a:t> is A6) </a:t>
            </a:r>
          </a:p>
          <a:p>
            <a:pPr marL="0" indent="0">
              <a:buNone/>
            </a:pPr>
            <a:r>
              <a:rPr lang="ro-RO" dirty="0" smtClean="0">
                <a:latin typeface="Palatino Linotype" panose="02040502050505030304" pitchFamily="18" charset="0"/>
              </a:rPr>
              <a:t>movzx </a:t>
            </a:r>
            <a:r>
              <a:rPr lang="ro-RO" dirty="0">
                <a:latin typeface="Palatino Linotype" panose="02040502050505030304" pitchFamily="18" charset="0"/>
              </a:rPr>
              <a:t>eax, bx ; EAX = 0000A69Bh </a:t>
            </a:r>
          </a:p>
          <a:p>
            <a:pPr marL="0" indent="0">
              <a:buNone/>
            </a:pPr>
            <a:r>
              <a:rPr lang="ro-RO" dirty="0" smtClean="0">
                <a:latin typeface="Palatino Linotype" panose="02040502050505030304" pitchFamily="18" charset="0"/>
              </a:rPr>
              <a:t>movzx </a:t>
            </a:r>
            <a:r>
              <a:rPr lang="ro-RO" dirty="0">
                <a:latin typeface="Palatino Linotype" panose="02040502050505030304" pitchFamily="18" charset="0"/>
              </a:rPr>
              <a:t>edx, bl ; EDX = 0000009Bh </a:t>
            </a:r>
          </a:p>
          <a:p>
            <a:pPr marL="0" indent="0">
              <a:buNone/>
            </a:pPr>
            <a:r>
              <a:rPr lang="ro-RO" dirty="0" smtClean="0">
                <a:latin typeface="Palatino Linotype" panose="02040502050505030304" pitchFamily="18" charset="0"/>
              </a:rPr>
              <a:t>movzx </a:t>
            </a:r>
            <a:r>
              <a:rPr lang="ro-RO" dirty="0">
                <a:latin typeface="Palatino Linotype" panose="02040502050505030304" pitchFamily="18" charset="0"/>
              </a:rPr>
              <a:t>cx, bl ; CX = 009Bh </a:t>
            </a:r>
          </a:p>
          <a:p>
            <a:pPr marL="0" indent="0">
              <a:buNone/>
            </a:pPr>
            <a:endParaRPr lang="ro-R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 smtClean="0">
                <a:latin typeface="Palatino Linotype" panose="02040502050505030304" pitchFamily="18" charset="0"/>
              </a:rPr>
              <a:t>Multiplication Instruction</a:t>
            </a:r>
            <a:r>
              <a:rPr lang="ro-RO" sz="3200" b="1" dirty="0">
                <a:latin typeface="Palatino Linotype" panose="02040502050505030304" pitchFamily="18" charset="0"/>
              </a:rPr>
              <a:t/>
            </a:r>
            <a:br>
              <a:rPr lang="ro-RO" sz="3200" b="1" dirty="0">
                <a:latin typeface="Palatino Linotype" panose="02040502050505030304" pitchFamily="18" charset="0"/>
              </a:rPr>
            </a:br>
            <a:r>
              <a:rPr lang="ro-RO" sz="3200" dirty="0" smtClean="0">
                <a:latin typeface="Palatino Linotype" panose="02040502050505030304" pitchFamily="18" charset="0"/>
              </a:rPr>
              <a:t>(for unsigned representation)</a:t>
            </a:r>
            <a:endParaRPr lang="ro-RO" sz="32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Syntax: </a:t>
            </a:r>
            <a:r>
              <a:rPr lang="ro-RO" sz="2400" b="1" dirty="0" smtClean="0">
                <a:latin typeface="Palatino Linotype" panose="02040502050505030304" pitchFamily="18" charset="0"/>
              </a:rPr>
              <a:t>MUL 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is called explicit operand</a:t>
            </a:r>
          </a:p>
          <a:p>
            <a:pPr marL="0" indent="0">
              <a:lnSpc>
                <a:spcPct val="150000"/>
              </a:lnSpc>
              <a:buNone/>
            </a:pPr>
            <a:endParaRPr lang="ro-RO" sz="2400" dirty="0" smtClean="0">
              <a:latin typeface="Palatino Linotype" panose="02040502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The MUL is realized different accordind to the explicit operand: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is </a:t>
            </a:r>
            <a:r>
              <a:rPr lang="ro-RO" sz="2400" i="1" dirty="0" smtClean="0">
                <a:latin typeface="Palatino Linotype" panose="02040502050505030304" pitchFamily="18" charset="0"/>
              </a:rPr>
              <a:t>reg/mem8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MUL </a:t>
            </a:r>
            <a:r>
              <a:rPr lang="ro-RO" sz="2400" b="1" i="1" dirty="0" smtClean="0">
                <a:latin typeface="Palatino Linotype" panose="02040502050505030304" pitchFamily="18" charset="0"/>
              </a:rPr>
              <a:t>reg/mem8</a:t>
            </a:r>
            <a:r>
              <a:rPr lang="ro-RO" sz="2400" i="1" dirty="0" smtClean="0">
                <a:latin typeface="Palatino Linotype" panose="02040502050505030304" pitchFamily="18" charset="0"/>
              </a:rPr>
              <a:t> =&gt; AL * reg/mem8  = AX</a:t>
            </a:r>
            <a:endParaRPr lang="ro-RO" sz="2400" i="1" dirty="0">
              <a:latin typeface="Palatino Linotype" panose="0204050205050503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is </a:t>
            </a:r>
            <a:r>
              <a:rPr lang="ro-RO" sz="2400" i="1" dirty="0" smtClean="0">
                <a:latin typeface="Palatino Linotype" panose="02040502050505030304" pitchFamily="18" charset="0"/>
              </a:rPr>
              <a:t>reg/mem16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MUL </a:t>
            </a:r>
            <a:r>
              <a:rPr lang="ro-RO" sz="2400" b="1" i="1" dirty="0" smtClean="0">
                <a:latin typeface="Palatino Linotype" panose="02040502050505030304" pitchFamily="18" charset="0"/>
              </a:rPr>
              <a:t>reg/mem16 </a:t>
            </a:r>
            <a:r>
              <a:rPr lang="ro-RO" sz="2400" i="1" dirty="0" smtClean="0">
                <a:latin typeface="Palatino Linotype" panose="02040502050505030304" pitchFamily="18" charset="0"/>
              </a:rPr>
              <a:t>=&gt; AX * reg/mem16 = DX:AX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op is </a:t>
            </a:r>
            <a:r>
              <a:rPr lang="ro-RO" sz="2400" i="1" dirty="0" smtClean="0">
                <a:latin typeface="Palatino Linotype" panose="02040502050505030304" pitchFamily="18" charset="0"/>
              </a:rPr>
              <a:t>reg/mem32 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MUL </a:t>
            </a:r>
            <a:r>
              <a:rPr lang="ro-RO" sz="2400" b="1" i="1" dirty="0" smtClean="0">
                <a:latin typeface="Palatino Linotype" panose="02040502050505030304" pitchFamily="18" charset="0"/>
              </a:rPr>
              <a:t>reg/mem32 </a:t>
            </a:r>
            <a:r>
              <a:rPr lang="ro-RO" sz="2400" i="1" dirty="0" smtClean="0">
                <a:latin typeface="Palatino Linotype" panose="02040502050505030304" pitchFamily="18" charset="0"/>
              </a:rPr>
              <a:t>=&gt; EAX * reg/mem32 = EDX:EAX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62" y="204788"/>
            <a:ext cx="52482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 dirty="0">
                <a:latin typeface="Palatino Linotype" panose="02040502050505030304" pitchFamily="18" charset="0"/>
              </a:rPr>
              <a:t>Examples: </a:t>
            </a:r>
            <a:br>
              <a:rPr lang="ro-RO" sz="2400" b="1" dirty="0">
                <a:latin typeface="Palatino Linotype" panose="02040502050505030304" pitchFamily="18" charset="0"/>
              </a:rPr>
            </a:br>
            <a:r>
              <a:rPr lang="ro-RO" sz="2400" b="1" dirty="0">
                <a:latin typeface="Palatino Linotype" panose="02040502050505030304" pitchFamily="18" charset="0"/>
              </a:rPr>
              <a:t>op is reg/mem8 =&gt; MUL reg/mem8 =&gt; AL * reg/mem8  = AX</a:t>
            </a:r>
            <a:endParaRPr lang="ro-RO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o-RO" sz="2400" b="1" i="1" dirty="0" smtClean="0">
                <a:latin typeface="Palatino Linotype" panose="02040502050505030304" pitchFamily="18" charset="0"/>
              </a:rPr>
              <a:t>Eg 1:      </a:t>
            </a:r>
            <a:r>
              <a:rPr lang="ro-RO" sz="2400" i="1" dirty="0" smtClean="0">
                <a:latin typeface="Palatino Linotype" panose="02040502050505030304" pitchFamily="18" charset="0"/>
              </a:rPr>
              <a:t>3*4</a:t>
            </a:r>
            <a:r>
              <a:rPr lang="ro-RO" sz="2400" i="1" dirty="0">
                <a:latin typeface="Palatino Linotype" panose="02040502050505030304" pitchFamily="18" charset="0"/>
              </a:rPr>
              <a:t>  </a:t>
            </a:r>
          </a:p>
          <a:p>
            <a:pPr marL="0" indent="0" fontAlgn="base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mov </a:t>
            </a:r>
            <a:r>
              <a:rPr lang="ro-RO" sz="2400" dirty="0">
                <a:latin typeface="Palatino Linotype" panose="02040502050505030304" pitchFamily="18" charset="0"/>
              </a:rPr>
              <a:t>al, 3  </a:t>
            </a:r>
          </a:p>
          <a:p>
            <a:pPr marL="0" indent="0" fontAlgn="base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mov </a:t>
            </a:r>
            <a:r>
              <a:rPr lang="ro-RO" sz="2400" dirty="0">
                <a:latin typeface="Palatino Linotype" panose="02040502050505030304" pitchFamily="18" charset="0"/>
              </a:rPr>
              <a:t>bl, 4 </a:t>
            </a:r>
          </a:p>
          <a:p>
            <a:pPr marL="0" indent="0" fontAlgn="base">
              <a:buNone/>
            </a:pPr>
            <a:r>
              <a:rPr lang="ro-RO" sz="2400" b="1" dirty="0" smtClean="0">
                <a:latin typeface="Palatino Linotype" panose="02040502050505030304" pitchFamily="18" charset="0"/>
              </a:rPr>
              <a:t>mul </a:t>
            </a:r>
            <a:r>
              <a:rPr lang="ro-RO" sz="2400" b="1" dirty="0">
                <a:latin typeface="Palatino Linotype" panose="02040502050505030304" pitchFamily="18" charset="0"/>
              </a:rPr>
              <a:t>bl</a:t>
            </a:r>
            <a:r>
              <a:rPr lang="ro-RO" sz="2400" dirty="0">
                <a:latin typeface="Palatino Linotype" panose="02040502050505030304" pitchFamily="18" charset="0"/>
              </a:rPr>
              <a:t>      ;al*bl = ax </a:t>
            </a:r>
            <a:endParaRPr lang="ro-RO" sz="2400" dirty="0" smtClean="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 </a:t>
            </a:r>
            <a:r>
              <a:rPr lang="ro-RO" sz="2400" dirty="0" smtClean="0">
                <a:latin typeface="Palatino Linotype" panose="02040502050505030304" pitchFamily="18" charset="0"/>
              </a:rPr>
              <a:t>nu mul 4</a:t>
            </a:r>
          </a:p>
          <a:p>
            <a:pPr marL="0" indent="0">
              <a:buNone/>
            </a:pPr>
            <a:endParaRPr lang="ro-RO" sz="2400" i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b="1" i="1" dirty="0" smtClean="0">
                <a:latin typeface="Palatino Linotype" panose="02040502050505030304" pitchFamily="18" charset="0"/>
              </a:rPr>
              <a:t>Eg 2:       </a:t>
            </a:r>
            <a:r>
              <a:rPr lang="ro-RO" sz="2400" i="1" dirty="0" smtClean="0">
                <a:latin typeface="Palatino Linotype" panose="02040502050505030304" pitchFamily="18" charset="0"/>
              </a:rPr>
              <a:t>c*4, c byte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</a:t>
            </a:r>
            <a:r>
              <a:rPr lang="ro-RO" sz="2400" dirty="0" smtClean="0">
                <a:latin typeface="Palatino Linotype" panose="02040502050505030304" pitchFamily="18" charset="0"/>
              </a:rPr>
              <a:t>ov al, 4</a:t>
            </a:r>
          </a:p>
          <a:p>
            <a:pPr marL="0" indent="0">
              <a:buNone/>
            </a:pPr>
            <a:r>
              <a:rPr lang="ro-RO" sz="2400" b="1" dirty="0">
                <a:latin typeface="Palatino Linotype" panose="02040502050505030304" pitchFamily="18" charset="0"/>
              </a:rPr>
              <a:t>m</a:t>
            </a:r>
            <a:r>
              <a:rPr lang="ro-RO" sz="2400" b="1" dirty="0" smtClean="0">
                <a:latin typeface="Palatino Linotype" panose="02040502050505030304" pitchFamily="18" charset="0"/>
              </a:rPr>
              <a:t>ul byte [c]</a:t>
            </a:r>
            <a:r>
              <a:rPr lang="ro-RO" sz="2400" dirty="0" smtClean="0">
                <a:latin typeface="Palatino Linotype" panose="02040502050505030304" pitchFamily="18" charset="0"/>
              </a:rPr>
              <a:t>    ;al*[c]=ax</a:t>
            </a:r>
          </a:p>
          <a:p>
            <a:pPr marL="0" indent="0">
              <a:buNone/>
            </a:pPr>
            <a:r>
              <a:rPr lang="ro-RO" sz="2400" i="1" dirty="0" smtClean="0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</a:t>
            </a:r>
            <a:r>
              <a:rPr lang="ro-RO" sz="2400" dirty="0" smtClean="0">
                <a:latin typeface="Palatino Linotype" panose="02040502050505030304" pitchFamily="18" charset="0"/>
              </a:rPr>
              <a:t>ov al, [c]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</a:t>
            </a:r>
            <a:r>
              <a:rPr lang="ro-RO" sz="2400" dirty="0" smtClean="0">
                <a:latin typeface="Palatino Linotype" panose="02040502050505030304" pitchFamily="18" charset="0"/>
              </a:rPr>
              <a:t>ov bl, 4</a:t>
            </a:r>
          </a:p>
          <a:p>
            <a:pPr marL="0" indent="0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</a:t>
            </a:r>
            <a:r>
              <a:rPr lang="ro-RO" sz="2400" dirty="0" smtClean="0">
                <a:latin typeface="Palatino Linotype" panose="02040502050505030304" pitchFamily="18" charset="0"/>
              </a:rPr>
              <a:t>ul bl;     al*bl=ax</a:t>
            </a:r>
            <a:endParaRPr lang="ro-RO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o-RO" sz="2400" b="1" i="1" dirty="0" smtClean="0">
                <a:latin typeface="Palatino Linotype" panose="02040502050505030304" pitchFamily="18" charset="0"/>
              </a:rPr>
              <a:t>Eg. 3       </a:t>
            </a:r>
            <a:r>
              <a:rPr lang="ro-RO" sz="2400" i="1" dirty="0" smtClean="0">
                <a:latin typeface="Palatino Linotype" panose="02040502050505030304" pitchFamily="18" charset="0"/>
              </a:rPr>
              <a:t>a*b, a</a:t>
            </a:r>
            <a:r>
              <a:rPr lang="ro-RO" sz="2400" i="1" dirty="0">
                <a:latin typeface="Palatino Linotype" panose="02040502050505030304" pitchFamily="18" charset="0"/>
              </a:rPr>
              <a:t>, b bytes </a:t>
            </a:r>
            <a:endParaRPr lang="ro-RO" sz="2400" i="1" dirty="0" smtClean="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endParaRPr lang="ro-RO" sz="2400" dirty="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mul byte[b]    ; al*[b] = ax </a:t>
            </a:r>
            <a:endParaRPr lang="ro-RO" sz="2400" dirty="0" smtClean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400" i="1" dirty="0">
                <a:latin typeface="Palatino Linotype" panose="02040502050505030304" pitchFamily="18" charset="0"/>
              </a:rPr>
              <a:t> </a:t>
            </a:r>
            <a:r>
              <a:rPr lang="ro-RO" sz="2400" i="1" dirty="0" smtClean="0">
                <a:latin typeface="Palatino Linotype" panose="02040502050505030304" pitchFamily="18" charset="0"/>
              </a:rPr>
              <a:t>    or</a:t>
            </a:r>
          </a:p>
          <a:p>
            <a:pPr marL="0" indent="0" fontAlgn="base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mov al, [a] </a:t>
            </a:r>
          </a:p>
          <a:p>
            <a:pPr marL="0" indent="0" fontAlgn="base">
              <a:buNone/>
            </a:pPr>
            <a:r>
              <a:rPr lang="ro-RO" sz="2400" dirty="0">
                <a:latin typeface="Palatino Linotype" panose="02040502050505030304" pitchFamily="18" charset="0"/>
              </a:rPr>
              <a:t>m</a:t>
            </a:r>
            <a:r>
              <a:rPr lang="ro-RO" sz="2400" dirty="0" smtClean="0">
                <a:latin typeface="Palatino Linotype" panose="02040502050505030304" pitchFamily="18" charset="0"/>
              </a:rPr>
              <a:t>ov bl, [b]</a:t>
            </a:r>
          </a:p>
          <a:p>
            <a:pPr marL="0" indent="0" fontAlgn="base">
              <a:buNone/>
            </a:pPr>
            <a:r>
              <a:rPr lang="ro-RO" sz="2400" dirty="0" smtClean="0">
                <a:latin typeface="Palatino Linotype" panose="02040502050505030304" pitchFamily="18" charset="0"/>
              </a:rPr>
              <a:t>mul bl    ; al*bl = ax </a:t>
            </a:r>
          </a:p>
          <a:p>
            <a:pPr marL="0" indent="0">
              <a:buNone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8338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b="1" dirty="0">
                <a:latin typeface="Palatino Linotype" panose="02040502050505030304" pitchFamily="18" charset="0"/>
              </a:rPr>
              <a:t>Examples: </a:t>
            </a:r>
            <a:br>
              <a:rPr lang="ro-RO" sz="2400" b="1" dirty="0">
                <a:latin typeface="Palatino Linotype" panose="02040502050505030304" pitchFamily="18" charset="0"/>
              </a:rPr>
            </a:br>
            <a:r>
              <a:rPr lang="ro-RO" sz="2400" b="1" dirty="0">
                <a:latin typeface="Palatino Linotype" panose="02040502050505030304" pitchFamily="18" charset="0"/>
              </a:rPr>
              <a:t>op is </a:t>
            </a:r>
            <a:r>
              <a:rPr lang="ro-RO" sz="2400" b="1" dirty="0" smtClean="0">
                <a:latin typeface="Palatino Linotype" panose="02040502050505030304" pitchFamily="18" charset="0"/>
              </a:rPr>
              <a:t>reg/mem16 </a:t>
            </a:r>
            <a:r>
              <a:rPr lang="ro-RO" sz="2400" b="1" dirty="0">
                <a:latin typeface="Palatino Linotype" panose="02040502050505030304" pitchFamily="18" charset="0"/>
              </a:rPr>
              <a:t>=&gt; MUL </a:t>
            </a:r>
            <a:r>
              <a:rPr lang="ro-RO" sz="2400" b="1" dirty="0" smtClean="0">
                <a:latin typeface="Palatino Linotype" panose="02040502050505030304" pitchFamily="18" charset="0"/>
              </a:rPr>
              <a:t>reg/mem16 </a:t>
            </a:r>
            <a:r>
              <a:rPr lang="ro-RO" sz="2400" b="1" dirty="0">
                <a:latin typeface="Palatino Linotype" panose="02040502050505030304" pitchFamily="18" charset="0"/>
              </a:rPr>
              <a:t>=&gt; </a:t>
            </a:r>
            <a:r>
              <a:rPr lang="ro-RO" sz="2400" b="1" dirty="0" smtClean="0">
                <a:latin typeface="Palatino Linotype" panose="02040502050505030304" pitchFamily="18" charset="0"/>
              </a:rPr>
              <a:t>AX </a:t>
            </a:r>
            <a:r>
              <a:rPr lang="ro-RO" sz="2400" b="1" dirty="0">
                <a:latin typeface="Palatino Linotype" panose="02040502050505030304" pitchFamily="18" charset="0"/>
              </a:rPr>
              <a:t>* </a:t>
            </a:r>
            <a:r>
              <a:rPr lang="ro-RO" sz="2400" b="1" dirty="0" smtClean="0">
                <a:latin typeface="Palatino Linotype" panose="02040502050505030304" pitchFamily="18" charset="0"/>
              </a:rPr>
              <a:t>reg/mem16  </a:t>
            </a:r>
            <a:r>
              <a:rPr lang="ro-RO" sz="2400" b="1" dirty="0">
                <a:latin typeface="Palatino Linotype" panose="02040502050505030304" pitchFamily="18" charset="0"/>
              </a:rPr>
              <a:t>= </a:t>
            </a:r>
            <a:r>
              <a:rPr lang="ro-RO" sz="2400" b="1" dirty="0" smtClean="0">
                <a:latin typeface="Palatino Linotype" panose="02040502050505030304" pitchFamily="18" charset="0"/>
              </a:rPr>
              <a:t>DX:AX</a:t>
            </a:r>
            <a:endParaRPr lang="ro-RO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 1: 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3*5 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3 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bx, 5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mul bx    ;ax*bx = dx:ax </a:t>
            </a:r>
          </a:p>
          <a:p>
            <a:pPr marL="0" indent="0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 2:  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c*4, c word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4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mul word [c]    ;ax*[c]=dx:ax</a:t>
            </a:r>
          </a:p>
          <a:p>
            <a:pPr marL="0" indent="0">
              <a:buNone/>
            </a:pPr>
            <a:r>
              <a:rPr lang="ro-RO" sz="2200" i="1" dirty="0" smtClean="0">
                <a:latin typeface="Palatino Linotype" panose="02040502050505030304" pitchFamily="18" charset="0"/>
              </a:rPr>
              <a:t>    or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ax, [c]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bx, 4</a:t>
            </a:r>
          </a:p>
          <a:p>
            <a:pPr marL="0" indent="0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mul bx;     ax*bx=dx:ax</a:t>
            </a:r>
            <a:endParaRPr lang="ro-RO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Eg. 3:      </a:t>
            </a:r>
            <a:r>
              <a:rPr lang="en-US" sz="2200" i="1" dirty="0" smtClean="0">
                <a:latin typeface="Palatino Linotype" panose="02040502050505030304" pitchFamily="18" charset="0"/>
              </a:rPr>
              <a:t>m*n</a:t>
            </a:r>
            <a:r>
              <a:rPr lang="en-US" sz="2200" i="1" dirty="0">
                <a:latin typeface="Palatino Linotype" panose="02040502050505030304" pitchFamily="18" charset="0"/>
              </a:rPr>
              <a:t>, m, n word </a:t>
            </a:r>
          </a:p>
          <a:p>
            <a:pPr marL="0" indent="0" fontAlgn="base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mov</a:t>
            </a:r>
            <a:r>
              <a:rPr lang="en-US" sz="2200" dirty="0">
                <a:latin typeface="Palatino Linotype" panose="02040502050505030304" pitchFamily="18" charset="0"/>
              </a:rPr>
              <a:t> ax,  [m] </a:t>
            </a:r>
          </a:p>
          <a:p>
            <a:pPr marL="0" indent="0" fontAlgn="base">
              <a:buNone/>
            </a:pPr>
            <a:r>
              <a:rPr lang="ro-RO" sz="2200" dirty="0" err="1">
                <a:latin typeface="Palatino Linotype" panose="02040502050505030304" pitchFamily="18" charset="0"/>
              </a:rPr>
              <a:t>m</a:t>
            </a:r>
            <a:r>
              <a:rPr lang="en-US" sz="2200" dirty="0" err="1" smtClean="0">
                <a:latin typeface="Palatino Linotype" panose="02040502050505030304" pitchFamily="18" charset="0"/>
              </a:rPr>
              <a:t>ul</a:t>
            </a:r>
            <a:r>
              <a:rPr lang="ro-RO" sz="2200" dirty="0" smtClean="0">
                <a:latin typeface="Palatino Linotype" panose="02040502050505030304" pitchFamily="18" charset="0"/>
              </a:rPr>
              <a:t> </a:t>
            </a:r>
            <a:r>
              <a:rPr lang="en-US" sz="2200" dirty="0" smtClean="0">
                <a:latin typeface="Palatino Linotype" panose="02040502050505030304" pitchFamily="18" charset="0"/>
              </a:rPr>
              <a:t>word[n</a:t>
            </a:r>
            <a:r>
              <a:rPr lang="en-US" sz="2200" dirty="0">
                <a:latin typeface="Palatino Linotype" panose="02040502050505030304" pitchFamily="18" charset="0"/>
              </a:rPr>
              <a:t>] ; </a:t>
            </a:r>
            <a:r>
              <a:rPr lang="ro-RO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 smtClean="0">
                <a:latin typeface="Palatino Linotype" panose="02040502050505030304" pitchFamily="18" charset="0"/>
              </a:rPr>
              <a:t>m</a:t>
            </a:r>
            <a:r>
              <a:rPr lang="ro-RO" sz="2200" dirty="0" smtClean="0">
                <a:latin typeface="Palatino Linotype" panose="02040502050505030304" pitchFamily="18" charset="0"/>
              </a:rPr>
              <a:t>]</a:t>
            </a:r>
            <a:r>
              <a:rPr lang="en-US" sz="2200" dirty="0" smtClean="0">
                <a:latin typeface="Palatino Linotype" panose="02040502050505030304" pitchFamily="18" charset="0"/>
              </a:rPr>
              <a:t>*</a:t>
            </a:r>
            <a:r>
              <a:rPr lang="ro-RO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 smtClean="0">
                <a:latin typeface="Palatino Linotype" panose="02040502050505030304" pitchFamily="18" charset="0"/>
              </a:rPr>
              <a:t>n</a:t>
            </a:r>
            <a:r>
              <a:rPr lang="ro-RO" sz="2200" dirty="0" smtClean="0">
                <a:latin typeface="Palatino Linotype" panose="02040502050505030304" pitchFamily="18" charset="0"/>
              </a:rPr>
              <a:t>]=d</a:t>
            </a:r>
            <a:r>
              <a:rPr lang="en-US" sz="2200" dirty="0" smtClean="0">
                <a:latin typeface="Palatino Linotype" panose="02040502050505030304" pitchFamily="18" charset="0"/>
              </a:rPr>
              <a:t>x:ax</a:t>
            </a:r>
            <a:r>
              <a:rPr lang="en-US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endParaRPr lang="ro-RO" sz="2200" dirty="0" smtClean="0">
              <a:latin typeface="Palatino Linotype" panose="02040502050505030304" pitchFamily="18" charset="0"/>
            </a:endParaRPr>
          </a:p>
          <a:p>
            <a:pPr marL="0" indent="0" fontAlgn="base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Eg. 4:      </a:t>
            </a:r>
            <a:r>
              <a:rPr lang="en-US" sz="2200" i="1" dirty="0" smtClean="0">
                <a:latin typeface="Palatino Linotype" panose="02040502050505030304" pitchFamily="18" charset="0"/>
              </a:rPr>
              <a:t>p*r</a:t>
            </a:r>
            <a:r>
              <a:rPr lang="en-US" sz="2200" i="1" dirty="0">
                <a:latin typeface="Palatino Linotype" panose="02040502050505030304" pitchFamily="18" charset="0"/>
              </a:rPr>
              <a:t>, </a:t>
            </a:r>
            <a:r>
              <a:rPr lang="en-US" sz="2200" i="1" dirty="0" smtClean="0">
                <a:latin typeface="Palatino Linotype" panose="02040502050505030304" pitchFamily="18" charset="0"/>
              </a:rPr>
              <a:t>p</a:t>
            </a:r>
            <a:r>
              <a:rPr lang="ro-RO" sz="2200" i="1" dirty="0" smtClean="0">
                <a:latin typeface="Palatino Linotype" panose="02040502050505030304" pitchFamily="18" charset="0"/>
              </a:rPr>
              <a:t>-</a:t>
            </a:r>
            <a:r>
              <a:rPr lang="en-US" sz="2200" i="1" dirty="0" smtClean="0">
                <a:latin typeface="Palatino Linotype" panose="02040502050505030304" pitchFamily="18" charset="0"/>
              </a:rPr>
              <a:t>byte</a:t>
            </a:r>
            <a:r>
              <a:rPr lang="en-US" sz="2200" i="1" dirty="0">
                <a:latin typeface="Palatino Linotype" panose="02040502050505030304" pitchFamily="18" charset="0"/>
              </a:rPr>
              <a:t>, </a:t>
            </a:r>
            <a:r>
              <a:rPr lang="en-US" sz="2200" i="1" dirty="0" smtClean="0">
                <a:latin typeface="Palatino Linotype" panose="02040502050505030304" pitchFamily="18" charset="0"/>
              </a:rPr>
              <a:t>r</a:t>
            </a:r>
            <a:r>
              <a:rPr lang="ro-RO" sz="2200" i="1" dirty="0" smtClean="0">
                <a:latin typeface="Palatino Linotype" panose="02040502050505030304" pitchFamily="18" charset="0"/>
              </a:rPr>
              <a:t>-</a:t>
            </a:r>
            <a:r>
              <a:rPr lang="en-US" sz="2200" i="1" dirty="0" smtClean="0">
                <a:latin typeface="Palatino Linotype" panose="02040502050505030304" pitchFamily="18" charset="0"/>
              </a:rPr>
              <a:t>word</a:t>
            </a:r>
            <a:r>
              <a:rPr lang="en-US" sz="2200" i="1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mov</a:t>
            </a:r>
            <a:r>
              <a:rPr lang="en-US" sz="2200" dirty="0">
                <a:latin typeface="Palatino Linotype" panose="02040502050505030304" pitchFamily="18" charset="0"/>
              </a:rPr>
              <a:t> ax,0 </a:t>
            </a:r>
          </a:p>
          <a:p>
            <a:pPr marL="0" indent="0" fontAlgn="base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mov</a:t>
            </a:r>
            <a:r>
              <a:rPr lang="en-US" sz="2200" dirty="0">
                <a:latin typeface="Palatino Linotype" panose="02040502050505030304" pitchFamily="18" charset="0"/>
              </a:rPr>
              <a:t> al, [p] </a:t>
            </a:r>
          </a:p>
          <a:p>
            <a:pPr marL="0" indent="0" fontAlgn="base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mul</a:t>
            </a:r>
            <a:r>
              <a:rPr lang="en-US" sz="2200" dirty="0">
                <a:latin typeface="Palatino Linotype" panose="02040502050505030304" pitchFamily="18" charset="0"/>
              </a:rPr>
              <a:t> word[r] ; </a:t>
            </a:r>
            <a:r>
              <a:rPr lang="ro-RO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 smtClean="0">
                <a:latin typeface="Palatino Linotype" panose="02040502050505030304" pitchFamily="18" charset="0"/>
              </a:rPr>
              <a:t>p</a:t>
            </a:r>
            <a:r>
              <a:rPr lang="ro-RO" sz="2200" dirty="0" smtClean="0">
                <a:latin typeface="Palatino Linotype" panose="02040502050505030304" pitchFamily="18" charset="0"/>
              </a:rPr>
              <a:t>]</a:t>
            </a:r>
            <a:r>
              <a:rPr lang="en-US" sz="2200" dirty="0" smtClean="0">
                <a:latin typeface="Palatino Linotype" panose="02040502050505030304" pitchFamily="18" charset="0"/>
              </a:rPr>
              <a:t>*</a:t>
            </a:r>
            <a:r>
              <a:rPr lang="ro-RO" sz="2200" dirty="0" smtClean="0">
                <a:latin typeface="Palatino Linotype" panose="02040502050505030304" pitchFamily="18" charset="0"/>
              </a:rPr>
              <a:t>[</a:t>
            </a:r>
            <a:r>
              <a:rPr lang="en-US" sz="2200" dirty="0" smtClean="0">
                <a:latin typeface="Palatino Linotype" panose="02040502050505030304" pitchFamily="18" charset="0"/>
              </a:rPr>
              <a:t>r</a:t>
            </a:r>
            <a:r>
              <a:rPr lang="ro-RO" sz="2200" dirty="0" smtClean="0">
                <a:latin typeface="Palatino Linotype" panose="02040502050505030304" pitchFamily="18" charset="0"/>
              </a:rPr>
              <a:t>]=</a:t>
            </a:r>
            <a:r>
              <a:rPr lang="en-US" sz="2200" dirty="0" err="1" smtClean="0">
                <a:latin typeface="Palatino Linotype" panose="02040502050505030304" pitchFamily="18" charset="0"/>
              </a:rPr>
              <a:t>dx:ax</a:t>
            </a:r>
            <a:r>
              <a:rPr lang="en-US" sz="2200" dirty="0">
                <a:latin typeface="Palatino Linotype" panose="0204050205050503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084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o-RO" sz="2400" b="1" dirty="0" smtClean="0">
                <a:latin typeface="Palatino Linotype" panose="02040502050505030304" pitchFamily="18" charset="0"/>
              </a:rPr>
              <a:t>Examples:</a:t>
            </a:r>
            <a:br>
              <a:rPr lang="ro-RO" sz="2400" b="1" dirty="0" smtClean="0">
                <a:latin typeface="Palatino Linotype" panose="02040502050505030304" pitchFamily="18" charset="0"/>
              </a:rPr>
            </a:br>
            <a:r>
              <a:rPr lang="ro-RO" sz="2400" b="1" dirty="0" smtClean="0">
                <a:latin typeface="Palatino Linotype" panose="02040502050505030304" pitchFamily="18" charset="0"/>
              </a:rPr>
              <a:t>op </a:t>
            </a:r>
            <a:r>
              <a:rPr lang="ro-RO" sz="2400" b="1" dirty="0">
                <a:latin typeface="Palatino Linotype" panose="02040502050505030304" pitchFamily="18" charset="0"/>
              </a:rPr>
              <a:t>is reg/mem32 =&gt; MUL reg/mem32 =&gt; EAX * reg/mem32 = EDX:EAX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Eg. 1: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e*f, e</a:t>
            </a:r>
            <a:r>
              <a:rPr lang="ro-RO" sz="2200" i="1" dirty="0">
                <a:latin typeface="Palatino Linotype" panose="02040502050505030304" pitchFamily="18" charset="0"/>
              </a:rPr>
              <a:t>, f </a:t>
            </a:r>
            <a:r>
              <a:rPr lang="ro-RO" sz="2200" i="1" dirty="0" smtClean="0">
                <a:latin typeface="Palatino Linotype" panose="02040502050505030304" pitchFamily="18" charset="0"/>
              </a:rPr>
              <a:t>doubleword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</a:t>
            </a:r>
            <a:r>
              <a:rPr lang="ro-RO" sz="2200" dirty="0">
                <a:latin typeface="Palatino Linotype" panose="02040502050505030304" pitchFamily="18" charset="0"/>
              </a:rPr>
              <a:t>eax, [e]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mul dword[f]  ; edx:eax=e*f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b="1" i="1" dirty="0" smtClean="0">
                <a:latin typeface="Palatino Linotype" panose="02040502050505030304" pitchFamily="18" charset="0"/>
              </a:rPr>
              <a:t>Eg. 2: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g*h</a:t>
            </a:r>
            <a:r>
              <a:rPr lang="ro-RO" sz="2200" i="1" dirty="0">
                <a:latin typeface="Palatino Linotype" panose="02040502050505030304" pitchFamily="18" charset="0"/>
              </a:rPr>
              <a:t>, </a:t>
            </a:r>
            <a:r>
              <a:rPr lang="ro-RO" sz="2200" i="1" dirty="0" smtClean="0">
                <a:latin typeface="Palatino Linotype" panose="02040502050505030304" pitchFamily="18" charset="0"/>
              </a:rPr>
              <a:t>g-byte, h-doubleword</a:t>
            </a:r>
            <a:r>
              <a:rPr lang="ro-RO" sz="2200" i="1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</a:t>
            </a:r>
            <a:r>
              <a:rPr lang="ro-RO" sz="2200" dirty="0">
                <a:latin typeface="Palatino Linotype" panose="02040502050505030304" pitchFamily="18" charset="0"/>
              </a:rPr>
              <a:t>eax, 0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mov </a:t>
            </a:r>
            <a:r>
              <a:rPr lang="ro-RO" sz="2200" dirty="0">
                <a:latin typeface="Palatino Linotype" panose="02040502050505030304" pitchFamily="18" charset="0"/>
              </a:rPr>
              <a:t>al, [g] </a:t>
            </a:r>
          </a:p>
          <a:p>
            <a:pPr marL="0" indent="0" fontAlgn="base">
              <a:buNone/>
            </a:pPr>
            <a:r>
              <a:rPr lang="ro-RO" sz="2200" dirty="0" smtClean="0">
                <a:latin typeface="Palatino Linotype" panose="02040502050505030304" pitchFamily="18" charset="0"/>
              </a:rPr>
              <a:t>mul </a:t>
            </a:r>
            <a:r>
              <a:rPr lang="ro-RO" sz="2200" dirty="0">
                <a:latin typeface="Palatino Linotype" panose="02040502050505030304" pitchFamily="18" charset="0"/>
              </a:rPr>
              <a:t>dword[h]  </a:t>
            </a:r>
            <a:r>
              <a:rPr lang="ro-RO" sz="2200" dirty="0" smtClean="0">
                <a:latin typeface="Palatino Linotype" panose="02040502050505030304" pitchFamily="18" charset="0"/>
              </a:rPr>
              <a:t>  ;edx:eax=rez </a:t>
            </a:r>
            <a:r>
              <a:rPr lang="ro-RO" sz="2200" dirty="0">
                <a:latin typeface="Palatino Linotype" panose="02040502050505030304" pitchFamily="18" charset="0"/>
              </a:rPr>
              <a:t>g*h </a:t>
            </a:r>
          </a:p>
          <a:p>
            <a:pPr marL="0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o-RO" sz="2200" b="1" i="1" dirty="0">
                <a:latin typeface="Palatino Linotype" panose="02040502050505030304" pitchFamily="18" charset="0"/>
              </a:rPr>
              <a:t>Eg. </a:t>
            </a:r>
            <a:r>
              <a:rPr lang="ro-RO" sz="2200" b="1" i="1" dirty="0" smtClean="0">
                <a:latin typeface="Palatino Linotype" panose="02040502050505030304" pitchFamily="18" charset="0"/>
              </a:rPr>
              <a:t>3: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2*f</a:t>
            </a:r>
            <a:r>
              <a:rPr lang="ro-RO" sz="2200" i="1" dirty="0">
                <a:latin typeface="Palatino Linotype" panose="02040502050505030304" pitchFamily="18" charset="0"/>
              </a:rPr>
              <a:t>, e, f doubleword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eax, 2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mul dword[f]  ; </a:t>
            </a:r>
            <a:r>
              <a:rPr lang="ro-RO" sz="2200" dirty="0" smtClean="0">
                <a:latin typeface="Palatino Linotype" panose="02040502050505030304" pitchFamily="18" charset="0"/>
              </a:rPr>
              <a:t>edx:eax=2*f</a:t>
            </a:r>
            <a:r>
              <a:rPr lang="ro-RO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b="1" i="1" dirty="0">
                <a:latin typeface="Palatino Linotype" panose="02040502050505030304" pitchFamily="18" charset="0"/>
              </a:rPr>
              <a:t>Eg. </a:t>
            </a:r>
            <a:r>
              <a:rPr lang="ro-RO" sz="2200" b="1" i="1" dirty="0" smtClean="0">
                <a:latin typeface="Palatino Linotype" panose="02040502050505030304" pitchFamily="18" charset="0"/>
              </a:rPr>
              <a:t>4:     </a:t>
            </a:r>
            <a:r>
              <a:rPr lang="ro-RO" sz="2200" i="1" dirty="0" smtClean="0">
                <a:latin typeface="Palatino Linotype" panose="02040502050505030304" pitchFamily="18" charset="0"/>
              </a:rPr>
              <a:t>i*j, i-word, j-doubleword</a:t>
            </a:r>
            <a:r>
              <a:rPr lang="ro-RO" sz="2200" i="1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eax, 0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</a:t>
            </a:r>
            <a:r>
              <a:rPr lang="ro-RO" sz="2200" dirty="0" smtClean="0">
                <a:latin typeface="Palatino Linotype" panose="02040502050505030304" pitchFamily="18" charset="0"/>
              </a:rPr>
              <a:t>ax, [i]</a:t>
            </a:r>
            <a:r>
              <a:rPr lang="ro-RO" sz="2200" dirty="0">
                <a:latin typeface="Palatino Linotype" panose="02040502050505030304" pitchFamily="18" charset="0"/>
              </a:rPr>
              <a:t> </a:t>
            </a:r>
          </a:p>
          <a:p>
            <a:pPr marL="0" indent="0" fontAlgn="base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mul </a:t>
            </a:r>
            <a:r>
              <a:rPr lang="ro-RO" sz="2200" dirty="0" smtClean="0">
                <a:latin typeface="Palatino Linotype" panose="02040502050505030304" pitchFamily="18" charset="0"/>
              </a:rPr>
              <a:t>dword[j]</a:t>
            </a:r>
            <a:r>
              <a:rPr lang="ro-RO" sz="2200" dirty="0">
                <a:latin typeface="Palatino Linotype" panose="02040502050505030304" pitchFamily="18" charset="0"/>
              </a:rPr>
              <a:t>    ;</a:t>
            </a:r>
            <a:r>
              <a:rPr lang="ro-RO" sz="2200" dirty="0" smtClean="0">
                <a:latin typeface="Palatino Linotype" panose="02040502050505030304" pitchFamily="18" charset="0"/>
              </a:rPr>
              <a:t>edx:eax=i*j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480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06DC6D176CA45ACE89D517D843066" ma:contentTypeVersion="4" ma:contentTypeDescription="Creați un document nou." ma:contentTypeScope="" ma:versionID="5192617d80efa4ceaf67de126102a679">
  <xsd:schema xmlns:xsd="http://www.w3.org/2001/XMLSchema" xmlns:xs="http://www.w3.org/2001/XMLSchema" xmlns:p="http://schemas.microsoft.com/office/2006/metadata/properties" xmlns:ns2="9423b7de-1c1b-4a00-bba8-92d61259f795" targetNamespace="http://schemas.microsoft.com/office/2006/metadata/properties" ma:root="true" ma:fieldsID="f7756a53301addcb04870cbc34a87bd7" ns2:_="">
    <xsd:import namespace="9423b7de-1c1b-4a00-bba8-92d61259f7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3b7de-1c1b-4a00-bba8-92d61259f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37BDEE-5B57-4FE7-8E22-0E1BECE51252}"/>
</file>

<file path=customXml/itemProps2.xml><?xml version="1.0" encoding="utf-8"?>
<ds:datastoreItem xmlns:ds="http://schemas.openxmlformats.org/officeDocument/2006/customXml" ds:itemID="{1DE71225-CF3F-41B4-A48D-6FAF133971A3}"/>
</file>

<file path=customXml/itemProps3.xml><?xml version="1.0" encoding="utf-8"?>
<ds:datastoreItem xmlns:ds="http://schemas.openxmlformats.org/officeDocument/2006/customXml" ds:itemID="{A17D1EA8-F2F7-412A-AB47-3EDB2A2A4AE3}"/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868</Words>
  <Application>Microsoft Office PowerPoint</Application>
  <PresentationFormat>Widescreen</PresentationFormat>
  <Paragraphs>224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Palatino Linotype</vt:lpstr>
      <vt:lpstr>Office Theme</vt:lpstr>
      <vt:lpstr>Lecture 2  Data representation: Unsigned numbers and Signed numbers</vt:lpstr>
      <vt:lpstr>!!!</vt:lpstr>
      <vt:lpstr>PowerPoint Presentation</vt:lpstr>
      <vt:lpstr>Multiplication and Division instructions for unsigned representation (Unsigned representation – contains natural numbers)</vt:lpstr>
      <vt:lpstr>MOVZX instruction (move with zero-extend) </vt:lpstr>
      <vt:lpstr>Multiplication Instruction (for unsigned representation)</vt:lpstr>
      <vt:lpstr>Examples:  op is reg/mem8 =&gt; MUL reg/mem8 =&gt; AL * reg/mem8  = AX</vt:lpstr>
      <vt:lpstr>Examples:  op is reg/mem16 =&gt; MUL reg/mem16 =&gt; AX * reg/mem16  = DX:AX</vt:lpstr>
      <vt:lpstr>Examples: op is reg/mem32 =&gt; MUL reg/mem32 =&gt; EAX * reg/mem32 = EDX:EAX</vt:lpstr>
      <vt:lpstr>Division Instruction (for unsigned representation)</vt:lpstr>
      <vt:lpstr>Examples:  op is reg/mem8 =&gt; DIV reg/mem8 =&gt; AX / reg/mem8  = AL – quotient and AH – remainder</vt:lpstr>
      <vt:lpstr>Examples:  op is reg/mem16 =&gt; DIV reg/mem16 =&gt; DX:AX / reg/mem16 = AX – quotient and DX – remainder</vt:lpstr>
      <vt:lpstr>Examples:  op is reg/mem32 =&gt; DIV reg/mem32 =&gt; EDX:EAX / reg/mem32 = EAX – quotient and EDX – remainder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lastModifiedBy>Adriana Coroiu</cp:lastModifiedBy>
  <cp:revision>12</cp:revision>
  <dcterms:created xsi:type="dcterms:W3CDTF">2024-10-02T04:52:49Z</dcterms:created>
  <dcterms:modified xsi:type="dcterms:W3CDTF">2024-10-09T13:59:32Z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0x01010043606DC6D176CA45ACE89D517D843066</vt:lpwstr>
  </property>
</Properties>
</file>