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6.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slideLayouts/slideLayout8.xml" ContentType="application/vnd.openxmlformats-officedocument.presentationml.slideLayout+xml"/>
  <Override PartName="/ppt/notesSlides/notesSlide4.xml" ContentType="application/vnd.openxmlformats-officedocument.presentationml.notes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9" d="100"/>
          <a:sy n="69" d="100"/>
        </p:scale>
        <p:origin x="56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4BDD6-FC0C-4A9F-8EE4-23A215A19A6B}" type="datetimeFigureOut">
              <a:rPr lang="ro-RO" smtClean="0"/>
              <a:t>14.10.2024</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17AC7-3C5D-44A0-A024-DB7ECA3A7D0B}" type="slidenum">
              <a:rPr lang="ro-RO" smtClean="0"/>
              <a:t>‹#›</a:t>
            </a:fld>
            <a:endParaRPr lang="ro-RO"/>
          </a:p>
        </p:txBody>
      </p:sp>
    </p:spTree>
    <p:extLst>
      <p:ext uri="{BB962C8B-B14F-4D97-AF65-F5344CB8AC3E}">
        <p14:creationId xmlns:p14="http://schemas.microsoft.com/office/powerpoint/2010/main" val="747391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The MOVSX instruction (move with sign-extend) copies the contents of a source operand into a destination operand and sign-extends the value to 16 or 32 bits. This instruction is only used with signed integers. There are three variants:</a:t>
            </a:r>
          </a:p>
          <a:p>
            <a:r>
              <a:rPr lang="ro-RO" sz="1200" kern="1200" dirty="0" smtClean="0">
                <a:solidFill>
                  <a:schemeClr val="tx1"/>
                </a:solidFill>
                <a:effectLst/>
                <a:latin typeface="+mn-lt"/>
                <a:ea typeface="+mn-ea"/>
                <a:cs typeface="+mn-cs"/>
              </a:rPr>
              <a:t>MOVSX </a:t>
            </a:r>
            <a:r>
              <a:rPr lang="ro-RO" sz="1200" i="1" kern="1200" dirty="0" smtClean="0">
                <a:solidFill>
                  <a:schemeClr val="tx1"/>
                </a:solidFill>
                <a:effectLst/>
                <a:latin typeface="+mn-lt"/>
                <a:ea typeface="+mn-ea"/>
                <a:cs typeface="+mn-cs"/>
              </a:rPr>
              <a:t>reg32,reg/mem8</a:t>
            </a:r>
            <a:endParaRPr lang="ro-RO" sz="1200" kern="1200" dirty="0" smtClean="0">
              <a:solidFill>
                <a:schemeClr val="tx1"/>
              </a:solidFill>
              <a:effectLst/>
              <a:latin typeface="+mn-lt"/>
              <a:ea typeface="+mn-ea"/>
              <a:cs typeface="+mn-cs"/>
            </a:endParaRPr>
          </a:p>
          <a:p>
            <a:r>
              <a:rPr lang="ro-RO" sz="1200" kern="1200" dirty="0" smtClean="0">
                <a:solidFill>
                  <a:schemeClr val="tx1"/>
                </a:solidFill>
                <a:effectLst/>
                <a:latin typeface="+mn-lt"/>
                <a:ea typeface="+mn-ea"/>
                <a:cs typeface="+mn-cs"/>
              </a:rPr>
              <a:t>MOVSX </a:t>
            </a:r>
            <a:r>
              <a:rPr lang="ro-RO" sz="1200" i="1" kern="1200" dirty="0" smtClean="0">
                <a:solidFill>
                  <a:schemeClr val="tx1"/>
                </a:solidFill>
                <a:effectLst/>
                <a:latin typeface="+mn-lt"/>
                <a:ea typeface="+mn-ea"/>
                <a:cs typeface="+mn-cs"/>
              </a:rPr>
              <a:t>reg32,reg/mem16</a:t>
            </a:r>
            <a:endParaRPr lang="ro-RO" sz="1200" kern="1200" dirty="0" smtClean="0">
              <a:solidFill>
                <a:schemeClr val="tx1"/>
              </a:solidFill>
              <a:effectLst/>
              <a:latin typeface="+mn-lt"/>
              <a:ea typeface="+mn-ea"/>
              <a:cs typeface="+mn-cs"/>
            </a:endParaRPr>
          </a:p>
          <a:p>
            <a:r>
              <a:rPr lang="ro-RO" sz="1200" kern="1200" dirty="0" smtClean="0">
                <a:solidFill>
                  <a:schemeClr val="tx1"/>
                </a:solidFill>
                <a:effectLst/>
                <a:latin typeface="+mn-lt"/>
                <a:ea typeface="+mn-ea"/>
                <a:cs typeface="+mn-cs"/>
              </a:rPr>
              <a:t>MOVSX </a:t>
            </a:r>
            <a:r>
              <a:rPr lang="ro-RO" sz="1200" i="1" kern="1200" dirty="0" smtClean="0">
                <a:solidFill>
                  <a:schemeClr val="tx1"/>
                </a:solidFill>
                <a:effectLst/>
                <a:latin typeface="+mn-lt"/>
                <a:ea typeface="+mn-ea"/>
                <a:cs typeface="+mn-cs"/>
              </a:rPr>
              <a:t>reg16,reg/mem8</a:t>
            </a:r>
            <a:endParaRPr lang="ro-RO" sz="1200" kern="1200" dirty="0" smtClean="0">
              <a:solidFill>
                <a:schemeClr val="tx1"/>
              </a:solidFill>
              <a:effectLst/>
              <a:latin typeface="+mn-lt"/>
              <a:ea typeface="+mn-ea"/>
              <a:cs typeface="+mn-cs"/>
            </a:endParaRPr>
          </a:p>
          <a:p>
            <a:r>
              <a:rPr lang="ro-RO" sz="1200" kern="1200" dirty="0" smtClean="0">
                <a:solidFill>
                  <a:schemeClr val="tx1"/>
                </a:solidFill>
                <a:effectLst/>
                <a:latin typeface="+mn-lt"/>
                <a:ea typeface="+mn-ea"/>
                <a:cs typeface="+mn-cs"/>
              </a:rPr>
              <a:t>An operand is sign-extended by taking the smaller operand’s highest bit and repeating (replicating) the bit throughout the extended bits in the destination operand. The following example sign-extends </a:t>
            </a:r>
          </a:p>
          <a:p>
            <a:r>
              <a:rPr lang="ro-RO" sz="1200" kern="1200" dirty="0" smtClean="0">
                <a:solidFill>
                  <a:schemeClr val="tx1"/>
                </a:solidFill>
                <a:effectLst/>
                <a:latin typeface="+mn-lt"/>
                <a:ea typeface="+mn-ea"/>
                <a:cs typeface="+mn-cs"/>
              </a:rPr>
              <a:t>The lowest 8 bits are copied as in Figure 4–2. The highest bit of the source is copied into each of the upper 8 bit positions of the destination</a:t>
            </a:r>
          </a:p>
          <a:p>
            <a:endParaRPr lang="ro-RO" dirty="0" smtClean="0"/>
          </a:p>
          <a:p>
            <a:endParaRPr lang="ro-RO" dirty="0"/>
          </a:p>
        </p:txBody>
      </p:sp>
      <p:sp>
        <p:nvSpPr>
          <p:cNvPr id="4" name="Slide Number Placeholder 3"/>
          <p:cNvSpPr>
            <a:spLocks noGrp="1"/>
          </p:cNvSpPr>
          <p:nvPr>
            <p:ph type="sldNum" sz="quarter" idx="10"/>
          </p:nvPr>
        </p:nvSpPr>
        <p:spPr/>
        <p:txBody>
          <a:bodyPr/>
          <a:lstStyle/>
          <a:p>
            <a:fld id="{80859833-4081-4C2E-9D6C-96B580E419C9}" type="slidenum">
              <a:rPr lang="ro-RO" smtClean="0"/>
              <a:t>14</a:t>
            </a:fld>
            <a:endParaRPr lang="ro-RO"/>
          </a:p>
        </p:txBody>
      </p:sp>
    </p:spTree>
    <p:extLst>
      <p:ext uri="{BB962C8B-B14F-4D97-AF65-F5344CB8AC3E}">
        <p14:creationId xmlns:p14="http://schemas.microsoft.com/office/powerpoint/2010/main" val="4058158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ro-RO" dirty="0" smtClean="0"/>
          </a:p>
          <a:p>
            <a:r>
              <a:rPr lang="ro-RO" dirty="0" smtClean="0"/>
              <a:t>How does the CPU know whether an arithmetic operation is signed or unsigned? </a:t>
            </a:r>
          </a:p>
          <a:p>
            <a:r>
              <a:rPr lang="ro-RO" dirty="0" smtClean="0"/>
              <a:t>It doesn’t! The CPU sets all status flags after an arithmetic operation using a set of boolean rules, regardless of which flags are relevant. </a:t>
            </a:r>
          </a:p>
          <a:p>
            <a:r>
              <a:rPr lang="ro-RO" dirty="0" smtClean="0"/>
              <a:t>the programmer decideS which flags to interpret and which to ignore, based on your knowledge of the type of operation performed.</a:t>
            </a:r>
          </a:p>
          <a:p>
            <a:pPr marL="0" indent="0">
              <a:buNone/>
            </a:pPr>
            <a:endParaRPr lang="ro-RO" dirty="0" smtClean="0"/>
          </a:p>
          <a:p>
            <a:endParaRPr lang="ro-RO" dirty="0"/>
          </a:p>
        </p:txBody>
      </p:sp>
      <p:sp>
        <p:nvSpPr>
          <p:cNvPr id="4" name="Slide Number Placeholder 3"/>
          <p:cNvSpPr>
            <a:spLocks noGrp="1"/>
          </p:cNvSpPr>
          <p:nvPr>
            <p:ph type="sldNum" sz="quarter" idx="10"/>
          </p:nvPr>
        </p:nvSpPr>
        <p:spPr/>
        <p:txBody>
          <a:bodyPr/>
          <a:lstStyle/>
          <a:p>
            <a:fld id="{80859833-4081-4C2E-9D6C-96B580E419C9}" type="slidenum">
              <a:rPr lang="ro-RO" smtClean="0"/>
              <a:t>19</a:t>
            </a:fld>
            <a:endParaRPr lang="ro-RO"/>
          </a:p>
        </p:txBody>
      </p:sp>
    </p:spTree>
    <p:extLst>
      <p:ext uri="{BB962C8B-B14F-4D97-AF65-F5344CB8AC3E}">
        <p14:creationId xmlns:p14="http://schemas.microsoft.com/office/powerpoint/2010/main" val="3219708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single operand in the MUL instruction is the multiplier. Table 7-2 shows the default multiplicand</a:t>
            </a:r>
            <a:r>
              <a:rPr lang="ro-RO"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and product, depending on the size of the multiplier. Because the destination operand is</a:t>
            </a:r>
            <a:r>
              <a:rPr lang="ro-RO"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twice the size of the multiplicand and multiplier, overflow cannot occur. </a:t>
            </a:r>
            <a:endParaRPr lang="ro-RO"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MUL sets the Carry and</a:t>
            </a:r>
            <a:r>
              <a:rPr lang="ro-RO"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Overflow flags if the upper half of the product is not equal to zero. </a:t>
            </a:r>
            <a:endParaRPr lang="ro-RO"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Carry flag is ordinarily</a:t>
            </a:r>
            <a:r>
              <a:rPr lang="ro-RO"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used for unsigned arithmetic, so we’ll focus on it here. </a:t>
            </a:r>
            <a:endParaRPr lang="ro-RO"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When AX is multiplied by a 16-bit operand,</a:t>
            </a:r>
            <a:r>
              <a:rPr lang="ro-RO"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for example, the product is stored in the combined DX and AX registers. </a:t>
            </a:r>
            <a:endParaRPr lang="ro-RO"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That is, the high</a:t>
            </a:r>
            <a:r>
              <a:rPr lang="ro-RO"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16 bits of the product are stored in DX, and the low 16 bits are stored in AX. </a:t>
            </a:r>
            <a:endParaRPr lang="ro-RO"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Carry flag is set</a:t>
            </a:r>
            <a:r>
              <a:rPr lang="ro-RO"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if DX is not equal to zero, which lets us know that the product will not fit into the lower half of</a:t>
            </a:r>
          </a:p>
          <a:p>
            <a:r>
              <a:rPr lang="ro-RO" sz="1200" b="0" i="0" u="none" strike="noStrike" kern="1200" baseline="0" dirty="0" smtClean="0">
                <a:solidFill>
                  <a:schemeClr val="tx1"/>
                </a:solidFill>
                <a:latin typeface="+mn-lt"/>
                <a:ea typeface="+mn-ea"/>
                <a:cs typeface="+mn-cs"/>
              </a:rPr>
              <a:t>the implied destination operand.</a:t>
            </a:r>
          </a:p>
          <a:p>
            <a:r>
              <a:rPr lang="en-US" sz="1200" b="0" i="0" u="none" strike="noStrike" kern="1200" baseline="0" dirty="0" smtClean="0">
                <a:solidFill>
                  <a:schemeClr val="tx1"/>
                </a:solidFill>
                <a:latin typeface="+mn-lt"/>
                <a:ea typeface="+mn-ea"/>
                <a:cs typeface="+mn-cs"/>
              </a:rPr>
              <a:t>A good reason for checking the Carry flag after executing MUL is to know whether the upper half of the</a:t>
            </a:r>
          </a:p>
          <a:p>
            <a:r>
              <a:rPr lang="en-US" sz="1200" b="0" i="0" u="none" strike="noStrike" kern="1200" baseline="0" dirty="0" smtClean="0">
                <a:solidFill>
                  <a:schemeClr val="tx1"/>
                </a:solidFill>
                <a:latin typeface="+mn-lt"/>
                <a:ea typeface="+mn-ea"/>
                <a:cs typeface="+mn-cs"/>
              </a:rPr>
              <a:t>product can safely be ignored.</a:t>
            </a:r>
            <a:endParaRPr lang="ro-RO" dirty="0"/>
          </a:p>
        </p:txBody>
      </p:sp>
      <p:sp>
        <p:nvSpPr>
          <p:cNvPr id="4" name="Slide Number Placeholder 3"/>
          <p:cNvSpPr>
            <a:spLocks noGrp="1"/>
          </p:cNvSpPr>
          <p:nvPr>
            <p:ph type="sldNum" sz="quarter" idx="10"/>
          </p:nvPr>
        </p:nvSpPr>
        <p:spPr/>
        <p:txBody>
          <a:bodyPr/>
          <a:lstStyle/>
          <a:p>
            <a:fld id="{80859833-4081-4C2E-9D6C-96B580E419C9}" type="slidenum">
              <a:rPr lang="ro-RO" smtClean="0"/>
              <a:t>20</a:t>
            </a:fld>
            <a:endParaRPr lang="ro-RO"/>
          </a:p>
        </p:txBody>
      </p:sp>
    </p:spTree>
    <p:extLst>
      <p:ext uri="{BB962C8B-B14F-4D97-AF65-F5344CB8AC3E}">
        <p14:creationId xmlns:p14="http://schemas.microsoft.com/office/powerpoint/2010/main" val="3943153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sz="1200" kern="1200" dirty="0" smtClean="0">
                <a:solidFill>
                  <a:schemeClr val="tx1"/>
                </a:solidFill>
                <a:effectLst/>
                <a:latin typeface="+mn-lt"/>
                <a:ea typeface="+mn-ea"/>
                <a:cs typeface="+mn-cs"/>
              </a:rPr>
              <a:t>The XCHG (exchange data) instruction exchanges the contents of two operands. There are three</a:t>
            </a:r>
          </a:p>
          <a:p>
            <a:r>
              <a:rPr lang="ro-RO" sz="1200" kern="1200" dirty="0" smtClean="0">
                <a:solidFill>
                  <a:schemeClr val="tx1"/>
                </a:solidFill>
                <a:effectLst/>
                <a:latin typeface="+mn-lt"/>
                <a:ea typeface="+mn-ea"/>
                <a:cs typeface="+mn-cs"/>
              </a:rPr>
              <a:t>variants:</a:t>
            </a:r>
          </a:p>
          <a:p>
            <a:r>
              <a:rPr lang="ro-RO" sz="1200" kern="1200" dirty="0" smtClean="0">
                <a:solidFill>
                  <a:schemeClr val="tx1"/>
                </a:solidFill>
                <a:effectLst/>
                <a:latin typeface="+mn-lt"/>
                <a:ea typeface="+mn-ea"/>
                <a:cs typeface="+mn-cs"/>
              </a:rPr>
              <a:t>XCHG </a:t>
            </a:r>
            <a:r>
              <a:rPr lang="ro-RO" sz="1200" i="1" kern="1200" dirty="0" smtClean="0">
                <a:solidFill>
                  <a:schemeClr val="tx1"/>
                </a:solidFill>
                <a:effectLst/>
                <a:latin typeface="+mn-lt"/>
                <a:ea typeface="+mn-ea"/>
                <a:cs typeface="+mn-cs"/>
              </a:rPr>
              <a:t>reg,reg</a:t>
            </a:r>
            <a:endParaRPr lang="ro-RO" sz="1200" kern="1200" dirty="0" smtClean="0">
              <a:solidFill>
                <a:schemeClr val="tx1"/>
              </a:solidFill>
              <a:effectLst/>
              <a:latin typeface="+mn-lt"/>
              <a:ea typeface="+mn-ea"/>
              <a:cs typeface="+mn-cs"/>
            </a:endParaRPr>
          </a:p>
          <a:p>
            <a:r>
              <a:rPr lang="ro-RO" sz="1200" kern="1200" dirty="0" smtClean="0">
                <a:solidFill>
                  <a:schemeClr val="tx1"/>
                </a:solidFill>
                <a:effectLst/>
                <a:latin typeface="+mn-lt"/>
                <a:ea typeface="+mn-ea"/>
                <a:cs typeface="+mn-cs"/>
              </a:rPr>
              <a:t>XCHG </a:t>
            </a:r>
            <a:r>
              <a:rPr lang="ro-RO" sz="1200" i="1" kern="1200" dirty="0" smtClean="0">
                <a:solidFill>
                  <a:schemeClr val="tx1"/>
                </a:solidFill>
                <a:effectLst/>
                <a:latin typeface="+mn-lt"/>
                <a:ea typeface="+mn-ea"/>
                <a:cs typeface="+mn-cs"/>
              </a:rPr>
              <a:t>reg,mem</a:t>
            </a:r>
            <a:endParaRPr lang="ro-RO" sz="1200" kern="1200" dirty="0" smtClean="0">
              <a:solidFill>
                <a:schemeClr val="tx1"/>
              </a:solidFill>
              <a:effectLst/>
              <a:latin typeface="+mn-lt"/>
              <a:ea typeface="+mn-ea"/>
              <a:cs typeface="+mn-cs"/>
            </a:endParaRPr>
          </a:p>
          <a:p>
            <a:r>
              <a:rPr lang="ro-RO" sz="1200" kern="1200" dirty="0" smtClean="0">
                <a:solidFill>
                  <a:schemeClr val="tx1"/>
                </a:solidFill>
                <a:effectLst/>
                <a:latin typeface="+mn-lt"/>
                <a:ea typeface="+mn-ea"/>
                <a:cs typeface="+mn-cs"/>
              </a:rPr>
              <a:t>XCHG </a:t>
            </a:r>
            <a:r>
              <a:rPr lang="ro-RO" sz="1200" i="1" kern="1200" dirty="0" smtClean="0">
                <a:solidFill>
                  <a:schemeClr val="tx1"/>
                </a:solidFill>
                <a:effectLst/>
                <a:latin typeface="+mn-lt"/>
                <a:ea typeface="+mn-ea"/>
                <a:cs typeface="+mn-cs"/>
              </a:rPr>
              <a:t>mem,reg</a:t>
            </a:r>
            <a:endParaRPr lang="ro-RO" sz="1200" kern="1200" dirty="0" smtClean="0">
              <a:solidFill>
                <a:schemeClr val="tx1"/>
              </a:solidFill>
              <a:effectLst/>
              <a:latin typeface="+mn-lt"/>
              <a:ea typeface="+mn-ea"/>
              <a:cs typeface="+mn-cs"/>
            </a:endParaRPr>
          </a:p>
          <a:p>
            <a:r>
              <a:rPr lang="ro-RO" sz="1200" kern="1200" dirty="0" smtClean="0">
                <a:solidFill>
                  <a:schemeClr val="tx1"/>
                </a:solidFill>
                <a:effectLst/>
                <a:latin typeface="+mn-lt"/>
                <a:ea typeface="+mn-ea"/>
                <a:cs typeface="+mn-cs"/>
              </a:rPr>
              <a:t>The rules for operands in the XCHG instruction are the same as those for the MOV instruction, except that XCHG does not accept immediate operands. In array sorting applications, XCHG provides a simple way to exchange two array elements. Here are a few</a:t>
            </a:r>
          </a:p>
          <a:p>
            <a:r>
              <a:rPr lang="ro-RO" sz="1200" kern="1200" dirty="0" smtClean="0">
                <a:solidFill>
                  <a:schemeClr val="tx1"/>
                </a:solidFill>
                <a:effectLst/>
                <a:latin typeface="+mn-lt"/>
                <a:ea typeface="+mn-ea"/>
                <a:cs typeface="+mn-cs"/>
              </a:rPr>
              <a:t>examples using XCHG:</a:t>
            </a:r>
          </a:p>
          <a:p>
            <a:r>
              <a:rPr lang="ro-RO" sz="1200" kern="1200" dirty="0" smtClean="0">
                <a:solidFill>
                  <a:schemeClr val="tx1"/>
                </a:solidFill>
                <a:effectLst/>
                <a:latin typeface="+mn-lt"/>
                <a:ea typeface="+mn-ea"/>
                <a:cs typeface="+mn-cs"/>
              </a:rPr>
              <a:t>xchg ax,bx ; exchange 16-bit regs</a:t>
            </a:r>
          </a:p>
          <a:p>
            <a:r>
              <a:rPr lang="ro-RO" sz="1200" kern="1200" dirty="0" smtClean="0">
                <a:solidFill>
                  <a:schemeClr val="tx1"/>
                </a:solidFill>
                <a:effectLst/>
                <a:latin typeface="+mn-lt"/>
                <a:ea typeface="+mn-ea"/>
                <a:cs typeface="+mn-cs"/>
              </a:rPr>
              <a:t>xchg ah,al ; exchange 8-bit regs</a:t>
            </a:r>
          </a:p>
          <a:p>
            <a:r>
              <a:rPr lang="ro-RO" sz="1200" kern="1200" dirty="0" smtClean="0">
                <a:solidFill>
                  <a:schemeClr val="tx1"/>
                </a:solidFill>
                <a:effectLst/>
                <a:latin typeface="+mn-lt"/>
                <a:ea typeface="+mn-ea"/>
                <a:cs typeface="+mn-cs"/>
              </a:rPr>
              <a:t>xchg var1,bx ; exchange 16-bit mem op with BX</a:t>
            </a:r>
          </a:p>
          <a:p>
            <a:r>
              <a:rPr lang="ro-RO" sz="1200" kern="1200" dirty="0" smtClean="0">
                <a:solidFill>
                  <a:schemeClr val="tx1"/>
                </a:solidFill>
                <a:effectLst/>
                <a:latin typeface="+mn-lt"/>
                <a:ea typeface="+mn-ea"/>
                <a:cs typeface="+mn-cs"/>
              </a:rPr>
              <a:t>xchg eax,ebx ; exchange 32-bit regs</a:t>
            </a:r>
          </a:p>
          <a:p>
            <a:r>
              <a:rPr lang="ro-RO" sz="1200" kern="1200" dirty="0" smtClean="0">
                <a:solidFill>
                  <a:schemeClr val="tx1"/>
                </a:solidFill>
                <a:effectLst/>
                <a:latin typeface="+mn-lt"/>
                <a:ea typeface="+mn-ea"/>
                <a:cs typeface="+mn-cs"/>
              </a:rPr>
              <a:t>To exchange two memory operands, use a register as a temporary container and combine MOV</a:t>
            </a:r>
          </a:p>
          <a:p>
            <a:r>
              <a:rPr lang="ro-RO" sz="1200" kern="1200" dirty="0" smtClean="0">
                <a:solidFill>
                  <a:schemeClr val="tx1"/>
                </a:solidFill>
                <a:effectLst/>
                <a:latin typeface="+mn-lt"/>
                <a:ea typeface="+mn-ea"/>
                <a:cs typeface="+mn-cs"/>
              </a:rPr>
              <a:t>with XCHG:</a:t>
            </a:r>
          </a:p>
          <a:p>
            <a:r>
              <a:rPr lang="ro-RO" sz="1200" kern="1200" dirty="0" smtClean="0">
                <a:solidFill>
                  <a:schemeClr val="tx1"/>
                </a:solidFill>
                <a:effectLst/>
                <a:latin typeface="+mn-lt"/>
                <a:ea typeface="+mn-ea"/>
                <a:cs typeface="+mn-cs"/>
              </a:rPr>
              <a:t>mov ax,val1</a:t>
            </a:r>
          </a:p>
          <a:p>
            <a:r>
              <a:rPr lang="ro-RO" sz="1200" kern="1200" dirty="0" smtClean="0">
                <a:solidFill>
                  <a:schemeClr val="tx1"/>
                </a:solidFill>
                <a:effectLst/>
                <a:latin typeface="+mn-lt"/>
                <a:ea typeface="+mn-ea"/>
                <a:cs typeface="+mn-cs"/>
              </a:rPr>
              <a:t>xchg ax,val2</a:t>
            </a:r>
          </a:p>
          <a:p>
            <a:r>
              <a:rPr lang="ro-RO" sz="1200" kern="1200" dirty="0" smtClean="0">
                <a:solidFill>
                  <a:schemeClr val="tx1"/>
                </a:solidFill>
                <a:effectLst/>
                <a:latin typeface="+mn-lt"/>
                <a:ea typeface="+mn-ea"/>
                <a:cs typeface="+mn-cs"/>
              </a:rPr>
              <a:t>mov val1,ax</a:t>
            </a:r>
          </a:p>
          <a:p>
            <a:endParaRPr lang="ro-RO" dirty="0"/>
          </a:p>
        </p:txBody>
      </p:sp>
      <p:sp>
        <p:nvSpPr>
          <p:cNvPr id="4" name="Slide Number Placeholder 3"/>
          <p:cNvSpPr>
            <a:spLocks noGrp="1"/>
          </p:cNvSpPr>
          <p:nvPr>
            <p:ph type="sldNum" sz="quarter" idx="10"/>
          </p:nvPr>
        </p:nvSpPr>
        <p:spPr/>
        <p:txBody>
          <a:bodyPr/>
          <a:lstStyle/>
          <a:p>
            <a:fld id="{80859833-4081-4C2E-9D6C-96B580E419C9}" type="slidenum">
              <a:rPr lang="ro-RO" smtClean="0"/>
              <a:t>31</a:t>
            </a:fld>
            <a:endParaRPr lang="ro-RO"/>
          </a:p>
        </p:txBody>
      </p:sp>
    </p:spTree>
    <p:extLst>
      <p:ext uri="{BB962C8B-B14F-4D97-AF65-F5344CB8AC3E}">
        <p14:creationId xmlns:p14="http://schemas.microsoft.com/office/powerpoint/2010/main" val="940038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ro-RO"/>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o-RO"/>
          </a:p>
        </p:txBody>
      </p:sp>
      <p:sp>
        <p:nvSpPr>
          <p:cNvPr id="4" name="Date Placeholder 3"/>
          <p:cNvSpPr>
            <a:spLocks noGrp="1"/>
          </p:cNvSpPr>
          <p:nvPr>
            <p:ph type="dt" sz="half" idx="10"/>
          </p:nvPr>
        </p:nvSpPr>
        <p:spPr/>
        <p:txBody>
          <a:bodyPr/>
          <a:lstStyle/>
          <a:p>
            <a:fld id="{CE75B03B-F652-4561-9876-CE359AA63C67}" type="datetimeFigureOut">
              <a:rPr lang="ro-RO" smtClean="0"/>
              <a:t>14.10.2024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95493B4-3A7E-4393-9E10-00B536FF5D93}" type="slidenum">
              <a:rPr lang="ro-RO" smtClean="0"/>
              <a:t>‹#›</a:t>
            </a:fld>
            <a:endParaRPr lang="ro-RO"/>
          </a:p>
        </p:txBody>
      </p:sp>
    </p:spTree>
    <p:extLst>
      <p:ext uri="{BB962C8B-B14F-4D97-AF65-F5344CB8AC3E}">
        <p14:creationId xmlns:p14="http://schemas.microsoft.com/office/powerpoint/2010/main" val="3010760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CE75B03B-F652-4561-9876-CE359AA63C67}" type="datetimeFigureOut">
              <a:rPr lang="ro-RO" smtClean="0"/>
              <a:t>14.10.2024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95493B4-3A7E-4393-9E10-00B536FF5D93}" type="slidenum">
              <a:rPr lang="ro-RO" smtClean="0"/>
              <a:t>‹#›</a:t>
            </a:fld>
            <a:endParaRPr lang="ro-RO"/>
          </a:p>
        </p:txBody>
      </p:sp>
    </p:spTree>
    <p:extLst>
      <p:ext uri="{BB962C8B-B14F-4D97-AF65-F5344CB8AC3E}">
        <p14:creationId xmlns:p14="http://schemas.microsoft.com/office/powerpoint/2010/main" val="1075754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ro-RO"/>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CE75B03B-F652-4561-9876-CE359AA63C67}" type="datetimeFigureOut">
              <a:rPr lang="ro-RO" smtClean="0"/>
              <a:t>14.10.2024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95493B4-3A7E-4393-9E10-00B536FF5D93}" type="slidenum">
              <a:rPr lang="ro-RO" smtClean="0"/>
              <a:t>‹#›</a:t>
            </a:fld>
            <a:endParaRPr lang="ro-RO"/>
          </a:p>
        </p:txBody>
      </p:sp>
    </p:spTree>
    <p:extLst>
      <p:ext uri="{BB962C8B-B14F-4D97-AF65-F5344CB8AC3E}">
        <p14:creationId xmlns:p14="http://schemas.microsoft.com/office/powerpoint/2010/main" val="616200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CE75B03B-F652-4561-9876-CE359AA63C67}" type="datetimeFigureOut">
              <a:rPr lang="ro-RO" smtClean="0"/>
              <a:t>14.10.2024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95493B4-3A7E-4393-9E10-00B536FF5D93}" type="slidenum">
              <a:rPr lang="ro-RO" smtClean="0"/>
              <a:t>‹#›</a:t>
            </a:fld>
            <a:endParaRPr lang="ro-RO"/>
          </a:p>
        </p:txBody>
      </p:sp>
    </p:spTree>
    <p:extLst>
      <p:ext uri="{BB962C8B-B14F-4D97-AF65-F5344CB8AC3E}">
        <p14:creationId xmlns:p14="http://schemas.microsoft.com/office/powerpoint/2010/main" val="132026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ro-RO"/>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E75B03B-F652-4561-9876-CE359AA63C67}" type="datetimeFigureOut">
              <a:rPr lang="ro-RO" smtClean="0"/>
              <a:t>14.10.2024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995493B4-3A7E-4393-9E10-00B536FF5D93}" type="slidenum">
              <a:rPr lang="ro-RO" smtClean="0"/>
              <a:t>‹#›</a:t>
            </a:fld>
            <a:endParaRPr lang="ro-RO"/>
          </a:p>
        </p:txBody>
      </p:sp>
    </p:spTree>
    <p:extLst>
      <p:ext uri="{BB962C8B-B14F-4D97-AF65-F5344CB8AC3E}">
        <p14:creationId xmlns:p14="http://schemas.microsoft.com/office/powerpoint/2010/main" val="2228124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Date Placeholder 4"/>
          <p:cNvSpPr>
            <a:spLocks noGrp="1"/>
          </p:cNvSpPr>
          <p:nvPr>
            <p:ph type="dt" sz="half" idx="10"/>
          </p:nvPr>
        </p:nvSpPr>
        <p:spPr/>
        <p:txBody>
          <a:bodyPr/>
          <a:lstStyle/>
          <a:p>
            <a:fld id="{CE75B03B-F652-4561-9876-CE359AA63C67}" type="datetimeFigureOut">
              <a:rPr lang="ro-RO" smtClean="0"/>
              <a:t>14.10.2024</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95493B4-3A7E-4393-9E10-00B536FF5D93}" type="slidenum">
              <a:rPr lang="ro-RO" smtClean="0"/>
              <a:t>‹#›</a:t>
            </a:fld>
            <a:endParaRPr lang="ro-RO"/>
          </a:p>
        </p:txBody>
      </p:sp>
    </p:spTree>
    <p:extLst>
      <p:ext uri="{BB962C8B-B14F-4D97-AF65-F5344CB8AC3E}">
        <p14:creationId xmlns:p14="http://schemas.microsoft.com/office/powerpoint/2010/main" val="3935121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ro-RO"/>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7" name="Date Placeholder 6"/>
          <p:cNvSpPr>
            <a:spLocks noGrp="1"/>
          </p:cNvSpPr>
          <p:nvPr>
            <p:ph type="dt" sz="half" idx="10"/>
          </p:nvPr>
        </p:nvSpPr>
        <p:spPr/>
        <p:txBody>
          <a:bodyPr/>
          <a:lstStyle/>
          <a:p>
            <a:fld id="{CE75B03B-F652-4561-9876-CE359AA63C67}" type="datetimeFigureOut">
              <a:rPr lang="ro-RO" smtClean="0"/>
              <a:t>14.10.2024</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995493B4-3A7E-4393-9E10-00B536FF5D93}" type="slidenum">
              <a:rPr lang="ro-RO" smtClean="0"/>
              <a:t>‹#›</a:t>
            </a:fld>
            <a:endParaRPr lang="ro-RO"/>
          </a:p>
        </p:txBody>
      </p:sp>
    </p:spTree>
    <p:extLst>
      <p:ext uri="{BB962C8B-B14F-4D97-AF65-F5344CB8AC3E}">
        <p14:creationId xmlns:p14="http://schemas.microsoft.com/office/powerpoint/2010/main" val="3265116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Date Placeholder 2"/>
          <p:cNvSpPr>
            <a:spLocks noGrp="1"/>
          </p:cNvSpPr>
          <p:nvPr>
            <p:ph type="dt" sz="half" idx="10"/>
          </p:nvPr>
        </p:nvSpPr>
        <p:spPr/>
        <p:txBody>
          <a:bodyPr/>
          <a:lstStyle/>
          <a:p>
            <a:fld id="{CE75B03B-F652-4561-9876-CE359AA63C67}" type="datetimeFigureOut">
              <a:rPr lang="ro-RO" smtClean="0"/>
              <a:t>14.10.2024</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995493B4-3A7E-4393-9E10-00B536FF5D93}" type="slidenum">
              <a:rPr lang="ro-RO" smtClean="0"/>
              <a:t>‹#›</a:t>
            </a:fld>
            <a:endParaRPr lang="ro-RO"/>
          </a:p>
        </p:txBody>
      </p:sp>
    </p:spTree>
    <p:extLst>
      <p:ext uri="{BB962C8B-B14F-4D97-AF65-F5344CB8AC3E}">
        <p14:creationId xmlns:p14="http://schemas.microsoft.com/office/powerpoint/2010/main" val="2881736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5B03B-F652-4561-9876-CE359AA63C67}" type="datetimeFigureOut">
              <a:rPr lang="ro-RO" smtClean="0"/>
              <a:t>14.10.2024</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995493B4-3A7E-4393-9E10-00B536FF5D93}" type="slidenum">
              <a:rPr lang="ro-RO" smtClean="0"/>
              <a:t>‹#›</a:t>
            </a:fld>
            <a:endParaRPr lang="ro-RO"/>
          </a:p>
        </p:txBody>
      </p:sp>
    </p:spTree>
    <p:extLst>
      <p:ext uri="{BB962C8B-B14F-4D97-AF65-F5344CB8AC3E}">
        <p14:creationId xmlns:p14="http://schemas.microsoft.com/office/powerpoint/2010/main" val="2857712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o-RO"/>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E75B03B-F652-4561-9876-CE359AA63C67}" type="datetimeFigureOut">
              <a:rPr lang="ro-RO" smtClean="0"/>
              <a:t>14.10.2024</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95493B4-3A7E-4393-9E10-00B536FF5D93}" type="slidenum">
              <a:rPr lang="ro-RO" smtClean="0"/>
              <a:t>‹#›</a:t>
            </a:fld>
            <a:endParaRPr lang="ro-RO"/>
          </a:p>
        </p:txBody>
      </p:sp>
    </p:spTree>
    <p:extLst>
      <p:ext uri="{BB962C8B-B14F-4D97-AF65-F5344CB8AC3E}">
        <p14:creationId xmlns:p14="http://schemas.microsoft.com/office/powerpoint/2010/main" val="2316566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o-RO"/>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E75B03B-F652-4561-9876-CE359AA63C67}" type="datetimeFigureOut">
              <a:rPr lang="ro-RO" smtClean="0"/>
              <a:t>14.10.2024</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995493B4-3A7E-4393-9E10-00B536FF5D93}" type="slidenum">
              <a:rPr lang="ro-RO" smtClean="0"/>
              <a:t>‹#›</a:t>
            </a:fld>
            <a:endParaRPr lang="ro-RO"/>
          </a:p>
        </p:txBody>
      </p:sp>
    </p:spTree>
    <p:extLst>
      <p:ext uri="{BB962C8B-B14F-4D97-AF65-F5344CB8AC3E}">
        <p14:creationId xmlns:p14="http://schemas.microsoft.com/office/powerpoint/2010/main" val="243162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o-RO"/>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5B03B-F652-4561-9876-CE359AA63C67}" type="datetimeFigureOut">
              <a:rPr lang="ro-RO" smtClean="0"/>
              <a:t>14.10.2024</a:t>
            </a:fld>
            <a:endParaRPr lang="ro-R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493B4-3A7E-4393-9E10-00B536FF5D93}" type="slidenum">
              <a:rPr lang="ro-RO" smtClean="0"/>
              <a:t>‹#›</a:t>
            </a:fld>
            <a:endParaRPr lang="ro-RO"/>
          </a:p>
        </p:txBody>
      </p:sp>
    </p:spTree>
    <p:extLst>
      <p:ext uri="{BB962C8B-B14F-4D97-AF65-F5344CB8AC3E}">
        <p14:creationId xmlns:p14="http://schemas.microsoft.com/office/powerpoint/2010/main" val="4195064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4" name="Title 1"/>
          <p:cNvSpPr txBox="1">
            <a:spLocks noGrp="1"/>
          </p:cNvSpPr>
          <p:nvPr>
            <p:ph idx="1"/>
          </p:nvPr>
        </p:nvSpPr>
        <p:spPr>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000" b="1" dirty="0">
                <a:latin typeface="Palatino Linotype" panose="02040502050505030304" pitchFamily="18" charset="0"/>
              </a:rPr>
              <a:t>Instructions for </a:t>
            </a:r>
            <a:r>
              <a:rPr lang="en-US" sz="4000" b="1" dirty="0" smtClean="0">
                <a:latin typeface="Palatino Linotype" panose="02040502050505030304" pitchFamily="18" charset="0"/>
              </a:rPr>
              <a:t>signed numbers</a:t>
            </a:r>
            <a:endParaRPr lang="ro-RO" sz="4000" b="1" dirty="0" smtClean="0">
              <a:latin typeface="Palatino Linotype" panose="02040502050505030304" pitchFamily="18" charset="0"/>
            </a:endParaRPr>
          </a:p>
          <a:p>
            <a:pPr marL="571500" indent="-571500" algn="l">
              <a:buFont typeface="Arial" panose="020B0604020202020204" pitchFamily="34" charset="0"/>
              <a:buChar char="•"/>
            </a:pPr>
            <a:r>
              <a:rPr lang="ro-RO" sz="4000" dirty="0" smtClean="0">
                <a:latin typeface="Palatino Linotype" panose="02040502050505030304" pitchFamily="18" charset="0"/>
              </a:rPr>
              <a:t>MOVSX – move with Signed Extended</a:t>
            </a:r>
            <a:r>
              <a:rPr lang="en-US" sz="4000" dirty="0" smtClean="0">
                <a:latin typeface="Palatino Linotype" panose="02040502050505030304" pitchFamily="18" charset="0"/>
              </a:rPr>
              <a:t> </a:t>
            </a:r>
            <a:endParaRPr lang="ro-RO" sz="4000" dirty="0" smtClean="0">
              <a:latin typeface="Palatino Linotype" panose="02040502050505030304" pitchFamily="18" charset="0"/>
            </a:endParaRPr>
          </a:p>
          <a:p>
            <a:pPr marL="571500" indent="-571500" algn="l">
              <a:buFont typeface="Arial" panose="020B0604020202020204" pitchFamily="34" charset="0"/>
              <a:buChar char="•"/>
            </a:pPr>
            <a:r>
              <a:rPr lang="ro-RO" sz="4000" dirty="0" smtClean="0">
                <a:latin typeface="Palatino Linotype" panose="02040502050505030304" pitchFamily="18" charset="0"/>
              </a:rPr>
              <a:t>CBW, CWD, CWDE, CDQ</a:t>
            </a:r>
            <a:endParaRPr lang="en-US" sz="4000" dirty="0">
              <a:latin typeface="Palatino Linotype" panose="02040502050505030304" pitchFamily="18" charset="0"/>
            </a:endParaRPr>
          </a:p>
          <a:p>
            <a:pPr marL="571500" indent="-571500" algn="l">
              <a:buFont typeface="Arial" panose="020B0604020202020204" pitchFamily="34" charset="0"/>
              <a:buChar char="•"/>
            </a:pPr>
            <a:r>
              <a:rPr lang="ro-RO" sz="4000" dirty="0">
                <a:latin typeface="Palatino Linotype" panose="02040502050505030304" pitchFamily="18" charset="0"/>
              </a:rPr>
              <a:t>I</a:t>
            </a:r>
            <a:r>
              <a:rPr lang="ro-RO" sz="4000" dirty="0" smtClean="0">
                <a:latin typeface="Palatino Linotype" panose="02040502050505030304" pitchFamily="18" charset="0"/>
              </a:rPr>
              <a:t>MUL</a:t>
            </a:r>
            <a:r>
              <a:rPr lang="en-US" sz="4000" dirty="0" smtClean="0">
                <a:latin typeface="Palatino Linotype" panose="02040502050505030304" pitchFamily="18" charset="0"/>
              </a:rPr>
              <a:t> </a:t>
            </a:r>
            <a:r>
              <a:rPr lang="en-US" sz="4000" dirty="0">
                <a:latin typeface="Palatino Linotype" panose="02040502050505030304" pitchFamily="18" charset="0"/>
              </a:rPr>
              <a:t>- multiplication</a:t>
            </a:r>
          </a:p>
          <a:p>
            <a:pPr marL="571500" indent="-571500" algn="l">
              <a:buFont typeface="Arial" panose="020B0604020202020204" pitchFamily="34" charset="0"/>
              <a:buChar char="•"/>
            </a:pPr>
            <a:r>
              <a:rPr lang="ro-RO" sz="4000" dirty="0" smtClean="0">
                <a:latin typeface="Palatino Linotype" panose="02040502050505030304" pitchFamily="18" charset="0"/>
              </a:rPr>
              <a:t>IDIV </a:t>
            </a:r>
            <a:r>
              <a:rPr lang="en-US" sz="4000" dirty="0" smtClean="0">
                <a:latin typeface="Palatino Linotype" panose="02040502050505030304" pitchFamily="18" charset="0"/>
              </a:rPr>
              <a:t>- </a:t>
            </a:r>
            <a:r>
              <a:rPr lang="en-US" sz="4000" dirty="0">
                <a:latin typeface="Palatino Linotype" panose="02040502050505030304" pitchFamily="18" charset="0"/>
              </a:rPr>
              <a:t>division</a:t>
            </a:r>
            <a:endParaRPr lang="ro-RO" sz="4000" dirty="0">
              <a:latin typeface="Palatino Linotype" panose="02040502050505030304" pitchFamily="18" charset="0"/>
            </a:endParaRPr>
          </a:p>
        </p:txBody>
      </p:sp>
    </p:spTree>
    <p:extLst>
      <p:ext uri="{BB962C8B-B14F-4D97-AF65-F5344CB8AC3E}">
        <p14:creationId xmlns:p14="http://schemas.microsoft.com/office/powerpoint/2010/main" val="3831526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2000" dirty="0" smtClean="0">
                <a:latin typeface="Palatino Linotype" panose="02040502050505030304" pitchFamily="18" charset="0"/>
              </a:rPr>
              <a:t>11100011b in base 10? How to interpret?</a:t>
            </a:r>
            <a:endParaRPr lang="ro-RO" sz="2000" dirty="0">
              <a:latin typeface="Palatino Linotype" panose="02040502050505030304" pitchFamily="18" charset="0"/>
            </a:endParaRPr>
          </a:p>
        </p:txBody>
      </p:sp>
      <p:pic>
        <p:nvPicPr>
          <p:cNvPr id="4" name="Content Placeholder 3"/>
          <p:cNvPicPr>
            <a:picLocks noGrp="1" noChangeAspect="1"/>
          </p:cNvPicPr>
          <p:nvPr>
            <p:ph idx="1"/>
          </p:nvPr>
        </p:nvPicPr>
        <p:blipFill>
          <a:blip r:embed="rId2"/>
          <a:stretch>
            <a:fillRect/>
          </a:stretch>
        </p:blipFill>
        <p:spPr>
          <a:xfrm>
            <a:off x="838200" y="1875919"/>
            <a:ext cx="10515600" cy="4250750"/>
          </a:xfrm>
          <a:prstGeom prst="rect">
            <a:avLst/>
          </a:prstGeom>
        </p:spPr>
      </p:pic>
    </p:spTree>
    <p:extLst>
      <p:ext uri="{BB962C8B-B14F-4D97-AF65-F5344CB8AC3E}">
        <p14:creationId xmlns:p14="http://schemas.microsoft.com/office/powerpoint/2010/main" val="332566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1009795" y="1825625"/>
            <a:ext cx="10172409" cy="4351338"/>
          </a:xfrm>
          <a:prstGeom prst="rect">
            <a:avLst/>
          </a:prstGeom>
        </p:spPr>
      </p:pic>
    </p:spTree>
    <p:extLst>
      <p:ext uri="{BB962C8B-B14F-4D97-AF65-F5344CB8AC3E}">
        <p14:creationId xmlns:p14="http://schemas.microsoft.com/office/powerpoint/2010/main" val="297621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2600" b="1" dirty="0">
                <a:latin typeface="Palatino Linotype" panose="02040502050505030304" pitchFamily="18" charset="0"/>
              </a:rPr>
              <a:t>Storage sizes and ranges for unsigned and signed </a:t>
            </a:r>
            <a:r>
              <a:rPr lang="ro-RO" sz="2600" b="1" dirty="0" smtClean="0">
                <a:latin typeface="Palatino Linotype" panose="02040502050505030304" pitchFamily="18" charset="0"/>
              </a:rPr>
              <a:t>numbers</a:t>
            </a:r>
            <a:endParaRPr lang="ro-RO" sz="2600" b="1" dirty="0">
              <a:latin typeface="Palatino Linotype" panose="02040502050505030304" pitchFamily="18" charset="0"/>
            </a:endParaRPr>
          </a:p>
        </p:txBody>
      </p:sp>
      <p:pic>
        <p:nvPicPr>
          <p:cNvPr id="5" name="Picture 4"/>
          <p:cNvPicPr>
            <a:picLocks noChangeAspect="1"/>
          </p:cNvPicPr>
          <p:nvPr/>
        </p:nvPicPr>
        <p:blipFill>
          <a:blip r:embed="rId2"/>
          <a:stretch>
            <a:fillRect/>
          </a:stretch>
        </p:blipFill>
        <p:spPr>
          <a:xfrm>
            <a:off x="2652135" y="4111769"/>
            <a:ext cx="6869113" cy="2181225"/>
          </a:xfrm>
          <a:prstGeom prst="rect">
            <a:avLst/>
          </a:prstGeom>
        </p:spPr>
      </p:pic>
      <p:pic>
        <p:nvPicPr>
          <p:cNvPr id="7" name="Picture 6"/>
          <p:cNvPicPr>
            <a:picLocks noChangeAspect="1"/>
          </p:cNvPicPr>
          <p:nvPr/>
        </p:nvPicPr>
        <p:blipFill>
          <a:blip r:embed="rId3"/>
          <a:stretch>
            <a:fillRect/>
          </a:stretch>
        </p:blipFill>
        <p:spPr>
          <a:xfrm>
            <a:off x="2790825" y="1844818"/>
            <a:ext cx="6610350" cy="2300093"/>
          </a:xfrm>
          <a:prstGeom prst="rect">
            <a:avLst/>
          </a:prstGeom>
        </p:spPr>
      </p:pic>
    </p:spTree>
    <p:extLst>
      <p:ext uri="{BB962C8B-B14F-4D97-AF65-F5344CB8AC3E}">
        <p14:creationId xmlns:p14="http://schemas.microsoft.com/office/powerpoint/2010/main" val="2704767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sp>
        <p:nvSpPr>
          <p:cNvPr id="3" name="Content Placeholder 2"/>
          <p:cNvSpPr>
            <a:spLocks noGrp="1"/>
          </p:cNvSpPr>
          <p:nvPr>
            <p:ph idx="1"/>
          </p:nvPr>
        </p:nvSpPr>
        <p:spPr/>
        <p:txBody>
          <a:bodyPr/>
          <a:lstStyle/>
          <a:p>
            <a:pPr marL="0" indent="0" algn="ctr">
              <a:buNone/>
            </a:pPr>
            <a:endParaRPr lang="ro-RO" b="1" dirty="0" smtClean="0">
              <a:latin typeface="Palatino Linotype" panose="02040502050505030304" pitchFamily="18" charset="0"/>
            </a:endParaRPr>
          </a:p>
          <a:p>
            <a:pPr marL="0" indent="0" algn="ctr">
              <a:buNone/>
            </a:pPr>
            <a:r>
              <a:rPr lang="en-US" b="1" dirty="0" smtClean="0">
                <a:latin typeface="Palatino Linotype" panose="02040502050505030304" pitchFamily="18" charset="0"/>
              </a:rPr>
              <a:t>Signed conversions</a:t>
            </a:r>
            <a:endParaRPr lang="ro-RO" b="1" dirty="0" smtClean="0">
              <a:latin typeface="Palatino Linotype" panose="02040502050505030304" pitchFamily="18" charset="0"/>
            </a:endParaRPr>
          </a:p>
          <a:p>
            <a:pPr marL="0" indent="0" algn="ctr">
              <a:buNone/>
            </a:pPr>
            <a:endParaRPr lang="ro-RO" b="1" dirty="0" smtClean="0">
              <a:latin typeface="Palatino Linotype" panose="02040502050505030304" pitchFamily="18" charset="0"/>
            </a:endParaRPr>
          </a:p>
          <a:p>
            <a:r>
              <a:rPr lang="ro-RO" sz="2200" b="1" dirty="0" smtClean="0">
                <a:latin typeface="Palatino Linotype" panose="02040502050505030304" pitchFamily="18" charset="0"/>
              </a:rPr>
              <a:t>Extension from a smaller data type to a larger data type based on a sign bit</a:t>
            </a:r>
          </a:p>
          <a:p>
            <a:r>
              <a:rPr lang="ro-RO" sz="2200" b="1" dirty="0" smtClean="0">
                <a:latin typeface="Palatino Linotype" panose="02040502050505030304" pitchFamily="18" charset="0"/>
              </a:rPr>
              <a:t>In sign representation, </a:t>
            </a:r>
            <a:r>
              <a:rPr lang="ro-RO" sz="2200" b="1" dirty="0" smtClean="0">
                <a:solidFill>
                  <a:srgbClr val="FF0000"/>
                </a:solidFill>
                <a:latin typeface="Palatino Linotype" panose="02040502050505030304" pitchFamily="18" charset="0"/>
              </a:rPr>
              <a:t>the most significat bit is sign bit</a:t>
            </a:r>
          </a:p>
          <a:p>
            <a:pPr marL="0" indent="0">
              <a:buNone/>
            </a:pPr>
            <a:endParaRPr lang="ro-RO" b="1" dirty="0" smtClean="0">
              <a:latin typeface="Palatino Linotype" panose="02040502050505030304" pitchFamily="18" charset="0"/>
            </a:endParaRPr>
          </a:p>
          <a:p>
            <a:pPr marL="0" indent="0">
              <a:buNone/>
            </a:pPr>
            <a:endParaRPr lang="ro-RO" dirty="0"/>
          </a:p>
        </p:txBody>
      </p:sp>
      <p:pic>
        <p:nvPicPr>
          <p:cNvPr id="4" name="Picture 3"/>
          <p:cNvPicPr>
            <a:picLocks noChangeAspect="1"/>
          </p:cNvPicPr>
          <p:nvPr/>
        </p:nvPicPr>
        <p:blipFill>
          <a:blip r:embed="rId2"/>
          <a:stretch>
            <a:fillRect/>
          </a:stretch>
        </p:blipFill>
        <p:spPr>
          <a:xfrm>
            <a:off x="4357255" y="4727863"/>
            <a:ext cx="4400550" cy="952500"/>
          </a:xfrm>
          <a:prstGeom prst="rect">
            <a:avLst/>
          </a:prstGeom>
          <a:ln/>
        </p:spPr>
        <p:style>
          <a:lnRef idx="2">
            <a:schemeClr val="accent3">
              <a:shade val="50000"/>
            </a:schemeClr>
          </a:lnRef>
          <a:fillRef idx="1">
            <a:schemeClr val="accent3"/>
          </a:fillRef>
          <a:effectRef idx="0">
            <a:schemeClr val="accent3"/>
          </a:effectRef>
          <a:fontRef idx="minor">
            <a:schemeClr val="lt1"/>
          </a:fontRef>
        </p:style>
      </p:pic>
      <p:sp>
        <p:nvSpPr>
          <p:cNvPr id="6" name="Rectangle 5"/>
          <p:cNvSpPr/>
          <p:nvPr/>
        </p:nvSpPr>
        <p:spPr>
          <a:xfrm>
            <a:off x="4461164" y="5015345"/>
            <a:ext cx="304800" cy="3879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8" name="Right Arrow 7"/>
          <p:cNvSpPr/>
          <p:nvPr/>
        </p:nvSpPr>
        <p:spPr>
          <a:xfrm>
            <a:off x="3546764" y="5153891"/>
            <a:ext cx="914400" cy="249382"/>
          </a:xfrm>
          <a:prstGeom prst="rightArrow">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o-RO">
              <a:solidFill>
                <a:srgbClr val="FF0000"/>
              </a:solidFill>
            </a:endParaRPr>
          </a:p>
        </p:txBody>
      </p:sp>
      <p:sp>
        <p:nvSpPr>
          <p:cNvPr id="9" name="TextBox 8"/>
          <p:cNvSpPr txBox="1"/>
          <p:nvPr/>
        </p:nvSpPr>
        <p:spPr>
          <a:xfrm>
            <a:off x="3454400" y="4886037"/>
            <a:ext cx="1006764" cy="369332"/>
          </a:xfrm>
          <a:prstGeom prst="rect">
            <a:avLst/>
          </a:prstGeom>
          <a:noFill/>
        </p:spPr>
        <p:txBody>
          <a:bodyPr wrap="square" rtlCol="0">
            <a:spAutoFit/>
          </a:bodyPr>
          <a:lstStyle/>
          <a:p>
            <a:r>
              <a:rPr lang="ro-RO" dirty="0" smtClean="0">
                <a:latin typeface="Palatino Linotype" panose="02040502050505030304" pitchFamily="18" charset="0"/>
              </a:rPr>
              <a:t>Bit sign</a:t>
            </a:r>
            <a:endParaRPr lang="ro-RO" dirty="0">
              <a:latin typeface="Palatino Linotype" panose="02040502050505030304" pitchFamily="18" charset="0"/>
            </a:endParaRPr>
          </a:p>
        </p:txBody>
      </p:sp>
    </p:spTree>
    <p:extLst>
      <p:ext uri="{BB962C8B-B14F-4D97-AF65-F5344CB8AC3E}">
        <p14:creationId xmlns:p14="http://schemas.microsoft.com/office/powerpoint/2010/main" val="14926936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b="1" dirty="0" smtClean="0">
                <a:latin typeface="Palatino Linotype" panose="02040502050505030304" pitchFamily="18" charset="0"/>
              </a:rPr>
              <a:t>MOVSX instruction (move with sign-extend)</a:t>
            </a:r>
            <a:endParaRPr lang="ro-RO" sz="3200" b="1" dirty="0">
              <a:latin typeface="Palatino Linotype" panose="02040502050505030304" pitchFamily="18" charset="0"/>
            </a:endParaRPr>
          </a:p>
        </p:txBody>
      </p:sp>
      <p:sp>
        <p:nvSpPr>
          <p:cNvPr id="3" name="Content Placeholder 2"/>
          <p:cNvSpPr>
            <a:spLocks noGrp="1"/>
          </p:cNvSpPr>
          <p:nvPr>
            <p:ph idx="1"/>
          </p:nvPr>
        </p:nvSpPr>
        <p:spPr>
          <a:xfrm>
            <a:off x="838200" y="1554480"/>
            <a:ext cx="10515600" cy="4622483"/>
          </a:xfrm>
        </p:spPr>
        <p:txBody>
          <a:bodyPr>
            <a:noAutofit/>
          </a:bodyPr>
          <a:lstStyle/>
          <a:p>
            <a:pPr marL="0" indent="0">
              <a:buNone/>
            </a:pPr>
            <a:r>
              <a:rPr lang="ro-RO" sz="2200" dirty="0" smtClean="0">
                <a:latin typeface="Palatino Linotype" panose="02040502050505030304" pitchFamily="18" charset="0"/>
              </a:rPr>
              <a:t>copies </a:t>
            </a:r>
            <a:r>
              <a:rPr lang="ro-RO" sz="2200" dirty="0">
                <a:latin typeface="Palatino Linotype" panose="02040502050505030304" pitchFamily="18" charset="0"/>
              </a:rPr>
              <a:t>the contents of a source operand into a destination operand and sign-extends the value to 16 or 32 </a:t>
            </a:r>
            <a:r>
              <a:rPr lang="ro-RO" sz="2200" dirty="0" smtClean="0">
                <a:latin typeface="Palatino Linotype" panose="02040502050505030304" pitchFamily="18" charset="0"/>
              </a:rPr>
              <a:t>bits</a:t>
            </a:r>
          </a:p>
          <a:p>
            <a:pPr lvl="1"/>
            <a:r>
              <a:rPr lang="ro-RO" sz="1800" b="1" dirty="0">
                <a:latin typeface="Palatino Linotype" panose="02040502050505030304" pitchFamily="18" charset="0"/>
              </a:rPr>
              <a:t>MOVSX </a:t>
            </a:r>
            <a:r>
              <a:rPr lang="ro-RO" sz="1800" b="1" i="1" dirty="0">
                <a:latin typeface="Palatino Linotype" panose="02040502050505030304" pitchFamily="18" charset="0"/>
              </a:rPr>
              <a:t>reg16</a:t>
            </a:r>
            <a:r>
              <a:rPr lang="ro-RO" sz="1800" b="1" i="1" dirty="0" smtClean="0">
                <a:latin typeface="Palatino Linotype" panose="02040502050505030304" pitchFamily="18" charset="0"/>
              </a:rPr>
              <a:t>, reg/mem8</a:t>
            </a:r>
            <a:endParaRPr lang="ro-RO" sz="1800" b="1" i="1" dirty="0">
              <a:latin typeface="Palatino Linotype" panose="02040502050505030304" pitchFamily="18" charset="0"/>
            </a:endParaRPr>
          </a:p>
          <a:p>
            <a:pPr lvl="1"/>
            <a:r>
              <a:rPr lang="ro-RO" sz="1800" b="1" dirty="0" smtClean="0">
                <a:latin typeface="Palatino Linotype" panose="02040502050505030304" pitchFamily="18" charset="0"/>
              </a:rPr>
              <a:t>MOVSX </a:t>
            </a:r>
            <a:r>
              <a:rPr lang="ro-RO" sz="1800" b="1" i="1" dirty="0">
                <a:latin typeface="Palatino Linotype" panose="02040502050505030304" pitchFamily="18" charset="0"/>
              </a:rPr>
              <a:t>reg32</a:t>
            </a:r>
            <a:r>
              <a:rPr lang="ro-RO" sz="1800" b="1" i="1" dirty="0" smtClean="0">
                <a:latin typeface="Palatino Linotype" panose="02040502050505030304" pitchFamily="18" charset="0"/>
              </a:rPr>
              <a:t>, reg/mem8</a:t>
            </a:r>
            <a:endParaRPr lang="ro-RO" sz="1800" b="1" dirty="0">
              <a:latin typeface="Palatino Linotype" panose="02040502050505030304" pitchFamily="18" charset="0"/>
            </a:endParaRPr>
          </a:p>
          <a:p>
            <a:pPr lvl="1"/>
            <a:r>
              <a:rPr lang="ro-RO" sz="1800" b="1" dirty="0">
                <a:latin typeface="Palatino Linotype" panose="02040502050505030304" pitchFamily="18" charset="0"/>
              </a:rPr>
              <a:t>MOVSX </a:t>
            </a:r>
            <a:r>
              <a:rPr lang="ro-RO" sz="1800" b="1" i="1" dirty="0">
                <a:latin typeface="Palatino Linotype" panose="02040502050505030304" pitchFamily="18" charset="0"/>
              </a:rPr>
              <a:t>reg32</a:t>
            </a:r>
            <a:r>
              <a:rPr lang="ro-RO" sz="1800" b="1" i="1" dirty="0" smtClean="0">
                <a:latin typeface="Palatino Linotype" panose="02040502050505030304" pitchFamily="18" charset="0"/>
              </a:rPr>
              <a:t>, reg/mem16</a:t>
            </a:r>
          </a:p>
          <a:p>
            <a:pPr marL="457200" lvl="1" indent="0">
              <a:buNone/>
            </a:pPr>
            <a:endParaRPr lang="ro-RO" sz="1800" dirty="0">
              <a:latin typeface="Palatino Linotype" panose="02040502050505030304" pitchFamily="18" charset="0"/>
            </a:endParaRPr>
          </a:p>
          <a:p>
            <a:r>
              <a:rPr lang="ro-RO" sz="2200" b="1" i="1" dirty="0" smtClean="0">
                <a:latin typeface="Palatino Linotype" panose="02040502050505030304" pitchFamily="18" charset="0"/>
              </a:rPr>
              <a:t>Examples:</a:t>
            </a:r>
            <a:endParaRPr lang="ro-RO" sz="2200" b="1" dirty="0">
              <a:latin typeface="Palatino Linotype" panose="02040502050505030304" pitchFamily="18" charset="0"/>
            </a:endParaRPr>
          </a:p>
          <a:p>
            <a:pPr lvl="1"/>
            <a:r>
              <a:rPr lang="ro-RO" sz="1800" dirty="0">
                <a:latin typeface="Palatino Linotype" panose="02040502050505030304" pitchFamily="18" charset="0"/>
              </a:rPr>
              <a:t>byteVal </a:t>
            </a:r>
            <a:r>
              <a:rPr lang="ro-RO" sz="1800" dirty="0" smtClean="0">
                <a:latin typeface="Palatino Linotype" panose="02040502050505030304" pitchFamily="18" charset="0"/>
              </a:rPr>
              <a:t>db </a:t>
            </a:r>
            <a:r>
              <a:rPr lang="ro-RO" sz="1800" dirty="0" smtClean="0">
                <a:solidFill>
                  <a:srgbClr val="FF0000"/>
                </a:solidFill>
                <a:latin typeface="Palatino Linotype" panose="02040502050505030304" pitchFamily="18" charset="0"/>
              </a:rPr>
              <a:t>1</a:t>
            </a:r>
            <a:r>
              <a:rPr lang="ro-RO" sz="1800" dirty="0" smtClean="0">
                <a:latin typeface="Palatino Linotype" panose="02040502050505030304" pitchFamily="18" charset="0"/>
              </a:rPr>
              <a:t>0001111b</a:t>
            </a:r>
          </a:p>
          <a:p>
            <a:pPr lvl="1"/>
            <a:r>
              <a:rPr lang="ro-RO" sz="1800" dirty="0">
                <a:latin typeface="Palatino Linotype" panose="02040502050505030304" pitchFamily="18" charset="0"/>
              </a:rPr>
              <a:t>movsx </a:t>
            </a:r>
            <a:r>
              <a:rPr lang="ro-RO" sz="1800" dirty="0" smtClean="0">
                <a:latin typeface="Palatino Linotype" panose="02040502050505030304" pitchFamily="18" charset="0"/>
              </a:rPr>
              <a:t>ax, byte[byteVal] </a:t>
            </a:r>
            <a:r>
              <a:rPr lang="ro-RO" sz="1800" dirty="0">
                <a:latin typeface="Palatino Linotype" panose="02040502050505030304" pitchFamily="18" charset="0"/>
              </a:rPr>
              <a:t>; AX = </a:t>
            </a:r>
            <a:r>
              <a:rPr lang="ro-RO" sz="1800" dirty="0" smtClean="0">
                <a:solidFill>
                  <a:srgbClr val="FF0000"/>
                </a:solidFill>
                <a:latin typeface="Palatino Linotype" panose="02040502050505030304" pitchFamily="18" charset="0"/>
              </a:rPr>
              <a:t>11111111</a:t>
            </a:r>
            <a:r>
              <a:rPr lang="ro-RO" sz="1800" dirty="0" smtClean="0">
                <a:latin typeface="Palatino Linotype" panose="02040502050505030304" pitchFamily="18" charset="0"/>
              </a:rPr>
              <a:t>10001111b</a:t>
            </a:r>
          </a:p>
          <a:p>
            <a:pPr marL="457200" lvl="1" indent="0">
              <a:buNone/>
            </a:pPr>
            <a:endParaRPr lang="ro-RO" sz="1800" dirty="0" smtClean="0">
              <a:latin typeface="Palatino Linotype" panose="02040502050505030304" pitchFamily="18" charset="0"/>
            </a:endParaRPr>
          </a:p>
          <a:p>
            <a:pPr lvl="1"/>
            <a:r>
              <a:rPr lang="ro-RO" sz="1800" dirty="0" smtClean="0">
                <a:latin typeface="Palatino Linotype" panose="02040502050505030304" pitchFamily="18" charset="0"/>
              </a:rPr>
              <a:t>mov bx, 0</a:t>
            </a:r>
            <a:r>
              <a:rPr lang="ro-RO" sz="1800" b="1" dirty="0" smtClean="0">
                <a:latin typeface="Palatino Linotype" panose="02040502050505030304" pitchFamily="18" charset="0"/>
              </a:rPr>
              <a:t>F6FB</a:t>
            </a:r>
            <a:r>
              <a:rPr lang="ro-RO" sz="1800" dirty="0" smtClean="0">
                <a:latin typeface="Palatino Linotype" panose="02040502050505030304" pitchFamily="18" charset="0"/>
              </a:rPr>
              <a:t>h</a:t>
            </a:r>
            <a:endParaRPr lang="ro-RO" sz="1800" dirty="0">
              <a:latin typeface="Palatino Linotype" panose="02040502050505030304" pitchFamily="18" charset="0"/>
            </a:endParaRPr>
          </a:p>
          <a:p>
            <a:pPr lvl="1"/>
            <a:r>
              <a:rPr lang="ro-RO" sz="1800" dirty="0">
                <a:latin typeface="Palatino Linotype" panose="02040502050505030304" pitchFamily="18" charset="0"/>
              </a:rPr>
              <a:t>movsx eax</a:t>
            </a:r>
            <a:r>
              <a:rPr lang="ro-RO" sz="1800" dirty="0" smtClean="0">
                <a:latin typeface="Palatino Linotype" panose="02040502050505030304" pitchFamily="18" charset="0"/>
              </a:rPr>
              <a:t>, bx </a:t>
            </a:r>
            <a:r>
              <a:rPr lang="ro-RO" sz="1800" dirty="0">
                <a:latin typeface="Palatino Linotype" panose="02040502050505030304" pitchFamily="18" charset="0"/>
              </a:rPr>
              <a:t>; EAX = </a:t>
            </a:r>
            <a:r>
              <a:rPr lang="ro-RO" sz="1800" dirty="0" smtClean="0">
                <a:solidFill>
                  <a:srgbClr val="FF0000"/>
                </a:solidFill>
                <a:latin typeface="Palatino Linotype" panose="02040502050505030304" pitchFamily="18" charset="0"/>
              </a:rPr>
              <a:t>FFFF</a:t>
            </a:r>
            <a:r>
              <a:rPr lang="ro-RO" sz="1800" dirty="0" smtClean="0">
                <a:latin typeface="Palatino Linotype" panose="02040502050505030304" pitchFamily="18" charset="0"/>
              </a:rPr>
              <a:t>F6FBh</a:t>
            </a:r>
            <a:endParaRPr lang="ro-RO" sz="1800" dirty="0">
              <a:latin typeface="Palatino Linotype" panose="02040502050505030304" pitchFamily="18" charset="0"/>
            </a:endParaRPr>
          </a:p>
          <a:p>
            <a:pPr lvl="1"/>
            <a:r>
              <a:rPr lang="ro-RO" sz="1800" dirty="0">
                <a:latin typeface="Palatino Linotype" panose="02040502050505030304" pitchFamily="18" charset="0"/>
              </a:rPr>
              <a:t>movsx edx</a:t>
            </a:r>
            <a:r>
              <a:rPr lang="ro-RO" sz="1800" dirty="0" smtClean="0">
                <a:latin typeface="Palatino Linotype" panose="02040502050505030304" pitchFamily="18" charset="0"/>
              </a:rPr>
              <a:t>, bl </a:t>
            </a:r>
            <a:r>
              <a:rPr lang="ro-RO" sz="1800" dirty="0">
                <a:latin typeface="Palatino Linotype" panose="02040502050505030304" pitchFamily="18" charset="0"/>
              </a:rPr>
              <a:t>; EDX = </a:t>
            </a:r>
            <a:r>
              <a:rPr lang="ro-RO" sz="1800" dirty="0" smtClean="0">
                <a:solidFill>
                  <a:srgbClr val="FF0000"/>
                </a:solidFill>
                <a:latin typeface="Palatino Linotype" panose="02040502050505030304" pitchFamily="18" charset="0"/>
              </a:rPr>
              <a:t>FFFFFF</a:t>
            </a:r>
            <a:r>
              <a:rPr lang="ro-RO" sz="1800" dirty="0">
                <a:latin typeface="Palatino Linotype" panose="02040502050505030304" pitchFamily="18" charset="0"/>
              </a:rPr>
              <a:t>F</a:t>
            </a:r>
            <a:r>
              <a:rPr lang="ro-RO" sz="1800" dirty="0" smtClean="0">
                <a:latin typeface="Palatino Linotype" panose="02040502050505030304" pitchFamily="18" charset="0"/>
              </a:rPr>
              <a:t>Bh</a:t>
            </a:r>
            <a:endParaRPr lang="ro-RO" sz="1800" dirty="0">
              <a:latin typeface="Palatino Linotype" panose="02040502050505030304" pitchFamily="18" charset="0"/>
            </a:endParaRPr>
          </a:p>
          <a:p>
            <a:pPr lvl="1"/>
            <a:r>
              <a:rPr lang="ro-RO" sz="1800" dirty="0">
                <a:latin typeface="Palatino Linotype" panose="02040502050505030304" pitchFamily="18" charset="0"/>
              </a:rPr>
              <a:t>movsx cx</a:t>
            </a:r>
            <a:r>
              <a:rPr lang="ro-RO" sz="1800" dirty="0" smtClean="0">
                <a:latin typeface="Palatino Linotype" panose="02040502050505030304" pitchFamily="18" charset="0"/>
              </a:rPr>
              <a:t>, bl </a:t>
            </a:r>
            <a:r>
              <a:rPr lang="ro-RO" sz="1800" dirty="0">
                <a:latin typeface="Palatino Linotype" panose="02040502050505030304" pitchFamily="18" charset="0"/>
              </a:rPr>
              <a:t>; CX = </a:t>
            </a:r>
            <a:r>
              <a:rPr lang="ro-RO" sz="1800" dirty="0" smtClean="0">
                <a:solidFill>
                  <a:srgbClr val="FF0000"/>
                </a:solidFill>
                <a:latin typeface="Palatino Linotype" panose="02040502050505030304" pitchFamily="18" charset="0"/>
              </a:rPr>
              <a:t>FF</a:t>
            </a:r>
            <a:r>
              <a:rPr lang="ro-RO" sz="1800" dirty="0">
                <a:latin typeface="Palatino Linotype" panose="02040502050505030304" pitchFamily="18" charset="0"/>
              </a:rPr>
              <a:t>F</a:t>
            </a:r>
            <a:r>
              <a:rPr lang="ro-RO" sz="1800" dirty="0" smtClean="0">
                <a:latin typeface="Palatino Linotype" panose="02040502050505030304" pitchFamily="18" charset="0"/>
              </a:rPr>
              <a:t>Bh</a:t>
            </a:r>
            <a:endParaRPr lang="ro-RO" sz="1800" dirty="0">
              <a:latin typeface="Palatino Linotype" panose="02040502050505030304" pitchFamily="18" charset="0"/>
            </a:endParaRPr>
          </a:p>
        </p:txBody>
      </p:sp>
      <p:pic>
        <p:nvPicPr>
          <p:cNvPr id="4" name="Picture 3"/>
          <p:cNvPicPr/>
          <p:nvPr/>
        </p:nvPicPr>
        <p:blipFill>
          <a:blip r:embed="rId3"/>
          <a:stretch>
            <a:fillRect/>
          </a:stretch>
        </p:blipFill>
        <p:spPr>
          <a:xfrm>
            <a:off x="6741806" y="1997075"/>
            <a:ext cx="3889248" cy="2486025"/>
          </a:xfrm>
          <a:prstGeom prst="rect">
            <a:avLst/>
          </a:prstGeom>
        </p:spPr>
      </p:pic>
    </p:spTree>
    <p:extLst>
      <p:ext uri="{BB962C8B-B14F-4D97-AF65-F5344CB8AC3E}">
        <p14:creationId xmlns:p14="http://schemas.microsoft.com/office/powerpoint/2010/main" val="23457396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b="1" dirty="0" smtClean="0">
                <a:latin typeface="Palatino Linotype" panose="02040502050505030304" pitchFamily="18" charset="0"/>
              </a:rPr>
              <a:t>CBW</a:t>
            </a:r>
            <a:endParaRPr lang="ro-RO" sz="3200" b="1" dirty="0">
              <a:latin typeface="Palatino Linotype" panose="02040502050505030304"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US" sz="2200" dirty="0" smtClean="0">
                <a:latin typeface="Palatino Linotype" panose="02040502050505030304" pitchFamily="18" charset="0"/>
              </a:rPr>
              <a:t>The instruction does not have any explicitly specified operands because it is always converting AL → AX </a:t>
            </a:r>
            <a:endParaRPr lang="ro-RO" sz="2200" dirty="0">
              <a:latin typeface="Palatino Linotype" panose="02040502050505030304" pitchFamily="18" charset="0"/>
            </a:endParaRPr>
          </a:p>
          <a:p>
            <a:pPr algn="just"/>
            <a:r>
              <a:rPr lang="ro-RO" sz="2200" dirty="0" smtClean="0">
                <a:latin typeface="Palatino Linotype" panose="02040502050505030304" pitchFamily="18" charset="0"/>
              </a:rPr>
              <a:t>C</a:t>
            </a:r>
            <a:r>
              <a:rPr lang="en-US" sz="2200" dirty="0" err="1" smtClean="0">
                <a:latin typeface="Palatino Linotype" panose="02040502050505030304" pitchFamily="18" charset="0"/>
              </a:rPr>
              <a:t>onverts</a:t>
            </a:r>
            <a:r>
              <a:rPr lang="en-US" sz="2200" dirty="0" smtClean="0">
                <a:latin typeface="Palatino Linotype" panose="02040502050505030304" pitchFamily="18" charset="0"/>
              </a:rPr>
              <a:t> the byte AL to the word AX in the signed interpretation</a:t>
            </a:r>
            <a:r>
              <a:rPr lang="ro-RO" sz="2200" dirty="0" smtClean="0">
                <a:latin typeface="Palatino Linotype" panose="02040502050505030304" pitchFamily="18" charset="0"/>
              </a:rPr>
              <a:t> (saves in AH the bit sign)</a:t>
            </a:r>
          </a:p>
          <a:p>
            <a:pPr algn="just"/>
            <a:r>
              <a:rPr lang="en-US" sz="2200" dirty="0" smtClean="0">
                <a:latin typeface="Palatino Linotype" panose="02040502050505030304" pitchFamily="18" charset="0"/>
              </a:rPr>
              <a:t>The conversion refers to the extension of the representation from 8 bits to 16 bits, by filling AH with the sign bit of AL</a:t>
            </a:r>
            <a:endParaRPr lang="ro-RO" sz="2200" dirty="0" smtClean="0">
              <a:latin typeface="Palatino Linotype" panose="02040502050505030304" pitchFamily="18" charset="0"/>
            </a:endParaRPr>
          </a:p>
          <a:p>
            <a:pPr marL="0" indent="0" algn="just">
              <a:buNone/>
            </a:pPr>
            <a:r>
              <a:rPr lang="ro-RO" sz="2200" b="1" i="1" dirty="0" smtClean="0">
                <a:latin typeface="Palatino Linotype" panose="02040502050505030304" pitchFamily="18" charset="0"/>
              </a:rPr>
              <a:t>Eg1:</a:t>
            </a:r>
            <a:endParaRPr lang="en-US" sz="2200" b="1" i="1" dirty="0" smtClean="0">
              <a:latin typeface="Palatino Linotype" panose="02040502050505030304" pitchFamily="18" charset="0"/>
            </a:endParaRPr>
          </a:p>
          <a:p>
            <a:pPr marL="0" indent="0" algn="just">
              <a:buNone/>
            </a:pPr>
            <a:r>
              <a:rPr lang="ro-RO" sz="2200" dirty="0" smtClean="0">
                <a:latin typeface="Palatino Linotype" panose="02040502050505030304" pitchFamily="18" charset="0"/>
              </a:rPr>
              <a:t>mov AL, </a:t>
            </a:r>
            <a:r>
              <a:rPr lang="en-US" sz="2200" dirty="0" smtClean="0">
                <a:solidFill>
                  <a:srgbClr val="FF0000"/>
                </a:solidFill>
                <a:latin typeface="Palatino Linotype" panose="02040502050505030304" pitchFamily="18" charset="0"/>
              </a:rPr>
              <a:t>0</a:t>
            </a:r>
            <a:r>
              <a:rPr lang="en-US" sz="2200" dirty="0" smtClean="0">
                <a:latin typeface="Palatino Linotype" panose="02040502050505030304" pitchFamily="18" charset="0"/>
              </a:rPr>
              <a:t>1110111b </a:t>
            </a:r>
            <a:r>
              <a:rPr lang="ro-RO" sz="2200" dirty="0" smtClean="0">
                <a:latin typeface="Palatino Linotype" panose="02040502050505030304" pitchFamily="18" charset="0"/>
              </a:rPr>
              <a:t>    </a:t>
            </a:r>
          </a:p>
          <a:p>
            <a:pPr marL="0" indent="0" algn="just">
              <a:buNone/>
            </a:pPr>
            <a:r>
              <a:rPr lang="en-US" sz="2200" dirty="0" err="1" smtClean="0">
                <a:latin typeface="Palatino Linotype" panose="02040502050505030304" pitchFamily="18" charset="0"/>
              </a:rPr>
              <a:t>cbw</a:t>
            </a:r>
            <a:r>
              <a:rPr lang="en-US" sz="2200" dirty="0" smtClean="0">
                <a:latin typeface="Palatino Linotype" panose="02040502050505030304" pitchFamily="18" charset="0"/>
              </a:rPr>
              <a:t> ;</a:t>
            </a:r>
            <a:r>
              <a:rPr lang="ro-RO" sz="2200" dirty="0" smtClean="0">
                <a:latin typeface="Palatino Linotype" panose="02040502050505030304" pitchFamily="18" charset="0"/>
              </a:rPr>
              <a:t> </a:t>
            </a:r>
            <a:r>
              <a:rPr lang="en-US" sz="2200" dirty="0" smtClean="0">
                <a:latin typeface="Palatino Linotype" panose="02040502050505030304" pitchFamily="18" charset="0"/>
              </a:rPr>
              <a:t>AX ← </a:t>
            </a:r>
            <a:r>
              <a:rPr lang="en-US" sz="2200" dirty="0" smtClean="0">
                <a:solidFill>
                  <a:srgbClr val="FF0000"/>
                </a:solidFill>
                <a:latin typeface="Palatino Linotype" panose="02040502050505030304" pitchFamily="18" charset="0"/>
              </a:rPr>
              <a:t>00000000 0</a:t>
            </a:r>
            <a:r>
              <a:rPr lang="en-US" sz="2200" dirty="0" smtClean="0">
                <a:latin typeface="Palatino Linotype" panose="02040502050505030304" pitchFamily="18" charset="0"/>
              </a:rPr>
              <a:t>1110111b</a:t>
            </a:r>
          </a:p>
          <a:p>
            <a:pPr marL="0" indent="0" algn="just">
              <a:buNone/>
            </a:pPr>
            <a:r>
              <a:rPr lang="ro-RO" sz="2200" b="1" i="1" dirty="0" smtClean="0">
                <a:latin typeface="Palatino Linotype" panose="02040502050505030304" pitchFamily="18" charset="0"/>
              </a:rPr>
              <a:t>Eg2: </a:t>
            </a:r>
          </a:p>
          <a:p>
            <a:pPr marL="0" indent="0" algn="just">
              <a:buNone/>
            </a:pPr>
            <a:r>
              <a:rPr lang="ro-RO" sz="2200" dirty="0" smtClean="0">
                <a:latin typeface="Palatino Linotype" panose="02040502050505030304" pitchFamily="18" charset="0"/>
              </a:rPr>
              <a:t>mov AL, </a:t>
            </a:r>
            <a:r>
              <a:rPr lang="en-US" sz="2200" dirty="0" smtClean="0">
                <a:solidFill>
                  <a:srgbClr val="FF0000"/>
                </a:solidFill>
                <a:latin typeface="Palatino Linotype" panose="02040502050505030304" pitchFamily="18" charset="0"/>
              </a:rPr>
              <a:t>1</a:t>
            </a:r>
            <a:r>
              <a:rPr lang="en-US" sz="2200" dirty="0" smtClean="0">
                <a:latin typeface="Palatino Linotype" panose="02040502050505030304" pitchFamily="18" charset="0"/>
              </a:rPr>
              <a:t>1110111b </a:t>
            </a:r>
            <a:endParaRPr lang="ro-RO" sz="2200" dirty="0" smtClean="0">
              <a:latin typeface="Palatino Linotype" panose="02040502050505030304" pitchFamily="18" charset="0"/>
            </a:endParaRPr>
          </a:p>
          <a:p>
            <a:pPr marL="0" indent="0" algn="just">
              <a:buNone/>
            </a:pPr>
            <a:r>
              <a:rPr lang="en-US" sz="2200" dirty="0" err="1" smtClean="0">
                <a:latin typeface="Palatino Linotype" panose="02040502050505030304" pitchFamily="18" charset="0"/>
              </a:rPr>
              <a:t>cbw</a:t>
            </a:r>
            <a:r>
              <a:rPr lang="en-US" sz="2200" dirty="0" smtClean="0">
                <a:latin typeface="Palatino Linotype" panose="02040502050505030304" pitchFamily="18" charset="0"/>
              </a:rPr>
              <a:t> ;</a:t>
            </a:r>
            <a:r>
              <a:rPr lang="ro-RO" sz="2200" dirty="0" smtClean="0">
                <a:latin typeface="Palatino Linotype" panose="02040502050505030304" pitchFamily="18" charset="0"/>
              </a:rPr>
              <a:t>    </a:t>
            </a:r>
            <a:r>
              <a:rPr lang="en-US" sz="2200" dirty="0" smtClean="0">
                <a:latin typeface="Palatino Linotype" panose="02040502050505030304" pitchFamily="18" charset="0"/>
              </a:rPr>
              <a:t>AX ← </a:t>
            </a:r>
            <a:r>
              <a:rPr lang="en-US" sz="2200" dirty="0" smtClean="0">
                <a:solidFill>
                  <a:srgbClr val="FF0000"/>
                </a:solidFill>
                <a:latin typeface="Palatino Linotype" panose="02040502050505030304" pitchFamily="18" charset="0"/>
              </a:rPr>
              <a:t>11111111 1</a:t>
            </a:r>
            <a:r>
              <a:rPr lang="en-US" sz="2200" dirty="0" smtClean="0">
                <a:latin typeface="Palatino Linotype" panose="02040502050505030304" pitchFamily="18" charset="0"/>
              </a:rPr>
              <a:t>1110111b</a:t>
            </a:r>
            <a:endParaRPr lang="ro-RO" sz="2200" dirty="0" smtClean="0">
              <a:latin typeface="Palatino Linotype" panose="02040502050505030304" pitchFamily="18" charset="0"/>
            </a:endParaRPr>
          </a:p>
          <a:p>
            <a:pPr marL="0" indent="0" algn="just">
              <a:buNone/>
            </a:pPr>
            <a:endParaRPr lang="ro-RO" sz="2200" dirty="0">
              <a:latin typeface="Palatino Linotype" panose="02040502050505030304" pitchFamily="18" charset="0"/>
            </a:endParaRPr>
          </a:p>
          <a:p>
            <a:pPr marL="0" indent="0" algn="just">
              <a:buNone/>
            </a:pPr>
            <a:r>
              <a:rPr lang="ro-RO" sz="2200" dirty="0" smtClean="0">
                <a:latin typeface="Palatino Linotype" panose="02040502050505030304" pitchFamily="18" charset="0"/>
              </a:rPr>
              <a:t>Eg3:</a:t>
            </a:r>
          </a:p>
          <a:p>
            <a:pPr marL="0" indent="0" algn="just">
              <a:buNone/>
            </a:pPr>
            <a:r>
              <a:rPr lang="ro-RO" sz="2200" dirty="0" smtClean="0">
                <a:latin typeface="Palatino Linotype" panose="02040502050505030304" pitchFamily="18" charset="0"/>
              </a:rPr>
              <a:t>Mov bl, -1</a:t>
            </a:r>
          </a:p>
          <a:p>
            <a:pPr marL="0" indent="0" algn="just">
              <a:buNone/>
            </a:pPr>
            <a:r>
              <a:rPr lang="ro-RO" sz="2200" dirty="0" smtClean="0">
                <a:latin typeface="Palatino Linotype" panose="02040502050505030304" pitchFamily="18" charset="0"/>
              </a:rPr>
              <a:t>Mov al, bl</a:t>
            </a:r>
          </a:p>
          <a:p>
            <a:pPr marL="0" indent="0" algn="just">
              <a:buNone/>
            </a:pPr>
            <a:r>
              <a:rPr lang="ro-RO" sz="2200" dirty="0" smtClean="0">
                <a:latin typeface="Palatino Linotype" panose="02040502050505030304" pitchFamily="18" charset="0"/>
              </a:rPr>
              <a:t>Cbw   ; ax = -1</a:t>
            </a:r>
            <a:endParaRPr lang="ro-RO" sz="2200" dirty="0">
              <a:latin typeface="Palatino Linotype" panose="02040502050505030304" pitchFamily="18" charset="0"/>
            </a:endParaRPr>
          </a:p>
        </p:txBody>
      </p:sp>
    </p:spTree>
    <p:extLst>
      <p:ext uri="{BB962C8B-B14F-4D97-AF65-F5344CB8AC3E}">
        <p14:creationId xmlns:p14="http://schemas.microsoft.com/office/powerpoint/2010/main" val="1694248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b="1" dirty="0" smtClean="0">
                <a:latin typeface="Palatino Linotype" panose="02040502050505030304" pitchFamily="18" charset="0"/>
              </a:rPr>
              <a:t>CWD</a:t>
            </a:r>
            <a:endParaRPr lang="ro-RO" sz="3200" b="1" dirty="0">
              <a:latin typeface="Palatino Linotype" panose="02040502050505030304" pitchFamily="18" charset="0"/>
            </a:endParaRPr>
          </a:p>
        </p:txBody>
      </p:sp>
      <p:sp>
        <p:nvSpPr>
          <p:cNvPr id="3" name="Content Placeholder 2"/>
          <p:cNvSpPr>
            <a:spLocks noGrp="1"/>
          </p:cNvSpPr>
          <p:nvPr>
            <p:ph idx="1"/>
          </p:nvPr>
        </p:nvSpPr>
        <p:spPr/>
        <p:txBody>
          <a:bodyPr>
            <a:noAutofit/>
          </a:bodyPr>
          <a:lstStyle/>
          <a:p>
            <a:pPr algn="just"/>
            <a:r>
              <a:rPr lang="en-US" sz="2200" dirty="0" smtClean="0">
                <a:latin typeface="Palatino Linotype" panose="02040502050505030304" pitchFamily="18" charset="0"/>
              </a:rPr>
              <a:t>The instruction does not have any explicitly specified operands because it is always converting AX → DX:AX</a:t>
            </a:r>
            <a:endParaRPr lang="ro-RO" sz="2200" dirty="0" smtClean="0">
              <a:latin typeface="Palatino Linotype" panose="02040502050505030304" pitchFamily="18" charset="0"/>
            </a:endParaRPr>
          </a:p>
          <a:p>
            <a:pPr algn="just"/>
            <a:r>
              <a:rPr lang="en-US" sz="2200" dirty="0" smtClean="0">
                <a:latin typeface="Palatino Linotype" panose="02040502050505030304" pitchFamily="18" charset="0"/>
              </a:rPr>
              <a:t>Converts the word AX to the </a:t>
            </a:r>
            <a:r>
              <a:rPr lang="en-US" sz="2200" dirty="0" err="1" smtClean="0">
                <a:latin typeface="Palatino Linotype" panose="02040502050505030304" pitchFamily="18" charset="0"/>
              </a:rPr>
              <a:t>doubleword</a:t>
            </a:r>
            <a:r>
              <a:rPr lang="en-US" sz="2200" dirty="0" smtClean="0">
                <a:latin typeface="Palatino Linotype" panose="02040502050505030304" pitchFamily="18" charset="0"/>
              </a:rPr>
              <a:t> DX:AX in the signed interpretation</a:t>
            </a:r>
          </a:p>
          <a:p>
            <a:pPr algn="just"/>
            <a:r>
              <a:rPr lang="en-US" sz="2200" dirty="0" smtClean="0">
                <a:latin typeface="Palatino Linotype" panose="02040502050505030304" pitchFamily="18" charset="0"/>
              </a:rPr>
              <a:t>The conversion refers to the extension of the representation from 16 bits to 32 bits, by filling DX with the sign bit of AX</a:t>
            </a:r>
          </a:p>
          <a:p>
            <a:pPr marL="0" indent="0" algn="just">
              <a:buNone/>
            </a:pPr>
            <a:r>
              <a:rPr lang="ro-RO" sz="2200" b="1" i="1" dirty="0" smtClean="0">
                <a:latin typeface="Palatino Linotype" panose="02040502050505030304" pitchFamily="18" charset="0"/>
              </a:rPr>
              <a:t>Eg1.</a:t>
            </a:r>
          </a:p>
          <a:p>
            <a:pPr marL="0" indent="0" algn="just">
              <a:buNone/>
            </a:pPr>
            <a:r>
              <a:rPr lang="ro-RO" sz="2200" dirty="0">
                <a:latin typeface="Palatino Linotype" panose="02040502050505030304" pitchFamily="18" charset="0"/>
              </a:rPr>
              <a:t>m</a:t>
            </a:r>
            <a:r>
              <a:rPr lang="ro-RO" sz="2200" dirty="0" smtClean="0">
                <a:latin typeface="Palatino Linotype" panose="02040502050505030304" pitchFamily="18" charset="0"/>
              </a:rPr>
              <a:t>ov ax, </a:t>
            </a:r>
            <a:r>
              <a:rPr lang="en-US" sz="2200" b="1" dirty="0" smtClean="0">
                <a:solidFill>
                  <a:srgbClr val="FF0000"/>
                </a:solidFill>
                <a:latin typeface="Palatino Linotype" panose="02040502050505030304" pitchFamily="18" charset="0"/>
              </a:rPr>
              <a:t>0</a:t>
            </a:r>
            <a:r>
              <a:rPr lang="en-US" sz="2200" dirty="0" smtClean="0">
                <a:latin typeface="Palatino Linotype" panose="02040502050505030304" pitchFamily="18" charset="0"/>
              </a:rPr>
              <a:t>0110011 11001100b </a:t>
            </a:r>
          </a:p>
          <a:p>
            <a:pPr marL="0" indent="0" algn="just">
              <a:buNone/>
            </a:pPr>
            <a:r>
              <a:rPr lang="en-US" sz="2200" dirty="0" err="1" smtClean="0">
                <a:latin typeface="Palatino Linotype" panose="02040502050505030304" pitchFamily="18" charset="0"/>
              </a:rPr>
              <a:t>cwd</a:t>
            </a:r>
            <a:r>
              <a:rPr lang="en-US" sz="2200" dirty="0" smtClean="0">
                <a:latin typeface="Palatino Linotype" panose="02040502050505030304" pitchFamily="18" charset="0"/>
              </a:rPr>
              <a:t> ;  DX:AX ← </a:t>
            </a:r>
            <a:r>
              <a:rPr lang="en-US" sz="2200" dirty="0" smtClean="0">
                <a:solidFill>
                  <a:srgbClr val="FF0000"/>
                </a:solidFill>
                <a:latin typeface="Palatino Linotype" panose="02040502050505030304" pitchFamily="18" charset="0"/>
              </a:rPr>
              <a:t>00000000 00000000 0</a:t>
            </a:r>
            <a:r>
              <a:rPr lang="en-US" sz="2200" dirty="0" smtClean="0">
                <a:latin typeface="Palatino Linotype" panose="02040502050505030304" pitchFamily="18" charset="0"/>
              </a:rPr>
              <a:t>0110011 11001100b</a:t>
            </a:r>
            <a:endParaRPr lang="ro-RO" sz="2200" dirty="0" smtClean="0">
              <a:latin typeface="Palatino Linotype" panose="02040502050505030304" pitchFamily="18" charset="0"/>
            </a:endParaRPr>
          </a:p>
          <a:p>
            <a:pPr marL="0" indent="0" algn="just">
              <a:buNone/>
            </a:pPr>
            <a:r>
              <a:rPr lang="ro-RO" sz="2200" b="1" i="1" dirty="0" smtClean="0">
                <a:latin typeface="Palatino Linotype" panose="02040502050505030304" pitchFamily="18" charset="0"/>
              </a:rPr>
              <a:t>Eg2.</a:t>
            </a:r>
            <a:endParaRPr lang="en-US" sz="2200" b="1" i="1" dirty="0" smtClean="0">
              <a:latin typeface="Palatino Linotype" panose="02040502050505030304" pitchFamily="18" charset="0"/>
            </a:endParaRPr>
          </a:p>
          <a:p>
            <a:pPr marL="0" indent="0" algn="just">
              <a:buNone/>
            </a:pPr>
            <a:r>
              <a:rPr lang="ro-RO" sz="2200" dirty="0" smtClean="0">
                <a:latin typeface="Palatino Linotype" panose="02040502050505030304" pitchFamily="18" charset="0"/>
              </a:rPr>
              <a:t>mov ax, </a:t>
            </a:r>
            <a:r>
              <a:rPr lang="en-US" sz="2200" dirty="0" smtClean="0">
                <a:solidFill>
                  <a:srgbClr val="FF0000"/>
                </a:solidFill>
                <a:latin typeface="Palatino Linotype" panose="02040502050505030304" pitchFamily="18" charset="0"/>
              </a:rPr>
              <a:t>1</a:t>
            </a:r>
            <a:r>
              <a:rPr lang="en-US" sz="2200" dirty="0" smtClean="0">
                <a:latin typeface="Palatino Linotype" panose="02040502050505030304" pitchFamily="18" charset="0"/>
              </a:rPr>
              <a:t>0110011 11001100b </a:t>
            </a:r>
            <a:endParaRPr lang="ro-RO" sz="2200" dirty="0" smtClean="0">
              <a:latin typeface="Palatino Linotype" panose="02040502050505030304" pitchFamily="18" charset="0"/>
            </a:endParaRPr>
          </a:p>
          <a:p>
            <a:pPr marL="0" indent="0" algn="just">
              <a:buNone/>
            </a:pPr>
            <a:r>
              <a:rPr lang="ro-RO" sz="2200" dirty="0" smtClean="0">
                <a:latin typeface="Palatino Linotype" panose="02040502050505030304" pitchFamily="18" charset="0"/>
              </a:rPr>
              <a:t>cwd     ;</a:t>
            </a:r>
            <a:r>
              <a:rPr lang="en-US" sz="2200" dirty="0" smtClean="0">
                <a:latin typeface="Palatino Linotype" panose="02040502050505030304" pitchFamily="18" charset="0"/>
              </a:rPr>
              <a:t> DX:AX ← </a:t>
            </a:r>
            <a:r>
              <a:rPr lang="en-US" sz="2200" dirty="0" smtClean="0">
                <a:solidFill>
                  <a:srgbClr val="FF0000"/>
                </a:solidFill>
                <a:latin typeface="Palatino Linotype" panose="02040502050505030304" pitchFamily="18" charset="0"/>
              </a:rPr>
              <a:t>11111111 11111111 1</a:t>
            </a:r>
            <a:r>
              <a:rPr lang="en-US" sz="2200" dirty="0" smtClean="0">
                <a:latin typeface="Palatino Linotype" panose="02040502050505030304" pitchFamily="18" charset="0"/>
              </a:rPr>
              <a:t>0110011 11001100b</a:t>
            </a:r>
          </a:p>
          <a:p>
            <a:pPr marL="0" indent="0" algn="just">
              <a:buNone/>
            </a:pPr>
            <a:endParaRPr lang="ro-RO" sz="2200" dirty="0">
              <a:latin typeface="Palatino Linotype" panose="02040502050505030304" pitchFamily="18" charset="0"/>
            </a:endParaRPr>
          </a:p>
        </p:txBody>
      </p:sp>
    </p:spTree>
    <p:extLst>
      <p:ext uri="{BB962C8B-B14F-4D97-AF65-F5344CB8AC3E}">
        <p14:creationId xmlns:p14="http://schemas.microsoft.com/office/powerpoint/2010/main" val="9705875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b="1" dirty="0" smtClean="0">
                <a:latin typeface="Palatino Linotype" panose="02040502050505030304" pitchFamily="18" charset="0"/>
              </a:rPr>
              <a:t>CWDE</a:t>
            </a:r>
            <a:endParaRPr lang="ro-RO" sz="3200" b="1" dirty="0">
              <a:latin typeface="Palatino Linotype" panose="02040502050505030304" pitchFamily="18" charset="0"/>
            </a:endParaRPr>
          </a:p>
        </p:txBody>
      </p:sp>
      <p:sp>
        <p:nvSpPr>
          <p:cNvPr id="3" name="Content Placeholder 2"/>
          <p:cNvSpPr>
            <a:spLocks noGrp="1"/>
          </p:cNvSpPr>
          <p:nvPr>
            <p:ph idx="1"/>
          </p:nvPr>
        </p:nvSpPr>
        <p:spPr/>
        <p:txBody>
          <a:bodyPr>
            <a:noAutofit/>
          </a:bodyPr>
          <a:lstStyle/>
          <a:p>
            <a:pPr algn="just"/>
            <a:r>
              <a:rPr lang="en-US" sz="2200" dirty="0" smtClean="0">
                <a:latin typeface="Palatino Linotype" panose="02040502050505030304" pitchFamily="18" charset="0"/>
              </a:rPr>
              <a:t>The instruction does not have any explicitly specified operands because it is always converting AX → EAX</a:t>
            </a:r>
          </a:p>
          <a:p>
            <a:pPr algn="just"/>
            <a:r>
              <a:rPr lang="en-US" sz="2200" dirty="0" smtClean="0">
                <a:latin typeface="Palatino Linotype" panose="02040502050505030304" pitchFamily="18" charset="0"/>
              </a:rPr>
              <a:t>Converts the word AX to the </a:t>
            </a:r>
            <a:r>
              <a:rPr lang="en-US" sz="2200" dirty="0" err="1" smtClean="0">
                <a:latin typeface="Palatino Linotype" panose="02040502050505030304" pitchFamily="18" charset="0"/>
              </a:rPr>
              <a:t>doubleword</a:t>
            </a:r>
            <a:r>
              <a:rPr lang="en-US" sz="2200" dirty="0" smtClean="0">
                <a:latin typeface="Palatino Linotype" panose="02040502050505030304" pitchFamily="18" charset="0"/>
              </a:rPr>
              <a:t> EAX in the signed interpretation</a:t>
            </a:r>
          </a:p>
          <a:p>
            <a:pPr algn="just"/>
            <a:r>
              <a:rPr lang="en-US" sz="2200" dirty="0" smtClean="0">
                <a:latin typeface="Palatino Linotype" panose="02040502050505030304" pitchFamily="18" charset="0"/>
              </a:rPr>
              <a:t>The conversion refers to the extension of the representation from 16 bits to 32 bits, by filling the high word of EAX with the sign bit of AX</a:t>
            </a:r>
            <a:endParaRPr lang="ro-RO" sz="2200" dirty="0" smtClean="0">
              <a:latin typeface="Palatino Linotype" panose="02040502050505030304" pitchFamily="18" charset="0"/>
            </a:endParaRPr>
          </a:p>
          <a:p>
            <a:pPr marL="0" indent="0" algn="just">
              <a:buNone/>
            </a:pPr>
            <a:r>
              <a:rPr lang="ro-RO" sz="2200" b="1" i="1" dirty="0" smtClean="0">
                <a:latin typeface="Palatino Linotype" panose="02040502050505030304" pitchFamily="18" charset="0"/>
              </a:rPr>
              <a:t>Eg1:</a:t>
            </a:r>
          </a:p>
          <a:p>
            <a:pPr marL="0" indent="0" algn="just">
              <a:buNone/>
            </a:pPr>
            <a:r>
              <a:rPr lang="ro-RO" sz="2200" dirty="0" smtClean="0">
                <a:latin typeface="Palatino Linotype" panose="02040502050505030304" pitchFamily="18" charset="0"/>
              </a:rPr>
              <a:t> mov ax, </a:t>
            </a:r>
            <a:r>
              <a:rPr lang="en-US" sz="2200" dirty="0" smtClean="0">
                <a:solidFill>
                  <a:srgbClr val="FF0000"/>
                </a:solidFill>
                <a:latin typeface="Palatino Linotype" panose="02040502050505030304" pitchFamily="18" charset="0"/>
              </a:rPr>
              <a:t>0</a:t>
            </a:r>
            <a:r>
              <a:rPr lang="en-US" sz="2200" dirty="0" smtClean="0">
                <a:latin typeface="Palatino Linotype" panose="02040502050505030304" pitchFamily="18" charset="0"/>
              </a:rPr>
              <a:t>0110011 11001100b</a:t>
            </a:r>
            <a:endParaRPr lang="ro-RO" sz="2200" dirty="0">
              <a:latin typeface="Palatino Linotype" panose="02040502050505030304" pitchFamily="18" charset="0"/>
            </a:endParaRPr>
          </a:p>
          <a:p>
            <a:pPr marL="0" indent="0" algn="just">
              <a:buNone/>
            </a:pPr>
            <a:r>
              <a:rPr lang="ro-RO" sz="2200" dirty="0" smtClean="0">
                <a:latin typeface="Palatino Linotype" panose="02040502050505030304" pitchFamily="18" charset="0"/>
              </a:rPr>
              <a:t> </a:t>
            </a:r>
            <a:r>
              <a:rPr lang="en-US" sz="2200" dirty="0" err="1" smtClean="0">
                <a:latin typeface="Palatino Linotype" panose="02040502050505030304" pitchFamily="18" charset="0"/>
              </a:rPr>
              <a:t>cwde</a:t>
            </a:r>
            <a:r>
              <a:rPr lang="en-US" sz="2200" dirty="0" smtClean="0">
                <a:latin typeface="Palatino Linotype" panose="02040502050505030304" pitchFamily="18" charset="0"/>
              </a:rPr>
              <a:t> ; </a:t>
            </a:r>
            <a:r>
              <a:rPr lang="ro-RO" sz="2200" dirty="0" smtClean="0">
                <a:latin typeface="Palatino Linotype" panose="02040502050505030304" pitchFamily="18" charset="0"/>
              </a:rPr>
              <a:t>   </a:t>
            </a:r>
            <a:r>
              <a:rPr lang="en-US" sz="2200" dirty="0" smtClean="0">
                <a:latin typeface="Palatino Linotype" panose="02040502050505030304" pitchFamily="18" charset="0"/>
              </a:rPr>
              <a:t>EAX ← </a:t>
            </a:r>
            <a:r>
              <a:rPr lang="en-US" sz="2200" dirty="0" smtClean="0">
                <a:solidFill>
                  <a:srgbClr val="FF0000"/>
                </a:solidFill>
                <a:latin typeface="Palatino Linotype" panose="02040502050505030304" pitchFamily="18" charset="0"/>
              </a:rPr>
              <a:t>00000000 00000000 0</a:t>
            </a:r>
            <a:r>
              <a:rPr lang="en-US" sz="2200" dirty="0" smtClean="0">
                <a:latin typeface="Palatino Linotype" panose="02040502050505030304" pitchFamily="18" charset="0"/>
              </a:rPr>
              <a:t>0110011 11001100b</a:t>
            </a:r>
            <a:endParaRPr lang="ro-RO" sz="2200" dirty="0" smtClean="0">
              <a:latin typeface="Palatino Linotype" panose="02040502050505030304" pitchFamily="18" charset="0"/>
            </a:endParaRPr>
          </a:p>
          <a:p>
            <a:pPr marL="0" indent="0" algn="just">
              <a:buNone/>
            </a:pPr>
            <a:r>
              <a:rPr lang="ro-RO" sz="2200" b="1" i="1" dirty="0" smtClean="0">
                <a:latin typeface="Palatino Linotype" panose="02040502050505030304" pitchFamily="18" charset="0"/>
              </a:rPr>
              <a:t>Eg2:</a:t>
            </a:r>
            <a:endParaRPr lang="en-US" sz="2200" b="1" i="1" dirty="0" smtClean="0">
              <a:latin typeface="Palatino Linotype" panose="02040502050505030304" pitchFamily="18" charset="0"/>
            </a:endParaRPr>
          </a:p>
          <a:p>
            <a:pPr marL="0" indent="0" algn="just">
              <a:buNone/>
            </a:pPr>
            <a:r>
              <a:rPr lang="en-US" sz="2200" dirty="0" smtClean="0">
                <a:latin typeface="Palatino Linotype" panose="02040502050505030304" pitchFamily="18" charset="0"/>
              </a:rPr>
              <a:t> </a:t>
            </a:r>
            <a:r>
              <a:rPr lang="ro-RO" sz="2200" dirty="0" smtClean="0">
                <a:latin typeface="Palatino Linotype" panose="02040502050505030304" pitchFamily="18" charset="0"/>
              </a:rPr>
              <a:t>mov ax, </a:t>
            </a:r>
            <a:r>
              <a:rPr lang="en-US" sz="2200" dirty="0" smtClean="0">
                <a:solidFill>
                  <a:srgbClr val="FF0000"/>
                </a:solidFill>
                <a:latin typeface="Palatino Linotype" panose="02040502050505030304" pitchFamily="18" charset="0"/>
              </a:rPr>
              <a:t>1</a:t>
            </a:r>
            <a:r>
              <a:rPr lang="en-US" sz="2200" dirty="0" smtClean="0">
                <a:latin typeface="Palatino Linotype" panose="02040502050505030304" pitchFamily="18" charset="0"/>
              </a:rPr>
              <a:t>0110011 11001100b </a:t>
            </a:r>
            <a:endParaRPr lang="ro-RO" sz="2200" dirty="0" smtClean="0">
              <a:latin typeface="Palatino Linotype" panose="02040502050505030304" pitchFamily="18" charset="0"/>
            </a:endParaRPr>
          </a:p>
          <a:p>
            <a:pPr marL="0" indent="0" algn="just">
              <a:buNone/>
            </a:pPr>
            <a:r>
              <a:rPr lang="ro-RO" sz="2200" dirty="0" smtClean="0">
                <a:latin typeface="Palatino Linotype" panose="02040502050505030304" pitchFamily="18" charset="0"/>
              </a:rPr>
              <a:t> cwde    ;</a:t>
            </a:r>
            <a:r>
              <a:rPr lang="en-US" sz="2200" dirty="0" smtClean="0">
                <a:latin typeface="Palatino Linotype" panose="02040502050505030304" pitchFamily="18" charset="0"/>
              </a:rPr>
              <a:t> EAX ← </a:t>
            </a:r>
            <a:r>
              <a:rPr lang="en-US" sz="2200" dirty="0" smtClean="0">
                <a:solidFill>
                  <a:srgbClr val="FF0000"/>
                </a:solidFill>
                <a:latin typeface="Palatino Linotype" panose="02040502050505030304" pitchFamily="18" charset="0"/>
              </a:rPr>
              <a:t>11111111 11111111 1</a:t>
            </a:r>
            <a:r>
              <a:rPr lang="en-US" sz="2200" dirty="0" smtClean="0">
                <a:latin typeface="Palatino Linotype" panose="02040502050505030304" pitchFamily="18" charset="0"/>
              </a:rPr>
              <a:t>0110011 11001100b</a:t>
            </a:r>
          </a:p>
          <a:p>
            <a:pPr marL="0" indent="0" algn="just">
              <a:buNone/>
            </a:pPr>
            <a:endParaRPr lang="ro-RO" sz="2200" dirty="0">
              <a:latin typeface="Palatino Linotype" panose="02040502050505030304" pitchFamily="18" charset="0"/>
            </a:endParaRPr>
          </a:p>
        </p:txBody>
      </p:sp>
    </p:spTree>
    <p:extLst>
      <p:ext uri="{BB962C8B-B14F-4D97-AF65-F5344CB8AC3E}">
        <p14:creationId xmlns:p14="http://schemas.microsoft.com/office/powerpoint/2010/main" val="34130694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b="1" dirty="0" smtClean="0">
                <a:latin typeface="Palatino Linotype" panose="02040502050505030304" pitchFamily="18" charset="0"/>
              </a:rPr>
              <a:t>CDQ</a:t>
            </a:r>
            <a:endParaRPr lang="ro-RO" sz="3200" b="1" dirty="0">
              <a:latin typeface="Palatino Linotype" panose="02040502050505030304" pitchFamily="18" charset="0"/>
            </a:endParaRPr>
          </a:p>
        </p:txBody>
      </p:sp>
      <p:sp>
        <p:nvSpPr>
          <p:cNvPr id="3" name="Content Placeholder 2"/>
          <p:cNvSpPr>
            <a:spLocks noGrp="1"/>
          </p:cNvSpPr>
          <p:nvPr>
            <p:ph idx="1"/>
          </p:nvPr>
        </p:nvSpPr>
        <p:spPr/>
        <p:txBody>
          <a:bodyPr>
            <a:noAutofit/>
          </a:bodyPr>
          <a:lstStyle/>
          <a:p>
            <a:pPr algn="just"/>
            <a:r>
              <a:rPr lang="en-US" sz="2200" dirty="0" smtClean="0">
                <a:latin typeface="Palatino Linotype" panose="02040502050505030304" pitchFamily="18" charset="0"/>
              </a:rPr>
              <a:t>The instruction does not have any explicitly specified operands because it is always converting EAX → EDX:EAX</a:t>
            </a:r>
            <a:endParaRPr lang="ro-RO" sz="2200" dirty="0" smtClean="0">
              <a:latin typeface="Palatino Linotype" panose="02040502050505030304" pitchFamily="18" charset="0"/>
            </a:endParaRPr>
          </a:p>
          <a:p>
            <a:pPr algn="just"/>
            <a:r>
              <a:rPr lang="en-US" sz="2200" dirty="0" smtClean="0">
                <a:latin typeface="Palatino Linotype" panose="02040502050505030304" pitchFamily="18" charset="0"/>
              </a:rPr>
              <a:t>Converts the </a:t>
            </a:r>
            <a:r>
              <a:rPr lang="en-US" sz="2200" dirty="0" err="1" smtClean="0">
                <a:latin typeface="Palatino Linotype" panose="02040502050505030304" pitchFamily="18" charset="0"/>
              </a:rPr>
              <a:t>doubleword</a:t>
            </a:r>
            <a:r>
              <a:rPr lang="en-US" sz="2200" dirty="0" smtClean="0">
                <a:latin typeface="Palatino Linotype" panose="02040502050505030304" pitchFamily="18" charset="0"/>
              </a:rPr>
              <a:t> EAX to the qword EDX:EAX in the signed interpretation</a:t>
            </a:r>
            <a:endParaRPr lang="ro-RO" sz="2200" dirty="0" smtClean="0">
              <a:latin typeface="Palatino Linotype" panose="02040502050505030304" pitchFamily="18" charset="0"/>
            </a:endParaRPr>
          </a:p>
          <a:p>
            <a:pPr algn="just"/>
            <a:r>
              <a:rPr lang="en-US" sz="2200" dirty="0" smtClean="0">
                <a:latin typeface="Palatino Linotype" panose="02040502050505030304" pitchFamily="18" charset="0"/>
              </a:rPr>
              <a:t>The conversion refers to the extension of the representation from 32 bits to 64 bits, by filling EDX (the high </a:t>
            </a:r>
            <a:r>
              <a:rPr lang="en-US" sz="2200" dirty="0" err="1" smtClean="0">
                <a:latin typeface="Palatino Linotype" panose="02040502050505030304" pitchFamily="18" charset="0"/>
              </a:rPr>
              <a:t>doubleword</a:t>
            </a:r>
            <a:r>
              <a:rPr lang="en-US" sz="2200" dirty="0" smtClean="0">
                <a:latin typeface="Palatino Linotype" panose="02040502050505030304" pitchFamily="18" charset="0"/>
              </a:rPr>
              <a:t>) with the sign bit of EAX.</a:t>
            </a:r>
          </a:p>
          <a:p>
            <a:pPr marL="0" indent="0" algn="just">
              <a:buNone/>
            </a:pPr>
            <a:r>
              <a:rPr lang="ro-RO" sz="1600" b="1" i="1" dirty="0" smtClean="0">
                <a:latin typeface="Palatino Linotype" panose="02040502050505030304" pitchFamily="18" charset="0"/>
              </a:rPr>
              <a:t>Eg1:</a:t>
            </a:r>
          </a:p>
          <a:p>
            <a:pPr marL="0" indent="0" algn="just">
              <a:buNone/>
            </a:pPr>
            <a:r>
              <a:rPr lang="ro-RO" sz="1600" dirty="0">
                <a:latin typeface="Palatino Linotype" panose="02040502050505030304" pitchFamily="18" charset="0"/>
              </a:rPr>
              <a:t>m</a:t>
            </a:r>
            <a:r>
              <a:rPr lang="ro-RO" sz="1600" dirty="0" smtClean="0">
                <a:latin typeface="Palatino Linotype" panose="02040502050505030304" pitchFamily="18" charset="0"/>
              </a:rPr>
              <a:t>ov eax, </a:t>
            </a:r>
            <a:r>
              <a:rPr lang="en-US" sz="1600" b="1" dirty="0" smtClean="0">
                <a:solidFill>
                  <a:srgbClr val="FF0000"/>
                </a:solidFill>
                <a:latin typeface="Palatino Linotype" panose="02040502050505030304" pitchFamily="18" charset="0"/>
              </a:rPr>
              <a:t>0</a:t>
            </a:r>
            <a:r>
              <a:rPr lang="en-US" sz="1600" dirty="0" smtClean="0">
                <a:latin typeface="Palatino Linotype" panose="02040502050505030304" pitchFamily="18" charset="0"/>
              </a:rPr>
              <a:t>0110011 11001100 00110011 11001100b </a:t>
            </a:r>
          </a:p>
          <a:p>
            <a:pPr marL="0" indent="0" algn="just">
              <a:buNone/>
            </a:pPr>
            <a:r>
              <a:rPr lang="en-US" sz="1600" dirty="0" err="1" smtClean="0">
                <a:latin typeface="Palatino Linotype" panose="02040502050505030304" pitchFamily="18" charset="0"/>
              </a:rPr>
              <a:t>cdq</a:t>
            </a:r>
            <a:r>
              <a:rPr lang="en-US" sz="1600" dirty="0" smtClean="0">
                <a:latin typeface="Palatino Linotype" panose="02040502050505030304" pitchFamily="18" charset="0"/>
              </a:rPr>
              <a:t> ; </a:t>
            </a:r>
            <a:r>
              <a:rPr lang="ro-RO" sz="1600" dirty="0" smtClean="0">
                <a:latin typeface="Palatino Linotype" panose="02040502050505030304" pitchFamily="18" charset="0"/>
              </a:rPr>
              <a:t> </a:t>
            </a:r>
            <a:r>
              <a:rPr lang="en-US" sz="1600" dirty="0" smtClean="0">
                <a:latin typeface="Palatino Linotype" panose="02040502050505030304" pitchFamily="18" charset="0"/>
              </a:rPr>
              <a:t>EDX:EAX ← </a:t>
            </a:r>
            <a:r>
              <a:rPr lang="en-US" sz="1600" dirty="0" smtClean="0">
                <a:solidFill>
                  <a:srgbClr val="FF0000"/>
                </a:solidFill>
                <a:latin typeface="Palatino Linotype" panose="02040502050505030304" pitchFamily="18" charset="0"/>
              </a:rPr>
              <a:t>00000000 00000000 00000000 00000000 0</a:t>
            </a:r>
            <a:r>
              <a:rPr lang="en-US" sz="1600" dirty="0" smtClean="0">
                <a:latin typeface="Palatino Linotype" panose="02040502050505030304" pitchFamily="18" charset="0"/>
              </a:rPr>
              <a:t>0110011 11001100 00110011 11001100b</a:t>
            </a:r>
            <a:endParaRPr lang="ro-RO" sz="1600" dirty="0" smtClean="0">
              <a:latin typeface="Palatino Linotype" panose="02040502050505030304" pitchFamily="18" charset="0"/>
            </a:endParaRPr>
          </a:p>
          <a:p>
            <a:pPr marL="0" indent="0" algn="just">
              <a:buNone/>
            </a:pPr>
            <a:r>
              <a:rPr lang="ro-RO" sz="1600" b="1" i="1" dirty="0" smtClean="0">
                <a:latin typeface="Palatino Linotype" panose="02040502050505030304" pitchFamily="18" charset="0"/>
              </a:rPr>
              <a:t>Eg2:</a:t>
            </a:r>
            <a:endParaRPr lang="en-US" sz="1600" b="1" i="1" dirty="0" smtClean="0">
              <a:latin typeface="Palatino Linotype" panose="02040502050505030304" pitchFamily="18" charset="0"/>
            </a:endParaRPr>
          </a:p>
          <a:p>
            <a:pPr marL="0" indent="0" algn="just">
              <a:buNone/>
            </a:pPr>
            <a:r>
              <a:rPr lang="en-US" sz="1600" dirty="0" smtClean="0">
                <a:latin typeface="Palatino Linotype" panose="02040502050505030304" pitchFamily="18" charset="0"/>
              </a:rPr>
              <a:t> </a:t>
            </a:r>
            <a:r>
              <a:rPr lang="ro-RO" sz="1600" dirty="0" smtClean="0">
                <a:latin typeface="Palatino Linotype" panose="02040502050505030304" pitchFamily="18" charset="0"/>
              </a:rPr>
              <a:t>mov eax, </a:t>
            </a:r>
            <a:r>
              <a:rPr lang="en-US" sz="1600" dirty="0" smtClean="0">
                <a:solidFill>
                  <a:srgbClr val="FF0000"/>
                </a:solidFill>
                <a:latin typeface="Palatino Linotype" panose="02040502050505030304" pitchFamily="18" charset="0"/>
              </a:rPr>
              <a:t>1</a:t>
            </a:r>
            <a:r>
              <a:rPr lang="en-US" sz="1600" dirty="0" smtClean="0">
                <a:latin typeface="Palatino Linotype" panose="02040502050505030304" pitchFamily="18" charset="0"/>
              </a:rPr>
              <a:t>0110011 11001100 10110011 11001100b </a:t>
            </a:r>
            <a:endParaRPr lang="ro-RO" sz="1600" dirty="0" smtClean="0">
              <a:latin typeface="Palatino Linotype" panose="02040502050505030304" pitchFamily="18" charset="0"/>
            </a:endParaRPr>
          </a:p>
          <a:p>
            <a:pPr marL="0" indent="0" algn="just">
              <a:buNone/>
            </a:pPr>
            <a:r>
              <a:rPr lang="ro-RO" sz="1600" dirty="0">
                <a:latin typeface="Palatino Linotype" panose="02040502050505030304" pitchFamily="18" charset="0"/>
              </a:rPr>
              <a:t>c</a:t>
            </a:r>
            <a:r>
              <a:rPr lang="ro-RO" sz="1600" dirty="0" smtClean="0">
                <a:latin typeface="Palatino Linotype" panose="02040502050505030304" pitchFamily="18" charset="0"/>
              </a:rPr>
              <a:t>dq    ;</a:t>
            </a:r>
            <a:r>
              <a:rPr lang="en-US" sz="1600" dirty="0" smtClean="0">
                <a:latin typeface="Palatino Linotype" panose="02040502050505030304" pitchFamily="18" charset="0"/>
              </a:rPr>
              <a:t>EDX:EAX ← </a:t>
            </a:r>
            <a:r>
              <a:rPr lang="en-US" sz="1600" dirty="0" smtClean="0">
                <a:solidFill>
                  <a:srgbClr val="FF0000"/>
                </a:solidFill>
                <a:latin typeface="Palatino Linotype" panose="02040502050505030304" pitchFamily="18" charset="0"/>
              </a:rPr>
              <a:t>11111111 11111111 11111111 11111111 1</a:t>
            </a:r>
            <a:r>
              <a:rPr lang="en-US" sz="1600" dirty="0" smtClean="0">
                <a:latin typeface="Palatino Linotype" panose="02040502050505030304" pitchFamily="18" charset="0"/>
              </a:rPr>
              <a:t>0110011 11001100 10110011 11001100b</a:t>
            </a:r>
          </a:p>
          <a:p>
            <a:pPr marL="0" indent="0" algn="just">
              <a:buNone/>
            </a:pPr>
            <a:endParaRPr lang="ro-RO" sz="2200" dirty="0">
              <a:latin typeface="Palatino Linotype" panose="02040502050505030304" pitchFamily="18" charset="0"/>
            </a:endParaRPr>
          </a:p>
        </p:txBody>
      </p:sp>
    </p:spTree>
    <p:extLst>
      <p:ext uri="{BB962C8B-B14F-4D97-AF65-F5344CB8AC3E}">
        <p14:creationId xmlns:p14="http://schemas.microsoft.com/office/powerpoint/2010/main" val="4059707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ro-RO" sz="3200" b="1" dirty="0" smtClean="0">
                <a:latin typeface="Palatino Linotype" panose="02040502050505030304" pitchFamily="18" charset="0"/>
              </a:rPr>
              <a:t>Multiplication and Division instructions for signed representation</a:t>
            </a:r>
            <a:endParaRPr lang="ro-RO" sz="3200" dirty="0"/>
          </a:p>
        </p:txBody>
      </p:sp>
      <p:sp>
        <p:nvSpPr>
          <p:cNvPr id="3" name="Content Placeholder 2"/>
          <p:cNvSpPr>
            <a:spLocks noGrp="1"/>
          </p:cNvSpPr>
          <p:nvPr>
            <p:ph idx="1"/>
          </p:nvPr>
        </p:nvSpPr>
        <p:spPr/>
        <p:txBody>
          <a:bodyPr>
            <a:normAutofit/>
          </a:bodyPr>
          <a:lstStyle/>
          <a:p>
            <a:pPr marL="0" indent="0" algn="ctr">
              <a:buNone/>
            </a:pPr>
            <a:endParaRPr lang="ro-RO" b="1" dirty="0" smtClean="0">
              <a:latin typeface="Palatino Linotype" panose="02040502050505030304" pitchFamily="18" charset="0"/>
            </a:endParaRPr>
          </a:p>
          <a:p>
            <a:pPr marL="0" indent="0" algn="ctr">
              <a:buNone/>
            </a:pPr>
            <a:r>
              <a:rPr lang="ro-RO" b="1" dirty="0" smtClean="0">
                <a:latin typeface="Palatino Linotype" panose="02040502050505030304" pitchFamily="18" charset="0"/>
              </a:rPr>
              <a:t>signed </a:t>
            </a:r>
            <a:r>
              <a:rPr lang="ro-RO" b="1" dirty="0">
                <a:latin typeface="Palatino Linotype" panose="02040502050505030304" pitchFamily="18" charset="0"/>
              </a:rPr>
              <a:t>representation </a:t>
            </a:r>
            <a:r>
              <a:rPr lang="ro-RO" b="1" dirty="0" smtClean="0">
                <a:latin typeface="Palatino Linotype" panose="02040502050505030304" pitchFamily="18" charset="0"/>
              </a:rPr>
              <a:t> </a:t>
            </a:r>
          </a:p>
          <a:p>
            <a:pPr marL="0" indent="0" algn="ctr">
              <a:buNone/>
            </a:pPr>
            <a:r>
              <a:rPr lang="ro-RO" b="1" dirty="0" smtClean="0">
                <a:latin typeface="Palatino Linotype" panose="02040502050505030304" pitchFamily="18" charset="0"/>
              </a:rPr>
              <a:t>contains both positive and negative numbers</a:t>
            </a:r>
            <a:endParaRPr lang="ro-RO" dirty="0"/>
          </a:p>
        </p:txBody>
      </p:sp>
      <p:pic>
        <p:nvPicPr>
          <p:cNvPr id="5" name="Picture 4"/>
          <p:cNvPicPr>
            <a:picLocks noChangeAspect="1"/>
          </p:cNvPicPr>
          <p:nvPr/>
        </p:nvPicPr>
        <p:blipFill>
          <a:blip r:embed="rId3"/>
          <a:stretch>
            <a:fillRect/>
          </a:stretch>
        </p:blipFill>
        <p:spPr>
          <a:xfrm>
            <a:off x="2661443" y="3354387"/>
            <a:ext cx="6869113" cy="2181225"/>
          </a:xfrm>
          <a:prstGeom prst="rect">
            <a:avLst/>
          </a:prstGeom>
        </p:spPr>
      </p:pic>
    </p:spTree>
    <p:extLst>
      <p:ext uri="{BB962C8B-B14F-4D97-AF65-F5344CB8AC3E}">
        <p14:creationId xmlns:p14="http://schemas.microsoft.com/office/powerpoint/2010/main" val="3274553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b="1" dirty="0" smtClean="0">
                <a:latin typeface="Palatino Linotype" panose="02040502050505030304" pitchFamily="18" charset="0"/>
              </a:rPr>
              <a:t>Unsigned and Signed numbers (1)</a:t>
            </a:r>
            <a:endParaRPr lang="ro-RO" sz="3200" b="1" dirty="0">
              <a:latin typeface="Palatino Linotype" panose="02040502050505030304" pitchFamily="18" charset="0"/>
            </a:endParaRPr>
          </a:p>
        </p:txBody>
      </p:sp>
      <p:pic>
        <p:nvPicPr>
          <p:cNvPr id="4" name="Content Placeholder 3"/>
          <p:cNvPicPr>
            <a:picLocks noGrp="1" noChangeAspect="1"/>
          </p:cNvPicPr>
          <p:nvPr>
            <p:ph idx="1"/>
          </p:nvPr>
        </p:nvPicPr>
        <p:blipFill>
          <a:blip r:embed="rId2"/>
          <a:stretch>
            <a:fillRect/>
          </a:stretch>
        </p:blipFill>
        <p:spPr>
          <a:xfrm>
            <a:off x="838200" y="1797916"/>
            <a:ext cx="3956331" cy="4351338"/>
          </a:xfrm>
          <a:prstGeom prst="rect">
            <a:avLst/>
          </a:prstGeom>
        </p:spPr>
      </p:pic>
      <p:pic>
        <p:nvPicPr>
          <p:cNvPr id="5" name="Picture 4"/>
          <p:cNvPicPr>
            <a:picLocks noChangeAspect="1"/>
          </p:cNvPicPr>
          <p:nvPr/>
        </p:nvPicPr>
        <p:blipFill>
          <a:blip r:embed="rId3"/>
          <a:stretch>
            <a:fillRect/>
          </a:stretch>
        </p:blipFill>
        <p:spPr>
          <a:xfrm>
            <a:off x="6004214" y="1954285"/>
            <a:ext cx="4229100" cy="4038600"/>
          </a:xfrm>
          <a:prstGeom prst="rect">
            <a:avLst/>
          </a:prstGeom>
        </p:spPr>
      </p:pic>
    </p:spTree>
    <p:extLst>
      <p:ext uri="{BB962C8B-B14F-4D97-AF65-F5344CB8AC3E}">
        <p14:creationId xmlns:p14="http://schemas.microsoft.com/office/powerpoint/2010/main" val="223742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b="1" dirty="0" smtClean="0">
                <a:latin typeface="Palatino Linotype" panose="02040502050505030304" pitchFamily="18" charset="0"/>
              </a:rPr>
              <a:t>Multiplication Instruction</a:t>
            </a:r>
            <a:r>
              <a:rPr lang="ro-RO" sz="3200" b="1" dirty="0">
                <a:latin typeface="Palatino Linotype" panose="02040502050505030304" pitchFamily="18" charset="0"/>
              </a:rPr>
              <a:t/>
            </a:r>
            <a:br>
              <a:rPr lang="ro-RO" sz="3200" b="1" dirty="0">
                <a:latin typeface="Palatino Linotype" panose="02040502050505030304" pitchFamily="18" charset="0"/>
              </a:rPr>
            </a:br>
            <a:r>
              <a:rPr lang="ro-RO" sz="3200" dirty="0" smtClean="0">
                <a:latin typeface="Palatino Linotype" panose="02040502050505030304" pitchFamily="18" charset="0"/>
              </a:rPr>
              <a:t>(for signed representation)</a:t>
            </a:r>
            <a:endParaRPr lang="ro-RO" sz="3200" dirty="0">
              <a:latin typeface="Palatino Linotype" panose="02040502050505030304" pitchFamily="18" charset="0"/>
            </a:endParaRPr>
          </a:p>
        </p:txBody>
      </p:sp>
      <p:sp>
        <p:nvSpPr>
          <p:cNvPr id="3" name="Content Placeholder 2"/>
          <p:cNvSpPr>
            <a:spLocks noGrp="1"/>
          </p:cNvSpPr>
          <p:nvPr>
            <p:ph idx="1"/>
          </p:nvPr>
        </p:nvSpPr>
        <p:spPr/>
        <p:txBody>
          <a:bodyPr>
            <a:normAutofit fontScale="92500" lnSpcReduction="10000"/>
          </a:bodyPr>
          <a:lstStyle/>
          <a:p>
            <a:pPr marL="0" indent="0">
              <a:lnSpc>
                <a:spcPct val="150000"/>
              </a:lnSpc>
              <a:buNone/>
            </a:pPr>
            <a:r>
              <a:rPr lang="ro-RO" sz="2400" dirty="0" smtClean="0">
                <a:latin typeface="Palatino Linotype" panose="02040502050505030304" pitchFamily="18" charset="0"/>
              </a:rPr>
              <a:t>Syntax: </a:t>
            </a:r>
            <a:r>
              <a:rPr lang="ro-RO" sz="2400" b="1" dirty="0" smtClean="0">
                <a:latin typeface="Palatino Linotype" panose="02040502050505030304" pitchFamily="18" charset="0"/>
              </a:rPr>
              <a:t>IMUL op</a:t>
            </a:r>
          </a:p>
          <a:p>
            <a:pPr marL="0" indent="0">
              <a:lnSpc>
                <a:spcPct val="150000"/>
              </a:lnSpc>
              <a:buNone/>
            </a:pPr>
            <a:r>
              <a:rPr lang="ro-RO" sz="2400" dirty="0" smtClean="0">
                <a:latin typeface="Palatino Linotype" panose="02040502050505030304" pitchFamily="18" charset="0"/>
              </a:rPr>
              <a:t>op is called explicit operand</a:t>
            </a:r>
          </a:p>
          <a:p>
            <a:pPr marL="0" indent="0">
              <a:lnSpc>
                <a:spcPct val="150000"/>
              </a:lnSpc>
              <a:buNone/>
            </a:pPr>
            <a:endParaRPr lang="ro-RO" sz="2400" dirty="0" smtClean="0">
              <a:latin typeface="Palatino Linotype" panose="02040502050505030304" pitchFamily="18" charset="0"/>
            </a:endParaRPr>
          </a:p>
          <a:p>
            <a:pPr marL="0" indent="0">
              <a:lnSpc>
                <a:spcPct val="150000"/>
              </a:lnSpc>
              <a:buNone/>
            </a:pPr>
            <a:r>
              <a:rPr lang="ro-RO" sz="2400" dirty="0" smtClean="0">
                <a:latin typeface="Palatino Linotype" panose="02040502050505030304" pitchFamily="18" charset="0"/>
              </a:rPr>
              <a:t>The MUL is realized different accordind to the explicit operand:</a:t>
            </a:r>
          </a:p>
          <a:p>
            <a:pPr marL="0" indent="0">
              <a:lnSpc>
                <a:spcPct val="150000"/>
              </a:lnSpc>
              <a:buNone/>
            </a:pPr>
            <a:r>
              <a:rPr lang="ro-RO" sz="2400" dirty="0" smtClean="0">
                <a:latin typeface="Palatino Linotype" panose="02040502050505030304" pitchFamily="18" charset="0"/>
              </a:rPr>
              <a:t>op is </a:t>
            </a:r>
            <a:r>
              <a:rPr lang="ro-RO" sz="2400" i="1" dirty="0" smtClean="0">
                <a:latin typeface="Palatino Linotype" panose="02040502050505030304" pitchFamily="18" charset="0"/>
              </a:rPr>
              <a:t>reg/mem8 =&gt; </a:t>
            </a:r>
            <a:r>
              <a:rPr lang="ro-RO" sz="2400" b="1" dirty="0" smtClean="0">
                <a:latin typeface="Palatino Linotype" panose="02040502050505030304" pitchFamily="18" charset="0"/>
              </a:rPr>
              <a:t>IMUL </a:t>
            </a:r>
            <a:r>
              <a:rPr lang="ro-RO" sz="2400" b="1" i="1" dirty="0" smtClean="0">
                <a:latin typeface="Palatino Linotype" panose="02040502050505030304" pitchFamily="18" charset="0"/>
              </a:rPr>
              <a:t>reg/mem8</a:t>
            </a:r>
            <a:r>
              <a:rPr lang="ro-RO" sz="2400" i="1" dirty="0" smtClean="0">
                <a:latin typeface="Palatino Linotype" panose="02040502050505030304" pitchFamily="18" charset="0"/>
              </a:rPr>
              <a:t> =&gt; AL * reg/mem8  = AX</a:t>
            </a:r>
            <a:endParaRPr lang="ro-RO" sz="2400" i="1" dirty="0">
              <a:latin typeface="Palatino Linotype" panose="02040502050505030304" pitchFamily="18" charset="0"/>
            </a:endParaRPr>
          </a:p>
          <a:p>
            <a:pPr marL="0" indent="0">
              <a:lnSpc>
                <a:spcPct val="150000"/>
              </a:lnSpc>
              <a:buNone/>
            </a:pPr>
            <a:r>
              <a:rPr lang="ro-RO" sz="2400" dirty="0" smtClean="0">
                <a:latin typeface="Palatino Linotype" panose="02040502050505030304" pitchFamily="18" charset="0"/>
              </a:rPr>
              <a:t>op is </a:t>
            </a:r>
            <a:r>
              <a:rPr lang="ro-RO" sz="2400" i="1" dirty="0" smtClean="0">
                <a:latin typeface="Palatino Linotype" panose="02040502050505030304" pitchFamily="18" charset="0"/>
              </a:rPr>
              <a:t>reg/mem16 =&gt; </a:t>
            </a:r>
            <a:r>
              <a:rPr lang="ro-RO" sz="2400" b="1" dirty="0" smtClean="0">
                <a:latin typeface="Palatino Linotype" panose="02040502050505030304" pitchFamily="18" charset="0"/>
              </a:rPr>
              <a:t>IMUL </a:t>
            </a:r>
            <a:r>
              <a:rPr lang="ro-RO" sz="2400" b="1" i="1" dirty="0" smtClean="0">
                <a:latin typeface="Palatino Linotype" panose="02040502050505030304" pitchFamily="18" charset="0"/>
              </a:rPr>
              <a:t>reg/mem16 </a:t>
            </a:r>
            <a:r>
              <a:rPr lang="ro-RO" sz="2400" i="1" dirty="0" smtClean="0">
                <a:latin typeface="Palatino Linotype" panose="02040502050505030304" pitchFamily="18" charset="0"/>
              </a:rPr>
              <a:t>=&gt; AX * reg/mem16 = DX:AX </a:t>
            </a:r>
          </a:p>
          <a:p>
            <a:pPr marL="0" indent="0">
              <a:lnSpc>
                <a:spcPct val="150000"/>
              </a:lnSpc>
              <a:buNone/>
            </a:pPr>
            <a:r>
              <a:rPr lang="ro-RO" sz="2400" dirty="0" smtClean="0">
                <a:latin typeface="Palatino Linotype" panose="02040502050505030304" pitchFamily="18" charset="0"/>
              </a:rPr>
              <a:t>op is </a:t>
            </a:r>
            <a:r>
              <a:rPr lang="ro-RO" sz="2400" i="1" dirty="0" smtClean="0">
                <a:latin typeface="Palatino Linotype" panose="02040502050505030304" pitchFamily="18" charset="0"/>
              </a:rPr>
              <a:t>reg/mem32 =&gt; </a:t>
            </a:r>
            <a:r>
              <a:rPr lang="ro-RO" sz="2400" b="1" dirty="0" smtClean="0">
                <a:latin typeface="Palatino Linotype" panose="02040502050505030304" pitchFamily="18" charset="0"/>
              </a:rPr>
              <a:t>IMUL </a:t>
            </a:r>
            <a:r>
              <a:rPr lang="ro-RO" sz="2400" b="1" i="1" dirty="0" smtClean="0">
                <a:latin typeface="Palatino Linotype" panose="02040502050505030304" pitchFamily="18" charset="0"/>
              </a:rPr>
              <a:t>reg/mem32 </a:t>
            </a:r>
            <a:r>
              <a:rPr lang="ro-RO" sz="2400" i="1" dirty="0" smtClean="0">
                <a:latin typeface="Palatino Linotype" panose="02040502050505030304" pitchFamily="18" charset="0"/>
              </a:rPr>
              <a:t>=&gt; EAX * reg/mem32 = EDX:EAX</a:t>
            </a:r>
          </a:p>
        </p:txBody>
      </p:sp>
      <p:pic>
        <p:nvPicPr>
          <p:cNvPr id="4" name="Picture 3"/>
          <p:cNvPicPr>
            <a:picLocks noChangeAspect="1"/>
          </p:cNvPicPr>
          <p:nvPr/>
        </p:nvPicPr>
        <p:blipFill>
          <a:blip r:embed="rId3"/>
          <a:stretch>
            <a:fillRect/>
          </a:stretch>
        </p:blipFill>
        <p:spPr>
          <a:xfrm>
            <a:off x="6749762" y="204788"/>
            <a:ext cx="5248275" cy="1485900"/>
          </a:xfrm>
          <a:prstGeom prst="rect">
            <a:avLst/>
          </a:prstGeom>
        </p:spPr>
      </p:pic>
    </p:spTree>
    <p:extLst>
      <p:ext uri="{BB962C8B-B14F-4D97-AF65-F5344CB8AC3E}">
        <p14:creationId xmlns:p14="http://schemas.microsoft.com/office/powerpoint/2010/main" val="15523981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2400" b="1" dirty="0">
                <a:latin typeface="Palatino Linotype" panose="02040502050505030304" pitchFamily="18" charset="0"/>
              </a:rPr>
              <a:t>Examples: </a:t>
            </a:r>
            <a:br>
              <a:rPr lang="ro-RO" sz="2400" b="1" dirty="0">
                <a:latin typeface="Palatino Linotype" panose="02040502050505030304" pitchFamily="18" charset="0"/>
              </a:rPr>
            </a:br>
            <a:r>
              <a:rPr lang="ro-RO" sz="2400" b="1" dirty="0">
                <a:latin typeface="Palatino Linotype" panose="02040502050505030304" pitchFamily="18" charset="0"/>
              </a:rPr>
              <a:t>op is reg/mem8 =&gt; I</a:t>
            </a:r>
            <a:r>
              <a:rPr lang="ro-RO" sz="2400" b="1" dirty="0" smtClean="0">
                <a:latin typeface="Palatino Linotype" panose="02040502050505030304" pitchFamily="18" charset="0"/>
              </a:rPr>
              <a:t>MUL </a:t>
            </a:r>
            <a:r>
              <a:rPr lang="ro-RO" sz="2400" b="1" dirty="0">
                <a:latin typeface="Palatino Linotype" panose="02040502050505030304" pitchFamily="18" charset="0"/>
              </a:rPr>
              <a:t>reg/mem8 =&gt; AL * reg/mem8  = AX</a:t>
            </a:r>
            <a:endParaRPr lang="ro-RO" sz="2400" b="1" dirty="0"/>
          </a:p>
        </p:txBody>
      </p:sp>
      <p:sp>
        <p:nvSpPr>
          <p:cNvPr id="3" name="Content Placeholder 2"/>
          <p:cNvSpPr>
            <a:spLocks noGrp="1"/>
          </p:cNvSpPr>
          <p:nvPr>
            <p:ph sz="half" idx="1"/>
          </p:nvPr>
        </p:nvSpPr>
        <p:spPr/>
        <p:txBody>
          <a:bodyPr>
            <a:normAutofit fontScale="92500" lnSpcReduction="20000"/>
          </a:bodyPr>
          <a:lstStyle/>
          <a:p>
            <a:pPr marL="0" indent="0" fontAlgn="base">
              <a:buNone/>
            </a:pPr>
            <a:r>
              <a:rPr lang="ro-RO" sz="2400" i="1" dirty="0" smtClean="0">
                <a:latin typeface="Palatino Linotype" panose="02040502050505030304" pitchFamily="18" charset="0"/>
              </a:rPr>
              <a:t>Eg 1:      -3*4</a:t>
            </a:r>
            <a:r>
              <a:rPr lang="ro-RO" sz="2400" i="1" dirty="0">
                <a:latin typeface="Palatino Linotype" panose="02040502050505030304" pitchFamily="18" charset="0"/>
              </a:rPr>
              <a:t>  </a:t>
            </a:r>
          </a:p>
          <a:p>
            <a:pPr marL="0" indent="0" fontAlgn="base">
              <a:buNone/>
            </a:pPr>
            <a:r>
              <a:rPr lang="ro-RO" sz="2400" dirty="0" smtClean="0">
                <a:latin typeface="Palatino Linotype" panose="02040502050505030304" pitchFamily="18" charset="0"/>
              </a:rPr>
              <a:t>mov </a:t>
            </a:r>
            <a:r>
              <a:rPr lang="ro-RO" sz="2400" dirty="0">
                <a:latin typeface="Palatino Linotype" panose="02040502050505030304" pitchFamily="18" charset="0"/>
              </a:rPr>
              <a:t>al, </a:t>
            </a:r>
            <a:r>
              <a:rPr lang="ro-RO" sz="2400" dirty="0" smtClean="0">
                <a:latin typeface="Palatino Linotype" panose="02040502050505030304" pitchFamily="18" charset="0"/>
              </a:rPr>
              <a:t>-3</a:t>
            </a:r>
            <a:r>
              <a:rPr lang="ro-RO" sz="2400" dirty="0">
                <a:latin typeface="Palatino Linotype" panose="02040502050505030304" pitchFamily="18" charset="0"/>
              </a:rPr>
              <a:t>  </a:t>
            </a:r>
          </a:p>
          <a:p>
            <a:pPr marL="0" indent="0" fontAlgn="base">
              <a:buNone/>
            </a:pPr>
            <a:r>
              <a:rPr lang="ro-RO" sz="2400" dirty="0" smtClean="0">
                <a:latin typeface="Palatino Linotype" panose="02040502050505030304" pitchFamily="18" charset="0"/>
              </a:rPr>
              <a:t>mov </a:t>
            </a:r>
            <a:r>
              <a:rPr lang="ro-RO" sz="2400" dirty="0">
                <a:latin typeface="Palatino Linotype" panose="02040502050505030304" pitchFamily="18" charset="0"/>
              </a:rPr>
              <a:t>bl, 4 </a:t>
            </a:r>
          </a:p>
          <a:p>
            <a:pPr marL="0" indent="0" fontAlgn="base">
              <a:buNone/>
            </a:pPr>
            <a:r>
              <a:rPr lang="ro-RO" sz="2400" dirty="0">
                <a:latin typeface="Palatino Linotype" panose="02040502050505030304" pitchFamily="18" charset="0"/>
              </a:rPr>
              <a:t>i</a:t>
            </a:r>
            <a:r>
              <a:rPr lang="ro-RO" sz="2400" dirty="0" smtClean="0">
                <a:latin typeface="Palatino Linotype" panose="02040502050505030304" pitchFamily="18" charset="0"/>
              </a:rPr>
              <a:t>mul </a:t>
            </a:r>
            <a:r>
              <a:rPr lang="ro-RO" sz="2400" dirty="0">
                <a:latin typeface="Palatino Linotype" panose="02040502050505030304" pitchFamily="18" charset="0"/>
              </a:rPr>
              <a:t>bl      ;al*bl = ax </a:t>
            </a:r>
            <a:endParaRPr lang="ro-RO" sz="2400" dirty="0" smtClean="0">
              <a:latin typeface="Palatino Linotype" panose="02040502050505030304" pitchFamily="18" charset="0"/>
            </a:endParaRPr>
          </a:p>
          <a:p>
            <a:pPr marL="0" indent="0">
              <a:buNone/>
            </a:pPr>
            <a:endParaRPr lang="ro-RO" sz="2400" i="1" dirty="0">
              <a:latin typeface="Palatino Linotype" panose="02040502050505030304" pitchFamily="18" charset="0"/>
            </a:endParaRPr>
          </a:p>
          <a:p>
            <a:pPr marL="0" indent="0">
              <a:buNone/>
            </a:pPr>
            <a:r>
              <a:rPr lang="ro-RO" sz="2400" i="1" dirty="0" smtClean="0">
                <a:latin typeface="Palatino Linotype" panose="02040502050505030304" pitchFamily="18" charset="0"/>
              </a:rPr>
              <a:t>Eg 2:       c*(-4), c byte</a:t>
            </a:r>
          </a:p>
          <a:p>
            <a:pPr marL="0" indent="0">
              <a:buNone/>
            </a:pPr>
            <a:r>
              <a:rPr lang="ro-RO" sz="2400" dirty="0">
                <a:latin typeface="Palatino Linotype" panose="02040502050505030304" pitchFamily="18" charset="0"/>
              </a:rPr>
              <a:t>m</a:t>
            </a:r>
            <a:r>
              <a:rPr lang="ro-RO" sz="2400" dirty="0" smtClean="0">
                <a:latin typeface="Palatino Linotype" panose="02040502050505030304" pitchFamily="18" charset="0"/>
              </a:rPr>
              <a:t>ov al, -4</a:t>
            </a:r>
          </a:p>
          <a:p>
            <a:pPr marL="0" indent="0">
              <a:buNone/>
            </a:pPr>
            <a:r>
              <a:rPr lang="ro-RO" sz="2400" dirty="0">
                <a:latin typeface="Palatino Linotype" panose="02040502050505030304" pitchFamily="18" charset="0"/>
              </a:rPr>
              <a:t>i</a:t>
            </a:r>
            <a:r>
              <a:rPr lang="ro-RO" sz="2400" dirty="0" smtClean="0">
                <a:latin typeface="Palatino Linotype" panose="02040502050505030304" pitchFamily="18" charset="0"/>
              </a:rPr>
              <a:t>mul byte [c]    ;al*[c]=ax</a:t>
            </a:r>
          </a:p>
          <a:p>
            <a:pPr marL="0" indent="0">
              <a:buNone/>
            </a:pPr>
            <a:r>
              <a:rPr lang="ro-RO" sz="2400" i="1" dirty="0" smtClean="0">
                <a:latin typeface="Palatino Linotype" panose="02040502050505030304" pitchFamily="18" charset="0"/>
              </a:rPr>
              <a:t>    or</a:t>
            </a:r>
          </a:p>
          <a:p>
            <a:pPr marL="0" indent="0">
              <a:buNone/>
            </a:pPr>
            <a:r>
              <a:rPr lang="ro-RO" sz="2400" dirty="0">
                <a:latin typeface="Palatino Linotype" panose="02040502050505030304" pitchFamily="18" charset="0"/>
              </a:rPr>
              <a:t>m</a:t>
            </a:r>
            <a:r>
              <a:rPr lang="ro-RO" sz="2400" dirty="0" smtClean="0">
                <a:latin typeface="Palatino Linotype" panose="02040502050505030304" pitchFamily="18" charset="0"/>
              </a:rPr>
              <a:t>ov al, [c]</a:t>
            </a:r>
          </a:p>
          <a:p>
            <a:pPr marL="0" indent="0">
              <a:buNone/>
            </a:pPr>
            <a:r>
              <a:rPr lang="ro-RO" sz="2400" dirty="0">
                <a:latin typeface="Palatino Linotype" panose="02040502050505030304" pitchFamily="18" charset="0"/>
              </a:rPr>
              <a:t>m</a:t>
            </a:r>
            <a:r>
              <a:rPr lang="ro-RO" sz="2400" dirty="0" smtClean="0">
                <a:latin typeface="Palatino Linotype" panose="02040502050505030304" pitchFamily="18" charset="0"/>
              </a:rPr>
              <a:t>ov bl, -4</a:t>
            </a:r>
          </a:p>
          <a:p>
            <a:pPr marL="0" indent="0">
              <a:buNone/>
            </a:pPr>
            <a:r>
              <a:rPr lang="ro-RO" sz="2400" dirty="0" smtClean="0">
                <a:latin typeface="Palatino Linotype" panose="02040502050505030304" pitchFamily="18" charset="0"/>
              </a:rPr>
              <a:t>imul bl;     al*bl=ax</a:t>
            </a:r>
            <a:endParaRPr lang="ro-RO" sz="2400" dirty="0"/>
          </a:p>
        </p:txBody>
      </p:sp>
      <p:sp>
        <p:nvSpPr>
          <p:cNvPr id="4" name="Content Placeholder 3"/>
          <p:cNvSpPr>
            <a:spLocks noGrp="1"/>
          </p:cNvSpPr>
          <p:nvPr>
            <p:ph sz="half" idx="2"/>
          </p:nvPr>
        </p:nvSpPr>
        <p:spPr/>
        <p:txBody>
          <a:bodyPr>
            <a:normAutofit fontScale="92500" lnSpcReduction="20000"/>
          </a:bodyPr>
          <a:lstStyle/>
          <a:p>
            <a:pPr marL="0" indent="0" fontAlgn="base">
              <a:buNone/>
            </a:pPr>
            <a:r>
              <a:rPr lang="ro-RO" sz="2400" i="1" dirty="0" smtClean="0">
                <a:latin typeface="Palatino Linotype" panose="02040502050505030304" pitchFamily="18" charset="0"/>
              </a:rPr>
              <a:t>Eg. 3       a*b, a</a:t>
            </a:r>
            <a:r>
              <a:rPr lang="ro-RO" sz="2400" i="1" dirty="0">
                <a:latin typeface="Palatino Linotype" panose="02040502050505030304" pitchFamily="18" charset="0"/>
              </a:rPr>
              <a:t>, b bytes </a:t>
            </a:r>
            <a:endParaRPr lang="ro-RO" sz="2400" i="1" dirty="0" smtClean="0">
              <a:latin typeface="Palatino Linotype" panose="02040502050505030304" pitchFamily="18" charset="0"/>
            </a:endParaRPr>
          </a:p>
          <a:p>
            <a:pPr marL="0" indent="0" fontAlgn="base">
              <a:buNone/>
            </a:pPr>
            <a:r>
              <a:rPr lang="ro-RO" sz="2400" dirty="0" smtClean="0">
                <a:latin typeface="Palatino Linotype" panose="02040502050505030304" pitchFamily="18" charset="0"/>
              </a:rPr>
              <a:t>a db -2</a:t>
            </a:r>
          </a:p>
          <a:p>
            <a:pPr marL="0" indent="0" fontAlgn="base">
              <a:buNone/>
            </a:pPr>
            <a:r>
              <a:rPr lang="ro-RO" sz="2400" dirty="0">
                <a:latin typeface="Palatino Linotype" panose="02040502050505030304" pitchFamily="18" charset="0"/>
              </a:rPr>
              <a:t>b</a:t>
            </a:r>
            <a:r>
              <a:rPr lang="ro-RO" sz="2400" dirty="0" smtClean="0">
                <a:latin typeface="Palatino Linotype" panose="02040502050505030304" pitchFamily="18" charset="0"/>
              </a:rPr>
              <a:t> db -5</a:t>
            </a:r>
            <a:endParaRPr lang="ro-RO" sz="2400" dirty="0">
              <a:latin typeface="Palatino Linotype" panose="02040502050505030304" pitchFamily="18" charset="0"/>
            </a:endParaRPr>
          </a:p>
          <a:p>
            <a:pPr marL="0" indent="0" fontAlgn="base">
              <a:buNone/>
            </a:pPr>
            <a:r>
              <a:rPr lang="ro-RO" sz="2400" dirty="0">
                <a:latin typeface="Palatino Linotype" panose="02040502050505030304" pitchFamily="18" charset="0"/>
              </a:rPr>
              <a:t>mov al, [a] </a:t>
            </a:r>
          </a:p>
          <a:p>
            <a:pPr marL="0" indent="0" fontAlgn="base">
              <a:buNone/>
            </a:pPr>
            <a:r>
              <a:rPr lang="ro-RO" sz="2400" dirty="0" smtClean="0">
                <a:latin typeface="Palatino Linotype" panose="02040502050505030304" pitchFamily="18" charset="0"/>
              </a:rPr>
              <a:t>imul </a:t>
            </a:r>
            <a:r>
              <a:rPr lang="ro-RO" sz="2400" dirty="0">
                <a:latin typeface="Palatino Linotype" panose="02040502050505030304" pitchFamily="18" charset="0"/>
              </a:rPr>
              <a:t>byte[b]    ; al*[b] = ax </a:t>
            </a:r>
            <a:endParaRPr lang="ro-RO" sz="2400" dirty="0" smtClean="0">
              <a:latin typeface="Palatino Linotype" panose="02040502050505030304" pitchFamily="18" charset="0"/>
            </a:endParaRPr>
          </a:p>
          <a:p>
            <a:pPr marL="0" indent="0">
              <a:buNone/>
            </a:pPr>
            <a:r>
              <a:rPr lang="ro-RO" sz="2400" i="1" dirty="0">
                <a:latin typeface="Palatino Linotype" panose="02040502050505030304" pitchFamily="18" charset="0"/>
              </a:rPr>
              <a:t> </a:t>
            </a:r>
            <a:r>
              <a:rPr lang="ro-RO" sz="2400" i="1" dirty="0" smtClean="0">
                <a:latin typeface="Palatino Linotype" panose="02040502050505030304" pitchFamily="18" charset="0"/>
              </a:rPr>
              <a:t>    or</a:t>
            </a:r>
          </a:p>
          <a:p>
            <a:pPr marL="0" indent="0" fontAlgn="base">
              <a:buNone/>
            </a:pPr>
            <a:r>
              <a:rPr lang="ro-RO" sz="2400" dirty="0" smtClean="0">
                <a:latin typeface="Palatino Linotype" panose="02040502050505030304" pitchFamily="18" charset="0"/>
              </a:rPr>
              <a:t>mov al, [a] </a:t>
            </a:r>
          </a:p>
          <a:p>
            <a:pPr marL="0" indent="0" fontAlgn="base">
              <a:buNone/>
            </a:pPr>
            <a:r>
              <a:rPr lang="ro-RO" sz="2400" dirty="0">
                <a:latin typeface="Palatino Linotype" panose="02040502050505030304" pitchFamily="18" charset="0"/>
              </a:rPr>
              <a:t>m</a:t>
            </a:r>
            <a:r>
              <a:rPr lang="ro-RO" sz="2400" dirty="0" smtClean="0">
                <a:latin typeface="Palatino Linotype" panose="02040502050505030304" pitchFamily="18" charset="0"/>
              </a:rPr>
              <a:t>ov bl, [b]</a:t>
            </a:r>
          </a:p>
          <a:p>
            <a:pPr marL="0" indent="0" fontAlgn="base">
              <a:buNone/>
            </a:pPr>
            <a:r>
              <a:rPr lang="ro-RO" sz="2400" dirty="0" smtClean="0">
                <a:latin typeface="Palatino Linotype" panose="02040502050505030304" pitchFamily="18" charset="0"/>
              </a:rPr>
              <a:t>imul bl    ; al*bl = ax </a:t>
            </a:r>
          </a:p>
          <a:p>
            <a:pPr marL="0" indent="0">
              <a:buNone/>
            </a:pPr>
            <a:endParaRPr lang="ro-RO" sz="2400" dirty="0"/>
          </a:p>
        </p:txBody>
      </p:sp>
    </p:spTree>
    <p:extLst>
      <p:ext uri="{BB962C8B-B14F-4D97-AF65-F5344CB8AC3E}">
        <p14:creationId xmlns:p14="http://schemas.microsoft.com/office/powerpoint/2010/main" val="795729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2400" b="1" dirty="0">
                <a:latin typeface="Palatino Linotype" panose="02040502050505030304" pitchFamily="18" charset="0"/>
              </a:rPr>
              <a:t>Examples: </a:t>
            </a:r>
            <a:br>
              <a:rPr lang="ro-RO" sz="2400" b="1" dirty="0">
                <a:latin typeface="Palatino Linotype" panose="02040502050505030304" pitchFamily="18" charset="0"/>
              </a:rPr>
            </a:br>
            <a:r>
              <a:rPr lang="ro-RO" sz="2400" b="1" dirty="0">
                <a:latin typeface="Palatino Linotype" panose="02040502050505030304" pitchFamily="18" charset="0"/>
              </a:rPr>
              <a:t>op is </a:t>
            </a:r>
            <a:r>
              <a:rPr lang="ro-RO" sz="2400" b="1" dirty="0" smtClean="0">
                <a:latin typeface="Palatino Linotype" panose="02040502050505030304" pitchFamily="18" charset="0"/>
              </a:rPr>
              <a:t>reg/mem16 </a:t>
            </a:r>
            <a:r>
              <a:rPr lang="ro-RO" sz="2400" b="1" dirty="0">
                <a:latin typeface="Palatino Linotype" panose="02040502050505030304" pitchFamily="18" charset="0"/>
              </a:rPr>
              <a:t>=&gt; </a:t>
            </a:r>
            <a:r>
              <a:rPr lang="ro-RO" sz="2400" b="1" dirty="0" smtClean="0">
                <a:latin typeface="Palatino Linotype" panose="02040502050505030304" pitchFamily="18" charset="0"/>
              </a:rPr>
              <a:t>IMUL reg/mem16 </a:t>
            </a:r>
            <a:r>
              <a:rPr lang="ro-RO" sz="2400" b="1" dirty="0">
                <a:latin typeface="Palatino Linotype" panose="02040502050505030304" pitchFamily="18" charset="0"/>
              </a:rPr>
              <a:t>=&gt; </a:t>
            </a:r>
            <a:r>
              <a:rPr lang="ro-RO" sz="2400" b="1" dirty="0" smtClean="0">
                <a:latin typeface="Palatino Linotype" panose="02040502050505030304" pitchFamily="18" charset="0"/>
              </a:rPr>
              <a:t>AX </a:t>
            </a:r>
            <a:r>
              <a:rPr lang="ro-RO" sz="2400" b="1" dirty="0">
                <a:latin typeface="Palatino Linotype" panose="02040502050505030304" pitchFamily="18" charset="0"/>
              </a:rPr>
              <a:t>* </a:t>
            </a:r>
            <a:r>
              <a:rPr lang="ro-RO" sz="2400" b="1" dirty="0" smtClean="0">
                <a:latin typeface="Palatino Linotype" panose="02040502050505030304" pitchFamily="18" charset="0"/>
              </a:rPr>
              <a:t>reg/mem16  </a:t>
            </a:r>
            <a:r>
              <a:rPr lang="ro-RO" sz="2400" b="1" dirty="0">
                <a:latin typeface="Palatino Linotype" panose="02040502050505030304" pitchFamily="18" charset="0"/>
              </a:rPr>
              <a:t>= </a:t>
            </a:r>
            <a:r>
              <a:rPr lang="ro-RO" sz="2400" b="1" dirty="0" smtClean="0">
                <a:latin typeface="Palatino Linotype" panose="02040502050505030304" pitchFamily="18" charset="0"/>
              </a:rPr>
              <a:t>DX:AX</a:t>
            </a:r>
            <a:endParaRPr lang="ro-RO" sz="2400" b="1" dirty="0"/>
          </a:p>
        </p:txBody>
      </p:sp>
      <p:sp>
        <p:nvSpPr>
          <p:cNvPr id="3" name="Content Placeholder 2"/>
          <p:cNvSpPr>
            <a:spLocks noGrp="1"/>
          </p:cNvSpPr>
          <p:nvPr>
            <p:ph sz="half" idx="1"/>
          </p:nvPr>
        </p:nvSpPr>
        <p:spPr/>
        <p:txBody>
          <a:bodyPr>
            <a:noAutofit/>
          </a:bodyPr>
          <a:lstStyle/>
          <a:p>
            <a:pPr marL="0" indent="0" fontAlgn="base">
              <a:buNone/>
            </a:pPr>
            <a:r>
              <a:rPr lang="ro-RO" sz="2200" i="1" dirty="0" smtClean="0">
                <a:latin typeface="Palatino Linotype" panose="02040502050505030304" pitchFamily="18" charset="0"/>
              </a:rPr>
              <a:t>Eg 1:      -3*(-5)  </a:t>
            </a:r>
          </a:p>
          <a:p>
            <a:pPr marL="0" indent="0" fontAlgn="base">
              <a:buNone/>
            </a:pPr>
            <a:r>
              <a:rPr lang="ro-RO" sz="2200" dirty="0" smtClean="0">
                <a:latin typeface="Palatino Linotype" panose="02040502050505030304" pitchFamily="18" charset="0"/>
              </a:rPr>
              <a:t>mov ax, -3  </a:t>
            </a:r>
          </a:p>
          <a:p>
            <a:pPr marL="0" indent="0" fontAlgn="base">
              <a:buNone/>
            </a:pPr>
            <a:r>
              <a:rPr lang="ro-RO" sz="2200" dirty="0" smtClean="0">
                <a:latin typeface="Palatino Linotype" panose="02040502050505030304" pitchFamily="18" charset="0"/>
              </a:rPr>
              <a:t>mov bx, -5 </a:t>
            </a:r>
          </a:p>
          <a:p>
            <a:pPr marL="0" indent="0" fontAlgn="base">
              <a:buNone/>
            </a:pPr>
            <a:r>
              <a:rPr lang="ro-RO" sz="2200" dirty="0" smtClean="0">
                <a:latin typeface="Palatino Linotype" panose="02040502050505030304" pitchFamily="18" charset="0"/>
              </a:rPr>
              <a:t>imul bx    ;ax*bx = dx:ax </a:t>
            </a:r>
          </a:p>
          <a:p>
            <a:pPr marL="0" indent="0">
              <a:buNone/>
            </a:pPr>
            <a:r>
              <a:rPr lang="ro-RO" sz="2200" i="1" dirty="0" smtClean="0">
                <a:latin typeface="Palatino Linotype" panose="02040502050505030304" pitchFamily="18" charset="0"/>
              </a:rPr>
              <a:t>Eg 2:       c*(-4), c word</a:t>
            </a:r>
          </a:p>
          <a:p>
            <a:pPr marL="0" indent="0">
              <a:buNone/>
            </a:pPr>
            <a:r>
              <a:rPr lang="ro-RO" sz="2200" dirty="0" smtClean="0">
                <a:latin typeface="Palatino Linotype" panose="02040502050505030304" pitchFamily="18" charset="0"/>
              </a:rPr>
              <a:t>mov ax, -4</a:t>
            </a:r>
          </a:p>
          <a:p>
            <a:pPr marL="0" indent="0">
              <a:buNone/>
            </a:pPr>
            <a:r>
              <a:rPr lang="ro-RO" sz="2200" dirty="0" smtClean="0">
                <a:latin typeface="Palatino Linotype" panose="02040502050505030304" pitchFamily="18" charset="0"/>
              </a:rPr>
              <a:t>imul word [c]    ;ax*[c]=dx:ax</a:t>
            </a:r>
          </a:p>
          <a:p>
            <a:pPr marL="0" indent="0">
              <a:buNone/>
            </a:pPr>
            <a:r>
              <a:rPr lang="ro-RO" sz="2200" i="1" dirty="0" smtClean="0">
                <a:latin typeface="Palatino Linotype" panose="02040502050505030304" pitchFamily="18" charset="0"/>
              </a:rPr>
              <a:t>    or</a:t>
            </a:r>
          </a:p>
          <a:p>
            <a:pPr marL="0" indent="0">
              <a:buNone/>
            </a:pPr>
            <a:r>
              <a:rPr lang="ro-RO" sz="2200" dirty="0" smtClean="0">
                <a:latin typeface="Palatino Linotype" panose="02040502050505030304" pitchFamily="18" charset="0"/>
              </a:rPr>
              <a:t>mov ax, [c]</a:t>
            </a:r>
          </a:p>
          <a:p>
            <a:pPr marL="0" indent="0">
              <a:buNone/>
            </a:pPr>
            <a:r>
              <a:rPr lang="ro-RO" sz="2200" dirty="0" smtClean="0">
                <a:latin typeface="Palatino Linotype" panose="02040502050505030304" pitchFamily="18" charset="0"/>
              </a:rPr>
              <a:t>mov bx, -4</a:t>
            </a:r>
          </a:p>
          <a:p>
            <a:pPr marL="0" indent="0">
              <a:buNone/>
            </a:pPr>
            <a:r>
              <a:rPr lang="ro-RO" sz="2200" dirty="0" smtClean="0">
                <a:latin typeface="Palatino Linotype" panose="02040502050505030304" pitchFamily="18" charset="0"/>
              </a:rPr>
              <a:t>imul bx;     ax*bx=dx:ax</a:t>
            </a:r>
            <a:endParaRPr lang="ro-RO" sz="2200" dirty="0"/>
          </a:p>
        </p:txBody>
      </p:sp>
      <p:sp>
        <p:nvSpPr>
          <p:cNvPr id="4" name="Content Placeholder 3"/>
          <p:cNvSpPr>
            <a:spLocks noGrp="1"/>
          </p:cNvSpPr>
          <p:nvPr>
            <p:ph sz="half" idx="2"/>
          </p:nvPr>
        </p:nvSpPr>
        <p:spPr/>
        <p:txBody>
          <a:bodyPr>
            <a:normAutofit lnSpcReduction="10000"/>
          </a:bodyPr>
          <a:lstStyle/>
          <a:p>
            <a:pPr marL="0" indent="0" fontAlgn="base">
              <a:buNone/>
            </a:pPr>
            <a:r>
              <a:rPr lang="ro-RO" sz="2200" i="1" dirty="0" smtClean="0">
                <a:latin typeface="Palatino Linotype" panose="02040502050505030304" pitchFamily="18" charset="0"/>
              </a:rPr>
              <a:t>Eg. 3:      </a:t>
            </a:r>
            <a:r>
              <a:rPr lang="en-US" sz="2200" i="1" dirty="0" smtClean="0">
                <a:latin typeface="Palatino Linotype" panose="02040502050505030304" pitchFamily="18" charset="0"/>
              </a:rPr>
              <a:t>m*n</a:t>
            </a:r>
            <a:r>
              <a:rPr lang="en-US" sz="2200" i="1" dirty="0">
                <a:latin typeface="Palatino Linotype" panose="02040502050505030304" pitchFamily="18" charset="0"/>
              </a:rPr>
              <a:t>, m, n word </a:t>
            </a:r>
            <a:endParaRPr lang="ro-RO" sz="2200" i="1" dirty="0" smtClean="0">
              <a:latin typeface="Palatino Linotype" panose="02040502050505030304" pitchFamily="18" charset="0"/>
            </a:endParaRPr>
          </a:p>
          <a:p>
            <a:pPr marL="0" indent="0" fontAlgn="base">
              <a:buNone/>
            </a:pPr>
            <a:r>
              <a:rPr lang="ro-RO" sz="2200" i="1" dirty="0">
                <a:latin typeface="Palatino Linotype" panose="02040502050505030304" pitchFamily="18" charset="0"/>
              </a:rPr>
              <a:t>m</a:t>
            </a:r>
            <a:r>
              <a:rPr lang="ro-RO" sz="2200" i="1" dirty="0" smtClean="0">
                <a:latin typeface="Palatino Linotype" panose="02040502050505030304" pitchFamily="18" charset="0"/>
              </a:rPr>
              <a:t> dw -6</a:t>
            </a:r>
          </a:p>
          <a:p>
            <a:pPr marL="0" indent="0" fontAlgn="base">
              <a:buNone/>
            </a:pPr>
            <a:r>
              <a:rPr lang="ro-RO" sz="2200" i="1" dirty="0">
                <a:latin typeface="Palatino Linotype" panose="02040502050505030304" pitchFamily="18" charset="0"/>
              </a:rPr>
              <a:t>n</a:t>
            </a:r>
            <a:r>
              <a:rPr lang="ro-RO" sz="2200" i="1" dirty="0" smtClean="0">
                <a:latin typeface="Palatino Linotype" panose="02040502050505030304" pitchFamily="18" charset="0"/>
              </a:rPr>
              <a:t> dw 7</a:t>
            </a:r>
            <a:endParaRPr lang="en-US" sz="2200" i="1" dirty="0">
              <a:latin typeface="Palatino Linotype" panose="02040502050505030304" pitchFamily="18" charset="0"/>
            </a:endParaRPr>
          </a:p>
          <a:p>
            <a:pPr marL="0" indent="0" fontAlgn="base">
              <a:buNone/>
            </a:pPr>
            <a:r>
              <a:rPr lang="en-US" sz="2200" dirty="0" err="1">
                <a:latin typeface="Palatino Linotype" panose="02040502050505030304" pitchFamily="18" charset="0"/>
              </a:rPr>
              <a:t>mov</a:t>
            </a:r>
            <a:r>
              <a:rPr lang="en-US" sz="2200" dirty="0">
                <a:latin typeface="Palatino Linotype" panose="02040502050505030304" pitchFamily="18" charset="0"/>
              </a:rPr>
              <a:t> ax,  [m] </a:t>
            </a:r>
          </a:p>
          <a:p>
            <a:pPr marL="0" indent="0" fontAlgn="base">
              <a:buNone/>
            </a:pPr>
            <a:r>
              <a:rPr lang="ro-RO" sz="2200" dirty="0" smtClean="0">
                <a:latin typeface="Palatino Linotype" panose="02040502050505030304" pitchFamily="18" charset="0"/>
              </a:rPr>
              <a:t>im</a:t>
            </a:r>
            <a:r>
              <a:rPr lang="en-US" sz="2200" dirty="0" err="1" smtClean="0">
                <a:latin typeface="Palatino Linotype" panose="02040502050505030304" pitchFamily="18" charset="0"/>
              </a:rPr>
              <a:t>ul</a:t>
            </a:r>
            <a:r>
              <a:rPr lang="ro-RO" sz="2200" dirty="0" smtClean="0">
                <a:latin typeface="Palatino Linotype" panose="02040502050505030304" pitchFamily="18" charset="0"/>
              </a:rPr>
              <a:t> </a:t>
            </a:r>
            <a:r>
              <a:rPr lang="en-US" sz="2200" dirty="0" smtClean="0">
                <a:latin typeface="Palatino Linotype" panose="02040502050505030304" pitchFamily="18" charset="0"/>
              </a:rPr>
              <a:t>word[n</a:t>
            </a:r>
            <a:r>
              <a:rPr lang="en-US" sz="2200" dirty="0">
                <a:latin typeface="Palatino Linotype" panose="02040502050505030304" pitchFamily="18" charset="0"/>
              </a:rPr>
              <a:t>] ; </a:t>
            </a:r>
            <a:r>
              <a:rPr lang="ro-RO" sz="2200" dirty="0" smtClean="0">
                <a:latin typeface="Palatino Linotype" panose="02040502050505030304" pitchFamily="18" charset="0"/>
              </a:rPr>
              <a:t>[</a:t>
            </a:r>
            <a:r>
              <a:rPr lang="en-US" sz="2200" dirty="0" smtClean="0">
                <a:latin typeface="Palatino Linotype" panose="02040502050505030304" pitchFamily="18" charset="0"/>
              </a:rPr>
              <a:t>m</a:t>
            </a:r>
            <a:r>
              <a:rPr lang="ro-RO" sz="2200" dirty="0" smtClean="0">
                <a:latin typeface="Palatino Linotype" panose="02040502050505030304" pitchFamily="18" charset="0"/>
              </a:rPr>
              <a:t>]</a:t>
            </a:r>
            <a:r>
              <a:rPr lang="en-US" sz="2200" dirty="0" smtClean="0">
                <a:latin typeface="Palatino Linotype" panose="02040502050505030304" pitchFamily="18" charset="0"/>
              </a:rPr>
              <a:t>*</a:t>
            </a:r>
            <a:r>
              <a:rPr lang="ro-RO" sz="2200" dirty="0" smtClean="0">
                <a:latin typeface="Palatino Linotype" panose="02040502050505030304" pitchFamily="18" charset="0"/>
              </a:rPr>
              <a:t>[</a:t>
            </a:r>
            <a:r>
              <a:rPr lang="en-US" sz="2200" dirty="0" smtClean="0">
                <a:latin typeface="Palatino Linotype" panose="02040502050505030304" pitchFamily="18" charset="0"/>
              </a:rPr>
              <a:t>n</a:t>
            </a:r>
            <a:r>
              <a:rPr lang="ro-RO" sz="2200" dirty="0" smtClean="0">
                <a:latin typeface="Palatino Linotype" panose="02040502050505030304" pitchFamily="18" charset="0"/>
              </a:rPr>
              <a:t>]=a</a:t>
            </a:r>
            <a:r>
              <a:rPr lang="en-US" sz="2200" dirty="0" smtClean="0">
                <a:latin typeface="Palatino Linotype" panose="02040502050505030304" pitchFamily="18" charset="0"/>
              </a:rPr>
              <a:t>x:ax</a:t>
            </a:r>
            <a:r>
              <a:rPr lang="en-US" sz="2200" dirty="0">
                <a:latin typeface="Palatino Linotype" panose="02040502050505030304" pitchFamily="18" charset="0"/>
              </a:rPr>
              <a:t> </a:t>
            </a:r>
          </a:p>
          <a:p>
            <a:pPr marL="0" indent="0" fontAlgn="base">
              <a:buNone/>
            </a:pPr>
            <a:r>
              <a:rPr lang="en-US" sz="2200" dirty="0">
                <a:latin typeface="Palatino Linotype" panose="02040502050505030304" pitchFamily="18" charset="0"/>
              </a:rPr>
              <a:t> </a:t>
            </a:r>
          </a:p>
          <a:p>
            <a:pPr marL="0" indent="0" fontAlgn="base">
              <a:buNone/>
            </a:pPr>
            <a:endParaRPr lang="ro-RO" sz="2200" dirty="0" smtClean="0">
              <a:latin typeface="Palatino Linotype" panose="02040502050505030304" pitchFamily="18" charset="0"/>
            </a:endParaRPr>
          </a:p>
          <a:p>
            <a:pPr marL="0" indent="0" fontAlgn="base">
              <a:buNone/>
            </a:pPr>
            <a:r>
              <a:rPr lang="ro-RO" sz="2200" i="1" dirty="0" smtClean="0">
                <a:latin typeface="Palatino Linotype" panose="02040502050505030304" pitchFamily="18" charset="0"/>
              </a:rPr>
              <a:t>Eg. 4:      </a:t>
            </a:r>
            <a:r>
              <a:rPr lang="en-US" sz="2200" i="1" dirty="0" smtClean="0">
                <a:latin typeface="Palatino Linotype" panose="02040502050505030304" pitchFamily="18" charset="0"/>
              </a:rPr>
              <a:t>p*r</a:t>
            </a:r>
            <a:r>
              <a:rPr lang="en-US" sz="2200" i="1" dirty="0">
                <a:latin typeface="Palatino Linotype" panose="02040502050505030304" pitchFamily="18" charset="0"/>
              </a:rPr>
              <a:t>, </a:t>
            </a:r>
            <a:r>
              <a:rPr lang="en-US" sz="2200" i="1" dirty="0" smtClean="0">
                <a:latin typeface="Palatino Linotype" panose="02040502050505030304" pitchFamily="18" charset="0"/>
              </a:rPr>
              <a:t>p</a:t>
            </a:r>
            <a:r>
              <a:rPr lang="ro-RO" sz="2200" i="1" dirty="0" smtClean="0">
                <a:latin typeface="Palatino Linotype" panose="02040502050505030304" pitchFamily="18" charset="0"/>
              </a:rPr>
              <a:t>-</a:t>
            </a:r>
            <a:r>
              <a:rPr lang="en-US" sz="2200" i="1" dirty="0" smtClean="0">
                <a:latin typeface="Palatino Linotype" panose="02040502050505030304" pitchFamily="18" charset="0"/>
              </a:rPr>
              <a:t>byte</a:t>
            </a:r>
            <a:r>
              <a:rPr lang="en-US" sz="2200" i="1" dirty="0">
                <a:latin typeface="Palatino Linotype" panose="02040502050505030304" pitchFamily="18" charset="0"/>
              </a:rPr>
              <a:t>, </a:t>
            </a:r>
            <a:r>
              <a:rPr lang="en-US" sz="2200" i="1" dirty="0" smtClean="0">
                <a:latin typeface="Palatino Linotype" panose="02040502050505030304" pitchFamily="18" charset="0"/>
              </a:rPr>
              <a:t>r</a:t>
            </a:r>
            <a:r>
              <a:rPr lang="ro-RO" sz="2200" i="1" dirty="0" smtClean="0">
                <a:latin typeface="Palatino Linotype" panose="02040502050505030304" pitchFamily="18" charset="0"/>
              </a:rPr>
              <a:t>-</a:t>
            </a:r>
            <a:r>
              <a:rPr lang="en-US" sz="2200" i="1" dirty="0" smtClean="0">
                <a:latin typeface="Palatino Linotype" panose="02040502050505030304" pitchFamily="18" charset="0"/>
              </a:rPr>
              <a:t>word</a:t>
            </a:r>
            <a:r>
              <a:rPr lang="en-US" sz="2200" i="1" dirty="0">
                <a:latin typeface="Palatino Linotype" panose="02040502050505030304" pitchFamily="18" charset="0"/>
              </a:rPr>
              <a:t> </a:t>
            </a:r>
          </a:p>
          <a:p>
            <a:pPr marL="0" indent="0" fontAlgn="base">
              <a:buNone/>
            </a:pPr>
            <a:r>
              <a:rPr lang="en-US" sz="2200" dirty="0" err="1" smtClean="0">
                <a:latin typeface="Palatino Linotype" panose="02040502050505030304" pitchFamily="18" charset="0"/>
              </a:rPr>
              <a:t>mov</a:t>
            </a:r>
            <a:r>
              <a:rPr lang="en-US" sz="2200" dirty="0" smtClean="0">
                <a:latin typeface="Palatino Linotype" panose="02040502050505030304" pitchFamily="18" charset="0"/>
              </a:rPr>
              <a:t> </a:t>
            </a:r>
            <a:r>
              <a:rPr lang="en-US" sz="2200" dirty="0">
                <a:latin typeface="Palatino Linotype" panose="02040502050505030304" pitchFamily="18" charset="0"/>
              </a:rPr>
              <a:t>al, [p</a:t>
            </a:r>
            <a:r>
              <a:rPr lang="en-US" sz="2200" dirty="0" smtClean="0">
                <a:latin typeface="Palatino Linotype" panose="02040502050505030304" pitchFamily="18" charset="0"/>
              </a:rPr>
              <a:t>]</a:t>
            </a:r>
            <a:endParaRPr lang="ro-RO" sz="2200" dirty="0" smtClean="0">
              <a:latin typeface="Palatino Linotype" panose="02040502050505030304" pitchFamily="18" charset="0"/>
            </a:endParaRPr>
          </a:p>
          <a:p>
            <a:pPr marL="0" indent="0" fontAlgn="base">
              <a:buNone/>
            </a:pPr>
            <a:r>
              <a:rPr lang="ro-RO" sz="2200" dirty="0" smtClean="0">
                <a:latin typeface="Palatino Linotype" panose="02040502050505030304" pitchFamily="18" charset="0"/>
              </a:rPr>
              <a:t>CBW    ;ax = [p]</a:t>
            </a:r>
            <a:r>
              <a:rPr lang="en-US" sz="2200" dirty="0">
                <a:latin typeface="Palatino Linotype" panose="02040502050505030304" pitchFamily="18" charset="0"/>
              </a:rPr>
              <a:t> </a:t>
            </a:r>
          </a:p>
          <a:p>
            <a:pPr marL="0" indent="0" fontAlgn="base">
              <a:buNone/>
            </a:pPr>
            <a:r>
              <a:rPr lang="ro-RO" sz="2200" dirty="0">
                <a:latin typeface="Palatino Linotype" panose="02040502050505030304" pitchFamily="18" charset="0"/>
              </a:rPr>
              <a:t>i</a:t>
            </a:r>
            <a:r>
              <a:rPr lang="en-US" sz="2200" dirty="0" err="1" smtClean="0">
                <a:latin typeface="Palatino Linotype" panose="02040502050505030304" pitchFamily="18" charset="0"/>
              </a:rPr>
              <a:t>mul</a:t>
            </a:r>
            <a:r>
              <a:rPr lang="en-US" sz="2200" dirty="0" smtClean="0">
                <a:latin typeface="Palatino Linotype" panose="02040502050505030304" pitchFamily="18" charset="0"/>
              </a:rPr>
              <a:t> </a:t>
            </a:r>
            <a:r>
              <a:rPr lang="en-US" sz="2200" dirty="0">
                <a:latin typeface="Palatino Linotype" panose="02040502050505030304" pitchFamily="18" charset="0"/>
              </a:rPr>
              <a:t>word[r] ; </a:t>
            </a:r>
            <a:r>
              <a:rPr lang="ro-RO" sz="2200" dirty="0" smtClean="0">
                <a:latin typeface="Palatino Linotype" panose="02040502050505030304" pitchFamily="18" charset="0"/>
              </a:rPr>
              <a:t>[</a:t>
            </a:r>
            <a:r>
              <a:rPr lang="en-US" sz="2200" dirty="0" smtClean="0">
                <a:latin typeface="Palatino Linotype" panose="02040502050505030304" pitchFamily="18" charset="0"/>
              </a:rPr>
              <a:t>p</a:t>
            </a:r>
            <a:r>
              <a:rPr lang="ro-RO" sz="2200" dirty="0" smtClean="0">
                <a:latin typeface="Palatino Linotype" panose="02040502050505030304" pitchFamily="18" charset="0"/>
              </a:rPr>
              <a:t>]</a:t>
            </a:r>
            <a:r>
              <a:rPr lang="en-US" sz="2200" dirty="0" smtClean="0">
                <a:latin typeface="Palatino Linotype" panose="02040502050505030304" pitchFamily="18" charset="0"/>
              </a:rPr>
              <a:t>*</a:t>
            </a:r>
            <a:r>
              <a:rPr lang="ro-RO" sz="2200" dirty="0" smtClean="0">
                <a:latin typeface="Palatino Linotype" panose="02040502050505030304" pitchFamily="18" charset="0"/>
              </a:rPr>
              <a:t>[</a:t>
            </a:r>
            <a:r>
              <a:rPr lang="en-US" sz="2200" dirty="0" smtClean="0">
                <a:latin typeface="Palatino Linotype" panose="02040502050505030304" pitchFamily="18" charset="0"/>
              </a:rPr>
              <a:t>r</a:t>
            </a:r>
            <a:r>
              <a:rPr lang="ro-RO" sz="2200" dirty="0" smtClean="0">
                <a:latin typeface="Palatino Linotype" panose="02040502050505030304" pitchFamily="18" charset="0"/>
              </a:rPr>
              <a:t>]=</a:t>
            </a:r>
            <a:r>
              <a:rPr lang="en-US" sz="2200" dirty="0" err="1" smtClean="0">
                <a:latin typeface="Palatino Linotype" panose="02040502050505030304" pitchFamily="18" charset="0"/>
              </a:rPr>
              <a:t>dx:ax</a:t>
            </a:r>
            <a:r>
              <a:rPr lang="en-US" sz="2200" dirty="0">
                <a:latin typeface="Palatino Linotype" panose="02040502050505030304" pitchFamily="18" charset="0"/>
              </a:rPr>
              <a:t> </a:t>
            </a:r>
          </a:p>
        </p:txBody>
      </p:sp>
    </p:spTree>
    <p:extLst>
      <p:ext uri="{BB962C8B-B14F-4D97-AF65-F5344CB8AC3E}">
        <p14:creationId xmlns:p14="http://schemas.microsoft.com/office/powerpoint/2010/main" val="27713546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ro-RO" sz="2400" b="1" dirty="0" smtClean="0">
                <a:latin typeface="Palatino Linotype" panose="02040502050505030304" pitchFamily="18" charset="0"/>
              </a:rPr>
              <a:t>Examples:</a:t>
            </a:r>
            <a:br>
              <a:rPr lang="ro-RO" sz="2400" b="1" dirty="0" smtClean="0">
                <a:latin typeface="Palatino Linotype" panose="02040502050505030304" pitchFamily="18" charset="0"/>
              </a:rPr>
            </a:br>
            <a:r>
              <a:rPr lang="ro-RO" sz="2400" b="1" dirty="0" smtClean="0">
                <a:latin typeface="Palatino Linotype" panose="02040502050505030304" pitchFamily="18" charset="0"/>
              </a:rPr>
              <a:t>op </a:t>
            </a:r>
            <a:r>
              <a:rPr lang="ro-RO" sz="2400" b="1" dirty="0">
                <a:latin typeface="Palatino Linotype" panose="02040502050505030304" pitchFamily="18" charset="0"/>
              </a:rPr>
              <a:t>is reg/mem32 =&gt; </a:t>
            </a:r>
            <a:r>
              <a:rPr lang="ro-RO" sz="2400" b="1" dirty="0" smtClean="0">
                <a:latin typeface="Palatino Linotype" panose="02040502050505030304" pitchFamily="18" charset="0"/>
              </a:rPr>
              <a:t>IMUL </a:t>
            </a:r>
            <a:r>
              <a:rPr lang="ro-RO" sz="2400" b="1" dirty="0">
                <a:latin typeface="Palatino Linotype" panose="02040502050505030304" pitchFamily="18" charset="0"/>
              </a:rPr>
              <a:t>reg/mem32 =&gt; EAX * reg/mem32 = EDX:EAX</a:t>
            </a:r>
          </a:p>
        </p:txBody>
      </p:sp>
      <p:sp>
        <p:nvSpPr>
          <p:cNvPr id="3" name="Content Placeholder 2"/>
          <p:cNvSpPr>
            <a:spLocks noGrp="1"/>
          </p:cNvSpPr>
          <p:nvPr>
            <p:ph sz="half" idx="1"/>
          </p:nvPr>
        </p:nvSpPr>
        <p:spPr/>
        <p:txBody>
          <a:bodyPr>
            <a:normAutofit/>
          </a:bodyPr>
          <a:lstStyle/>
          <a:p>
            <a:pPr marL="0" indent="0" fontAlgn="base">
              <a:buNone/>
            </a:pPr>
            <a:r>
              <a:rPr lang="ro-RO" sz="2200" i="1" dirty="0" smtClean="0">
                <a:latin typeface="Palatino Linotype" panose="02040502050505030304" pitchFamily="18" charset="0"/>
              </a:rPr>
              <a:t>Eg. 1:     e*f, e</a:t>
            </a:r>
            <a:r>
              <a:rPr lang="ro-RO" sz="2200" i="1" dirty="0">
                <a:latin typeface="Palatino Linotype" panose="02040502050505030304" pitchFamily="18" charset="0"/>
              </a:rPr>
              <a:t>, f </a:t>
            </a:r>
            <a:r>
              <a:rPr lang="ro-RO" sz="2200" i="1" dirty="0" smtClean="0">
                <a:latin typeface="Palatino Linotype" panose="02040502050505030304" pitchFamily="18" charset="0"/>
              </a:rPr>
              <a:t>doubleword</a:t>
            </a:r>
          </a:p>
          <a:p>
            <a:pPr marL="0" indent="0" fontAlgn="base">
              <a:buNone/>
            </a:pPr>
            <a:r>
              <a:rPr lang="ro-RO" sz="2200" dirty="0" smtClean="0">
                <a:latin typeface="Palatino Linotype" panose="02040502050505030304" pitchFamily="18" charset="0"/>
              </a:rPr>
              <a:t>mov </a:t>
            </a:r>
            <a:r>
              <a:rPr lang="ro-RO" sz="2200" dirty="0">
                <a:latin typeface="Palatino Linotype" panose="02040502050505030304" pitchFamily="18" charset="0"/>
              </a:rPr>
              <a:t>eax, [e] </a:t>
            </a:r>
          </a:p>
          <a:p>
            <a:pPr marL="0" indent="0" fontAlgn="base">
              <a:buNone/>
            </a:pPr>
            <a:r>
              <a:rPr lang="ro-RO" sz="2200" dirty="0" smtClean="0">
                <a:latin typeface="Palatino Linotype" panose="02040502050505030304" pitchFamily="18" charset="0"/>
              </a:rPr>
              <a:t>imul </a:t>
            </a:r>
            <a:r>
              <a:rPr lang="ro-RO" sz="2200" dirty="0">
                <a:latin typeface="Palatino Linotype" panose="02040502050505030304" pitchFamily="18" charset="0"/>
              </a:rPr>
              <a:t>dword[f]  ; edx:eax=e*f </a:t>
            </a:r>
          </a:p>
          <a:p>
            <a:pPr marL="0" indent="0" fontAlgn="base">
              <a:buNone/>
            </a:pPr>
            <a:r>
              <a:rPr lang="ro-RO" sz="2200" dirty="0">
                <a:latin typeface="Palatino Linotype" panose="02040502050505030304" pitchFamily="18" charset="0"/>
              </a:rPr>
              <a:t> </a:t>
            </a:r>
          </a:p>
          <a:p>
            <a:pPr marL="0" indent="0" fontAlgn="base">
              <a:buNone/>
            </a:pPr>
            <a:r>
              <a:rPr lang="ro-RO" sz="2200" i="1" dirty="0" smtClean="0">
                <a:latin typeface="Palatino Linotype" panose="02040502050505030304" pitchFamily="18" charset="0"/>
              </a:rPr>
              <a:t>Eg. 2:     g*h</a:t>
            </a:r>
            <a:r>
              <a:rPr lang="ro-RO" sz="2200" i="1" dirty="0">
                <a:latin typeface="Palatino Linotype" panose="02040502050505030304" pitchFamily="18" charset="0"/>
              </a:rPr>
              <a:t>, </a:t>
            </a:r>
            <a:r>
              <a:rPr lang="ro-RO" sz="2200" i="1" dirty="0" smtClean="0">
                <a:latin typeface="Palatino Linotype" panose="02040502050505030304" pitchFamily="18" charset="0"/>
              </a:rPr>
              <a:t>g-byte, h-doubleword</a:t>
            </a:r>
            <a:r>
              <a:rPr lang="ro-RO" sz="2200" i="1" dirty="0">
                <a:latin typeface="Palatino Linotype" panose="02040502050505030304" pitchFamily="18" charset="0"/>
              </a:rPr>
              <a:t> </a:t>
            </a:r>
          </a:p>
          <a:p>
            <a:pPr marL="0" indent="0" fontAlgn="base">
              <a:buNone/>
            </a:pPr>
            <a:r>
              <a:rPr lang="ro-RO" sz="2200" dirty="0" smtClean="0">
                <a:latin typeface="Palatino Linotype" panose="02040502050505030304" pitchFamily="18" charset="0"/>
              </a:rPr>
              <a:t>mov </a:t>
            </a:r>
            <a:r>
              <a:rPr lang="ro-RO" sz="2200" dirty="0">
                <a:latin typeface="Palatino Linotype" panose="02040502050505030304" pitchFamily="18" charset="0"/>
              </a:rPr>
              <a:t>al, [g</a:t>
            </a:r>
            <a:r>
              <a:rPr lang="ro-RO" sz="2200" dirty="0" smtClean="0">
                <a:latin typeface="Palatino Linotype" panose="02040502050505030304" pitchFamily="18" charset="0"/>
              </a:rPr>
              <a:t>]</a:t>
            </a:r>
          </a:p>
          <a:p>
            <a:pPr marL="0" indent="0" fontAlgn="base">
              <a:buNone/>
            </a:pPr>
            <a:r>
              <a:rPr lang="ro-RO" sz="2200" dirty="0" smtClean="0">
                <a:latin typeface="Palatino Linotype" panose="02040502050505030304" pitchFamily="18" charset="0"/>
              </a:rPr>
              <a:t>CBW    ; AX= [g]</a:t>
            </a:r>
          </a:p>
          <a:p>
            <a:pPr marL="0" indent="0" fontAlgn="base">
              <a:buNone/>
            </a:pPr>
            <a:r>
              <a:rPr lang="ro-RO" sz="2200" dirty="0" smtClean="0">
                <a:latin typeface="Palatino Linotype" panose="02040502050505030304" pitchFamily="18" charset="0"/>
              </a:rPr>
              <a:t>CWDE   ;</a:t>
            </a:r>
            <a:r>
              <a:rPr lang="ro-RO" sz="2200" dirty="0">
                <a:latin typeface="Palatino Linotype" panose="02040502050505030304" pitchFamily="18" charset="0"/>
              </a:rPr>
              <a:t> </a:t>
            </a:r>
            <a:r>
              <a:rPr lang="ro-RO" sz="2200" dirty="0" smtClean="0">
                <a:latin typeface="Palatino Linotype" panose="02040502050505030304" pitchFamily="18" charset="0"/>
              </a:rPr>
              <a:t> EAX= [g]</a:t>
            </a:r>
            <a:endParaRPr lang="ro-RO" sz="2200" dirty="0">
              <a:latin typeface="Palatino Linotype" panose="02040502050505030304" pitchFamily="18" charset="0"/>
            </a:endParaRPr>
          </a:p>
          <a:p>
            <a:pPr marL="0" indent="0" fontAlgn="base">
              <a:buNone/>
            </a:pPr>
            <a:r>
              <a:rPr lang="ro-RO" sz="2200" dirty="0">
                <a:latin typeface="Palatino Linotype" panose="02040502050505030304" pitchFamily="18" charset="0"/>
              </a:rPr>
              <a:t>i</a:t>
            </a:r>
            <a:r>
              <a:rPr lang="ro-RO" sz="2200" dirty="0" smtClean="0">
                <a:latin typeface="Palatino Linotype" panose="02040502050505030304" pitchFamily="18" charset="0"/>
              </a:rPr>
              <a:t>mul </a:t>
            </a:r>
            <a:r>
              <a:rPr lang="ro-RO" sz="2200" dirty="0">
                <a:latin typeface="Palatino Linotype" panose="02040502050505030304" pitchFamily="18" charset="0"/>
              </a:rPr>
              <a:t>dword[h]  </a:t>
            </a:r>
            <a:r>
              <a:rPr lang="ro-RO" sz="2200" dirty="0" smtClean="0">
                <a:latin typeface="Palatino Linotype" panose="02040502050505030304" pitchFamily="18" charset="0"/>
              </a:rPr>
              <a:t>  ;edx:eax=rez </a:t>
            </a:r>
            <a:r>
              <a:rPr lang="ro-RO" sz="2200" dirty="0">
                <a:latin typeface="Palatino Linotype" panose="02040502050505030304" pitchFamily="18" charset="0"/>
              </a:rPr>
              <a:t>g*h </a:t>
            </a:r>
          </a:p>
          <a:p>
            <a:pPr marL="0" indent="0">
              <a:buNone/>
            </a:pPr>
            <a:endParaRPr lang="ro-RO" sz="2200" dirty="0">
              <a:latin typeface="Palatino Linotype" panose="02040502050505030304" pitchFamily="18" charset="0"/>
            </a:endParaRPr>
          </a:p>
        </p:txBody>
      </p:sp>
      <p:sp>
        <p:nvSpPr>
          <p:cNvPr id="4" name="Content Placeholder 3"/>
          <p:cNvSpPr>
            <a:spLocks noGrp="1"/>
          </p:cNvSpPr>
          <p:nvPr>
            <p:ph sz="half" idx="2"/>
          </p:nvPr>
        </p:nvSpPr>
        <p:spPr/>
        <p:txBody>
          <a:bodyPr>
            <a:normAutofit/>
          </a:bodyPr>
          <a:lstStyle/>
          <a:p>
            <a:pPr marL="0" indent="0" fontAlgn="base">
              <a:buNone/>
            </a:pPr>
            <a:r>
              <a:rPr lang="ro-RO" sz="2200" i="1" dirty="0">
                <a:latin typeface="Palatino Linotype" panose="02040502050505030304" pitchFamily="18" charset="0"/>
              </a:rPr>
              <a:t>Eg. </a:t>
            </a:r>
            <a:r>
              <a:rPr lang="ro-RO" sz="2200" i="1" dirty="0" smtClean="0">
                <a:latin typeface="Palatino Linotype" panose="02040502050505030304" pitchFamily="18" charset="0"/>
              </a:rPr>
              <a:t>3:     2*f</a:t>
            </a:r>
            <a:r>
              <a:rPr lang="ro-RO" sz="2200" i="1" dirty="0">
                <a:latin typeface="Palatino Linotype" panose="02040502050505030304" pitchFamily="18" charset="0"/>
              </a:rPr>
              <a:t>, e, f doubleword</a:t>
            </a:r>
          </a:p>
          <a:p>
            <a:pPr marL="0" indent="0" fontAlgn="base">
              <a:buNone/>
            </a:pPr>
            <a:r>
              <a:rPr lang="ro-RO" sz="2200" dirty="0">
                <a:latin typeface="Palatino Linotype" panose="02040502050505030304" pitchFamily="18" charset="0"/>
              </a:rPr>
              <a:t>mov eax, 2</a:t>
            </a:r>
          </a:p>
          <a:p>
            <a:pPr marL="0" indent="0" fontAlgn="base">
              <a:buNone/>
            </a:pPr>
            <a:r>
              <a:rPr lang="ro-RO" sz="2200" dirty="0">
                <a:latin typeface="Palatino Linotype" panose="02040502050505030304" pitchFamily="18" charset="0"/>
              </a:rPr>
              <a:t>i</a:t>
            </a:r>
            <a:r>
              <a:rPr lang="ro-RO" sz="2200" dirty="0" smtClean="0">
                <a:latin typeface="Palatino Linotype" panose="02040502050505030304" pitchFamily="18" charset="0"/>
              </a:rPr>
              <a:t>mul </a:t>
            </a:r>
            <a:r>
              <a:rPr lang="ro-RO" sz="2200" dirty="0">
                <a:latin typeface="Palatino Linotype" panose="02040502050505030304" pitchFamily="18" charset="0"/>
              </a:rPr>
              <a:t>dword[f]  ; </a:t>
            </a:r>
            <a:r>
              <a:rPr lang="ro-RO" sz="2200" dirty="0" smtClean="0">
                <a:latin typeface="Palatino Linotype" panose="02040502050505030304" pitchFamily="18" charset="0"/>
              </a:rPr>
              <a:t>edx:eax=2*f</a:t>
            </a:r>
            <a:r>
              <a:rPr lang="ro-RO" sz="2200" dirty="0">
                <a:latin typeface="Palatino Linotype" panose="02040502050505030304" pitchFamily="18" charset="0"/>
              </a:rPr>
              <a:t> </a:t>
            </a:r>
          </a:p>
          <a:p>
            <a:pPr marL="0" indent="0" fontAlgn="base">
              <a:buNone/>
            </a:pPr>
            <a:r>
              <a:rPr lang="ro-RO" sz="2200" dirty="0">
                <a:latin typeface="Palatino Linotype" panose="02040502050505030304" pitchFamily="18" charset="0"/>
              </a:rPr>
              <a:t> </a:t>
            </a:r>
          </a:p>
          <a:p>
            <a:pPr marL="0" indent="0" fontAlgn="base">
              <a:buNone/>
            </a:pPr>
            <a:r>
              <a:rPr lang="ro-RO" sz="2200" i="1" dirty="0">
                <a:latin typeface="Palatino Linotype" panose="02040502050505030304" pitchFamily="18" charset="0"/>
              </a:rPr>
              <a:t>Eg. </a:t>
            </a:r>
            <a:r>
              <a:rPr lang="ro-RO" sz="2200" i="1" dirty="0" smtClean="0">
                <a:latin typeface="Palatino Linotype" panose="02040502050505030304" pitchFamily="18" charset="0"/>
              </a:rPr>
              <a:t>4:     i*j, i-word, j-doubleword</a:t>
            </a:r>
            <a:r>
              <a:rPr lang="ro-RO" sz="2200" i="1" dirty="0">
                <a:latin typeface="Palatino Linotype" panose="02040502050505030304" pitchFamily="18" charset="0"/>
              </a:rPr>
              <a:t> </a:t>
            </a:r>
          </a:p>
          <a:p>
            <a:pPr marL="0" indent="0" fontAlgn="base">
              <a:buNone/>
            </a:pPr>
            <a:r>
              <a:rPr lang="ro-RO" sz="2200" dirty="0" smtClean="0">
                <a:latin typeface="Palatino Linotype" panose="02040502050505030304" pitchFamily="18" charset="0"/>
              </a:rPr>
              <a:t>mov ax, [i]  ;AX=[i]</a:t>
            </a:r>
          </a:p>
          <a:p>
            <a:pPr marL="0" indent="0" fontAlgn="base">
              <a:buNone/>
            </a:pPr>
            <a:r>
              <a:rPr lang="ro-RO" sz="2200" dirty="0" smtClean="0">
                <a:latin typeface="Palatino Linotype" panose="02040502050505030304" pitchFamily="18" charset="0"/>
              </a:rPr>
              <a:t>CWDE    ;EAX=[i]</a:t>
            </a:r>
            <a:r>
              <a:rPr lang="ro-RO" sz="2200" dirty="0">
                <a:latin typeface="Palatino Linotype" panose="02040502050505030304" pitchFamily="18" charset="0"/>
              </a:rPr>
              <a:t> </a:t>
            </a:r>
          </a:p>
          <a:p>
            <a:pPr marL="0" indent="0" fontAlgn="base">
              <a:buNone/>
            </a:pPr>
            <a:r>
              <a:rPr lang="ro-RO" sz="2200" dirty="0">
                <a:latin typeface="Palatino Linotype" panose="02040502050505030304" pitchFamily="18" charset="0"/>
              </a:rPr>
              <a:t>i</a:t>
            </a:r>
            <a:r>
              <a:rPr lang="ro-RO" sz="2200" dirty="0" smtClean="0">
                <a:latin typeface="Palatino Linotype" panose="02040502050505030304" pitchFamily="18" charset="0"/>
              </a:rPr>
              <a:t>mul dword[j]</a:t>
            </a:r>
            <a:r>
              <a:rPr lang="ro-RO" sz="2200" dirty="0">
                <a:latin typeface="Palatino Linotype" panose="02040502050505030304" pitchFamily="18" charset="0"/>
              </a:rPr>
              <a:t>    ;</a:t>
            </a:r>
            <a:r>
              <a:rPr lang="ro-RO" sz="2200" dirty="0" smtClean="0">
                <a:latin typeface="Palatino Linotype" panose="02040502050505030304" pitchFamily="18" charset="0"/>
              </a:rPr>
              <a:t>edx:eax=i*j</a:t>
            </a:r>
            <a:endParaRPr lang="ro-RO" sz="2200" dirty="0">
              <a:latin typeface="Palatino Linotype" panose="02040502050505030304" pitchFamily="18" charset="0"/>
            </a:endParaRPr>
          </a:p>
          <a:p>
            <a:pPr marL="0" indent="0">
              <a:buNone/>
            </a:pPr>
            <a:endParaRPr lang="ro-RO" sz="2200" dirty="0">
              <a:latin typeface="Palatino Linotype" panose="02040502050505030304" pitchFamily="18" charset="0"/>
            </a:endParaRPr>
          </a:p>
          <a:p>
            <a:pPr marL="0" indent="0">
              <a:buNone/>
            </a:pPr>
            <a:endParaRPr lang="ro-RO" sz="2200" dirty="0"/>
          </a:p>
        </p:txBody>
      </p:sp>
    </p:spTree>
    <p:extLst>
      <p:ext uri="{BB962C8B-B14F-4D97-AF65-F5344CB8AC3E}">
        <p14:creationId xmlns:p14="http://schemas.microsoft.com/office/powerpoint/2010/main" val="91667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b="1" dirty="0">
                <a:latin typeface="Palatino Linotype" panose="02040502050505030304" pitchFamily="18" charset="0"/>
              </a:rPr>
              <a:t>Division </a:t>
            </a:r>
            <a:r>
              <a:rPr lang="ro-RO" sz="3200" b="1" dirty="0" smtClean="0">
                <a:latin typeface="Palatino Linotype" panose="02040502050505030304" pitchFamily="18" charset="0"/>
              </a:rPr>
              <a:t>Instruction</a:t>
            </a:r>
            <a:r>
              <a:rPr lang="ro-RO" sz="3200" b="1" dirty="0">
                <a:latin typeface="Palatino Linotype" panose="02040502050505030304" pitchFamily="18" charset="0"/>
              </a:rPr>
              <a:t/>
            </a:r>
            <a:br>
              <a:rPr lang="ro-RO" sz="3200" b="1" dirty="0">
                <a:latin typeface="Palatino Linotype" panose="02040502050505030304" pitchFamily="18" charset="0"/>
              </a:rPr>
            </a:br>
            <a:r>
              <a:rPr lang="ro-RO" sz="3200" dirty="0" smtClean="0">
                <a:latin typeface="Palatino Linotype" panose="02040502050505030304" pitchFamily="18" charset="0"/>
              </a:rPr>
              <a:t>(for signed representation)</a:t>
            </a:r>
            <a:endParaRPr lang="ro-RO" sz="3200" dirty="0"/>
          </a:p>
        </p:txBody>
      </p:sp>
      <p:sp>
        <p:nvSpPr>
          <p:cNvPr id="3" name="Content Placeholder 2"/>
          <p:cNvSpPr>
            <a:spLocks noGrp="1"/>
          </p:cNvSpPr>
          <p:nvPr>
            <p:ph idx="1"/>
          </p:nvPr>
        </p:nvSpPr>
        <p:spPr>
          <a:xfrm>
            <a:off x="838200" y="1825625"/>
            <a:ext cx="11353800" cy="4351338"/>
          </a:xfrm>
        </p:spPr>
        <p:txBody>
          <a:bodyPr>
            <a:noAutofit/>
          </a:bodyPr>
          <a:lstStyle/>
          <a:p>
            <a:pPr marL="0" indent="0">
              <a:buNone/>
            </a:pPr>
            <a:r>
              <a:rPr lang="ro-RO" sz="2400" dirty="0">
                <a:latin typeface="Palatino Linotype" panose="02040502050505030304" pitchFamily="18" charset="0"/>
              </a:rPr>
              <a:t>Syntax: </a:t>
            </a:r>
            <a:r>
              <a:rPr lang="ro-RO" sz="2400" b="1" dirty="0">
                <a:latin typeface="Palatino Linotype" panose="02040502050505030304" pitchFamily="18" charset="0"/>
              </a:rPr>
              <a:t>I</a:t>
            </a:r>
            <a:r>
              <a:rPr lang="ro-RO" sz="2400" b="1" dirty="0" smtClean="0">
                <a:latin typeface="Palatino Linotype" panose="02040502050505030304" pitchFamily="18" charset="0"/>
              </a:rPr>
              <a:t>DIV </a:t>
            </a:r>
            <a:r>
              <a:rPr lang="ro-RO" sz="2400" b="1" dirty="0">
                <a:latin typeface="Palatino Linotype" panose="02040502050505030304" pitchFamily="18" charset="0"/>
              </a:rPr>
              <a:t>op</a:t>
            </a:r>
          </a:p>
          <a:p>
            <a:pPr marL="0" indent="0">
              <a:buNone/>
            </a:pPr>
            <a:r>
              <a:rPr lang="ro-RO" sz="2400" dirty="0">
                <a:latin typeface="Palatino Linotype" panose="02040502050505030304" pitchFamily="18" charset="0"/>
              </a:rPr>
              <a:t>op is called explicit operand</a:t>
            </a:r>
          </a:p>
          <a:p>
            <a:pPr marL="0" indent="0">
              <a:buNone/>
            </a:pPr>
            <a:endParaRPr lang="ro-RO" sz="2400" dirty="0">
              <a:latin typeface="Palatino Linotype" panose="02040502050505030304" pitchFamily="18" charset="0"/>
            </a:endParaRPr>
          </a:p>
          <a:p>
            <a:pPr marL="0" indent="0">
              <a:buNone/>
            </a:pPr>
            <a:r>
              <a:rPr lang="ro-RO" sz="2400" dirty="0">
                <a:latin typeface="Palatino Linotype" panose="02040502050505030304" pitchFamily="18" charset="0"/>
              </a:rPr>
              <a:t>The </a:t>
            </a:r>
            <a:r>
              <a:rPr lang="ro-RO" sz="2400" dirty="0" smtClean="0">
                <a:latin typeface="Palatino Linotype" panose="02040502050505030304" pitchFamily="18" charset="0"/>
              </a:rPr>
              <a:t>DIV </a:t>
            </a:r>
            <a:r>
              <a:rPr lang="ro-RO" sz="2400" dirty="0">
                <a:latin typeface="Palatino Linotype" panose="02040502050505030304" pitchFamily="18" charset="0"/>
              </a:rPr>
              <a:t>is realized different </a:t>
            </a:r>
            <a:r>
              <a:rPr lang="ro-RO" sz="2400" dirty="0" smtClean="0">
                <a:latin typeface="Palatino Linotype" panose="02040502050505030304" pitchFamily="18" charset="0"/>
              </a:rPr>
              <a:t>according </a:t>
            </a:r>
            <a:r>
              <a:rPr lang="ro-RO" sz="2400" dirty="0">
                <a:latin typeface="Palatino Linotype" panose="02040502050505030304" pitchFamily="18" charset="0"/>
              </a:rPr>
              <a:t>to the explicit operand:</a:t>
            </a:r>
          </a:p>
          <a:p>
            <a:pPr marL="0" indent="0">
              <a:buNone/>
            </a:pPr>
            <a:r>
              <a:rPr lang="ro-RO" sz="2400" dirty="0">
                <a:latin typeface="Palatino Linotype" panose="02040502050505030304" pitchFamily="18" charset="0"/>
              </a:rPr>
              <a:t>op is reg/mem8 =&gt; </a:t>
            </a:r>
            <a:r>
              <a:rPr lang="ro-RO" sz="2400" b="1" dirty="0" smtClean="0">
                <a:latin typeface="Palatino Linotype" panose="02040502050505030304" pitchFamily="18" charset="0"/>
              </a:rPr>
              <a:t>IDIV </a:t>
            </a:r>
            <a:r>
              <a:rPr lang="ro-RO" sz="2400" b="1" dirty="0">
                <a:latin typeface="Palatino Linotype" panose="02040502050505030304" pitchFamily="18" charset="0"/>
              </a:rPr>
              <a:t>reg/mem8 </a:t>
            </a:r>
            <a:r>
              <a:rPr lang="ro-RO" sz="2400" dirty="0">
                <a:latin typeface="Palatino Linotype" panose="02040502050505030304" pitchFamily="18" charset="0"/>
              </a:rPr>
              <a:t>=&gt; </a:t>
            </a:r>
            <a:r>
              <a:rPr lang="ro-RO" sz="2400" dirty="0" smtClean="0">
                <a:latin typeface="Palatino Linotype" panose="02040502050505030304" pitchFamily="18" charset="0"/>
              </a:rPr>
              <a:t>AX / </a:t>
            </a:r>
            <a:r>
              <a:rPr lang="ro-RO" sz="2400" dirty="0">
                <a:latin typeface="Palatino Linotype" panose="02040502050505030304" pitchFamily="18" charset="0"/>
              </a:rPr>
              <a:t>reg/mem8  = </a:t>
            </a:r>
            <a:r>
              <a:rPr lang="ro-RO" sz="2400" dirty="0" smtClean="0">
                <a:latin typeface="Palatino Linotype" panose="02040502050505030304" pitchFamily="18" charset="0"/>
              </a:rPr>
              <a:t>AL – quotient</a:t>
            </a:r>
            <a:endParaRPr lang="ro-RO" sz="2400" dirty="0">
              <a:latin typeface="Palatino Linotype" panose="02040502050505030304" pitchFamily="18" charset="0"/>
            </a:endParaRPr>
          </a:p>
          <a:p>
            <a:pPr marL="0" indent="0">
              <a:buNone/>
            </a:pPr>
            <a:r>
              <a:rPr lang="ro-RO" sz="2400" dirty="0" smtClean="0">
                <a:latin typeface="Palatino Linotype" panose="02040502050505030304" pitchFamily="18" charset="0"/>
              </a:rPr>
              <a:t>						</a:t>
            </a:r>
            <a:r>
              <a:rPr lang="ro-RO" sz="2400" dirty="0">
                <a:latin typeface="Palatino Linotype" panose="02040502050505030304" pitchFamily="18" charset="0"/>
              </a:rPr>
              <a:t> </a:t>
            </a:r>
            <a:r>
              <a:rPr lang="ro-RO" sz="2400" dirty="0" smtClean="0">
                <a:latin typeface="Palatino Linotype" panose="02040502050505030304" pitchFamily="18" charset="0"/>
              </a:rPr>
              <a:t>                 and AH – remainder</a:t>
            </a:r>
          </a:p>
          <a:p>
            <a:pPr marL="0" indent="0">
              <a:buNone/>
            </a:pPr>
            <a:r>
              <a:rPr lang="ro-RO" sz="2400" dirty="0" smtClean="0">
                <a:latin typeface="Palatino Linotype" panose="02040502050505030304" pitchFamily="18" charset="0"/>
              </a:rPr>
              <a:t>op </a:t>
            </a:r>
            <a:r>
              <a:rPr lang="ro-RO" sz="2400" dirty="0">
                <a:latin typeface="Palatino Linotype" panose="02040502050505030304" pitchFamily="18" charset="0"/>
              </a:rPr>
              <a:t>is reg/mem16 =&gt; </a:t>
            </a:r>
            <a:r>
              <a:rPr lang="ro-RO" sz="2400" b="1" dirty="0">
                <a:latin typeface="Palatino Linotype" panose="02040502050505030304" pitchFamily="18" charset="0"/>
              </a:rPr>
              <a:t>I</a:t>
            </a:r>
            <a:r>
              <a:rPr lang="ro-RO" sz="2400" b="1" dirty="0" smtClean="0">
                <a:latin typeface="Palatino Linotype" panose="02040502050505030304" pitchFamily="18" charset="0"/>
              </a:rPr>
              <a:t>DIV </a:t>
            </a:r>
            <a:r>
              <a:rPr lang="ro-RO" sz="2400" b="1" dirty="0">
                <a:latin typeface="Palatino Linotype" panose="02040502050505030304" pitchFamily="18" charset="0"/>
              </a:rPr>
              <a:t>reg/mem16 </a:t>
            </a:r>
            <a:r>
              <a:rPr lang="ro-RO" sz="2400" dirty="0">
                <a:latin typeface="Palatino Linotype" panose="02040502050505030304" pitchFamily="18" charset="0"/>
              </a:rPr>
              <a:t>=&gt; </a:t>
            </a:r>
            <a:r>
              <a:rPr lang="ro-RO" sz="2400" dirty="0" smtClean="0">
                <a:latin typeface="Palatino Linotype" panose="02040502050505030304" pitchFamily="18" charset="0"/>
              </a:rPr>
              <a:t>DX:AX / </a:t>
            </a:r>
            <a:r>
              <a:rPr lang="ro-RO" sz="2400" dirty="0">
                <a:latin typeface="Palatino Linotype" panose="02040502050505030304" pitchFamily="18" charset="0"/>
              </a:rPr>
              <a:t>reg/mem16 </a:t>
            </a:r>
            <a:r>
              <a:rPr lang="ro-RO" sz="2400" dirty="0" smtClean="0">
                <a:latin typeface="Palatino Linotype" panose="02040502050505030304" pitchFamily="18" charset="0"/>
              </a:rPr>
              <a:t>= AX – quotient</a:t>
            </a:r>
          </a:p>
          <a:p>
            <a:pPr marL="0" indent="0">
              <a:buNone/>
            </a:pPr>
            <a:r>
              <a:rPr lang="ro-RO" sz="2400" dirty="0" smtClean="0">
                <a:latin typeface="Palatino Linotype" panose="02040502050505030304" pitchFamily="18" charset="0"/>
              </a:rPr>
              <a:t>						                              and DX – remainder</a:t>
            </a:r>
          </a:p>
          <a:p>
            <a:pPr marL="0" indent="0">
              <a:buNone/>
            </a:pPr>
            <a:r>
              <a:rPr lang="ro-RO" sz="2400" dirty="0" smtClean="0">
                <a:latin typeface="Palatino Linotype" panose="02040502050505030304" pitchFamily="18" charset="0"/>
              </a:rPr>
              <a:t>op </a:t>
            </a:r>
            <a:r>
              <a:rPr lang="ro-RO" sz="2400" dirty="0">
                <a:latin typeface="Palatino Linotype" panose="02040502050505030304" pitchFamily="18" charset="0"/>
              </a:rPr>
              <a:t>is reg/mem32 =&gt; </a:t>
            </a:r>
            <a:r>
              <a:rPr lang="ro-RO" sz="2400" b="1" dirty="0" smtClean="0">
                <a:latin typeface="Palatino Linotype" panose="02040502050505030304" pitchFamily="18" charset="0"/>
              </a:rPr>
              <a:t>IDIV </a:t>
            </a:r>
            <a:r>
              <a:rPr lang="ro-RO" sz="2400" b="1" dirty="0">
                <a:latin typeface="Palatino Linotype" panose="02040502050505030304" pitchFamily="18" charset="0"/>
              </a:rPr>
              <a:t>reg/mem32 </a:t>
            </a:r>
            <a:r>
              <a:rPr lang="ro-RO" sz="2400" dirty="0">
                <a:latin typeface="Palatino Linotype" panose="02040502050505030304" pitchFamily="18" charset="0"/>
              </a:rPr>
              <a:t>=&gt; </a:t>
            </a:r>
            <a:r>
              <a:rPr lang="ro-RO" sz="2400" dirty="0" smtClean="0">
                <a:latin typeface="Palatino Linotype" panose="02040502050505030304" pitchFamily="18" charset="0"/>
              </a:rPr>
              <a:t>EDX:EAX / reg/mem32 = EAX – quotient</a:t>
            </a:r>
          </a:p>
          <a:p>
            <a:pPr marL="0" indent="0">
              <a:buNone/>
            </a:pPr>
            <a:r>
              <a:rPr lang="ro-RO" sz="2400" dirty="0" smtClean="0">
                <a:latin typeface="Palatino Linotype" panose="02040502050505030304" pitchFamily="18" charset="0"/>
              </a:rPr>
              <a:t>						                                   and EDX – remainder</a:t>
            </a:r>
          </a:p>
          <a:p>
            <a:pPr marL="0" indent="0">
              <a:buNone/>
            </a:pPr>
            <a:endParaRPr lang="ro-RO" sz="2400" dirty="0"/>
          </a:p>
        </p:txBody>
      </p:sp>
      <p:pic>
        <p:nvPicPr>
          <p:cNvPr id="4" name="Picture 3"/>
          <p:cNvPicPr>
            <a:picLocks noChangeAspect="1"/>
          </p:cNvPicPr>
          <p:nvPr/>
        </p:nvPicPr>
        <p:blipFill>
          <a:blip r:embed="rId2"/>
          <a:stretch>
            <a:fillRect/>
          </a:stretch>
        </p:blipFill>
        <p:spPr>
          <a:xfrm>
            <a:off x="6515100" y="365125"/>
            <a:ext cx="5362575" cy="1571625"/>
          </a:xfrm>
          <a:prstGeom prst="rect">
            <a:avLst/>
          </a:prstGeom>
        </p:spPr>
      </p:pic>
    </p:spTree>
    <p:extLst>
      <p:ext uri="{BB962C8B-B14F-4D97-AF65-F5344CB8AC3E}">
        <p14:creationId xmlns:p14="http://schemas.microsoft.com/office/powerpoint/2010/main" val="23968727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o-RO" sz="2400" b="1" dirty="0" smtClean="0">
                <a:latin typeface="Palatino Linotype" panose="02040502050505030304" pitchFamily="18" charset="0"/>
              </a:rPr>
              <a:t>Examples: </a:t>
            </a:r>
            <a:br>
              <a:rPr lang="ro-RO" sz="2400" b="1" dirty="0" smtClean="0">
                <a:latin typeface="Palatino Linotype" panose="02040502050505030304" pitchFamily="18" charset="0"/>
              </a:rPr>
            </a:br>
            <a:r>
              <a:rPr lang="ro-RO" sz="2400" b="1" dirty="0" smtClean="0">
                <a:latin typeface="Palatino Linotype" panose="02040502050505030304" pitchFamily="18" charset="0"/>
              </a:rPr>
              <a:t>op </a:t>
            </a:r>
            <a:r>
              <a:rPr lang="ro-RO" sz="2400" b="1" dirty="0">
                <a:latin typeface="Palatino Linotype" panose="02040502050505030304" pitchFamily="18" charset="0"/>
              </a:rPr>
              <a:t>is reg/mem8 =&gt; </a:t>
            </a:r>
            <a:r>
              <a:rPr lang="ro-RO" sz="2400" b="1" dirty="0" smtClean="0">
                <a:latin typeface="Palatino Linotype" panose="02040502050505030304" pitchFamily="18" charset="0"/>
              </a:rPr>
              <a:t>IDIV </a:t>
            </a:r>
            <a:r>
              <a:rPr lang="ro-RO" sz="2400" b="1" dirty="0">
                <a:latin typeface="Palatino Linotype" panose="02040502050505030304" pitchFamily="18" charset="0"/>
              </a:rPr>
              <a:t>reg/mem8 =&gt; AX / reg/mem8  = AL – </a:t>
            </a:r>
            <a:r>
              <a:rPr lang="ro-RO" sz="2400" b="1" dirty="0" smtClean="0">
                <a:latin typeface="Palatino Linotype" panose="02040502050505030304" pitchFamily="18" charset="0"/>
              </a:rPr>
              <a:t>quotient and </a:t>
            </a:r>
            <a:r>
              <a:rPr lang="ro-RO" sz="2400" b="1" dirty="0">
                <a:latin typeface="Palatino Linotype" panose="02040502050505030304" pitchFamily="18" charset="0"/>
              </a:rPr>
              <a:t>AH – </a:t>
            </a:r>
            <a:r>
              <a:rPr lang="ro-RO" sz="2400" b="1" dirty="0" smtClean="0">
                <a:latin typeface="Palatino Linotype" panose="02040502050505030304" pitchFamily="18" charset="0"/>
              </a:rPr>
              <a:t>remainder</a:t>
            </a:r>
            <a:endParaRPr lang="ro-RO" sz="2400" b="1" dirty="0">
              <a:latin typeface="Palatino Linotype" panose="02040502050505030304" pitchFamily="18" charset="0"/>
            </a:endParaRPr>
          </a:p>
        </p:txBody>
      </p:sp>
      <p:sp>
        <p:nvSpPr>
          <p:cNvPr id="3" name="Content Placeholder 2"/>
          <p:cNvSpPr>
            <a:spLocks noGrp="1"/>
          </p:cNvSpPr>
          <p:nvPr>
            <p:ph sz="half" idx="1"/>
          </p:nvPr>
        </p:nvSpPr>
        <p:spPr/>
        <p:txBody>
          <a:bodyPr>
            <a:normAutofit/>
          </a:bodyPr>
          <a:lstStyle/>
          <a:p>
            <a:pPr marL="0" indent="0">
              <a:spcBef>
                <a:spcPts val="600"/>
              </a:spcBef>
              <a:buNone/>
            </a:pPr>
            <a:r>
              <a:rPr lang="ro-RO" sz="2200" i="1" dirty="0">
                <a:latin typeface="Palatino Linotype" panose="02040502050505030304" pitchFamily="18" charset="0"/>
              </a:rPr>
              <a:t>Eg. 1: m/n = &gt; </a:t>
            </a:r>
            <a:r>
              <a:rPr lang="ro-RO" sz="2200" i="1" dirty="0" smtClean="0">
                <a:latin typeface="Palatino Linotype" panose="02040502050505030304" pitchFamily="18" charset="0"/>
              </a:rPr>
              <a:t>word/byte</a:t>
            </a:r>
          </a:p>
          <a:p>
            <a:pPr marL="0" indent="0">
              <a:spcBef>
                <a:spcPts val="600"/>
              </a:spcBef>
              <a:buNone/>
            </a:pPr>
            <a:r>
              <a:rPr lang="ro-RO" sz="2200" dirty="0" smtClean="0">
                <a:latin typeface="Palatino Linotype" panose="02040502050505030304" pitchFamily="18" charset="0"/>
              </a:rPr>
              <a:t>m </a:t>
            </a:r>
            <a:r>
              <a:rPr lang="ro-RO" sz="2200" dirty="0">
                <a:latin typeface="Palatino Linotype" panose="02040502050505030304" pitchFamily="18" charset="0"/>
              </a:rPr>
              <a:t>dw </a:t>
            </a:r>
            <a:r>
              <a:rPr lang="ro-RO" sz="2200" dirty="0" smtClean="0">
                <a:latin typeface="Palatino Linotype" panose="02040502050505030304" pitchFamily="18" charset="0"/>
              </a:rPr>
              <a:t>-31</a:t>
            </a:r>
            <a:endParaRPr lang="ro-RO" sz="2200" dirty="0">
              <a:latin typeface="Palatino Linotype" panose="02040502050505030304" pitchFamily="18" charset="0"/>
            </a:endParaRPr>
          </a:p>
          <a:p>
            <a:pPr marL="0" indent="0">
              <a:spcBef>
                <a:spcPts val="600"/>
              </a:spcBef>
              <a:buNone/>
            </a:pPr>
            <a:r>
              <a:rPr lang="ro-RO" sz="2200" dirty="0">
                <a:latin typeface="Palatino Linotype" panose="02040502050505030304" pitchFamily="18" charset="0"/>
              </a:rPr>
              <a:t>n </a:t>
            </a:r>
            <a:r>
              <a:rPr lang="ro-RO" sz="2200" dirty="0" smtClean="0">
                <a:latin typeface="Palatino Linotype" panose="02040502050505030304" pitchFamily="18" charset="0"/>
              </a:rPr>
              <a:t>db </a:t>
            </a:r>
            <a:r>
              <a:rPr lang="ro-RO" sz="2200" dirty="0">
                <a:latin typeface="Palatino Linotype" panose="02040502050505030304" pitchFamily="18" charset="0"/>
              </a:rPr>
              <a:t>10 </a:t>
            </a:r>
          </a:p>
          <a:p>
            <a:pPr marL="0" indent="0">
              <a:spcBef>
                <a:spcPts val="600"/>
              </a:spcBef>
              <a:buNone/>
            </a:pPr>
            <a:r>
              <a:rPr lang="ro-RO" sz="2200" dirty="0">
                <a:latin typeface="Palatino Linotype" panose="02040502050505030304" pitchFamily="18" charset="0"/>
              </a:rPr>
              <a:t>mov ax, [m]  ; ax = [m]</a:t>
            </a:r>
          </a:p>
          <a:p>
            <a:pPr marL="0" indent="0">
              <a:spcBef>
                <a:spcPts val="600"/>
              </a:spcBef>
              <a:buNone/>
            </a:pPr>
            <a:r>
              <a:rPr lang="ro-RO" sz="2200" dirty="0" smtClean="0">
                <a:latin typeface="Palatino Linotype" panose="02040502050505030304" pitchFamily="18" charset="0"/>
              </a:rPr>
              <a:t>idiv byte[n</a:t>
            </a:r>
            <a:r>
              <a:rPr lang="ro-RO" sz="2200" dirty="0">
                <a:latin typeface="Palatino Linotype" panose="02040502050505030304" pitchFamily="18" charset="0"/>
              </a:rPr>
              <a:t>]  </a:t>
            </a:r>
            <a:r>
              <a:rPr lang="ro-RO" sz="2200" dirty="0" smtClean="0">
                <a:latin typeface="Palatino Linotype" panose="02040502050505030304" pitchFamily="18" charset="0"/>
              </a:rPr>
              <a:t>;ax</a:t>
            </a:r>
            <a:r>
              <a:rPr lang="ro-RO" sz="2200" dirty="0">
                <a:latin typeface="Palatino Linotype" panose="02040502050505030304" pitchFamily="18" charset="0"/>
              </a:rPr>
              <a:t>/[n] = </a:t>
            </a:r>
            <a:r>
              <a:rPr lang="ro-RO" sz="2200" dirty="0" smtClean="0">
                <a:latin typeface="Palatino Linotype" panose="02040502050505030304" pitchFamily="18" charset="0"/>
              </a:rPr>
              <a:t>al-cat</a:t>
            </a:r>
            <a:r>
              <a:rPr lang="ro-RO" sz="2200" dirty="0">
                <a:latin typeface="Palatino Linotype" panose="02040502050505030304" pitchFamily="18" charset="0"/>
              </a:rPr>
              <a:t>, 			         </a:t>
            </a:r>
            <a:r>
              <a:rPr lang="ro-RO" sz="2200" dirty="0" smtClean="0">
                <a:latin typeface="Palatino Linotype" panose="02040502050505030304" pitchFamily="18" charset="0"/>
              </a:rPr>
              <a:t>;</a:t>
            </a:r>
            <a:r>
              <a:rPr lang="ro-RO" sz="2200" dirty="0">
                <a:latin typeface="Palatino Linotype" panose="02040502050505030304" pitchFamily="18" charset="0"/>
              </a:rPr>
              <a:t>a</a:t>
            </a:r>
            <a:r>
              <a:rPr lang="ro-RO" sz="2200" dirty="0" smtClean="0">
                <a:latin typeface="Palatino Linotype" panose="02040502050505030304" pitchFamily="18" charset="0"/>
              </a:rPr>
              <a:t>h –rest</a:t>
            </a:r>
          </a:p>
          <a:p>
            <a:pPr marL="0" indent="0">
              <a:spcBef>
                <a:spcPts val="600"/>
              </a:spcBef>
              <a:buNone/>
            </a:pPr>
            <a:endParaRPr lang="ro-RO" sz="2200" dirty="0">
              <a:latin typeface="Palatino Linotype" panose="02040502050505030304" pitchFamily="18" charset="0"/>
            </a:endParaRPr>
          </a:p>
          <a:p>
            <a:pPr marL="0" indent="0">
              <a:spcBef>
                <a:spcPts val="600"/>
              </a:spcBef>
              <a:buNone/>
            </a:pPr>
            <a:r>
              <a:rPr lang="ro-RO" sz="2200" i="1" dirty="0">
                <a:latin typeface="Palatino Linotype" panose="02040502050505030304" pitchFamily="18" charset="0"/>
              </a:rPr>
              <a:t>Eg. 2:  </a:t>
            </a:r>
            <a:r>
              <a:rPr lang="ro-RO" sz="2200" i="1" dirty="0" smtClean="0">
                <a:latin typeface="Palatino Linotype" panose="02040502050505030304" pitchFamily="18" charset="0"/>
              </a:rPr>
              <a:t>-5/r </a:t>
            </a:r>
            <a:r>
              <a:rPr lang="ro-RO" sz="2200" i="1" dirty="0">
                <a:latin typeface="Palatino Linotype" panose="02040502050505030304" pitchFamily="18" charset="0"/>
              </a:rPr>
              <a:t>=&gt; </a:t>
            </a:r>
            <a:r>
              <a:rPr lang="ro-RO" sz="2200" i="1" dirty="0" smtClean="0">
                <a:latin typeface="Palatino Linotype" panose="02040502050505030304" pitchFamily="18" charset="0"/>
              </a:rPr>
              <a:t>constant/byte</a:t>
            </a:r>
          </a:p>
          <a:p>
            <a:pPr marL="0" indent="0">
              <a:spcBef>
                <a:spcPts val="600"/>
              </a:spcBef>
              <a:buNone/>
            </a:pPr>
            <a:r>
              <a:rPr lang="ro-RO" sz="2200" dirty="0">
                <a:latin typeface="Palatino Linotype" panose="02040502050505030304" pitchFamily="18" charset="0"/>
              </a:rPr>
              <a:t>r</a:t>
            </a:r>
            <a:r>
              <a:rPr lang="ro-RO" sz="2200" dirty="0" smtClean="0">
                <a:latin typeface="Palatino Linotype" panose="02040502050505030304" pitchFamily="18" charset="0"/>
              </a:rPr>
              <a:t> db 2</a:t>
            </a:r>
            <a:endParaRPr lang="ro-RO" sz="2200" dirty="0">
              <a:latin typeface="Palatino Linotype" panose="02040502050505030304" pitchFamily="18" charset="0"/>
            </a:endParaRPr>
          </a:p>
          <a:p>
            <a:pPr marL="0" indent="0">
              <a:spcBef>
                <a:spcPts val="600"/>
              </a:spcBef>
              <a:buNone/>
            </a:pPr>
            <a:r>
              <a:rPr lang="ro-RO" sz="2200" dirty="0">
                <a:latin typeface="Palatino Linotype" panose="02040502050505030304" pitchFamily="18" charset="0"/>
              </a:rPr>
              <a:t>mov ax, </a:t>
            </a:r>
            <a:r>
              <a:rPr lang="ro-RO" sz="2200" dirty="0" smtClean="0">
                <a:latin typeface="Palatino Linotype" panose="02040502050505030304" pitchFamily="18" charset="0"/>
              </a:rPr>
              <a:t>-5</a:t>
            </a:r>
            <a:endParaRPr lang="ro-RO" sz="2200" dirty="0">
              <a:latin typeface="Palatino Linotype" panose="02040502050505030304" pitchFamily="18" charset="0"/>
            </a:endParaRPr>
          </a:p>
          <a:p>
            <a:pPr marL="0" indent="0">
              <a:spcBef>
                <a:spcPts val="600"/>
              </a:spcBef>
              <a:buNone/>
            </a:pPr>
            <a:r>
              <a:rPr lang="ro-RO" sz="2200" dirty="0">
                <a:latin typeface="Palatino Linotype" panose="02040502050505030304" pitchFamily="18" charset="0"/>
              </a:rPr>
              <a:t>i</a:t>
            </a:r>
            <a:r>
              <a:rPr lang="ro-RO" sz="2200" dirty="0" smtClean="0">
                <a:latin typeface="Palatino Linotype" panose="02040502050505030304" pitchFamily="18" charset="0"/>
              </a:rPr>
              <a:t>div byte[r</a:t>
            </a:r>
            <a:r>
              <a:rPr lang="ro-RO" sz="2200" dirty="0">
                <a:latin typeface="Palatino Linotype" panose="02040502050505030304" pitchFamily="18" charset="0"/>
              </a:rPr>
              <a:t>]  </a:t>
            </a:r>
            <a:r>
              <a:rPr lang="ro-RO" sz="2200" dirty="0" smtClean="0">
                <a:latin typeface="Palatino Linotype" panose="02040502050505030304" pitchFamily="18" charset="0"/>
              </a:rPr>
              <a:t>;ax</a:t>
            </a:r>
            <a:r>
              <a:rPr lang="ro-RO" sz="2200" dirty="0">
                <a:latin typeface="Palatino Linotype" panose="02040502050505030304" pitchFamily="18" charset="0"/>
              </a:rPr>
              <a:t>/[r] = </a:t>
            </a:r>
            <a:r>
              <a:rPr lang="ro-RO" sz="2200" dirty="0" smtClean="0">
                <a:latin typeface="Palatino Linotype" panose="02040502050505030304" pitchFamily="18" charset="0"/>
              </a:rPr>
              <a:t>al-cat, ah-rest</a:t>
            </a:r>
            <a:endParaRPr lang="ro-RO" sz="2200" dirty="0">
              <a:latin typeface="Palatino Linotype" panose="02040502050505030304" pitchFamily="18" charset="0"/>
            </a:endParaRPr>
          </a:p>
          <a:p>
            <a:pPr marL="0" indent="0">
              <a:buNone/>
            </a:pPr>
            <a:endParaRPr lang="ro-RO" sz="2200" dirty="0"/>
          </a:p>
        </p:txBody>
      </p:sp>
      <p:sp>
        <p:nvSpPr>
          <p:cNvPr id="4" name="Content Placeholder 3"/>
          <p:cNvSpPr>
            <a:spLocks noGrp="1"/>
          </p:cNvSpPr>
          <p:nvPr>
            <p:ph sz="half" idx="2"/>
          </p:nvPr>
        </p:nvSpPr>
        <p:spPr/>
        <p:txBody>
          <a:bodyPr>
            <a:normAutofit/>
          </a:bodyPr>
          <a:lstStyle/>
          <a:p>
            <a:pPr marL="0" indent="0">
              <a:buNone/>
            </a:pPr>
            <a:r>
              <a:rPr lang="ro-RO" sz="2200" i="1" dirty="0">
                <a:latin typeface="Palatino Linotype" panose="02040502050505030304" pitchFamily="18" charset="0"/>
              </a:rPr>
              <a:t>Eg. 3: a/b =&gt; </a:t>
            </a:r>
            <a:r>
              <a:rPr lang="ro-RO" sz="2200" i="1" dirty="0" smtClean="0">
                <a:latin typeface="Palatino Linotype" panose="02040502050505030304" pitchFamily="18" charset="0"/>
              </a:rPr>
              <a:t>byte/byte</a:t>
            </a:r>
            <a:endParaRPr lang="ro-RO" sz="2200" i="1" dirty="0">
              <a:latin typeface="Palatino Linotype" panose="02040502050505030304" pitchFamily="18" charset="0"/>
            </a:endParaRPr>
          </a:p>
          <a:p>
            <a:pPr marL="0" indent="0">
              <a:buNone/>
            </a:pPr>
            <a:endParaRPr lang="ro-RO" sz="2200" dirty="0" smtClean="0">
              <a:latin typeface="Palatino Linotype" panose="02040502050505030304" pitchFamily="18" charset="0"/>
            </a:endParaRPr>
          </a:p>
          <a:p>
            <a:pPr marL="0" indent="0">
              <a:buNone/>
            </a:pPr>
            <a:r>
              <a:rPr lang="ro-RO" sz="2200" dirty="0" smtClean="0">
                <a:latin typeface="Palatino Linotype" panose="02040502050505030304" pitchFamily="18" charset="0"/>
              </a:rPr>
              <a:t>a </a:t>
            </a:r>
            <a:r>
              <a:rPr lang="ro-RO" sz="2200" dirty="0">
                <a:latin typeface="Palatino Linotype" panose="02040502050505030304" pitchFamily="18" charset="0"/>
              </a:rPr>
              <a:t>db </a:t>
            </a:r>
            <a:r>
              <a:rPr lang="ro-RO" sz="2200" dirty="0" smtClean="0">
                <a:latin typeface="Palatino Linotype" panose="02040502050505030304" pitchFamily="18" charset="0"/>
              </a:rPr>
              <a:t>-20 </a:t>
            </a:r>
            <a:endParaRPr lang="ro-RO" sz="2200" dirty="0">
              <a:latin typeface="Palatino Linotype" panose="02040502050505030304" pitchFamily="18" charset="0"/>
            </a:endParaRPr>
          </a:p>
          <a:p>
            <a:pPr marL="0" indent="0">
              <a:buNone/>
            </a:pPr>
            <a:r>
              <a:rPr lang="ro-RO" sz="2200" dirty="0">
                <a:latin typeface="Palatino Linotype" panose="02040502050505030304" pitchFamily="18" charset="0"/>
              </a:rPr>
              <a:t>b </a:t>
            </a:r>
            <a:r>
              <a:rPr lang="ro-RO" sz="2200" dirty="0" smtClean="0">
                <a:latin typeface="Palatino Linotype" panose="02040502050505030304" pitchFamily="18" charset="0"/>
              </a:rPr>
              <a:t>db </a:t>
            </a:r>
            <a:r>
              <a:rPr lang="ro-RO" sz="2200" dirty="0">
                <a:latin typeface="Palatino Linotype" panose="02040502050505030304" pitchFamily="18" charset="0"/>
              </a:rPr>
              <a:t>6</a:t>
            </a:r>
          </a:p>
          <a:p>
            <a:pPr marL="0" indent="0">
              <a:buNone/>
            </a:pPr>
            <a:r>
              <a:rPr lang="ro-RO" sz="2200" dirty="0">
                <a:latin typeface="Palatino Linotype" panose="02040502050505030304" pitchFamily="18" charset="0"/>
              </a:rPr>
              <a:t>mov al, [a]</a:t>
            </a:r>
          </a:p>
          <a:p>
            <a:pPr marL="0" indent="0">
              <a:buNone/>
            </a:pPr>
            <a:r>
              <a:rPr lang="ro-RO" sz="2200" dirty="0" smtClean="0">
                <a:latin typeface="Palatino Linotype" panose="02040502050505030304" pitchFamily="18" charset="0"/>
              </a:rPr>
              <a:t>cbw    </a:t>
            </a:r>
            <a:r>
              <a:rPr lang="ro-RO" sz="2200" dirty="0">
                <a:latin typeface="Palatino Linotype" panose="02040502050505030304" pitchFamily="18" charset="0"/>
              </a:rPr>
              <a:t>;ax = [a]</a:t>
            </a:r>
          </a:p>
          <a:p>
            <a:pPr marL="0" indent="0">
              <a:buNone/>
            </a:pPr>
            <a:r>
              <a:rPr lang="ro-RO" sz="2200" dirty="0" smtClean="0">
                <a:latin typeface="Palatino Linotype" panose="02040502050505030304" pitchFamily="18" charset="0"/>
              </a:rPr>
              <a:t>mov bl, </a:t>
            </a:r>
            <a:r>
              <a:rPr lang="ro-RO" sz="2200" dirty="0">
                <a:latin typeface="Palatino Linotype" panose="02040502050505030304" pitchFamily="18" charset="0"/>
              </a:rPr>
              <a:t>[b]</a:t>
            </a:r>
          </a:p>
          <a:p>
            <a:pPr marL="0" indent="0">
              <a:buNone/>
            </a:pPr>
            <a:r>
              <a:rPr lang="ro-RO" sz="2200" dirty="0" smtClean="0">
                <a:latin typeface="Palatino Linotype" panose="02040502050505030304" pitchFamily="18" charset="0"/>
              </a:rPr>
              <a:t>idiv bl   </a:t>
            </a:r>
            <a:r>
              <a:rPr lang="ro-RO" sz="2200" dirty="0">
                <a:latin typeface="Palatino Linotype" panose="02040502050505030304" pitchFamily="18" charset="0"/>
              </a:rPr>
              <a:t>;   </a:t>
            </a:r>
            <a:r>
              <a:rPr lang="ro-RO" sz="2200" dirty="0" smtClean="0">
                <a:latin typeface="Palatino Linotype" panose="02040502050505030304" pitchFamily="18" charset="0"/>
              </a:rPr>
              <a:t>ax </a:t>
            </a:r>
            <a:r>
              <a:rPr lang="ro-RO" sz="2200" dirty="0">
                <a:latin typeface="Palatino Linotype" panose="02040502050505030304" pitchFamily="18" charset="0"/>
              </a:rPr>
              <a:t>/ </a:t>
            </a:r>
            <a:r>
              <a:rPr lang="ro-RO" sz="2200" dirty="0" smtClean="0">
                <a:latin typeface="Palatino Linotype" panose="02040502050505030304" pitchFamily="18" charset="0"/>
              </a:rPr>
              <a:t>bl </a:t>
            </a:r>
            <a:r>
              <a:rPr lang="ro-RO" sz="2200" dirty="0">
                <a:latin typeface="Palatino Linotype" panose="02040502050505030304" pitchFamily="18" charset="0"/>
              </a:rPr>
              <a:t>= a/b = </a:t>
            </a:r>
            <a:r>
              <a:rPr lang="ro-RO" sz="2200" dirty="0" smtClean="0">
                <a:latin typeface="Palatino Linotype" panose="02040502050505030304" pitchFamily="18" charset="0"/>
              </a:rPr>
              <a:t>al </a:t>
            </a:r>
            <a:r>
              <a:rPr lang="ro-RO" sz="2200" dirty="0">
                <a:latin typeface="Palatino Linotype" panose="02040502050505030304" pitchFamily="18" charset="0"/>
              </a:rPr>
              <a:t>cat,       				; </a:t>
            </a:r>
            <a:r>
              <a:rPr lang="ro-RO" sz="2200" dirty="0" smtClean="0">
                <a:latin typeface="Palatino Linotype" panose="02040502050505030304" pitchFamily="18" charset="0"/>
              </a:rPr>
              <a:t>ah-rest</a:t>
            </a:r>
          </a:p>
          <a:p>
            <a:pPr marL="0" indent="0">
              <a:buNone/>
            </a:pPr>
            <a:r>
              <a:rPr lang="ro-RO" sz="2200" dirty="0" smtClean="0">
                <a:latin typeface="Palatino Linotype" panose="02040502050505030304" pitchFamily="18" charset="0"/>
              </a:rPr>
              <a:t>;sau idiv byte[b]</a:t>
            </a:r>
            <a:endParaRPr lang="ro-RO" sz="2200" dirty="0">
              <a:latin typeface="Palatino Linotype" panose="02040502050505030304" pitchFamily="18" charset="0"/>
            </a:endParaRPr>
          </a:p>
        </p:txBody>
      </p:sp>
    </p:spTree>
    <p:extLst>
      <p:ext uri="{BB962C8B-B14F-4D97-AF65-F5344CB8AC3E}">
        <p14:creationId xmlns:p14="http://schemas.microsoft.com/office/powerpoint/2010/main" val="34943343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o-RO" sz="2400" b="1" dirty="0" smtClean="0">
                <a:latin typeface="Palatino Linotype" panose="02040502050505030304" pitchFamily="18" charset="0"/>
              </a:rPr>
              <a:t>Examples: </a:t>
            </a:r>
            <a:br>
              <a:rPr lang="ro-RO" sz="2400" b="1" dirty="0" smtClean="0">
                <a:latin typeface="Palatino Linotype" panose="02040502050505030304" pitchFamily="18" charset="0"/>
              </a:rPr>
            </a:br>
            <a:r>
              <a:rPr lang="ro-RO" sz="2400" b="1" dirty="0" smtClean="0">
                <a:latin typeface="Palatino Linotype" panose="02040502050505030304" pitchFamily="18" charset="0"/>
              </a:rPr>
              <a:t>op </a:t>
            </a:r>
            <a:r>
              <a:rPr lang="ro-RO" sz="2400" b="1" dirty="0">
                <a:latin typeface="Palatino Linotype" panose="02040502050505030304" pitchFamily="18" charset="0"/>
              </a:rPr>
              <a:t>is reg/mem16 =&gt; </a:t>
            </a:r>
            <a:r>
              <a:rPr lang="ro-RO" sz="2400" b="1" dirty="0" smtClean="0">
                <a:latin typeface="Palatino Linotype" panose="02040502050505030304" pitchFamily="18" charset="0"/>
              </a:rPr>
              <a:t>IDIV </a:t>
            </a:r>
            <a:r>
              <a:rPr lang="ro-RO" sz="2400" b="1" dirty="0">
                <a:latin typeface="Palatino Linotype" panose="02040502050505030304" pitchFamily="18" charset="0"/>
              </a:rPr>
              <a:t>reg/mem16 =&gt; DX:AX / reg/mem16 = AX – </a:t>
            </a:r>
            <a:r>
              <a:rPr lang="ro-RO" sz="2400" b="1" dirty="0" smtClean="0">
                <a:latin typeface="Palatino Linotype" panose="02040502050505030304" pitchFamily="18" charset="0"/>
              </a:rPr>
              <a:t>quotient and </a:t>
            </a:r>
            <a:r>
              <a:rPr lang="ro-RO" sz="2400" b="1" dirty="0">
                <a:latin typeface="Palatino Linotype" panose="02040502050505030304" pitchFamily="18" charset="0"/>
              </a:rPr>
              <a:t>DX – </a:t>
            </a:r>
            <a:r>
              <a:rPr lang="ro-RO" sz="2400" b="1" dirty="0" smtClean="0">
                <a:latin typeface="Palatino Linotype" panose="02040502050505030304" pitchFamily="18" charset="0"/>
              </a:rPr>
              <a:t>remainder</a:t>
            </a:r>
            <a:endParaRPr lang="ro-RO" sz="2400" b="1" dirty="0">
              <a:latin typeface="Palatino Linotype" panose="02040502050505030304" pitchFamily="18" charset="0"/>
            </a:endParaRPr>
          </a:p>
        </p:txBody>
      </p:sp>
      <p:sp>
        <p:nvSpPr>
          <p:cNvPr id="3" name="Content Placeholder 2"/>
          <p:cNvSpPr>
            <a:spLocks noGrp="1"/>
          </p:cNvSpPr>
          <p:nvPr>
            <p:ph sz="half" idx="1"/>
          </p:nvPr>
        </p:nvSpPr>
        <p:spPr/>
        <p:txBody>
          <a:bodyPr>
            <a:noAutofit/>
          </a:bodyPr>
          <a:lstStyle/>
          <a:p>
            <a:pPr marL="0" indent="0">
              <a:spcBef>
                <a:spcPts val="600"/>
              </a:spcBef>
              <a:buNone/>
            </a:pPr>
            <a:r>
              <a:rPr lang="ro-RO" sz="2200" i="1" dirty="0" smtClean="0">
                <a:latin typeface="Palatino Linotype" panose="02040502050505030304" pitchFamily="18" charset="0"/>
              </a:rPr>
              <a:t>Eg. 1: m/n = &gt; word/word</a:t>
            </a:r>
          </a:p>
          <a:p>
            <a:pPr marL="0" indent="0">
              <a:spcBef>
                <a:spcPts val="600"/>
              </a:spcBef>
              <a:buNone/>
            </a:pPr>
            <a:r>
              <a:rPr lang="ro-RO" sz="2200" dirty="0" smtClean="0">
                <a:latin typeface="Palatino Linotype" panose="02040502050505030304" pitchFamily="18" charset="0"/>
              </a:rPr>
              <a:t>m dw 31</a:t>
            </a:r>
          </a:p>
          <a:p>
            <a:pPr marL="0" indent="0">
              <a:spcBef>
                <a:spcPts val="600"/>
              </a:spcBef>
              <a:buNone/>
            </a:pPr>
            <a:r>
              <a:rPr lang="ro-RO" sz="2200" dirty="0" smtClean="0">
                <a:latin typeface="Palatino Linotype" panose="02040502050505030304" pitchFamily="18" charset="0"/>
              </a:rPr>
              <a:t>n dw -10 </a:t>
            </a:r>
          </a:p>
          <a:p>
            <a:pPr marL="0" indent="0">
              <a:spcBef>
                <a:spcPts val="600"/>
              </a:spcBef>
              <a:buNone/>
            </a:pPr>
            <a:r>
              <a:rPr lang="ro-RO" sz="2200" dirty="0" smtClean="0">
                <a:latin typeface="Palatino Linotype" panose="02040502050505030304" pitchFamily="18" charset="0"/>
              </a:rPr>
              <a:t>mov ax, [m]  ; ax = [m]</a:t>
            </a:r>
          </a:p>
          <a:p>
            <a:pPr marL="0" indent="0">
              <a:spcBef>
                <a:spcPts val="600"/>
              </a:spcBef>
              <a:buNone/>
            </a:pPr>
            <a:r>
              <a:rPr lang="ro-RO" sz="2200" dirty="0" smtClean="0">
                <a:latin typeface="Palatino Linotype" panose="02040502050505030304" pitchFamily="18" charset="0"/>
              </a:rPr>
              <a:t>CWD     ;dx:ax = [m]</a:t>
            </a:r>
          </a:p>
          <a:p>
            <a:pPr marL="0" indent="0">
              <a:spcBef>
                <a:spcPts val="600"/>
              </a:spcBef>
              <a:buNone/>
            </a:pPr>
            <a:r>
              <a:rPr lang="ro-RO" sz="2200" dirty="0" smtClean="0">
                <a:latin typeface="Palatino Linotype" panose="02040502050505030304" pitchFamily="18" charset="0"/>
              </a:rPr>
              <a:t>idiv word[n]  ;dx:ax/[n] = ax-cat, 			         ;dx, rest</a:t>
            </a:r>
          </a:p>
          <a:p>
            <a:pPr marL="0" indent="0">
              <a:spcBef>
                <a:spcPts val="600"/>
              </a:spcBef>
              <a:buNone/>
            </a:pPr>
            <a:r>
              <a:rPr lang="ro-RO" sz="2200" i="1" dirty="0" smtClean="0">
                <a:latin typeface="Palatino Linotype" panose="02040502050505030304" pitchFamily="18" charset="0"/>
              </a:rPr>
              <a:t>Eg. 2:  5/r =&gt; constant/word</a:t>
            </a:r>
          </a:p>
          <a:p>
            <a:pPr marL="0" indent="0">
              <a:spcBef>
                <a:spcPts val="600"/>
              </a:spcBef>
              <a:buNone/>
            </a:pPr>
            <a:r>
              <a:rPr lang="ro-RO" sz="2200" dirty="0">
                <a:latin typeface="Palatino Linotype" panose="02040502050505030304" pitchFamily="18" charset="0"/>
              </a:rPr>
              <a:t>r</a:t>
            </a:r>
            <a:r>
              <a:rPr lang="ro-RO" sz="2200" dirty="0" smtClean="0">
                <a:latin typeface="Palatino Linotype" panose="02040502050505030304" pitchFamily="18" charset="0"/>
              </a:rPr>
              <a:t> dw -4</a:t>
            </a:r>
          </a:p>
          <a:p>
            <a:pPr marL="0" indent="0">
              <a:spcBef>
                <a:spcPts val="600"/>
              </a:spcBef>
              <a:buNone/>
            </a:pPr>
            <a:r>
              <a:rPr lang="ro-RO" sz="2200" dirty="0" smtClean="0">
                <a:latin typeface="Palatino Linotype" panose="02040502050505030304" pitchFamily="18" charset="0"/>
              </a:rPr>
              <a:t>mov ax, 5</a:t>
            </a:r>
          </a:p>
          <a:p>
            <a:pPr marL="0" indent="0">
              <a:spcBef>
                <a:spcPts val="600"/>
              </a:spcBef>
              <a:buNone/>
            </a:pPr>
            <a:r>
              <a:rPr lang="ro-RO" sz="2200" dirty="0" smtClean="0">
                <a:latin typeface="Palatino Linotype" panose="02040502050505030304" pitchFamily="18" charset="0"/>
              </a:rPr>
              <a:t>CWD   ; dx:ax = 5</a:t>
            </a:r>
          </a:p>
          <a:p>
            <a:pPr marL="0" indent="0">
              <a:spcBef>
                <a:spcPts val="600"/>
              </a:spcBef>
              <a:buNone/>
            </a:pPr>
            <a:r>
              <a:rPr lang="ro-RO" sz="2200" dirty="0" smtClean="0">
                <a:latin typeface="Palatino Linotype" panose="02040502050505030304" pitchFamily="18" charset="0"/>
              </a:rPr>
              <a:t>idiv word[r]  ;dx:ax/[r] = ax-cat, 			                          ;dx, rest</a:t>
            </a:r>
          </a:p>
        </p:txBody>
      </p:sp>
      <p:sp>
        <p:nvSpPr>
          <p:cNvPr id="4" name="Content Placeholder 3"/>
          <p:cNvSpPr>
            <a:spLocks noGrp="1"/>
          </p:cNvSpPr>
          <p:nvPr>
            <p:ph sz="half" idx="2"/>
          </p:nvPr>
        </p:nvSpPr>
        <p:spPr/>
        <p:txBody>
          <a:bodyPr>
            <a:normAutofit/>
          </a:bodyPr>
          <a:lstStyle/>
          <a:p>
            <a:pPr marL="0" indent="0">
              <a:buNone/>
            </a:pPr>
            <a:r>
              <a:rPr lang="ro-RO" sz="2200" i="1" dirty="0" smtClean="0">
                <a:latin typeface="Palatino Linotype" panose="02040502050505030304" pitchFamily="18" charset="0"/>
              </a:rPr>
              <a:t>Eg. 3: a/b =&gt; byte/word</a:t>
            </a:r>
          </a:p>
          <a:p>
            <a:pPr marL="0" indent="0">
              <a:buNone/>
            </a:pPr>
            <a:endParaRPr lang="ro-RO" sz="2200" dirty="0" smtClean="0">
              <a:latin typeface="Palatino Linotype" panose="02040502050505030304" pitchFamily="18" charset="0"/>
            </a:endParaRPr>
          </a:p>
          <a:p>
            <a:pPr marL="0" indent="0">
              <a:buNone/>
            </a:pPr>
            <a:r>
              <a:rPr lang="ro-RO" sz="2200" dirty="0" smtClean="0">
                <a:latin typeface="Palatino Linotype" panose="02040502050505030304" pitchFamily="18" charset="0"/>
              </a:rPr>
              <a:t>a db -20 </a:t>
            </a:r>
          </a:p>
          <a:p>
            <a:pPr marL="0" indent="0">
              <a:buNone/>
            </a:pPr>
            <a:r>
              <a:rPr lang="ro-RO" sz="2200" dirty="0">
                <a:latin typeface="Palatino Linotype" panose="02040502050505030304" pitchFamily="18" charset="0"/>
              </a:rPr>
              <a:t>b</a:t>
            </a:r>
            <a:r>
              <a:rPr lang="ro-RO" sz="2200" dirty="0" smtClean="0">
                <a:latin typeface="Palatino Linotype" panose="02040502050505030304" pitchFamily="18" charset="0"/>
              </a:rPr>
              <a:t> dw 6</a:t>
            </a:r>
          </a:p>
          <a:p>
            <a:pPr marL="0" indent="0">
              <a:buNone/>
            </a:pPr>
            <a:r>
              <a:rPr lang="ro-RO" sz="2200" dirty="0" smtClean="0">
                <a:latin typeface="Palatino Linotype" panose="02040502050505030304" pitchFamily="18" charset="0"/>
              </a:rPr>
              <a:t>mov al, [a]</a:t>
            </a:r>
          </a:p>
          <a:p>
            <a:pPr marL="0" indent="0">
              <a:buNone/>
            </a:pPr>
            <a:r>
              <a:rPr lang="ro-RO" sz="2200" dirty="0" smtClean="0">
                <a:latin typeface="Palatino Linotype" panose="02040502050505030304" pitchFamily="18" charset="0"/>
              </a:rPr>
              <a:t>CBW    ;ax = [a]</a:t>
            </a:r>
          </a:p>
          <a:p>
            <a:pPr marL="0" indent="0">
              <a:buNone/>
            </a:pPr>
            <a:r>
              <a:rPr lang="ro-RO" sz="2200" dirty="0" smtClean="0">
                <a:latin typeface="Palatino Linotype" panose="02040502050505030304" pitchFamily="18" charset="0"/>
              </a:rPr>
              <a:t>CWD   ;dx:ax = [a]</a:t>
            </a:r>
          </a:p>
          <a:p>
            <a:pPr marL="0" indent="0">
              <a:buNone/>
            </a:pPr>
            <a:r>
              <a:rPr lang="ro-RO" sz="2200" dirty="0">
                <a:latin typeface="Palatino Linotype" panose="02040502050505030304" pitchFamily="18" charset="0"/>
              </a:rPr>
              <a:t>m</a:t>
            </a:r>
            <a:r>
              <a:rPr lang="ro-RO" sz="2200" dirty="0" smtClean="0">
                <a:latin typeface="Palatino Linotype" panose="02040502050505030304" pitchFamily="18" charset="0"/>
              </a:rPr>
              <a:t>ov bx, [b]</a:t>
            </a:r>
          </a:p>
          <a:p>
            <a:pPr marL="0" indent="0">
              <a:buNone/>
            </a:pPr>
            <a:r>
              <a:rPr lang="ro-RO" sz="2200" dirty="0" smtClean="0">
                <a:latin typeface="Palatino Linotype" panose="02040502050505030304" pitchFamily="18" charset="0"/>
              </a:rPr>
              <a:t>idiv bx   ;   dx:ax / bx = a/b = ax cat,       				;   dx rest</a:t>
            </a:r>
            <a:endParaRPr lang="ro-RO" sz="2200" dirty="0">
              <a:latin typeface="Palatino Linotype" panose="02040502050505030304" pitchFamily="18" charset="0"/>
            </a:endParaRPr>
          </a:p>
        </p:txBody>
      </p:sp>
    </p:spTree>
    <p:extLst>
      <p:ext uri="{BB962C8B-B14F-4D97-AF65-F5344CB8AC3E}">
        <p14:creationId xmlns:p14="http://schemas.microsoft.com/office/powerpoint/2010/main" val="4097311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ro-RO" sz="2400" b="1" dirty="0" smtClean="0">
                <a:latin typeface="Palatino Linotype" panose="02040502050505030304" pitchFamily="18" charset="0"/>
              </a:rPr>
              <a:t>Examples: </a:t>
            </a:r>
            <a:br>
              <a:rPr lang="ro-RO" sz="2400" b="1" dirty="0" smtClean="0">
                <a:latin typeface="Palatino Linotype" panose="02040502050505030304" pitchFamily="18" charset="0"/>
              </a:rPr>
            </a:br>
            <a:r>
              <a:rPr lang="ro-RO" sz="2400" b="1" dirty="0" smtClean="0">
                <a:latin typeface="Palatino Linotype" panose="02040502050505030304" pitchFamily="18" charset="0"/>
              </a:rPr>
              <a:t>op </a:t>
            </a:r>
            <a:r>
              <a:rPr lang="ro-RO" sz="2400" b="1" dirty="0">
                <a:latin typeface="Palatino Linotype" panose="02040502050505030304" pitchFamily="18" charset="0"/>
              </a:rPr>
              <a:t>is reg/mem32 =&gt; </a:t>
            </a:r>
            <a:r>
              <a:rPr lang="ro-RO" sz="2400" b="1" dirty="0" smtClean="0">
                <a:latin typeface="Palatino Linotype" panose="02040502050505030304" pitchFamily="18" charset="0"/>
              </a:rPr>
              <a:t>IDIV </a:t>
            </a:r>
            <a:r>
              <a:rPr lang="ro-RO" sz="2400" b="1" dirty="0">
                <a:latin typeface="Palatino Linotype" panose="02040502050505030304" pitchFamily="18" charset="0"/>
              </a:rPr>
              <a:t>reg/mem32 =&gt; EDX:EAX / reg/mem32 = EAX – </a:t>
            </a:r>
            <a:r>
              <a:rPr lang="ro-RO" sz="2400" b="1" dirty="0" smtClean="0">
                <a:latin typeface="Palatino Linotype" panose="02040502050505030304" pitchFamily="18" charset="0"/>
              </a:rPr>
              <a:t>quotient and </a:t>
            </a:r>
            <a:r>
              <a:rPr lang="ro-RO" sz="2400" b="1" dirty="0">
                <a:latin typeface="Palatino Linotype" panose="02040502050505030304" pitchFamily="18" charset="0"/>
              </a:rPr>
              <a:t>EDX – remainder</a:t>
            </a:r>
          </a:p>
        </p:txBody>
      </p:sp>
      <p:sp>
        <p:nvSpPr>
          <p:cNvPr id="3" name="Content Placeholder 2"/>
          <p:cNvSpPr>
            <a:spLocks noGrp="1"/>
          </p:cNvSpPr>
          <p:nvPr>
            <p:ph sz="half" idx="1"/>
          </p:nvPr>
        </p:nvSpPr>
        <p:spPr>
          <a:xfrm>
            <a:off x="838200" y="1825624"/>
            <a:ext cx="5181600" cy="4963103"/>
          </a:xfrm>
        </p:spPr>
        <p:txBody>
          <a:bodyPr>
            <a:noAutofit/>
          </a:bodyPr>
          <a:lstStyle/>
          <a:p>
            <a:pPr marL="0" indent="0">
              <a:spcBef>
                <a:spcPts val="600"/>
              </a:spcBef>
              <a:buNone/>
            </a:pPr>
            <a:r>
              <a:rPr lang="ro-RO" sz="2000" i="1" dirty="0" smtClean="0">
                <a:latin typeface="Palatino Linotype" panose="02040502050505030304" pitchFamily="18" charset="0"/>
              </a:rPr>
              <a:t>Eg. 1: m/n = &gt; word/doubleword</a:t>
            </a:r>
          </a:p>
          <a:p>
            <a:pPr marL="0" indent="0">
              <a:spcBef>
                <a:spcPts val="600"/>
              </a:spcBef>
              <a:buNone/>
            </a:pPr>
            <a:r>
              <a:rPr lang="ro-RO" sz="2000" dirty="0" smtClean="0">
                <a:latin typeface="Palatino Linotype" panose="02040502050505030304" pitchFamily="18" charset="0"/>
              </a:rPr>
              <a:t>m dw -32</a:t>
            </a:r>
          </a:p>
          <a:p>
            <a:pPr marL="0" indent="0">
              <a:spcBef>
                <a:spcPts val="600"/>
              </a:spcBef>
              <a:buNone/>
            </a:pPr>
            <a:r>
              <a:rPr lang="ro-RO" sz="2000" dirty="0" smtClean="0">
                <a:latin typeface="Palatino Linotype" panose="02040502050505030304" pitchFamily="18" charset="0"/>
              </a:rPr>
              <a:t>n dd 11</a:t>
            </a:r>
          </a:p>
          <a:p>
            <a:pPr marL="0" indent="0">
              <a:spcBef>
                <a:spcPts val="600"/>
              </a:spcBef>
              <a:buNone/>
            </a:pPr>
            <a:r>
              <a:rPr lang="ro-RO" sz="2000" dirty="0" smtClean="0">
                <a:latin typeface="Palatino Linotype" panose="02040502050505030304" pitchFamily="18" charset="0"/>
              </a:rPr>
              <a:t>mov ax, [m]  ; ax = [m]</a:t>
            </a:r>
          </a:p>
          <a:p>
            <a:pPr marL="0" indent="0">
              <a:spcBef>
                <a:spcPts val="600"/>
              </a:spcBef>
              <a:buNone/>
            </a:pPr>
            <a:r>
              <a:rPr lang="ro-RO" sz="2000" dirty="0" smtClean="0">
                <a:latin typeface="Palatino Linotype" panose="02040502050505030304" pitchFamily="18" charset="0"/>
              </a:rPr>
              <a:t>CWDE       ; eax = [m]</a:t>
            </a:r>
          </a:p>
          <a:p>
            <a:pPr marL="0" indent="0">
              <a:spcBef>
                <a:spcPts val="600"/>
              </a:spcBef>
              <a:buNone/>
            </a:pPr>
            <a:r>
              <a:rPr lang="ro-RO" sz="2000" dirty="0" smtClean="0">
                <a:latin typeface="Palatino Linotype" panose="02040502050505030304" pitchFamily="18" charset="0"/>
              </a:rPr>
              <a:t>CDQ          ;edx:eax = [m]</a:t>
            </a:r>
          </a:p>
          <a:p>
            <a:pPr marL="0" indent="0">
              <a:spcBef>
                <a:spcPts val="600"/>
              </a:spcBef>
              <a:buNone/>
            </a:pPr>
            <a:r>
              <a:rPr lang="ro-RO" sz="2000" dirty="0" smtClean="0">
                <a:latin typeface="Palatino Linotype" panose="02040502050505030304" pitchFamily="18" charset="0"/>
              </a:rPr>
              <a:t>idiv dword[n]  ;edx:eax/[n] = eax-cat, 			         ;edx, rest</a:t>
            </a:r>
          </a:p>
          <a:p>
            <a:pPr marL="0" indent="0">
              <a:spcBef>
                <a:spcPts val="600"/>
              </a:spcBef>
              <a:buNone/>
            </a:pPr>
            <a:r>
              <a:rPr lang="ro-RO" sz="2000" i="1" dirty="0" smtClean="0">
                <a:latin typeface="Palatino Linotype" panose="02040502050505030304" pitchFamily="18" charset="0"/>
              </a:rPr>
              <a:t>Eg. 2:  5/r =&gt; constant/doubleword</a:t>
            </a:r>
          </a:p>
          <a:p>
            <a:pPr marL="0" indent="0">
              <a:spcBef>
                <a:spcPts val="600"/>
              </a:spcBef>
              <a:buNone/>
            </a:pPr>
            <a:r>
              <a:rPr lang="ro-RO" sz="2000" dirty="0" smtClean="0">
                <a:latin typeface="Palatino Linotype" panose="02040502050505030304" pitchFamily="18" charset="0"/>
              </a:rPr>
              <a:t>r dd -3</a:t>
            </a:r>
          </a:p>
          <a:p>
            <a:pPr marL="0" indent="0">
              <a:spcBef>
                <a:spcPts val="600"/>
              </a:spcBef>
              <a:buNone/>
            </a:pPr>
            <a:r>
              <a:rPr lang="ro-RO" sz="2000" dirty="0" smtClean="0">
                <a:latin typeface="Palatino Linotype" panose="02040502050505030304" pitchFamily="18" charset="0"/>
              </a:rPr>
              <a:t>mov eax, 5</a:t>
            </a:r>
          </a:p>
          <a:p>
            <a:pPr marL="0" indent="0">
              <a:spcBef>
                <a:spcPts val="600"/>
              </a:spcBef>
              <a:buNone/>
            </a:pPr>
            <a:r>
              <a:rPr lang="ro-RO" sz="2000" dirty="0" smtClean="0">
                <a:latin typeface="Palatino Linotype" panose="02040502050505030304" pitchFamily="18" charset="0"/>
              </a:rPr>
              <a:t>CDQ</a:t>
            </a:r>
          </a:p>
          <a:p>
            <a:pPr marL="0" indent="0">
              <a:spcBef>
                <a:spcPts val="600"/>
              </a:spcBef>
              <a:buNone/>
            </a:pPr>
            <a:r>
              <a:rPr lang="ro-RO" sz="2000" dirty="0" smtClean="0">
                <a:latin typeface="Palatino Linotype" panose="02040502050505030304" pitchFamily="18" charset="0"/>
              </a:rPr>
              <a:t>idiv dword[r]  ;edx:eax/[r] = eax-cat, edx, rest</a:t>
            </a:r>
            <a:endParaRPr lang="ro-RO" sz="2000" dirty="0">
              <a:latin typeface="Palatino Linotype" panose="02040502050505030304" pitchFamily="18" charset="0"/>
            </a:endParaRPr>
          </a:p>
        </p:txBody>
      </p:sp>
      <p:sp>
        <p:nvSpPr>
          <p:cNvPr id="4" name="Content Placeholder 3"/>
          <p:cNvSpPr>
            <a:spLocks noGrp="1"/>
          </p:cNvSpPr>
          <p:nvPr>
            <p:ph sz="half" idx="2"/>
          </p:nvPr>
        </p:nvSpPr>
        <p:spPr>
          <a:xfrm>
            <a:off x="6172200" y="1825625"/>
            <a:ext cx="5181600" cy="4963102"/>
          </a:xfrm>
        </p:spPr>
        <p:txBody>
          <a:bodyPr>
            <a:normAutofit fontScale="92500" lnSpcReduction="20000"/>
          </a:bodyPr>
          <a:lstStyle/>
          <a:p>
            <a:pPr marL="0" indent="0" fontAlgn="base">
              <a:spcBef>
                <a:spcPts val="600"/>
              </a:spcBef>
              <a:buNone/>
            </a:pPr>
            <a:r>
              <a:rPr lang="ro-RO" sz="2200" i="1" dirty="0" smtClean="0">
                <a:latin typeface="Palatino Linotype" panose="02040502050505030304" pitchFamily="18" charset="0"/>
              </a:rPr>
              <a:t>Eg. 3: a/b =&gt; byte/doubleword</a:t>
            </a:r>
          </a:p>
          <a:p>
            <a:pPr marL="0" indent="0" fontAlgn="base">
              <a:spcBef>
                <a:spcPts val="600"/>
              </a:spcBef>
              <a:buNone/>
            </a:pPr>
            <a:r>
              <a:rPr lang="ro-RO" sz="2200" dirty="0" smtClean="0">
                <a:latin typeface="Palatino Linotype" panose="02040502050505030304" pitchFamily="18" charset="0"/>
              </a:rPr>
              <a:t>a db 16 </a:t>
            </a:r>
          </a:p>
          <a:p>
            <a:pPr marL="0" indent="0" fontAlgn="base">
              <a:spcBef>
                <a:spcPts val="600"/>
              </a:spcBef>
              <a:buNone/>
            </a:pPr>
            <a:r>
              <a:rPr lang="ro-RO" sz="2200" dirty="0" smtClean="0">
                <a:latin typeface="Palatino Linotype" panose="02040502050505030304" pitchFamily="18" charset="0"/>
              </a:rPr>
              <a:t>b  dd -3 </a:t>
            </a:r>
          </a:p>
          <a:p>
            <a:pPr marL="0" indent="0" fontAlgn="base">
              <a:spcBef>
                <a:spcPts val="600"/>
              </a:spcBef>
              <a:buNone/>
            </a:pPr>
            <a:r>
              <a:rPr lang="ro-RO" sz="2200" dirty="0" smtClean="0">
                <a:latin typeface="Palatino Linotype" panose="02040502050505030304" pitchFamily="18" charset="0"/>
              </a:rPr>
              <a:t>mov al, [a] ; al=[a] </a:t>
            </a:r>
          </a:p>
          <a:p>
            <a:pPr marL="0" indent="0" fontAlgn="base">
              <a:spcBef>
                <a:spcPts val="600"/>
              </a:spcBef>
              <a:buNone/>
            </a:pPr>
            <a:r>
              <a:rPr lang="ro-RO" sz="2200" dirty="0" smtClean="0">
                <a:latin typeface="Palatino Linotype" panose="02040502050505030304" pitchFamily="18" charset="0"/>
              </a:rPr>
              <a:t>CBW   ;ax = [a]</a:t>
            </a:r>
          </a:p>
          <a:p>
            <a:pPr marL="0" indent="0" fontAlgn="base">
              <a:spcBef>
                <a:spcPts val="600"/>
              </a:spcBef>
              <a:buNone/>
            </a:pPr>
            <a:r>
              <a:rPr lang="ro-RO" sz="2200" dirty="0" smtClean="0">
                <a:latin typeface="Palatino Linotype" panose="02040502050505030304" pitchFamily="18" charset="0"/>
              </a:rPr>
              <a:t>CWDE  ;eax =[a]</a:t>
            </a:r>
          </a:p>
          <a:p>
            <a:pPr marL="0" indent="0" fontAlgn="base">
              <a:spcBef>
                <a:spcPts val="600"/>
              </a:spcBef>
              <a:buNone/>
            </a:pPr>
            <a:r>
              <a:rPr lang="ro-RO" sz="2200" dirty="0" smtClean="0">
                <a:latin typeface="Palatino Linotype" panose="02040502050505030304" pitchFamily="18" charset="0"/>
              </a:rPr>
              <a:t>CDQ   ;edx:eax = [a]</a:t>
            </a:r>
          </a:p>
          <a:p>
            <a:pPr marL="0" indent="0" fontAlgn="base">
              <a:spcBef>
                <a:spcPts val="600"/>
              </a:spcBef>
              <a:buNone/>
            </a:pPr>
            <a:r>
              <a:rPr lang="ro-RO" sz="2200" dirty="0">
                <a:latin typeface="Palatino Linotype" panose="02040502050505030304" pitchFamily="18" charset="0"/>
              </a:rPr>
              <a:t>i</a:t>
            </a:r>
            <a:r>
              <a:rPr lang="ro-RO" sz="2200" dirty="0" smtClean="0">
                <a:latin typeface="Palatino Linotype" panose="02040502050505030304" pitchFamily="18" charset="0"/>
              </a:rPr>
              <a:t>div dword[b]  ;eax – cat, edx, avem rest </a:t>
            </a:r>
          </a:p>
          <a:p>
            <a:pPr marL="0" indent="0">
              <a:spcBef>
                <a:spcPts val="600"/>
              </a:spcBef>
              <a:buNone/>
            </a:pPr>
            <a:endParaRPr lang="ro-RO" sz="2200" i="1" dirty="0" smtClean="0">
              <a:latin typeface="Palatino Linotype" panose="02040502050505030304" pitchFamily="18" charset="0"/>
            </a:endParaRPr>
          </a:p>
          <a:p>
            <a:pPr marL="0" indent="0">
              <a:spcBef>
                <a:spcPts val="600"/>
              </a:spcBef>
              <a:buNone/>
            </a:pPr>
            <a:r>
              <a:rPr lang="ro-RO" sz="2200" i="1" dirty="0" smtClean="0">
                <a:latin typeface="Palatino Linotype" panose="02040502050505030304" pitchFamily="18" charset="0"/>
              </a:rPr>
              <a:t>Eg. 4 c/d =&gt;word/doubleword</a:t>
            </a:r>
          </a:p>
          <a:p>
            <a:pPr marL="0" indent="0">
              <a:spcBef>
                <a:spcPts val="600"/>
              </a:spcBef>
              <a:buNone/>
            </a:pPr>
            <a:r>
              <a:rPr lang="ro-RO" sz="2200" dirty="0" smtClean="0">
                <a:latin typeface="Palatino Linotype" panose="02040502050505030304" pitchFamily="18" charset="0"/>
              </a:rPr>
              <a:t>c dw 41</a:t>
            </a:r>
          </a:p>
          <a:p>
            <a:pPr marL="0" indent="0">
              <a:spcBef>
                <a:spcPts val="600"/>
              </a:spcBef>
              <a:buNone/>
            </a:pPr>
            <a:r>
              <a:rPr lang="ro-RO" sz="2200" dirty="0">
                <a:latin typeface="Palatino Linotype" panose="02040502050505030304" pitchFamily="18" charset="0"/>
              </a:rPr>
              <a:t>d</a:t>
            </a:r>
            <a:r>
              <a:rPr lang="ro-RO" sz="2200" dirty="0" smtClean="0">
                <a:latin typeface="Palatino Linotype" panose="02040502050505030304" pitchFamily="18" charset="0"/>
              </a:rPr>
              <a:t> dd -10</a:t>
            </a:r>
          </a:p>
          <a:p>
            <a:pPr marL="0" indent="0">
              <a:spcBef>
                <a:spcPts val="600"/>
              </a:spcBef>
              <a:buNone/>
            </a:pPr>
            <a:r>
              <a:rPr lang="ro-RO" sz="2200" dirty="0" smtClean="0">
                <a:latin typeface="Palatino Linotype" panose="02040502050505030304" pitchFamily="18" charset="0"/>
              </a:rPr>
              <a:t>mov ax, [c] ; ax = [c]</a:t>
            </a:r>
          </a:p>
          <a:p>
            <a:pPr marL="0" indent="0" fontAlgn="base">
              <a:spcBef>
                <a:spcPts val="600"/>
              </a:spcBef>
              <a:buNone/>
            </a:pPr>
            <a:r>
              <a:rPr lang="ro-RO" sz="2200" dirty="0" smtClean="0">
                <a:latin typeface="Palatino Linotype" panose="02040502050505030304" pitchFamily="18" charset="0"/>
              </a:rPr>
              <a:t>CWDE  ;eax =[c]</a:t>
            </a:r>
          </a:p>
          <a:p>
            <a:pPr marL="0" indent="0" fontAlgn="base">
              <a:spcBef>
                <a:spcPts val="600"/>
              </a:spcBef>
              <a:buNone/>
            </a:pPr>
            <a:r>
              <a:rPr lang="ro-RO" sz="2200" dirty="0" smtClean="0">
                <a:latin typeface="Palatino Linotype" panose="02040502050505030304" pitchFamily="18" charset="0"/>
              </a:rPr>
              <a:t>CDQ   ;edx:eax = [c]</a:t>
            </a:r>
          </a:p>
          <a:p>
            <a:pPr marL="0" indent="0">
              <a:spcBef>
                <a:spcPts val="600"/>
              </a:spcBef>
              <a:buNone/>
            </a:pPr>
            <a:r>
              <a:rPr lang="ro-RO" sz="2200" dirty="0" smtClean="0">
                <a:latin typeface="Palatino Linotype" panose="02040502050505030304" pitchFamily="18" charset="0"/>
              </a:rPr>
              <a:t>idiv dword[d]  ;eax – cat, edx, avem rest </a:t>
            </a:r>
            <a:endParaRPr lang="ro-RO" sz="2200" dirty="0">
              <a:latin typeface="Palatino Linotype" panose="02040502050505030304" pitchFamily="18" charset="0"/>
            </a:endParaRPr>
          </a:p>
        </p:txBody>
      </p:sp>
    </p:spTree>
    <p:extLst>
      <p:ext uri="{BB962C8B-B14F-4D97-AF65-F5344CB8AC3E}">
        <p14:creationId xmlns:p14="http://schemas.microsoft.com/office/powerpoint/2010/main" val="36383105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b="1" dirty="0">
                <a:latin typeface="Palatino Linotype" panose="02040502050505030304" pitchFamily="18" charset="0"/>
              </a:rPr>
              <a:t>Comparisons </a:t>
            </a:r>
            <a:r>
              <a:rPr lang="ro-RO" sz="3200" b="1" dirty="0" smtClean="0">
                <a:latin typeface="Palatino Linotype" panose="02040502050505030304" pitchFamily="18" charset="0"/>
              </a:rPr>
              <a:t>Unsigned </a:t>
            </a:r>
            <a:r>
              <a:rPr lang="ro-RO" sz="3200" b="1" dirty="0">
                <a:latin typeface="Palatino Linotype" panose="02040502050505030304" pitchFamily="18" charset="0"/>
              </a:rPr>
              <a:t>vs. </a:t>
            </a:r>
            <a:r>
              <a:rPr lang="ro-RO" sz="3200" b="1" dirty="0" smtClean="0">
                <a:latin typeface="Palatino Linotype" panose="02040502050505030304" pitchFamily="18" charset="0"/>
              </a:rPr>
              <a:t>Signed (1)</a:t>
            </a:r>
            <a:endParaRPr lang="ro-RO" sz="3200" dirty="0"/>
          </a:p>
        </p:txBody>
      </p:sp>
      <p:pic>
        <p:nvPicPr>
          <p:cNvPr id="4" name="Picture 3"/>
          <p:cNvPicPr>
            <a:picLocks noChangeAspect="1"/>
          </p:cNvPicPr>
          <p:nvPr/>
        </p:nvPicPr>
        <p:blipFill>
          <a:blip r:embed="rId2"/>
          <a:stretch>
            <a:fillRect/>
          </a:stretch>
        </p:blipFill>
        <p:spPr>
          <a:xfrm>
            <a:off x="133485" y="2095600"/>
            <a:ext cx="11925029" cy="2178017"/>
          </a:xfrm>
          <a:prstGeom prst="rect">
            <a:avLst/>
          </a:prstGeom>
        </p:spPr>
      </p:pic>
    </p:spTree>
    <p:extLst>
      <p:ext uri="{BB962C8B-B14F-4D97-AF65-F5344CB8AC3E}">
        <p14:creationId xmlns:p14="http://schemas.microsoft.com/office/powerpoint/2010/main" val="1180024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b="1" dirty="0" smtClean="0">
                <a:latin typeface="Palatino Linotype" panose="02040502050505030304" pitchFamily="18" charset="0"/>
              </a:rPr>
              <a:t>Comparisons: Unsigned vs. Signed (2)</a:t>
            </a:r>
            <a:endParaRPr lang="ro-RO" sz="3200" b="1" dirty="0">
              <a:latin typeface="Palatino Linotype" panose="02040502050505030304" pitchFamily="18" charset="0"/>
            </a:endParaRPr>
          </a:p>
        </p:txBody>
      </p:sp>
      <p:pic>
        <p:nvPicPr>
          <p:cNvPr id="5" name="Content Placeholder 4"/>
          <p:cNvPicPr>
            <a:picLocks noGrp="1" noChangeAspect="1"/>
          </p:cNvPicPr>
          <p:nvPr>
            <p:ph idx="1"/>
          </p:nvPr>
        </p:nvPicPr>
        <p:blipFill>
          <a:blip r:embed="rId2"/>
          <a:stretch>
            <a:fillRect/>
          </a:stretch>
        </p:blipFill>
        <p:spPr>
          <a:xfrm>
            <a:off x="140869" y="2145379"/>
            <a:ext cx="11910262" cy="2906911"/>
          </a:xfrm>
          <a:prstGeom prst="rect">
            <a:avLst/>
          </a:prstGeom>
        </p:spPr>
      </p:pic>
    </p:spTree>
    <p:extLst>
      <p:ext uri="{BB962C8B-B14F-4D97-AF65-F5344CB8AC3E}">
        <p14:creationId xmlns:p14="http://schemas.microsoft.com/office/powerpoint/2010/main" val="1434857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b="1" dirty="0">
                <a:latin typeface="Palatino Linotype" panose="02040502050505030304" pitchFamily="18" charset="0"/>
              </a:rPr>
              <a:t>Unsigned and Signed numbers </a:t>
            </a:r>
            <a:r>
              <a:rPr lang="ro-RO" sz="3200" b="1" dirty="0" smtClean="0">
                <a:latin typeface="Palatino Linotype" panose="02040502050505030304" pitchFamily="18" charset="0"/>
              </a:rPr>
              <a:t>(2)</a:t>
            </a:r>
            <a:endParaRPr lang="ro-RO" sz="3200" dirty="0"/>
          </a:p>
        </p:txBody>
      </p:sp>
      <p:pic>
        <p:nvPicPr>
          <p:cNvPr id="4" name="Content Placeholder 3"/>
          <p:cNvPicPr>
            <a:picLocks noGrp="1" noChangeAspect="1"/>
          </p:cNvPicPr>
          <p:nvPr>
            <p:ph idx="1"/>
          </p:nvPr>
        </p:nvPicPr>
        <p:blipFill>
          <a:blip r:embed="rId2"/>
          <a:stretch>
            <a:fillRect/>
          </a:stretch>
        </p:blipFill>
        <p:spPr>
          <a:xfrm>
            <a:off x="3368964" y="1690688"/>
            <a:ext cx="5735375" cy="4911003"/>
          </a:xfrm>
          <a:prstGeom prst="rect">
            <a:avLst/>
          </a:prstGeom>
        </p:spPr>
      </p:pic>
    </p:spTree>
    <p:extLst>
      <p:ext uri="{BB962C8B-B14F-4D97-AF65-F5344CB8AC3E}">
        <p14:creationId xmlns:p14="http://schemas.microsoft.com/office/powerpoint/2010/main" val="23992803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2400" b="1" dirty="0" smtClean="0">
                <a:latin typeface="Palatino Linotype" panose="02040502050505030304" pitchFamily="18" charset="0"/>
              </a:rPr>
              <a:t>Solve in signed:</a:t>
            </a:r>
            <a:endParaRPr lang="ro-RO" sz="2400" dirty="0"/>
          </a:p>
        </p:txBody>
      </p:sp>
      <p:sp>
        <p:nvSpPr>
          <p:cNvPr id="3" name="Content Placeholder 2"/>
          <p:cNvSpPr>
            <a:spLocks noGrp="1"/>
          </p:cNvSpPr>
          <p:nvPr>
            <p:ph idx="1"/>
          </p:nvPr>
        </p:nvSpPr>
        <p:spPr/>
        <p:txBody>
          <a:bodyPr>
            <a:normAutofit/>
          </a:bodyPr>
          <a:lstStyle/>
          <a:p>
            <a:pPr marL="0" indent="0">
              <a:buNone/>
            </a:pPr>
            <a:r>
              <a:rPr lang="en-US" sz="2400" dirty="0">
                <a:latin typeface="Palatino Linotype" panose="02040502050505030304" pitchFamily="18" charset="0"/>
              </a:rPr>
              <a:t>-10/B + A*(-2) - D/C   - in </a:t>
            </a:r>
            <a:r>
              <a:rPr lang="en-US" sz="2400" dirty="0" smtClean="0">
                <a:latin typeface="Palatino Linotype" panose="02040502050505030304" pitchFamily="18" charset="0"/>
              </a:rPr>
              <a:t>signed</a:t>
            </a:r>
            <a:endParaRPr lang="ro-RO" sz="2400" dirty="0" smtClean="0">
              <a:latin typeface="Palatino Linotype" panose="02040502050505030304" pitchFamily="18" charset="0"/>
            </a:endParaRPr>
          </a:p>
          <a:p>
            <a:pPr marL="0" indent="0">
              <a:buNone/>
            </a:pPr>
            <a:endParaRPr lang="ro-RO" sz="2400" dirty="0">
              <a:latin typeface="Palatino Linotype" panose="02040502050505030304" pitchFamily="18" charset="0"/>
            </a:endParaRPr>
          </a:p>
          <a:p>
            <a:pPr marL="0" indent="0">
              <a:buNone/>
            </a:pPr>
            <a:r>
              <a:rPr lang="ro-RO" sz="2400" dirty="0" smtClean="0">
                <a:latin typeface="Palatino Linotype" panose="02040502050505030304" pitchFamily="18" charset="0"/>
              </a:rPr>
              <a:t>A BYTE   10</a:t>
            </a:r>
          </a:p>
          <a:p>
            <a:pPr marL="0" indent="0">
              <a:buNone/>
            </a:pPr>
            <a:r>
              <a:rPr lang="ro-RO" sz="2400" dirty="0" smtClean="0">
                <a:latin typeface="Palatino Linotype" panose="02040502050505030304" pitchFamily="18" charset="0"/>
              </a:rPr>
              <a:t>B WORD  -2</a:t>
            </a:r>
          </a:p>
          <a:p>
            <a:pPr marL="0" indent="0">
              <a:buNone/>
            </a:pPr>
            <a:r>
              <a:rPr lang="ro-RO" sz="2400" dirty="0" smtClean="0">
                <a:latin typeface="Palatino Linotype" panose="02040502050505030304" pitchFamily="18" charset="0"/>
              </a:rPr>
              <a:t>C DOUBLEWORD  -3</a:t>
            </a:r>
            <a:endParaRPr lang="ro-RO" sz="2400" dirty="0">
              <a:latin typeface="Palatino Linotype" panose="02040502050505030304" pitchFamily="18" charset="0"/>
            </a:endParaRPr>
          </a:p>
          <a:p>
            <a:pPr marL="0" indent="0">
              <a:buNone/>
            </a:pPr>
            <a:r>
              <a:rPr lang="ro-RO" sz="2400" dirty="0" smtClean="0">
                <a:latin typeface="Palatino Linotype" panose="02040502050505030304" pitchFamily="18" charset="0"/>
              </a:rPr>
              <a:t>D  DOUBLEWORD  -10</a:t>
            </a:r>
          </a:p>
          <a:p>
            <a:pPr marL="0" indent="0">
              <a:buNone/>
            </a:pPr>
            <a:endParaRPr lang="ro-RO" sz="2400" dirty="0">
              <a:latin typeface="Palatino Linotype" panose="02040502050505030304" pitchFamily="18" charset="0"/>
            </a:endParaRPr>
          </a:p>
          <a:p>
            <a:pPr marL="0" indent="0">
              <a:buNone/>
            </a:pPr>
            <a:endParaRPr lang="ro-RO" sz="2400" dirty="0" smtClean="0">
              <a:latin typeface="Palatino Linotype" panose="02040502050505030304" pitchFamily="18" charset="0"/>
            </a:endParaRPr>
          </a:p>
        </p:txBody>
      </p:sp>
    </p:spTree>
    <p:extLst>
      <p:ext uri="{BB962C8B-B14F-4D97-AF65-F5344CB8AC3E}">
        <p14:creationId xmlns:p14="http://schemas.microsoft.com/office/powerpoint/2010/main" val="13455624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b="1" dirty="0">
                <a:latin typeface="Palatino Linotype" panose="02040502050505030304" pitchFamily="18" charset="0"/>
              </a:rPr>
              <a:t>XCHG (exchange data) instruction </a:t>
            </a:r>
          </a:p>
        </p:txBody>
      </p:sp>
      <p:sp>
        <p:nvSpPr>
          <p:cNvPr id="3" name="Content Placeholder 2"/>
          <p:cNvSpPr>
            <a:spLocks noGrp="1"/>
          </p:cNvSpPr>
          <p:nvPr>
            <p:ph idx="1"/>
          </p:nvPr>
        </p:nvSpPr>
        <p:spPr>
          <a:xfrm>
            <a:off x="838200" y="1690688"/>
            <a:ext cx="10515600" cy="4486275"/>
          </a:xfrm>
        </p:spPr>
        <p:txBody>
          <a:bodyPr>
            <a:noAutofit/>
          </a:bodyPr>
          <a:lstStyle/>
          <a:p>
            <a:pPr marL="0" indent="0">
              <a:buNone/>
            </a:pPr>
            <a:r>
              <a:rPr lang="ro-RO" sz="2000" dirty="0">
                <a:latin typeface="Palatino Linotype" panose="02040502050505030304" pitchFamily="18" charset="0"/>
              </a:rPr>
              <a:t>XCHG </a:t>
            </a:r>
            <a:r>
              <a:rPr lang="ro-RO" sz="2000" i="1" dirty="0">
                <a:latin typeface="Palatino Linotype" panose="02040502050505030304" pitchFamily="18" charset="0"/>
              </a:rPr>
              <a:t>reg,reg</a:t>
            </a:r>
            <a:endParaRPr lang="ro-RO" sz="2000" dirty="0">
              <a:latin typeface="Palatino Linotype" panose="02040502050505030304" pitchFamily="18" charset="0"/>
            </a:endParaRPr>
          </a:p>
          <a:p>
            <a:pPr marL="0" indent="0">
              <a:buNone/>
            </a:pPr>
            <a:r>
              <a:rPr lang="ro-RO" sz="2000" dirty="0">
                <a:latin typeface="Palatino Linotype" panose="02040502050505030304" pitchFamily="18" charset="0"/>
              </a:rPr>
              <a:t>XCHG </a:t>
            </a:r>
            <a:r>
              <a:rPr lang="ro-RO" sz="2000" i="1" dirty="0">
                <a:latin typeface="Palatino Linotype" panose="02040502050505030304" pitchFamily="18" charset="0"/>
              </a:rPr>
              <a:t>reg,mem</a:t>
            </a:r>
            <a:endParaRPr lang="ro-RO" sz="2000" dirty="0">
              <a:latin typeface="Palatino Linotype" panose="02040502050505030304" pitchFamily="18" charset="0"/>
            </a:endParaRPr>
          </a:p>
          <a:p>
            <a:pPr marL="0" indent="0">
              <a:buNone/>
            </a:pPr>
            <a:r>
              <a:rPr lang="ro-RO" sz="2000" dirty="0">
                <a:latin typeface="Palatino Linotype" panose="02040502050505030304" pitchFamily="18" charset="0"/>
              </a:rPr>
              <a:t>XCHG </a:t>
            </a:r>
            <a:r>
              <a:rPr lang="ro-RO" sz="2000" i="1" dirty="0" smtClean="0">
                <a:latin typeface="Palatino Linotype" panose="02040502050505030304" pitchFamily="18" charset="0"/>
              </a:rPr>
              <a:t>mem,reg</a:t>
            </a:r>
          </a:p>
          <a:p>
            <a:pPr marL="0" indent="0">
              <a:buNone/>
            </a:pPr>
            <a:r>
              <a:rPr lang="ro-RO" sz="2000" b="1" i="1" dirty="0" smtClean="0">
                <a:latin typeface="Palatino Linotype" panose="02040502050505030304" pitchFamily="18" charset="0"/>
              </a:rPr>
              <a:t>Examples:</a:t>
            </a:r>
            <a:endParaRPr lang="ro-RO" sz="2000" b="1" i="1" dirty="0">
              <a:latin typeface="Palatino Linotype" panose="02040502050505030304" pitchFamily="18" charset="0"/>
            </a:endParaRPr>
          </a:p>
          <a:p>
            <a:pPr marL="0" indent="0">
              <a:buNone/>
            </a:pPr>
            <a:r>
              <a:rPr lang="ro-RO" sz="2000" dirty="0">
                <a:latin typeface="Palatino Linotype" panose="02040502050505030304" pitchFamily="18" charset="0"/>
              </a:rPr>
              <a:t>xchg ax,bx ; exchange 16-bit regs</a:t>
            </a:r>
          </a:p>
          <a:p>
            <a:pPr marL="0" indent="0">
              <a:buNone/>
            </a:pPr>
            <a:r>
              <a:rPr lang="ro-RO" sz="2000" dirty="0">
                <a:latin typeface="Palatino Linotype" panose="02040502050505030304" pitchFamily="18" charset="0"/>
              </a:rPr>
              <a:t>xchg ah,al ; exchange 8-bit regs</a:t>
            </a:r>
          </a:p>
          <a:p>
            <a:pPr marL="0" indent="0">
              <a:buNone/>
            </a:pPr>
            <a:r>
              <a:rPr lang="ro-RO" sz="2000" dirty="0">
                <a:latin typeface="Palatino Linotype" panose="02040502050505030304" pitchFamily="18" charset="0"/>
              </a:rPr>
              <a:t>xchg </a:t>
            </a:r>
            <a:r>
              <a:rPr lang="ro-RO" sz="2000" dirty="0" smtClean="0">
                <a:latin typeface="Palatino Linotype" panose="02040502050505030304" pitchFamily="18" charset="0"/>
              </a:rPr>
              <a:t>[var1], bx </a:t>
            </a:r>
            <a:r>
              <a:rPr lang="ro-RO" sz="2000" dirty="0">
                <a:latin typeface="Palatino Linotype" panose="02040502050505030304" pitchFamily="18" charset="0"/>
              </a:rPr>
              <a:t>; exchange 16-bit mem op with BX</a:t>
            </a:r>
          </a:p>
          <a:p>
            <a:pPr marL="0" indent="0">
              <a:buNone/>
            </a:pPr>
            <a:r>
              <a:rPr lang="ro-RO" sz="2000" dirty="0">
                <a:latin typeface="Palatino Linotype" panose="02040502050505030304" pitchFamily="18" charset="0"/>
              </a:rPr>
              <a:t>xchg eax,ebx ; exchange 32-bit regs</a:t>
            </a:r>
          </a:p>
          <a:p>
            <a:pPr marL="0" indent="0">
              <a:buNone/>
            </a:pPr>
            <a:r>
              <a:rPr lang="ro-RO" sz="2000" dirty="0">
                <a:latin typeface="Palatino Linotype" panose="02040502050505030304" pitchFamily="18" charset="0"/>
              </a:rPr>
              <a:t>To exchange two memory operands, use a register as a temporary container and combine </a:t>
            </a:r>
            <a:r>
              <a:rPr lang="ro-RO" sz="2000" dirty="0" smtClean="0">
                <a:latin typeface="Palatino Linotype" panose="02040502050505030304" pitchFamily="18" charset="0"/>
              </a:rPr>
              <a:t>MOV with </a:t>
            </a:r>
            <a:r>
              <a:rPr lang="ro-RO" sz="2000" dirty="0">
                <a:latin typeface="Palatino Linotype" panose="02040502050505030304" pitchFamily="18" charset="0"/>
              </a:rPr>
              <a:t>XCHG:</a:t>
            </a:r>
          </a:p>
          <a:p>
            <a:pPr marL="0" indent="0">
              <a:buNone/>
            </a:pPr>
            <a:r>
              <a:rPr lang="ro-RO" sz="2000" dirty="0">
                <a:latin typeface="Palatino Linotype" panose="02040502050505030304" pitchFamily="18" charset="0"/>
              </a:rPr>
              <a:t>mov ax</a:t>
            </a:r>
            <a:r>
              <a:rPr lang="ro-RO" sz="2000" dirty="0" smtClean="0">
                <a:latin typeface="Palatino Linotype" panose="02040502050505030304" pitchFamily="18" charset="0"/>
              </a:rPr>
              <a:t>, [val1]</a:t>
            </a:r>
            <a:endParaRPr lang="ro-RO" sz="2000" dirty="0">
              <a:latin typeface="Palatino Linotype" panose="02040502050505030304" pitchFamily="18" charset="0"/>
            </a:endParaRPr>
          </a:p>
          <a:p>
            <a:pPr marL="0" indent="0">
              <a:buNone/>
            </a:pPr>
            <a:r>
              <a:rPr lang="ro-RO" sz="2000" dirty="0">
                <a:latin typeface="Palatino Linotype" panose="02040502050505030304" pitchFamily="18" charset="0"/>
              </a:rPr>
              <a:t>xchg ax</a:t>
            </a:r>
            <a:r>
              <a:rPr lang="ro-RO" sz="2000" dirty="0" smtClean="0">
                <a:latin typeface="Palatino Linotype" panose="02040502050505030304" pitchFamily="18" charset="0"/>
              </a:rPr>
              <a:t>, [val2]</a:t>
            </a:r>
            <a:endParaRPr lang="ro-RO" sz="2000" dirty="0">
              <a:latin typeface="Palatino Linotype" panose="02040502050505030304" pitchFamily="18" charset="0"/>
            </a:endParaRPr>
          </a:p>
          <a:p>
            <a:pPr marL="0" indent="0">
              <a:buNone/>
            </a:pPr>
            <a:r>
              <a:rPr lang="ro-RO" sz="2000" dirty="0">
                <a:latin typeface="Palatino Linotype" panose="02040502050505030304" pitchFamily="18" charset="0"/>
              </a:rPr>
              <a:t>mov </a:t>
            </a:r>
            <a:r>
              <a:rPr lang="ro-RO" sz="2000" dirty="0" smtClean="0">
                <a:latin typeface="Palatino Linotype" panose="02040502050505030304" pitchFamily="18" charset="0"/>
              </a:rPr>
              <a:t>[val1], ax</a:t>
            </a:r>
            <a:endParaRPr lang="ro-RO" sz="2000" dirty="0">
              <a:latin typeface="Palatino Linotype" panose="02040502050505030304" pitchFamily="18" charset="0"/>
            </a:endParaRPr>
          </a:p>
        </p:txBody>
      </p:sp>
    </p:spTree>
    <p:extLst>
      <p:ext uri="{BB962C8B-B14F-4D97-AF65-F5344CB8AC3E}">
        <p14:creationId xmlns:p14="http://schemas.microsoft.com/office/powerpoint/2010/main" val="17336062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24059" y="365125"/>
            <a:ext cx="11455505" cy="7638532"/>
          </a:xfrm>
        </p:spPr>
      </p:pic>
    </p:spTree>
    <p:extLst>
      <p:ext uri="{BB962C8B-B14F-4D97-AF65-F5344CB8AC3E}">
        <p14:creationId xmlns:p14="http://schemas.microsoft.com/office/powerpoint/2010/main" val="37939029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7804" y="209260"/>
            <a:ext cx="11908087" cy="7940313"/>
          </a:xfrm>
        </p:spPr>
      </p:pic>
    </p:spTree>
    <p:extLst>
      <p:ext uri="{BB962C8B-B14F-4D97-AF65-F5344CB8AC3E}">
        <p14:creationId xmlns:p14="http://schemas.microsoft.com/office/powerpoint/2010/main" val="6617339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1622" y="255442"/>
            <a:ext cx="11815723" cy="7878725"/>
          </a:xfrm>
        </p:spPr>
      </p:pic>
    </p:spTree>
    <p:extLst>
      <p:ext uri="{BB962C8B-B14F-4D97-AF65-F5344CB8AC3E}">
        <p14:creationId xmlns:p14="http://schemas.microsoft.com/office/powerpoint/2010/main" val="2984072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365125"/>
            <a:ext cx="10698018" cy="7133440"/>
          </a:xfrm>
        </p:spPr>
      </p:pic>
    </p:spTree>
    <p:extLst>
      <p:ext uri="{BB962C8B-B14F-4D97-AF65-F5344CB8AC3E}">
        <p14:creationId xmlns:p14="http://schemas.microsoft.com/office/powerpoint/2010/main" val="7967504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36494" y="133232"/>
            <a:ext cx="9885324" cy="6591535"/>
          </a:xfrm>
        </p:spPr>
      </p:pic>
    </p:spTree>
    <p:extLst>
      <p:ext uri="{BB962C8B-B14F-4D97-AF65-F5344CB8AC3E}">
        <p14:creationId xmlns:p14="http://schemas.microsoft.com/office/powerpoint/2010/main" val="536217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95205" y="497609"/>
            <a:ext cx="6004214" cy="6211256"/>
          </a:xfrm>
          <a:prstGeom prst="rect">
            <a:avLst/>
          </a:prstGeom>
        </p:spPr>
      </p:pic>
    </p:spTree>
    <p:extLst>
      <p:ext uri="{BB962C8B-B14F-4D97-AF65-F5344CB8AC3E}">
        <p14:creationId xmlns:p14="http://schemas.microsoft.com/office/powerpoint/2010/main" val="3242379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6290" y="201396"/>
            <a:ext cx="6487975" cy="6455208"/>
          </a:xfrm>
          <a:prstGeom prst="rect">
            <a:avLst/>
          </a:prstGeom>
        </p:spPr>
      </p:pic>
      <p:pic>
        <p:nvPicPr>
          <p:cNvPr id="5" name="Picture 4"/>
          <p:cNvPicPr>
            <a:picLocks noChangeAspect="1"/>
          </p:cNvPicPr>
          <p:nvPr/>
        </p:nvPicPr>
        <p:blipFill>
          <a:blip r:embed="rId3"/>
          <a:stretch>
            <a:fillRect/>
          </a:stretch>
        </p:blipFill>
        <p:spPr>
          <a:xfrm>
            <a:off x="6644265" y="2392651"/>
            <a:ext cx="5547735" cy="2899785"/>
          </a:xfrm>
          <a:prstGeom prst="rect">
            <a:avLst/>
          </a:prstGeom>
        </p:spPr>
      </p:pic>
    </p:spTree>
    <p:extLst>
      <p:ext uri="{BB962C8B-B14F-4D97-AF65-F5344CB8AC3E}">
        <p14:creationId xmlns:p14="http://schemas.microsoft.com/office/powerpoint/2010/main" val="1807977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000" b="1" dirty="0">
                <a:latin typeface="Palatino Linotype" panose="02040502050505030304" pitchFamily="18" charset="0"/>
              </a:rPr>
              <a:t>two's </a:t>
            </a:r>
            <a:r>
              <a:rPr lang="ro-RO" sz="3000" b="1" dirty="0" smtClean="0">
                <a:latin typeface="Palatino Linotype" panose="02040502050505030304" pitchFamily="18" charset="0"/>
              </a:rPr>
              <a:t>complement form (</a:t>
            </a:r>
            <a:r>
              <a:rPr lang="en-US" sz="3000" dirty="0">
                <a:latin typeface="Palatino Linotype" panose="02040502050505030304" pitchFamily="18" charset="0"/>
              </a:rPr>
              <a:t>2's </a:t>
            </a:r>
            <a:r>
              <a:rPr lang="en-US" sz="3000" dirty="0" smtClean="0">
                <a:latin typeface="Palatino Linotype" panose="02040502050505030304" pitchFamily="18" charset="0"/>
              </a:rPr>
              <a:t>complement</a:t>
            </a:r>
            <a:r>
              <a:rPr lang="ro-RO" sz="3000" b="1" dirty="0" smtClean="0">
                <a:latin typeface="Palatino Linotype" panose="02040502050505030304" pitchFamily="18" charset="0"/>
              </a:rPr>
              <a:t>)</a:t>
            </a:r>
            <a:endParaRPr lang="ro-RO" sz="3000" b="1" dirty="0">
              <a:latin typeface="Palatino Linotype" panose="02040502050505030304" pitchFamily="18" charset="0"/>
            </a:endParaRPr>
          </a:p>
        </p:txBody>
      </p:sp>
      <p:sp>
        <p:nvSpPr>
          <p:cNvPr id="3" name="Content Placeholder 2"/>
          <p:cNvSpPr>
            <a:spLocks noGrp="1"/>
          </p:cNvSpPr>
          <p:nvPr>
            <p:ph idx="1"/>
          </p:nvPr>
        </p:nvSpPr>
        <p:spPr/>
        <p:txBody>
          <a:bodyPr>
            <a:normAutofit fontScale="70000" lnSpcReduction="20000"/>
          </a:bodyPr>
          <a:lstStyle/>
          <a:p>
            <a:pPr marL="0" indent="0">
              <a:buNone/>
            </a:pPr>
            <a:r>
              <a:rPr lang="en-US" dirty="0">
                <a:latin typeface="Palatino Linotype" panose="02040502050505030304" pitchFamily="18" charset="0"/>
              </a:rPr>
              <a:t>Computers store negative numbers in 2's complement form</a:t>
            </a:r>
            <a:r>
              <a:rPr lang="en-US" dirty="0" smtClean="0">
                <a:latin typeface="Palatino Linotype" panose="02040502050505030304" pitchFamily="18" charset="0"/>
              </a:rPr>
              <a:t>.</a:t>
            </a:r>
            <a:endParaRPr lang="ro-RO" dirty="0" smtClean="0">
              <a:latin typeface="Palatino Linotype" panose="02040502050505030304" pitchFamily="18" charset="0"/>
            </a:endParaRPr>
          </a:p>
          <a:p>
            <a:pPr marL="0" indent="0">
              <a:buNone/>
            </a:pPr>
            <a:endParaRPr lang="ro-RO" dirty="0" smtClean="0">
              <a:latin typeface="Palatino Linotype" panose="02040502050505030304" pitchFamily="18" charset="0"/>
            </a:endParaRPr>
          </a:p>
          <a:p>
            <a:pPr marL="0" indent="0">
              <a:buNone/>
            </a:pPr>
            <a:r>
              <a:rPr lang="ro-RO" dirty="0" smtClean="0">
                <a:latin typeface="Palatino Linotype" panose="02040502050505030304" pitchFamily="18" charset="0"/>
              </a:rPr>
              <a:t>1 </a:t>
            </a:r>
            <a:r>
              <a:rPr lang="en-US" dirty="0" smtClean="0">
                <a:latin typeface="Palatino Linotype" panose="02040502050505030304" pitchFamily="18" charset="0"/>
              </a:rPr>
              <a:t>Convert </a:t>
            </a:r>
            <a:r>
              <a:rPr lang="en-US" dirty="0">
                <a:latin typeface="Palatino Linotype" panose="02040502050505030304" pitchFamily="18" charset="0"/>
              </a:rPr>
              <a:t>the number to its binary form.</a:t>
            </a:r>
          </a:p>
          <a:p>
            <a:pPr marL="0" indent="0">
              <a:buNone/>
            </a:pPr>
            <a:r>
              <a:rPr lang="ro-RO" dirty="0" smtClean="0">
                <a:latin typeface="Palatino Linotype" panose="02040502050505030304" pitchFamily="18" charset="0"/>
              </a:rPr>
              <a:t>2. </a:t>
            </a:r>
            <a:r>
              <a:rPr lang="en-US" dirty="0" smtClean="0">
                <a:latin typeface="Palatino Linotype" panose="02040502050505030304" pitchFamily="18" charset="0"/>
              </a:rPr>
              <a:t>Complement </a:t>
            </a:r>
            <a:r>
              <a:rPr lang="en-US" dirty="0">
                <a:latin typeface="Palatino Linotype" panose="02040502050505030304" pitchFamily="18" charset="0"/>
              </a:rPr>
              <a:t>the binary number, or invert each bit of the binary number. The resultant form is also known as 1's complement form.</a:t>
            </a:r>
          </a:p>
          <a:p>
            <a:pPr marL="0" indent="0">
              <a:buNone/>
            </a:pPr>
            <a:r>
              <a:rPr lang="ro-RO" dirty="0" smtClean="0">
                <a:latin typeface="Palatino Linotype" panose="02040502050505030304" pitchFamily="18" charset="0"/>
              </a:rPr>
              <a:t>3. </a:t>
            </a:r>
            <a:r>
              <a:rPr lang="en-US" dirty="0" smtClean="0">
                <a:latin typeface="Palatino Linotype" panose="02040502050505030304" pitchFamily="18" charset="0"/>
              </a:rPr>
              <a:t>Now </a:t>
            </a:r>
            <a:r>
              <a:rPr lang="en-US" dirty="0">
                <a:latin typeface="Palatino Linotype" panose="02040502050505030304" pitchFamily="18" charset="0"/>
              </a:rPr>
              <a:t>add 1 to the 1's complement form. The result of this is the 2's complement form</a:t>
            </a:r>
            <a:r>
              <a:rPr lang="en-US" dirty="0" smtClean="0">
                <a:latin typeface="Palatino Linotype" panose="02040502050505030304" pitchFamily="18" charset="0"/>
              </a:rPr>
              <a:t>.</a:t>
            </a:r>
            <a:endParaRPr lang="ro-RO" dirty="0" smtClean="0">
              <a:latin typeface="Palatino Linotype" panose="02040502050505030304" pitchFamily="18" charset="0"/>
            </a:endParaRPr>
          </a:p>
          <a:p>
            <a:pPr marL="0" indent="0">
              <a:buNone/>
            </a:pPr>
            <a:r>
              <a:rPr lang="ro-RO" dirty="0">
                <a:latin typeface="Palatino Linotype" panose="02040502050505030304" pitchFamily="18" charset="0"/>
              </a:rPr>
              <a:t>EG: </a:t>
            </a:r>
            <a:r>
              <a:rPr lang="ro-RO" dirty="0" smtClean="0">
                <a:latin typeface="Palatino Linotype" panose="02040502050505030304" pitchFamily="18" charset="0"/>
              </a:rPr>
              <a:t> the value of -5</a:t>
            </a:r>
          </a:p>
          <a:p>
            <a:pPr marL="0" indent="0">
              <a:buNone/>
            </a:pPr>
            <a:r>
              <a:rPr lang="ro-RO" dirty="0">
                <a:latin typeface="Palatino Linotype" panose="02040502050505030304" pitchFamily="18" charset="0"/>
              </a:rPr>
              <a:t> </a:t>
            </a:r>
            <a:r>
              <a:rPr lang="ro-RO" dirty="0" smtClean="0">
                <a:latin typeface="Palatino Linotype" panose="02040502050505030304" pitchFamily="18" charset="0"/>
              </a:rPr>
              <a:t>                              5 </a:t>
            </a:r>
            <a:r>
              <a:rPr lang="ro-RO" dirty="0">
                <a:latin typeface="Palatino Linotype" panose="02040502050505030304" pitchFamily="18" charset="0"/>
              </a:rPr>
              <a:t>=   0000 0101</a:t>
            </a:r>
          </a:p>
          <a:p>
            <a:pPr marL="0" indent="0">
              <a:buNone/>
            </a:pPr>
            <a:r>
              <a:rPr lang="ro-RO" dirty="0">
                <a:latin typeface="Palatino Linotype" panose="02040502050505030304" pitchFamily="18" charset="0"/>
              </a:rPr>
              <a:t>    1's complement =   1111 1010</a:t>
            </a:r>
          </a:p>
          <a:p>
            <a:pPr marL="0" indent="0">
              <a:buNone/>
            </a:pPr>
            <a:r>
              <a:rPr lang="ro-RO" dirty="0">
                <a:latin typeface="Palatino Linotype" panose="02040502050505030304" pitchFamily="18" charset="0"/>
              </a:rPr>
              <a:t>    </a:t>
            </a:r>
            <a:r>
              <a:rPr lang="ro-RO" dirty="0" smtClean="0">
                <a:latin typeface="Palatino Linotype" panose="02040502050505030304" pitchFamily="18" charset="0"/>
              </a:rPr>
              <a:t>         Add </a:t>
            </a:r>
            <a:r>
              <a:rPr lang="ro-RO" dirty="0">
                <a:latin typeface="Palatino Linotype" panose="02040502050505030304" pitchFamily="18" charset="0"/>
              </a:rPr>
              <a:t>1          =  +      </a:t>
            </a:r>
            <a:r>
              <a:rPr lang="ro-RO" dirty="0" smtClean="0">
                <a:latin typeface="Palatino Linotype" panose="02040502050505030304" pitchFamily="18" charset="0"/>
              </a:rPr>
              <a:t>          </a:t>
            </a:r>
            <a:r>
              <a:rPr lang="ro-RO" dirty="0">
                <a:latin typeface="Palatino Linotype" panose="02040502050505030304" pitchFamily="18" charset="0"/>
              </a:rPr>
              <a:t>1</a:t>
            </a:r>
          </a:p>
          <a:p>
            <a:pPr marL="0" indent="0">
              <a:buNone/>
            </a:pPr>
            <a:r>
              <a:rPr lang="ro-RO" dirty="0">
                <a:latin typeface="Palatino Linotype" panose="02040502050505030304" pitchFamily="18" charset="0"/>
              </a:rPr>
              <a:t>   ------------------------------</a:t>
            </a:r>
          </a:p>
          <a:p>
            <a:pPr marL="0" indent="0">
              <a:buNone/>
            </a:pPr>
            <a:r>
              <a:rPr lang="ro-RO" dirty="0">
                <a:latin typeface="Palatino Linotype" panose="02040502050505030304" pitchFamily="18" charset="0"/>
              </a:rPr>
              <a:t>    2's complement =   1111 </a:t>
            </a:r>
            <a:r>
              <a:rPr lang="ro-RO" dirty="0" smtClean="0">
                <a:latin typeface="Palatino Linotype" panose="02040502050505030304" pitchFamily="18" charset="0"/>
              </a:rPr>
              <a:t>1011 (binary) = FB (hexa) = -5</a:t>
            </a:r>
            <a:endParaRPr lang="ro-RO" dirty="0">
              <a:latin typeface="Palatino Linotype" panose="02040502050505030304" pitchFamily="18" charset="0"/>
            </a:endParaRPr>
          </a:p>
        </p:txBody>
      </p:sp>
    </p:spTree>
    <p:extLst>
      <p:ext uri="{BB962C8B-B14F-4D97-AF65-F5344CB8AC3E}">
        <p14:creationId xmlns:p14="http://schemas.microsoft.com/office/powerpoint/2010/main" val="3997271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03113" y="1027906"/>
            <a:ext cx="8730778" cy="5821684"/>
          </a:xfrm>
        </p:spPr>
      </p:pic>
    </p:spTree>
    <p:extLst>
      <p:ext uri="{BB962C8B-B14F-4D97-AF65-F5344CB8AC3E}">
        <p14:creationId xmlns:p14="http://schemas.microsoft.com/office/powerpoint/2010/main" val="241235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2000" dirty="0" smtClean="0">
                <a:latin typeface="Palatino Linotype" panose="02040502050505030304" pitchFamily="18" charset="0"/>
              </a:rPr>
              <a:t>12 (natural number) in base 2?</a:t>
            </a:r>
            <a:endParaRPr lang="ro-RO" sz="2000" dirty="0">
              <a:latin typeface="Palatino Linotype" panose="02040502050505030304" pitchFamily="18" charset="0"/>
            </a:endParaRPr>
          </a:p>
        </p:txBody>
      </p:sp>
      <p:pic>
        <p:nvPicPr>
          <p:cNvPr id="4" name="Content Placeholder 3"/>
          <p:cNvPicPr>
            <a:picLocks noGrp="1" noChangeAspect="1"/>
          </p:cNvPicPr>
          <p:nvPr>
            <p:ph idx="1"/>
          </p:nvPr>
        </p:nvPicPr>
        <p:blipFill>
          <a:blip r:embed="rId2"/>
          <a:stretch>
            <a:fillRect/>
          </a:stretch>
        </p:blipFill>
        <p:spPr>
          <a:xfrm>
            <a:off x="880507" y="1825625"/>
            <a:ext cx="10430985" cy="4351338"/>
          </a:xfrm>
          <a:prstGeom prst="rect">
            <a:avLst/>
          </a:prstGeom>
        </p:spPr>
      </p:pic>
    </p:spTree>
    <p:extLst>
      <p:ext uri="{BB962C8B-B14F-4D97-AF65-F5344CB8AC3E}">
        <p14:creationId xmlns:p14="http://schemas.microsoft.com/office/powerpoint/2010/main" val="3293509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2000" dirty="0" smtClean="0">
                <a:latin typeface="Palatino Linotype" panose="02040502050505030304" pitchFamily="18" charset="0"/>
              </a:rPr>
              <a:t>-12 (integer negative number) in base 2?</a:t>
            </a:r>
            <a:endParaRPr lang="ro-RO" sz="2000" dirty="0">
              <a:latin typeface="Palatino Linotype" panose="02040502050505030304" pitchFamily="18" charset="0"/>
            </a:endParaRPr>
          </a:p>
        </p:txBody>
      </p:sp>
      <p:pic>
        <p:nvPicPr>
          <p:cNvPr id="4" name="Content Placeholder 3"/>
          <p:cNvPicPr>
            <a:picLocks noGrp="1" noChangeAspect="1"/>
          </p:cNvPicPr>
          <p:nvPr>
            <p:ph idx="1"/>
          </p:nvPr>
        </p:nvPicPr>
        <p:blipFill>
          <a:blip r:embed="rId2"/>
          <a:stretch>
            <a:fillRect/>
          </a:stretch>
        </p:blipFill>
        <p:spPr>
          <a:xfrm>
            <a:off x="1528414" y="1825625"/>
            <a:ext cx="9135172" cy="4351338"/>
          </a:xfrm>
          <a:prstGeom prst="rect">
            <a:avLst/>
          </a:prstGeom>
        </p:spPr>
      </p:pic>
    </p:spTree>
    <p:extLst>
      <p:ext uri="{BB962C8B-B14F-4D97-AF65-F5344CB8AC3E}">
        <p14:creationId xmlns:p14="http://schemas.microsoft.com/office/powerpoint/2010/main" val="3155321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606DC6D176CA45ACE89D517D843066" ma:contentTypeVersion="4" ma:contentTypeDescription="Creați un document nou." ma:contentTypeScope="" ma:versionID="5192617d80efa4ceaf67de126102a679">
  <xsd:schema xmlns:xsd="http://www.w3.org/2001/XMLSchema" xmlns:xs="http://www.w3.org/2001/XMLSchema" xmlns:p="http://schemas.microsoft.com/office/2006/metadata/properties" xmlns:ns2="9423b7de-1c1b-4a00-bba8-92d61259f795" targetNamespace="http://schemas.microsoft.com/office/2006/metadata/properties" ma:root="true" ma:fieldsID="f7756a53301addcb04870cbc34a87bd7" ns2:_="">
    <xsd:import namespace="9423b7de-1c1b-4a00-bba8-92d61259f79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23b7de-1c1b-4a00-bba8-92d61259f7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 de conținut"/>
        <xsd:element ref="dc:title" minOccurs="0" maxOccurs="1" ma:index="4" ma:displayName="Titlu"/>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0E52D5C-7F6B-4424-A1E3-9ADE20701092}"/>
</file>

<file path=customXml/itemProps2.xml><?xml version="1.0" encoding="utf-8"?>
<ds:datastoreItem xmlns:ds="http://schemas.openxmlformats.org/officeDocument/2006/customXml" ds:itemID="{E4528BE5-27B8-4807-90DE-783FC9E4B9E3}"/>
</file>

<file path=customXml/itemProps3.xml><?xml version="1.0" encoding="utf-8"?>
<ds:datastoreItem xmlns:ds="http://schemas.openxmlformats.org/officeDocument/2006/customXml" ds:itemID="{CF479E5B-DA03-4853-A2D5-C4189F298FB6}"/>
</file>

<file path=docProps/app.xml><?xml version="1.0" encoding="utf-8"?>
<Properties xmlns="http://schemas.openxmlformats.org/officeDocument/2006/extended-properties" xmlns:vt="http://schemas.openxmlformats.org/officeDocument/2006/docPropsVTypes">
  <TotalTime>5701</TotalTime>
  <Words>1738</Words>
  <Application>Microsoft Office PowerPoint</Application>
  <PresentationFormat>Widescreen</PresentationFormat>
  <Paragraphs>305</Paragraphs>
  <Slides>36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Palatino Linotype</vt:lpstr>
      <vt:lpstr>Office Theme</vt:lpstr>
      <vt:lpstr>PowerPoint Presentation</vt:lpstr>
      <vt:lpstr>Unsigned and Signed numbers (1)</vt:lpstr>
      <vt:lpstr>Unsigned and Signed numbers (2)</vt:lpstr>
      <vt:lpstr>PowerPoint Presentation</vt:lpstr>
      <vt:lpstr>PowerPoint Presentation</vt:lpstr>
      <vt:lpstr>two's complement form (2's complement)</vt:lpstr>
      <vt:lpstr>PowerPoint Presentation</vt:lpstr>
      <vt:lpstr>12 (natural number) in base 2?</vt:lpstr>
      <vt:lpstr>-12 (integer negative number) in base 2?</vt:lpstr>
      <vt:lpstr>11100011b in base 10? How to interpret?</vt:lpstr>
      <vt:lpstr>PowerPoint Presentation</vt:lpstr>
      <vt:lpstr>Storage sizes and ranges for unsigned and signed numbers</vt:lpstr>
      <vt:lpstr>PowerPoint Presentation</vt:lpstr>
      <vt:lpstr>MOVSX instruction (move with sign-extend)</vt:lpstr>
      <vt:lpstr>CBW</vt:lpstr>
      <vt:lpstr>CWD</vt:lpstr>
      <vt:lpstr>CWDE</vt:lpstr>
      <vt:lpstr>CDQ</vt:lpstr>
      <vt:lpstr>Multiplication and Division instructions for signed representation</vt:lpstr>
      <vt:lpstr>Multiplication Instruction (for signed representation)</vt:lpstr>
      <vt:lpstr>Examples:  op is reg/mem8 =&gt; IMUL reg/mem8 =&gt; AL * reg/mem8  = AX</vt:lpstr>
      <vt:lpstr>Examples:  op is reg/mem16 =&gt; IMUL reg/mem16 =&gt; AX * reg/mem16  = DX:AX</vt:lpstr>
      <vt:lpstr>Examples: op is reg/mem32 =&gt; IMUL reg/mem32 =&gt; EAX * reg/mem32 = EDX:EAX</vt:lpstr>
      <vt:lpstr>Division Instruction (for signed representation)</vt:lpstr>
      <vt:lpstr>Examples:  op is reg/mem8 =&gt; IDIV reg/mem8 =&gt; AX / reg/mem8  = AL – quotient and AH – remainder</vt:lpstr>
      <vt:lpstr>Examples:  op is reg/mem16 =&gt; IDIV reg/mem16 =&gt; DX:AX / reg/mem16 = AX – quotient and DX – remainder</vt:lpstr>
      <vt:lpstr>Examples:  op is reg/mem32 =&gt; IDIV reg/mem32 =&gt; EDX:EAX / reg/mem32 = EAX – quotient and EDX – remainder</vt:lpstr>
      <vt:lpstr>Comparisons Unsigned vs. Signed (1)</vt:lpstr>
      <vt:lpstr>Comparisons: Unsigned vs. Signed (2)</vt:lpstr>
      <vt:lpstr>Solve in signed:</vt:lpstr>
      <vt:lpstr>XCHG (exchange data) instruction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Adriana Coroiu</dc:creator>
  <cp:lastModifiedBy>Adriana Coroiu</cp:lastModifiedBy>
  <cp:revision>3</cp:revision>
  <dcterms:created xsi:type="dcterms:W3CDTF">2024-10-09T13:59:10Z</dcterms:created>
  <dcterms:modified xsi:type="dcterms:W3CDTF">2024-10-16T18:07:36Z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0x01010043606DC6D176CA45ACE89D517D843066</vt:lpwstr>
  </property>
</Properties>
</file>