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22.xml" ContentType="application/vnd.openxmlformats-officedocument.presentationml.slide+xml"/>
  <Override PartName="/ppt/slides/slide18.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Masters/slideMaster1.xml" ContentType="application/vnd.openxmlformats-officedocument.presentationml.slideMaster+xml"/>
  <Override PartName="/ppt/notesSlides/notesSlide8.xml" ContentType="application/vnd.openxmlformats-officedocument.presentationml.notesSlide+xml"/>
  <Override PartName="/ppt/slideLayouts/slideLayout11.xml" ContentType="application/vnd.openxmlformats-officedocument.presentationml.slideLayout+xml"/>
  <Override PartName="/ppt/notesSlides/notesSlide5.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0.xml" ContentType="application/vnd.openxmlformats-officedocument.presentationml.slideLayout+xml"/>
  <Override PartName="/ppt/notesSlides/notesSlide11.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notesSlides/notesSlide12.xml" ContentType="application/vnd.openxmlformats-officedocument.presentationml.notesSlide+xml"/>
  <Override PartName="/ppt/slideLayouts/slideLayout7.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1"/>
  </p:notesMasterIdLst>
  <p:sldIdLst>
    <p:sldId id="300" r:id="rId2"/>
    <p:sldId id="257" r:id="rId3"/>
    <p:sldId id="258" r:id="rId4"/>
    <p:sldId id="291" r:id="rId5"/>
    <p:sldId id="262" r:id="rId6"/>
    <p:sldId id="263" r:id="rId7"/>
    <p:sldId id="304" r:id="rId8"/>
    <p:sldId id="264" r:id="rId9"/>
    <p:sldId id="305" r:id="rId10"/>
    <p:sldId id="274" r:id="rId11"/>
    <p:sldId id="281" r:id="rId12"/>
    <p:sldId id="265" r:id="rId13"/>
    <p:sldId id="280" r:id="rId14"/>
    <p:sldId id="261" r:id="rId15"/>
    <p:sldId id="266" r:id="rId16"/>
    <p:sldId id="276" r:id="rId17"/>
    <p:sldId id="267" r:id="rId18"/>
    <p:sldId id="301" r:id="rId19"/>
    <p:sldId id="287" r:id="rId20"/>
    <p:sldId id="268" r:id="rId21"/>
    <p:sldId id="269" r:id="rId22"/>
    <p:sldId id="270" r:id="rId23"/>
    <p:sldId id="271" r:id="rId24"/>
    <p:sldId id="302" r:id="rId25"/>
    <p:sldId id="303" r:id="rId26"/>
    <p:sldId id="284" r:id="rId27"/>
    <p:sldId id="285" r:id="rId28"/>
    <p:sldId id="286" r:id="rId29"/>
    <p:sldId id="290" r:id="rId30"/>
  </p:sldIdLst>
  <p:sldSz cx="12192000" cy="6858000"/>
  <p:notesSz cx="6858000" cy="9144000"/>
  <p:defaultText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3979" autoAdjust="0"/>
  </p:normalViewPr>
  <p:slideViewPr>
    <p:cSldViewPr snapToGrid="0" showGuides="1">
      <p:cViewPr varScale="1">
        <p:scale>
          <a:sx n="69" d="100"/>
          <a:sy n="69" d="100"/>
        </p:scale>
        <p:origin x="548" y="4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F61E74-41F0-47ED-B69C-F2B129C5B9D5}" type="datetimeFigureOut">
              <a:rPr lang="ro-RO" smtClean="0"/>
              <a:t>14.10.2024</a:t>
            </a:fld>
            <a:endParaRPr lang="ro-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2558D-9A89-441F-B44E-1E4CCBBF011E}" type="slidenum">
              <a:rPr lang="ro-RO" smtClean="0"/>
              <a:t>‹#›</a:t>
            </a:fld>
            <a:endParaRPr lang="ro-RO"/>
          </a:p>
        </p:txBody>
      </p:sp>
    </p:spTree>
    <p:extLst>
      <p:ext uri="{BB962C8B-B14F-4D97-AF65-F5344CB8AC3E}">
        <p14:creationId xmlns:p14="http://schemas.microsoft.com/office/powerpoint/2010/main" val="318562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ro-RO" dirty="0"/>
          </a:p>
        </p:txBody>
      </p:sp>
      <p:sp>
        <p:nvSpPr>
          <p:cNvPr id="4" name="Slide Number Placeholder 3"/>
          <p:cNvSpPr>
            <a:spLocks noGrp="1"/>
          </p:cNvSpPr>
          <p:nvPr>
            <p:ph type="sldNum" sz="quarter" idx="10"/>
          </p:nvPr>
        </p:nvSpPr>
        <p:spPr/>
        <p:txBody>
          <a:bodyPr/>
          <a:lstStyle/>
          <a:p>
            <a:fld id="{80859833-4081-4C2E-9D6C-96B580E419C9}" type="slidenum">
              <a:rPr lang="ro-RO" smtClean="0"/>
              <a:t>2</a:t>
            </a:fld>
            <a:endParaRPr lang="ro-RO"/>
          </a:p>
        </p:txBody>
      </p:sp>
    </p:spTree>
    <p:extLst>
      <p:ext uri="{BB962C8B-B14F-4D97-AF65-F5344CB8AC3E}">
        <p14:creationId xmlns:p14="http://schemas.microsoft.com/office/powerpoint/2010/main" val="2059182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All these</a:t>
            </a:r>
            <a:r>
              <a:rPr lang="ro-RO" baseline="0" dirty="0" smtClean="0"/>
              <a:t> instructions are without operands:</a:t>
            </a:r>
          </a:p>
          <a:p>
            <a:endParaRPr lang="ro-RO"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dirty="0" smtClean="0"/>
              <a:t>CLC</a:t>
            </a:r>
            <a:r>
              <a:rPr lang="ro-RO" baseline="0" dirty="0" smtClean="0"/>
              <a:t> – CLEAR CF, BASSICALY fill CF with 0, </a:t>
            </a:r>
            <a:r>
              <a:rPr lang="ro-RO" dirty="0" smtClean="0"/>
              <a:t>CLD</a:t>
            </a:r>
            <a:r>
              <a:rPr lang="ro-RO" baseline="0" dirty="0" smtClean="0"/>
              <a:t> – CLEAR DF, BASSICALY fill DF with 0, CLI Clear Interrupt Flags, fill the IF with 0.</a:t>
            </a:r>
          </a:p>
          <a:p>
            <a:endParaRPr lang="ro-RO"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STC – set CF, BASSICALY fill CF with 1, ST</a:t>
            </a:r>
            <a:r>
              <a:rPr lang="ro-RO" dirty="0" smtClean="0"/>
              <a:t>D</a:t>
            </a:r>
            <a:r>
              <a:rPr lang="ro-RO" baseline="0" dirty="0" smtClean="0"/>
              <a:t> – set DF, BASSICALY fill DF with 1, STI Set Interrupt Flags, fill the IF with 1.</a:t>
            </a:r>
          </a:p>
          <a:p>
            <a:pPr marL="0" marR="0" indent="0" algn="l" defTabSz="914400" rtl="0" eaLnBrk="1" fontAlgn="auto" latinLnBrk="0" hangingPunct="1">
              <a:lnSpc>
                <a:spcPct val="100000"/>
              </a:lnSpc>
              <a:spcBef>
                <a:spcPts val="0"/>
              </a:spcBef>
              <a:spcAft>
                <a:spcPts val="0"/>
              </a:spcAft>
              <a:buClrTx/>
              <a:buSzTx/>
              <a:buFontTx/>
              <a:buNone/>
              <a:tabLst/>
              <a:defRPr/>
            </a:pPr>
            <a:endParaRPr lang="ro-RO"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o-RO" baseline="0" dirty="0" smtClean="0"/>
              <a:t>CLD and STD are two instructions that will be used when we will work with strings of bytes/words/doublewords.</a:t>
            </a:r>
          </a:p>
          <a:p>
            <a:endParaRPr lang="ro-RO" dirty="0"/>
          </a:p>
        </p:txBody>
      </p:sp>
      <p:sp>
        <p:nvSpPr>
          <p:cNvPr id="4" name="Slide Number Placeholder 3"/>
          <p:cNvSpPr>
            <a:spLocks noGrp="1"/>
          </p:cNvSpPr>
          <p:nvPr>
            <p:ph type="sldNum" sz="quarter" idx="10"/>
          </p:nvPr>
        </p:nvSpPr>
        <p:spPr/>
        <p:txBody>
          <a:bodyPr/>
          <a:lstStyle/>
          <a:p>
            <a:fld id="{80859833-4081-4C2E-9D6C-96B580E419C9}" type="slidenum">
              <a:rPr lang="ro-RO" smtClean="0"/>
              <a:t>20</a:t>
            </a:fld>
            <a:endParaRPr lang="ro-RO"/>
          </a:p>
        </p:txBody>
      </p:sp>
    </p:spTree>
    <p:extLst>
      <p:ext uri="{BB962C8B-B14F-4D97-AF65-F5344CB8AC3E}">
        <p14:creationId xmlns:p14="http://schemas.microsoft.com/office/powerpoint/2010/main" val="3366039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Complement carry flag</a:t>
            </a:r>
            <a:r>
              <a:rPr lang="ro-RO" baseline="0" dirty="0" smtClean="0"/>
              <a:t> is an instruction that can be used to modify (from 0 to 1, or from 1 to 0) the value from CF, according to a particular task.</a:t>
            </a:r>
            <a:endParaRPr lang="ro-RO" dirty="0"/>
          </a:p>
        </p:txBody>
      </p:sp>
      <p:sp>
        <p:nvSpPr>
          <p:cNvPr id="4" name="Slide Number Placeholder 3"/>
          <p:cNvSpPr>
            <a:spLocks noGrp="1"/>
          </p:cNvSpPr>
          <p:nvPr>
            <p:ph type="sldNum" sz="quarter" idx="10"/>
          </p:nvPr>
        </p:nvSpPr>
        <p:spPr/>
        <p:txBody>
          <a:bodyPr/>
          <a:lstStyle/>
          <a:p>
            <a:fld id="{80859833-4081-4C2E-9D6C-96B580E419C9}" type="slidenum">
              <a:rPr lang="ro-RO" smtClean="0"/>
              <a:t>21</a:t>
            </a:fld>
            <a:endParaRPr lang="ro-RO"/>
          </a:p>
        </p:txBody>
      </p:sp>
    </p:spTree>
    <p:extLst>
      <p:ext uri="{BB962C8B-B14F-4D97-AF65-F5344CB8AC3E}">
        <p14:creationId xmlns:p14="http://schemas.microsoft.com/office/powerpoint/2010/main" val="35639287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smtClean="0"/>
              <a:t>There are some</a:t>
            </a:r>
            <a:r>
              <a:rPr lang="ro-RO" baseline="0" dirty="0" smtClean="0"/>
              <a:t> particular instructions that work in their computation with the content from CF.</a:t>
            </a:r>
          </a:p>
          <a:p>
            <a:r>
              <a:rPr lang="ro-RO" baseline="0" dirty="0" smtClean="0"/>
              <a:t>ADC (Add with carry) is an instruction which have to be used when we know that a carry was set:</a:t>
            </a:r>
          </a:p>
          <a:p>
            <a:r>
              <a:rPr lang="ro-RO" baseline="0" dirty="0" smtClean="0"/>
              <a:t>A good example is to add 2 quadwords, becuase we don’t have a register to save a quadword, we will have to use a combination of 2 register, each of them on 32 bits. We imagine that we join these 2 registers (ecx and ebx) and create a piece of 64 bits.</a:t>
            </a:r>
          </a:p>
          <a:p>
            <a:r>
              <a:rPr lang="ro-RO" baseline="0" dirty="0" smtClean="0"/>
              <a:t>But if you remember form addition in binary, we added bit by bit stating from right and going to left we kept in mind the carry, so the same mechanism also here: we firstly add ebx and eax and the we add edx and ecx with the Carry.</a:t>
            </a:r>
          </a:p>
        </p:txBody>
      </p:sp>
      <p:sp>
        <p:nvSpPr>
          <p:cNvPr id="4" name="Slide Number Placeholder 3"/>
          <p:cNvSpPr>
            <a:spLocks noGrp="1"/>
          </p:cNvSpPr>
          <p:nvPr>
            <p:ph type="sldNum" sz="quarter" idx="10"/>
          </p:nvPr>
        </p:nvSpPr>
        <p:spPr/>
        <p:txBody>
          <a:bodyPr/>
          <a:lstStyle/>
          <a:p>
            <a:fld id="{80859833-4081-4C2E-9D6C-96B580E419C9}" type="slidenum">
              <a:rPr lang="ro-RO" smtClean="0"/>
              <a:t>22</a:t>
            </a:fld>
            <a:endParaRPr lang="ro-RO"/>
          </a:p>
        </p:txBody>
      </p:sp>
    </p:spTree>
    <p:extLst>
      <p:ext uri="{BB962C8B-B14F-4D97-AF65-F5344CB8AC3E}">
        <p14:creationId xmlns:p14="http://schemas.microsoft.com/office/powerpoint/2010/main" val="3229114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0859833-4081-4C2E-9D6C-96B580E419C9}" type="slidenum">
              <a:rPr lang="ro-RO" smtClean="0"/>
              <a:t>3</a:t>
            </a:fld>
            <a:endParaRPr lang="ro-RO"/>
          </a:p>
        </p:txBody>
      </p:sp>
    </p:spTree>
    <p:extLst>
      <p:ext uri="{BB962C8B-B14F-4D97-AF65-F5344CB8AC3E}">
        <p14:creationId xmlns:p14="http://schemas.microsoft.com/office/powerpoint/2010/main" val="2769883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latin typeface="Palatino Linotype" panose="02040502050505030304" pitchFamily="18" charset="0"/>
              </a:rPr>
              <a:t>The Carry, Zero, Sign, Overflow, Auxiliary Carry, and Parity flags are changed according</a:t>
            </a:r>
            <a:r>
              <a:rPr lang="ro-RO" dirty="0" smtClean="0">
                <a:latin typeface="Palatino Linotype" panose="02040502050505030304" pitchFamily="18" charset="0"/>
              </a:rPr>
              <a:t> </a:t>
            </a:r>
            <a:r>
              <a:rPr lang="en-US" dirty="0" smtClean="0">
                <a:latin typeface="Palatino Linotype" panose="02040502050505030304" pitchFamily="18" charset="0"/>
              </a:rPr>
              <a:t>to the value that is placed in the destination operand.</a:t>
            </a:r>
            <a:endParaRPr lang="ro-RO" dirty="0" smtClean="0">
              <a:latin typeface="Palatino Linotype" panose="02040502050505030304" pitchFamily="18" charset="0"/>
            </a:endParaRPr>
          </a:p>
          <a:p>
            <a:pPr marL="0" indent="0">
              <a:buNone/>
            </a:pPr>
            <a:endParaRPr lang="ro-RO" dirty="0" smtClean="0">
              <a:latin typeface="Palatino Linotype" panose="02040502050505030304" pitchFamily="18" charset="0"/>
            </a:endParaRPr>
          </a:p>
          <a:p>
            <a:pPr marL="0" indent="0">
              <a:buNone/>
            </a:pPr>
            <a:r>
              <a:rPr lang="en-US" dirty="0" smtClean="0">
                <a:latin typeface="Palatino Linotype" panose="02040502050505030304" pitchFamily="18" charset="0"/>
              </a:rPr>
              <a:t>Addition and the Carry Flag</a:t>
            </a:r>
            <a:r>
              <a:rPr lang="ro-RO" dirty="0" smtClean="0">
                <a:latin typeface="Palatino Linotype" panose="02040502050505030304" pitchFamily="18" charset="0"/>
              </a:rPr>
              <a:t>: </a:t>
            </a:r>
            <a:r>
              <a:rPr lang="en-US" dirty="0" smtClean="0">
                <a:latin typeface="Palatino Linotype" panose="02040502050505030304" pitchFamily="18" charset="0"/>
              </a:rPr>
              <a:t>When adding two unsigned integers, the Carry flag is a copy</a:t>
            </a:r>
            <a:r>
              <a:rPr lang="ro-RO" dirty="0" smtClean="0">
                <a:latin typeface="Palatino Linotype" panose="02040502050505030304" pitchFamily="18" charset="0"/>
              </a:rPr>
              <a:t> </a:t>
            </a:r>
            <a:r>
              <a:rPr lang="en-US" dirty="0" smtClean="0">
                <a:latin typeface="Palatino Linotype" panose="02040502050505030304" pitchFamily="18" charset="0"/>
              </a:rPr>
              <a:t>of the carry out of the MSB of the destination operand. Intuitively, we can say CF  1 when the</a:t>
            </a:r>
            <a:r>
              <a:rPr lang="ro-RO" dirty="0" smtClean="0">
                <a:latin typeface="Palatino Linotype" panose="02040502050505030304" pitchFamily="18" charset="0"/>
              </a:rPr>
              <a:t> </a:t>
            </a:r>
            <a:r>
              <a:rPr lang="en-US" dirty="0" smtClean="0">
                <a:latin typeface="Palatino Linotype" panose="02040502050505030304" pitchFamily="18" charset="0"/>
              </a:rPr>
              <a:t>sum exceeds the storage size of its destination operand. </a:t>
            </a:r>
            <a:endParaRPr lang="ro-RO" dirty="0" smtClean="0">
              <a:latin typeface="Palatino Linotype" panose="02040502050505030304" pitchFamily="18" charset="0"/>
            </a:endParaRPr>
          </a:p>
          <a:p>
            <a:pPr marL="0" indent="0">
              <a:buNone/>
            </a:pPr>
            <a:r>
              <a:rPr lang="en-US" dirty="0" smtClean="0">
                <a:latin typeface="Palatino Linotype" panose="02040502050505030304" pitchFamily="18" charset="0"/>
              </a:rPr>
              <a:t>The carry out of the</a:t>
            </a:r>
            <a:r>
              <a:rPr lang="ro-RO" dirty="0" smtClean="0">
                <a:latin typeface="Palatino Linotype" panose="02040502050505030304" pitchFamily="18" charset="0"/>
              </a:rPr>
              <a:t> </a:t>
            </a:r>
            <a:r>
              <a:rPr lang="en-US" dirty="0" smtClean="0">
                <a:latin typeface="Palatino Linotype" panose="02040502050505030304" pitchFamily="18" charset="0"/>
              </a:rPr>
              <a:t>highest bit position of AL is copied into the Carry flag.</a:t>
            </a:r>
            <a:endParaRPr lang="ro-RO" dirty="0" smtClean="0">
              <a:latin typeface="Palatino Linotype" panose="02040502050505030304" pitchFamily="18" charset="0"/>
            </a:endParaRPr>
          </a:p>
          <a:p>
            <a:pPr marL="0" indent="0">
              <a:buNone/>
            </a:pPr>
            <a:r>
              <a:rPr lang="en-US" dirty="0" smtClean="0">
                <a:latin typeface="Palatino Linotype" panose="02040502050505030304" pitchFamily="18" charset="0"/>
              </a:rPr>
              <a:t>ADD sets the Carry</a:t>
            </a:r>
            <a:r>
              <a:rPr lang="ro-RO" dirty="0" smtClean="0">
                <a:latin typeface="Palatino Linotype" panose="02040502050505030304" pitchFamily="18" charset="0"/>
              </a:rPr>
              <a:t> </a:t>
            </a:r>
            <a:r>
              <a:rPr lang="en-US" dirty="0" smtClean="0">
                <a:latin typeface="Palatino Linotype" panose="02040502050505030304" pitchFamily="18" charset="0"/>
              </a:rPr>
              <a:t>flag because </a:t>
            </a:r>
            <a:endParaRPr lang="ro-RO" dirty="0" smtClean="0">
              <a:latin typeface="Palatino Linotype" panose="02040502050505030304" pitchFamily="18" charset="0"/>
            </a:endParaRPr>
          </a:p>
          <a:p>
            <a:pPr marL="0" indent="0">
              <a:buNone/>
            </a:pPr>
            <a:r>
              <a:rPr lang="en-US" dirty="0" smtClean="0">
                <a:latin typeface="Palatino Linotype" panose="02040502050505030304" pitchFamily="18" charset="0"/>
              </a:rPr>
              <a:t>the sum (100h) is too large for AL:</a:t>
            </a:r>
          </a:p>
          <a:p>
            <a:pPr marL="0" indent="0">
              <a:buNone/>
            </a:pPr>
            <a:r>
              <a:rPr lang="ro-RO" dirty="0" smtClean="0">
                <a:latin typeface="Palatino Linotype" panose="02040502050505030304" pitchFamily="18" charset="0"/>
              </a:rPr>
              <a:t>mov al,0FFh</a:t>
            </a:r>
          </a:p>
          <a:p>
            <a:pPr marL="0" indent="0">
              <a:buNone/>
            </a:pPr>
            <a:r>
              <a:rPr lang="it-IT" dirty="0" smtClean="0">
                <a:latin typeface="Palatino Linotype" panose="02040502050505030304" pitchFamily="18" charset="0"/>
              </a:rPr>
              <a:t>add al,1 ; AL = 00, CF = 1</a:t>
            </a:r>
          </a:p>
          <a:p>
            <a:endParaRPr lang="ro-RO" dirty="0"/>
          </a:p>
        </p:txBody>
      </p:sp>
      <p:sp>
        <p:nvSpPr>
          <p:cNvPr id="4" name="Slide Number Placeholder 3"/>
          <p:cNvSpPr>
            <a:spLocks noGrp="1"/>
          </p:cNvSpPr>
          <p:nvPr>
            <p:ph type="sldNum" sz="quarter" idx="10"/>
          </p:nvPr>
        </p:nvSpPr>
        <p:spPr/>
        <p:txBody>
          <a:bodyPr/>
          <a:lstStyle/>
          <a:p>
            <a:fld id="{80859833-4081-4C2E-9D6C-96B580E419C9}" type="slidenum">
              <a:rPr lang="ro-RO" smtClean="0"/>
              <a:t>5</a:t>
            </a:fld>
            <a:endParaRPr lang="ro-RO"/>
          </a:p>
        </p:txBody>
      </p:sp>
    </p:spTree>
    <p:extLst>
      <p:ext uri="{BB962C8B-B14F-4D97-AF65-F5344CB8AC3E}">
        <p14:creationId xmlns:p14="http://schemas.microsoft.com/office/powerpoint/2010/main" val="1304500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latin typeface="Palatino Linotype" panose="02040502050505030304" pitchFamily="18" charset="0"/>
              </a:rPr>
              <a:t>On the other hand, if 1 is added to 00FFh in AX, the sum easily fits into 16 bits and the Carry</a:t>
            </a:r>
            <a:r>
              <a:rPr lang="ro-RO" sz="1200" dirty="0" smtClean="0">
                <a:latin typeface="Palatino Linotype" panose="02040502050505030304" pitchFamily="18" charset="0"/>
              </a:rPr>
              <a:t> flag is clear:</a:t>
            </a:r>
          </a:p>
          <a:p>
            <a:pPr marL="0" indent="0">
              <a:buNone/>
            </a:pPr>
            <a:r>
              <a:rPr lang="ro-RO" sz="1200" b="1" i="1" dirty="0" smtClean="0">
                <a:latin typeface="Palatino Linotype" panose="02040502050505030304" pitchFamily="18" charset="0"/>
              </a:rPr>
              <a:t>Example:</a:t>
            </a:r>
          </a:p>
          <a:p>
            <a:pPr marL="0" indent="0">
              <a:buNone/>
            </a:pPr>
            <a:r>
              <a:rPr lang="ro-RO" sz="1200" dirty="0" smtClean="0">
                <a:latin typeface="Palatino Linotype" panose="02040502050505030304" pitchFamily="18" charset="0"/>
              </a:rPr>
              <a:t>mov ax,00FFh</a:t>
            </a:r>
          </a:p>
          <a:p>
            <a:pPr marL="0" indent="0">
              <a:buNone/>
            </a:pPr>
            <a:r>
              <a:rPr lang="pt-BR" sz="1200" dirty="0" smtClean="0">
                <a:latin typeface="Palatino Linotype" panose="02040502050505030304" pitchFamily="18" charset="0"/>
              </a:rPr>
              <a:t>add ax,1 ; AX = 0100h, CF = 0</a:t>
            </a:r>
            <a:endParaRPr lang="ro-RO" sz="1200" dirty="0" smtClean="0">
              <a:latin typeface="Palatino Linotype" panose="02040502050505030304" pitchFamily="18" charset="0"/>
            </a:endParaRPr>
          </a:p>
          <a:p>
            <a:pPr marL="0" indent="0">
              <a:buNone/>
            </a:pPr>
            <a:r>
              <a:rPr lang="en-US" sz="1200" dirty="0" smtClean="0">
                <a:latin typeface="Palatino Linotype" panose="02040502050505030304" pitchFamily="18" charset="0"/>
              </a:rPr>
              <a:t>But adding 1 to </a:t>
            </a:r>
            <a:r>
              <a:rPr lang="en-US" sz="1200" dirty="0" err="1" smtClean="0">
                <a:latin typeface="Palatino Linotype" panose="02040502050505030304" pitchFamily="18" charset="0"/>
              </a:rPr>
              <a:t>FFFFh</a:t>
            </a:r>
            <a:r>
              <a:rPr lang="en-US" sz="1200" dirty="0" smtClean="0">
                <a:latin typeface="Palatino Linotype" panose="02040502050505030304" pitchFamily="18" charset="0"/>
              </a:rPr>
              <a:t> in the AX register generates a Carry out of the high bit position of AX:</a:t>
            </a:r>
            <a:endParaRPr lang="ro-RO" sz="1200" dirty="0" smtClean="0">
              <a:latin typeface="Palatino Linotype" panose="02040502050505030304" pitchFamily="18" charset="0"/>
            </a:endParaRPr>
          </a:p>
          <a:p>
            <a:pPr marL="0" indent="0">
              <a:buNone/>
            </a:pPr>
            <a:r>
              <a:rPr lang="ro-RO" sz="1200" b="1" i="1" dirty="0" smtClean="0">
                <a:latin typeface="Palatino Linotype" panose="02040502050505030304" pitchFamily="18" charset="0"/>
              </a:rPr>
              <a:t>Example:</a:t>
            </a:r>
          </a:p>
          <a:p>
            <a:pPr marL="0" indent="0">
              <a:buNone/>
            </a:pPr>
            <a:r>
              <a:rPr lang="ro-RO" sz="1200" dirty="0" smtClean="0">
                <a:latin typeface="Palatino Linotype" panose="02040502050505030304" pitchFamily="18" charset="0"/>
              </a:rPr>
              <a:t>mov ax,0FFFFh</a:t>
            </a:r>
          </a:p>
          <a:p>
            <a:pPr marL="0" indent="0">
              <a:buNone/>
            </a:pPr>
            <a:r>
              <a:rPr lang="en-US" sz="1200" dirty="0" smtClean="0">
                <a:latin typeface="Palatino Linotype" panose="02040502050505030304" pitchFamily="18" charset="0"/>
              </a:rPr>
              <a:t>add ax,1 ; AX = 0000, CF = 1</a:t>
            </a:r>
            <a:endParaRPr lang="ro-RO" sz="1200" dirty="0" smtClean="0">
              <a:latin typeface="Palatino Linotype" panose="02040502050505030304" pitchFamily="18" charset="0"/>
            </a:endParaRPr>
          </a:p>
          <a:p>
            <a:endParaRPr lang="ro-RO" dirty="0"/>
          </a:p>
        </p:txBody>
      </p:sp>
      <p:sp>
        <p:nvSpPr>
          <p:cNvPr id="4" name="Slide Number Placeholder 3"/>
          <p:cNvSpPr>
            <a:spLocks noGrp="1"/>
          </p:cNvSpPr>
          <p:nvPr>
            <p:ph type="sldNum" sz="quarter" idx="10"/>
          </p:nvPr>
        </p:nvSpPr>
        <p:spPr/>
        <p:txBody>
          <a:bodyPr/>
          <a:lstStyle/>
          <a:p>
            <a:fld id="{80859833-4081-4C2E-9D6C-96B580E419C9}" type="slidenum">
              <a:rPr lang="ro-RO" smtClean="0"/>
              <a:t>6</a:t>
            </a:fld>
            <a:endParaRPr lang="ro-RO"/>
          </a:p>
        </p:txBody>
      </p:sp>
    </p:spTree>
    <p:extLst>
      <p:ext uri="{BB962C8B-B14F-4D97-AF65-F5344CB8AC3E}">
        <p14:creationId xmlns:p14="http://schemas.microsoft.com/office/powerpoint/2010/main" val="3233540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Internally, the CPU can implement subtraction as a combination of negation and addition.</a:t>
            </a:r>
            <a:endParaRPr lang="ro-RO" dirty="0" smtClean="0"/>
          </a:p>
          <a:p>
            <a:pPr marL="0" indent="0">
              <a:buNone/>
            </a:pPr>
            <a:endParaRPr lang="ro-RO"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Palatino Linotype" panose="02040502050505030304" pitchFamily="18" charset="0"/>
              </a:rPr>
              <a:t>The Carry, Zero, Sign, Overflow, Auxiliary Carry, and Parity flags are changed according</a:t>
            </a:r>
            <a:r>
              <a:rPr lang="ro-RO" sz="1200" dirty="0" smtClean="0">
                <a:latin typeface="Palatino Linotype" panose="02040502050505030304" pitchFamily="18" charset="0"/>
              </a:rPr>
              <a:t> </a:t>
            </a:r>
            <a:r>
              <a:rPr lang="en-US" sz="1200" dirty="0" smtClean="0">
                <a:latin typeface="Palatino Linotype" panose="02040502050505030304" pitchFamily="18" charset="0"/>
              </a:rPr>
              <a:t>to the value that is placed in the destination operand.</a:t>
            </a:r>
            <a:endParaRPr lang="ro-RO" sz="1200" dirty="0" smtClean="0">
              <a:latin typeface="Palatino Linotype" panose="02040502050505030304" pitchFamily="18" charset="0"/>
            </a:endParaRPr>
          </a:p>
          <a:p>
            <a:pPr marL="0" indent="0">
              <a:buNone/>
            </a:pPr>
            <a:endParaRPr lang="ro-RO" dirty="0" smtClean="0"/>
          </a:p>
          <a:p>
            <a:pPr marL="0" indent="0" algn="just">
              <a:buNone/>
            </a:pPr>
            <a:r>
              <a:rPr lang="en-US" sz="1200" dirty="0" smtClean="0">
                <a:latin typeface="Palatino Linotype" panose="02040502050505030304" pitchFamily="18" charset="0"/>
              </a:rPr>
              <a:t>A subtract operation sets the Carry flag when a larger</a:t>
            </a:r>
            <a:r>
              <a:rPr lang="ro-RO" sz="1200" dirty="0" smtClean="0">
                <a:latin typeface="Palatino Linotype" panose="02040502050505030304" pitchFamily="18" charset="0"/>
              </a:rPr>
              <a:t> </a:t>
            </a:r>
            <a:r>
              <a:rPr lang="en-US" sz="1200" dirty="0" smtClean="0">
                <a:latin typeface="Palatino Linotype" panose="02040502050505030304" pitchFamily="18" charset="0"/>
              </a:rPr>
              <a:t>unsigned integer is subtracted from a smaller one.</a:t>
            </a:r>
            <a:endParaRPr lang="ro-RO" sz="1200" dirty="0" smtClean="0">
              <a:latin typeface="Palatino Linotype" panose="02040502050505030304" pitchFamily="18" charset="0"/>
            </a:endParaRPr>
          </a:p>
          <a:p>
            <a:pPr marL="0" indent="0" algn="just">
              <a:buNone/>
            </a:pPr>
            <a:r>
              <a:rPr lang="ro-RO" sz="1200" b="1" i="1" dirty="0" smtClean="0">
                <a:latin typeface="Palatino Linotype" panose="02040502050505030304" pitchFamily="18" charset="0"/>
              </a:rPr>
              <a:t>Example:</a:t>
            </a:r>
          </a:p>
          <a:p>
            <a:pPr marL="0" indent="0" algn="just">
              <a:buNone/>
            </a:pPr>
            <a:r>
              <a:rPr lang="ro-RO" sz="1200" dirty="0" smtClean="0">
                <a:latin typeface="Palatino Linotype" panose="02040502050505030304" pitchFamily="18" charset="0"/>
              </a:rPr>
              <a:t>mov al,1</a:t>
            </a:r>
          </a:p>
          <a:p>
            <a:pPr marL="0" indent="0" algn="just">
              <a:buNone/>
            </a:pPr>
            <a:r>
              <a:rPr lang="ro-RO" sz="1200" dirty="0" smtClean="0">
                <a:latin typeface="Palatino Linotype" panose="02040502050505030304" pitchFamily="18" charset="0"/>
              </a:rPr>
              <a:t>sub al,2 ; AL = FFh, CF = 1</a:t>
            </a:r>
          </a:p>
          <a:p>
            <a:pPr marL="0" indent="0">
              <a:buNone/>
            </a:pPr>
            <a:endParaRPr lang="en-US" dirty="0" smtClean="0"/>
          </a:p>
          <a:p>
            <a:pPr marL="0" indent="0">
              <a:buNone/>
            </a:pPr>
            <a:endParaRPr lang="en-US" dirty="0" smtClean="0"/>
          </a:p>
        </p:txBody>
      </p:sp>
      <p:sp>
        <p:nvSpPr>
          <p:cNvPr id="4" name="Slide Number Placeholder 3"/>
          <p:cNvSpPr>
            <a:spLocks noGrp="1"/>
          </p:cNvSpPr>
          <p:nvPr>
            <p:ph type="sldNum" sz="quarter" idx="10"/>
          </p:nvPr>
        </p:nvSpPr>
        <p:spPr/>
        <p:txBody>
          <a:bodyPr/>
          <a:lstStyle/>
          <a:p>
            <a:fld id="{80859833-4081-4C2E-9D6C-96B580E419C9}" type="slidenum">
              <a:rPr lang="ro-RO" smtClean="0"/>
              <a:t>8</a:t>
            </a:fld>
            <a:endParaRPr lang="ro-RO"/>
          </a:p>
        </p:txBody>
      </p:sp>
    </p:spTree>
    <p:extLst>
      <p:ext uri="{BB962C8B-B14F-4D97-AF65-F5344CB8AC3E}">
        <p14:creationId xmlns:p14="http://schemas.microsoft.com/office/powerpoint/2010/main" val="409124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ro-RO" dirty="0"/>
          </a:p>
        </p:txBody>
      </p:sp>
      <p:sp>
        <p:nvSpPr>
          <p:cNvPr id="4" name="Slide Number Placeholder 3"/>
          <p:cNvSpPr>
            <a:spLocks noGrp="1"/>
          </p:cNvSpPr>
          <p:nvPr>
            <p:ph type="sldNum" sz="quarter" idx="10"/>
          </p:nvPr>
        </p:nvSpPr>
        <p:spPr/>
        <p:txBody>
          <a:bodyPr/>
          <a:lstStyle/>
          <a:p>
            <a:fld id="{80859833-4081-4C2E-9D6C-96B580E419C9}" type="slidenum">
              <a:rPr lang="ro-RO" smtClean="0"/>
              <a:t>12</a:t>
            </a:fld>
            <a:endParaRPr lang="ro-RO"/>
          </a:p>
        </p:txBody>
      </p:sp>
    </p:spTree>
    <p:extLst>
      <p:ext uri="{BB962C8B-B14F-4D97-AF65-F5344CB8AC3E}">
        <p14:creationId xmlns:p14="http://schemas.microsoft.com/office/powerpoint/2010/main" val="1820363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smtClean="0">
                <a:latin typeface="Palatino Linotype" panose="02040502050505030304" pitchFamily="18" charset="0"/>
              </a:rPr>
              <a:t>The Zero flag is set when the result of an arithmetic operation is zero. </a:t>
            </a:r>
            <a:endParaRPr lang="ro-RO" sz="1200" dirty="0" smtClean="0">
              <a:latin typeface="Palatino Linotype" panose="02040502050505030304" pitchFamily="18" charset="0"/>
            </a:endParaRPr>
          </a:p>
          <a:p>
            <a:pPr marL="0" indent="0">
              <a:buNone/>
            </a:pPr>
            <a:r>
              <a:rPr lang="en-US" sz="1200" dirty="0" smtClean="0">
                <a:latin typeface="Palatino Linotype" panose="02040502050505030304" pitchFamily="18" charset="0"/>
              </a:rPr>
              <a:t>The following examples</a:t>
            </a:r>
            <a:r>
              <a:rPr lang="ro-RO" sz="1200" dirty="0" smtClean="0">
                <a:latin typeface="Palatino Linotype" panose="02040502050505030304" pitchFamily="18" charset="0"/>
              </a:rPr>
              <a:t> </a:t>
            </a:r>
            <a:r>
              <a:rPr lang="en-US" sz="1200" dirty="0" smtClean="0">
                <a:latin typeface="Palatino Linotype" panose="02040502050505030304" pitchFamily="18" charset="0"/>
              </a:rPr>
              <a:t>show the state of the destination register and Zero flag after executing the SUB, INC, and DEC</a:t>
            </a:r>
            <a:r>
              <a:rPr lang="ro-RO" sz="1200" dirty="0" smtClean="0">
                <a:latin typeface="Palatino Linotype" panose="02040502050505030304" pitchFamily="18" charset="0"/>
              </a:rPr>
              <a:t> instructions:</a:t>
            </a:r>
          </a:p>
          <a:p>
            <a:pPr marL="0" indent="0">
              <a:buNone/>
            </a:pPr>
            <a:r>
              <a:rPr lang="ro-RO" sz="1200" i="1" dirty="0" smtClean="0">
                <a:latin typeface="Palatino Linotype" panose="02040502050505030304" pitchFamily="18" charset="0"/>
              </a:rPr>
              <a:t>Example1</a:t>
            </a:r>
          </a:p>
          <a:p>
            <a:r>
              <a:rPr lang="ro-RO" sz="1200" dirty="0" smtClean="0">
                <a:latin typeface="Palatino Linotype" panose="02040502050505030304" pitchFamily="18" charset="0"/>
              </a:rPr>
              <a:t>mov ecx, 1</a:t>
            </a:r>
          </a:p>
          <a:p>
            <a:r>
              <a:rPr lang="ro-RO" sz="1200" dirty="0" smtClean="0">
                <a:latin typeface="Palatino Linotype" panose="02040502050505030304" pitchFamily="18" charset="0"/>
              </a:rPr>
              <a:t>sub ecx, 1 ; ECX = 0, ZF = 1</a:t>
            </a:r>
          </a:p>
          <a:p>
            <a:pPr marL="0" indent="0">
              <a:buNone/>
            </a:pPr>
            <a:r>
              <a:rPr lang="ro-RO" sz="1200" i="1" dirty="0" smtClean="0">
                <a:latin typeface="Palatino Linotype" panose="02040502050505030304" pitchFamily="18" charset="0"/>
              </a:rPr>
              <a:t>Example 2</a:t>
            </a:r>
          </a:p>
          <a:p>
            <a:r>
              <a:rPr lang="ro-RO" sz="1200" dirty="0" smtClean="0">
                <a:latin typeface="Palatino Linotype" panose="02040502050505030304" pitchFamily="18" charset="0"/>
              </a:rPr>
              <a:t>mov eax, 0FFFFFFFFh</a:t>
            </a:r>
          </a:p>
          <a:p>
            <a:r>
              <a:rPr lang="fr-FR" sz="1200" dirty="0" err="1" smtClean="0">
                <a:latin typeface="Palatino Linotype" panose="02040502050505030304" pitchFamily="18" charset="0"/>
              </a:rPr>
              <a:t>inc</a:t>
            </a:r>
            <a:r>
              <a:rPr lang="fr-FR" sz="1200" dirty="0" smtClean="0">
                <a:latin typeface="Palatino Linotype" panose="02040502050505030304" pitchFamily="18" charset="0"/>
              </a:rPr>
              <a:t> </a:t>
            </a:r>
            <a:r>
              <a:rPr lang="fr-FR" sz="1200" dirty="0" err="1" smtClean="0">
                <a:latin typeface="Palatino Linotype" panose="02040502050505030304" pitchFamily="18" charset="0"/>
              </a:rPr>
              <a:t>eax</a:t>
            </a:r>
            <a:r>
              <a:rPr lang="fr-FR" sz="1200" dirty="0" smtClean="0">
                <a:latin typeface="Palatino Linotype" panose="02040502050505030304" pitchFamily="18" charset="0"/>
              </a:rPr>
              <a:t> ; EAX = 0, ZF = 1</a:t>
            </a:r>
          </a:p>
          <a:p>
            <a:r>
              <a:rPr lang="fr-FR" sz="1200" dirty="0" err="1" smtClean="0">
                <a:latin typeface="Palatino Linotype" panose="02040502050505030304" pitchFamily="18" charset="0"/>
              </a:rPr>
              <a:t>inc</a:t>
            </a:r>
            <a:r>
              <a:rPr lang="fr-FR" sz="1200" dirty="0" smtClean="0">
                <a:latin typeface="Palatino Linotype" panose="02040502050505030304" pitchFamily="18" charset="0"/>
              </a:rPr>
              <a:t> </a:t>
            </a:r>
            <a:r>
              <a:rPr lang="fr-FR" sz="1200" dirty="0" err="1" smtClean="0">
                <a:latin typeface="Palatino Linotype" panose="02040502050505030304" pitchFamily="18" charset="0"/>
              </a:rPr>
              <a:t>eax</a:t>
            </a:r>
            <a:r>
              <a:rPr lang="fr-FR" sz="1200" dirty="0" smtClean="0">
                <a:latin typeface="Palatino Linotype" panose="02040502050505030304" pitchFamily="18" charset="0"/>
              </a:rPr>
              <a:t> ; EAX = 1, ZF = 0</a:t>
            </a:r>
          </a:p>
          <a:p>
            <a:r>
              <a:rPr lang="ro-RO" sz="1200" dirty="0" smtClean="0">
                <a:latin typeface="Palatino Linotype" panose="02040502050505030304" pitchFamily="18" charset="0"/>
              </a:rPr>
              <a:t>dec eax ; EAX = 0, ZF = 1</a:t>
            </a:r>
          </a:p>
          <a:p>
            <a:r>
              <a:rPr lang="ro-RO" dirty="0" smtClean="0"/>
              <a:t>So if the rezult</a:t>
            </a:r>
            <a:r>
              <a:rPr lang="ro-RO" baseline="0" dirty="0" smtClean="0"/>
              <a:t> of the operation is 0, the ZF is set, so ZF=1</a:t>
            </a:r>
            <a:endParaRPr lang="ro-RO" dirty="0"/>
          </a:p>
        </p:txBody>
      </p:sp>
      <p:sp>
        <p:nvSpPr>
          <p:cNvPr id="4" name="Slide Number Placeholder 3"/>
          <p:cNvSpPr>
            <a:spLocks noGrp="1"/>
          </p:cNvSpPr>
          <p:nvPr>
            <p:ph type="sldNum" sz="quarter" idx="10"/>
          </p:nvPr>
        </p:nvSpPr>
        <p:spPr/>
        <p:txBody>
          <a:bodyPr/>
          <a:lstStyle/>
          <a:p>
            <a:fld id="{80859833-4081-4C2E-9D6C-96B580E419C9}" type="slidenum">
              <a:rPr lang="ro-RO" smtClean="0"/>
              <a:t>14</a:t>
            </a:fld>
            <a:endParaRPr lang="ro-RO"/>
          </a:p>
        </p:txBody>
      </p:sp>
    </p:spTree>
    <p:extLst>
      <p:ext uri="{BB962C8B-B14F-4D97-AF65-F5344CB8AC3E}">
        <p14:creationId xmlns:p14="http://schemas.microsoft.com/office/powerpoint/2010/main" val="2135747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o-RO" dirty="0"/>
          </a:p>
        </p:txBody>
      </p:sp>
      <p:sp>
        <p:nvSpPr>
          <p:cNvPr id="4" name="Slide Number Placeholder 3"/>
          <p:cNvSpPr>
            <a:spLocks noGrp="1"/>
          </p:cNvSpPr>
          <p:nvPr>
            <p:ph type="sldNum" sz="quarter" idx="10"/>
          </p:nvPr>
        </p:nvSpPr>
        <p:spPr/>
        <p:txBody>
          <a:bodyPr/>
          <a:lstStyle/>
          <a:p>
            <a:fld id="{80859833-4081-4C2E-9D6C-96B580E419C9}" type="slidenum">
              <a:rPr lang="ro-RO" smtClean="0"/>
              <a:t>15</a:t>
            </a:fld>
            <a:endParaRPr lang="ro-RO"/>
          </a:p>
        </p:txBody>
      </p:sp>
    </p:spTree>
    <p:extLst>
      <p:ext uri="{BB962C8B-B14F-4D97-AF65-F5344CB8AC3E}">
        <p14:creationId xmlns:p14="http://schemas.microsoft.com/office/powerpoint/2010/main" val="2497873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Overflow flag is set when the result of a signed arithmetic operation overflows</a:t>
            </a:r>
            <a:r>
              <a:rPr lang="ro-RO"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or underflows the destination operand</a:t>
            </a:r>
            <a:endParaRPr lang="ro-RO"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For example, we know that the</a:t>
            </a:r>
            <a:r>
              <a:rPr lang="ro-RO"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largest possible integer signed byte value is 127; adding 1 to it causes overflow:</a:t>
            </a:r>
          </a:p>
          <a:p>
            <a:r>
              <a:rPr lang="ro-RO" sz="1200" b="0" i="0" u="none" strike="noStrike" kern="1200" baseline="0" dirty="0" smtClean="0">
                <a:solidFill>
                  <a:schemeClr val="tx1"/>
                </a:solidFill>
                <a:latin typeface="+mn-lt"/>
                <a:ea typeface="+mn-ea"/>
                <a:cs typeface="+mn-cs"/>
              </a:rPr>
              <a:t>mov al,+127</a:t>
            </a:r>
          </a:p>
          <a:p>
            <a:r>
              <a:rPr lang="ro-RO" sz="1200" b="0" i="0" u="none" strike="noStrike" kern="1200" baseline="0" dirty="0" smtClean="0">
                <a:solidFill>
                  <a:schemeClr val="tx1"/>
                </a:solidFill>
                <a:latin typeface="+mn-lt"/>
                <a:ea typeface="+mn-ea"/>
                <a:cs typeface="+mn-cs"/>
              </a:rPr>
              <a:t>add al,1 ; OF = 1</a:t>
            </a:r>
          </a:p>
          <a:p>
            <a:endParaRPr lang="ro-RO"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Similarly, the smallest possible negative integer byte value is 128. Subtracting 1 from it causes</a:t>
            </a:r>
            <a:r>
              <a:rPr lang="ro-RO" sz="1200" b="0" i="0" u="none" strike="noStrike" kern="1200" baseline="0" dirty="0" smtClean="0">
                <a:solidFill>
                  <a:schemeClr val="tx1"/>
                </a:solidFill>
                <a:latin typeface="+mn-lt"/>
                <a:ea typeface="+mn-ea"/>
                <a:cs typeface="+mn-cs"/>
              </a:rPr>
              <a:t> </a:t>
            </a:r>
            <a:r>
              <a:rPr lang="en-US" sz="1200" b="0" i="0" u="none" strike="noStrike" kern="1200" baseline="0" dirty="0" smtClean="0">
                <a:solidFill>
                  <a:schemeClr val="tx1"/>
                </a:solidFill>
                <a:latin typeface="+mn-lt"/>
                <a:ea typeface="+mn-ea"/>
                <a:cs typeface="+mn-cs"/>
              </a:rPr>
              <a:t>underflow. </a:t>
            </a:r>
            <a:endParaRPr lang="ro-RO"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The destination operand value does not hold a valid arithmetic result, and the Overflow</a:t>
            </a:r>
            <a:r>
              <a:rPr lang="ro-RO" sz="1200" b="0" i="0" u="none" strike="noStrike" kern="1200" baseline="0" dirty="0" smtClean="0">
                <a:solidFill>
                  <a:schemeClr val="tx1"/>
                </a:solidFill>
                <a:latin typeface="+mn-lt"/>
                <a:ea typeface="+mn-ea"/>
                <a:cs typeface="+mn-cs"/>
              </a:rPr>
              <a:t> flag is set:</a:t>
            </a:r>
          </a:p>
          <a:p>
            <a:r>
              <a:rPr lang="ro-RO" sz="1200" b="0" i="0" u="none" strike="noStrike" kern="1200" baseline="0" dirty="0" smtClean="0">
                <a:solidFill>
                  <a:schemeClr val="tx1"/>
                </a:solidFill>
                <a:latin typeface="+mn-lt"/>
                <a:ea typeface="+mn-ea"/>
                <a:cs typeface="+mn-cs"/>
              </a:rPr>
              <a:t>mov al,-128</a:t>
            </a:r>
          </a:p>
          <a:p>
            <a:r>
              <a:rPr lang="ro-RO" sz="1200" b="0" i="0" u="none" strike="noStrike" kern="1200" baseline="0" dirty="0" smtClean="0">
                <a:solidFill>
                  <a:schemeClr val="tx1"/>
                </a:solidFill>
                <a:latin typeface="+mn-lt"/>
                <a:ea typeface="+mn-ea"/>
                <a:cs typeface="+mn-cs"/>
              </a:rPr>
              <a:t>sub al,1 ; OF = 1</a:t>
            </a:r>
            <a:endParaRPr lang="ro-RO" dirty="0"/>
          </a:p>
        </p:txBody>
      </p:sp>
      <p:sp>
        <p:nvSpPr>
          <p:cNvPr id="4" name="Slide Number Placeholder 3"/>
          <p:cNvSpPr>
            <a:spLocks noGrp="1"/>
          </p:cNvSpPr>
          <p:nvPr>
            <p:ph type="sldNum" sz="quarter" idx="10"/>
          </p:nvPr>
        </p:nvSpPr>
        <p:spPr/>
        <p:txBody>
          <a:bodyPr/>
          <a:lstStyle/>
          <a:p>
            <a:fld id="{80859833-4081-4C2E-9D6C-96B580E419C9}" type="slidenum">
              <a:rPr lang="ro-RO" smtClean="0"/>
              <a:t>17</a:t>
            </a:fld>
            <a:endParaRPr lang="ro-RO"/>
          </a:p>
        </p:txBody>
      </p:sp>
    </p:spTree>
    <p:extLst>
      <p:ext uri="{BB962C8B-B14F-4D97-AF65-F5344CB8AC3E}">
        <p14:creationId xmlns:p14="http://schemas.microsoft.com/office/powerpoint/2010/main" val="836887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4000" b="1">
                <a:latin typeface="Palatino Linotype" panose="02040502050505030304" pitchFamily="18" charset="0"/>
              </a:defRPr>
            </a:lvl1pPr>
          </a:lstStyle>
          <a:p>
            <a:r>
              <a:rPr lang="en-US" dirty="0" smtClean="0"/>
              <a:t>Click to edit Master title style</a:t>
            </a:r>
            <a:endParaRPr lang="ro-RO"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000">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ro-RO" dirty="0"/>
          </a:p>
        </p:txBody>
      </p:sp>
      <p:sp>
        <p:nvSpPr>
          <p:cNvPr id="4" name="Date Placeholder 3"/>
          <p:cNvSpPr>
            <a:spLocks noGrp="1"/>
          </p:cNvSpPr>
          <p:nvPr>
            <p:ph type="dt" sz="half" idx="10"/>
          </p:nvPr>
        </p:nvSpPr>
        <p:spPr/>
        <p:txBody>
          <a:bodyPr/>
          <a:lstStyle/>
          <a:p>
            <a:fld id="{A3771F29-533E-415C-A10C-6814A58B08E2}" type="datetimeFigureOut">
              <a:rPr lang="ro-RO" smtClean="0"/>
              <a:t>14.10.2024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F940A54-B282-43E4-9A3A-DF00ECF57212}" type="slidenum">
              <a:rPr lang="ro-RO" smtClean="0"/>
              <a:t>‹#›</a:t>
            </a:fld>
            <a:endParaRPr lang="ro-RO"/>
          </a:p>
        </p:txBody>
      </p:sp>
    </p:spTree>
    <p:extLst>
      <p:ext uri="{BB962C8B-B14F-4D97-AF65-F5344CB8AC3E}">
        <p14:creationId xmlns:p14="http://schemas.microsoft.com/office/powerpoint/2010/main" val="1016798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A3771F29-533E-415C-A10C-6814A58B08E2}" type="datetimeFigureOut">
              <a:rPr lang="ro-RO" smtClean="0"/>
              <a:t>14.10.2024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F940A54-B282-43E4-9A3A-DF00ECF57212}" type="slidenum">
              <a:rPr lang="ro-RO" smtClean="0"/>
              <a:t>‹#›</a:t>
            </a:fld>
            <a:endParaRPr lang="ro-RO"/>
          </a:p>
        </p:txBody>
      </p:sp>
    </p:spTree>
    <p:extLst>
      <p:ext uri="{BB962C8B-B14F-4D97-AF65-F5344CB8AC3E}">
        <p14:creationId xmlns:p14="http://schemas.microsoft.com/office/powerpoint/2010/main" val="127966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o-RO"/>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10"/>
          </p:nvPr>
        </p:nvSpPr>
        <p:spPr/>
        <p:txBody>
          <a:bodyPr/>
          <a:lstStyle/>
          <a:p>
            <a:fld id="{A3771F29-533E-415C-A10C-6814A58B08E2}" type="datetimeFigureOut">
              <a:rPr lang="ro-RO" smtClean="0"/>
              <a:t>14.10.2024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F940A54-B282-43E4-9A3A-DF00ECF57212}" type="slidenum">
              <a:rPr lang="ro-RO" smtClean="0"/>
              <a:t>‹#›</a:t>
            </a:fld>
            <a:endParaRPr lang="ro-RO"/>
          </a:p>
        </p:txBody>
      </p:sp>
    </p:spTree>
    <p:extLst>
      <p:ext uri="{BB962C8B-B14F-4D97-AF65-F5344CB8AC3E}">
        <p14:creationId xmlns:p14="http://schemas.microsoft.com/office/powerpoint/2010/main" val="35933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1">
                <a:latin typeface="Palatino Linotype" panose="02040502050505030304" pitchFamily="18" charset="0"/>
              </a:defRPr>
            </a:lvl1pPr>
          </a:lstStyle>
          <a:p>
            <a:r>
              <a:rPr lang="en-US" dirty="0" smtClean="0"/>
              <a:t>Click to edit Master title style</a:t>
            </a:r>
            <a:endParaRPr lang="ro-RO" dirty="0"/>
          </a:p>
        </p:txBody>
      </p:sp>
      <p:sp>
        <p:nvSpPr>
          <p:cNvPr id="3" name="Content Placeholder 2"/>
          <p:cNvSpPr>
            <a:spLocks noGrp="1"/>
          </p:cNvSpPr>
          <p:nvPr>
            <p:ph idx="1"/>
          </p:nvPr>
        </p:nvSpPr>
        <p:spPr/>
        <p:txBody>
          <a:bodyPr>
            <a:normAutofit/>
          </a:bodyPr>
          <a:lstStyle>
            <a:lvl1pPr>
              <a:defRPr sz="2000">
                <a:latin typeface="Palatino Linotype" panose="02040502050505030304" pitchFamily="18" charset="0"/>
              </a:defRPr>
            </a:lvl1pPr>
            <a:lvl2pPr>
              <a:defRPr sz="2000">
                <a:latin typeface="Palatino Linotype" panose="02040502050505030304" pitchFamily="18" charset="0"/>
              </a:defRPr>
            </a:lvl2pPr>
            <a:lvl3pPr>
              <a:defRPr sz="2000">
                <a:latin typeface="Palatino Linotype" panose="02040502050505030304" pitchFamily="18" charset="0"/>
              </a:defRPr>
            </a:lvl3pPr>
            <a:lvl4pPr>
              <a:defRPr sz="2000">
                <a:latin typeface="Palatino Linotype" panose="02040502050505030304" pitchFamily="18" charset="0"/>
              </a:defRPr>
            </a:lvl4pPr>
            <a:lvl5pPr>
              <a:defRPr sz="2000">
                <a:latin typeface="Palatino Linotype" panose="02040502050505030304" pitchFamily="18"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ro-RO" dirty="0"/>
          </a:p>
        </p:txBody>
      </p:sp>
      <p:sp>
        <p:nvSpPr>
          <p:cNvPr id="4" name="Date Placeholder 3"/>
          <p:cNvSpPr>
            <a:spLocks noGrp="1"/>
          </p:cNvSpPr>
          <p:nvPr>
            <p:ph type="dt" sz="half" idx="10"/>
          </p:nvPr>
        </p:nvSpPr>
        <p:spPr/>
        <p:txBody>
          <a:bodyPr/>
          <a:lstStyle/>
          <a:p>
            <a:endParaRPr lang="ro-RO" dirty="0"/>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lvl1pPr>
              <a:defRPr/>
            </a:lvl1pPr>
          </a:lstStyle>
          <a:p>
            <a:fld id="{49B325A4-57EB-43EA-92F6-A263C141E288}" type="slidenum">
              <a:rPr lang="ro-RO" smtClean="0"/>
              <a:pPr/>
              <a:t>‹#›</a:t>
            </a:fld>
            <a:endParaRPr lang="ro-RO" dirty="0"/>
          </a:p>
        </p:txBody>
      </p:sp>
    </p:spTree>
    <p:extLst>
      <p:ext uri="{BB962C8B-B14F-4D97-AF65-F5344CB8AC3E}">
        <p14:creationId xmlns:p14="http://schemas.microsoft.com/office/powerpoint/2010/main" val="1566614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ro-RO"/>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3771F29-533E-415C-A10C-6814A58B08E2}" type="datetimeFigureOut">
              <a:rPr lang="ro-RO" smtClean="0"/>
              <a:t>14.10.2024</a:t>
            </a:fld>
            <a:endParaRPr lang="ro-RO"/>
          </a:p>
        </p:txBody>
      </p:sp>
      <p:sp>
        <p:nvSpPr>
          <p:cNvPr id="5" name="Footer Placeholder 4"/>
          <p:cNvSpPr>
            <a:spLocks noGrp="1"/>
          </p:cNvSpPr>
          <p:nvPr>
            <p:ph type="ftr" sz="quarter" idx="11"/>
          </p:nvPr>
        </p:nvSpPr>
        <p:spPr/>
        <p:txBody>
          <a:bodyPr/>
          <a:lstStyle/>
          <a:p>
            <a:endParaRPr lang="ro-RO"/>
          </a:p>
        </p:txBody>
      </p:sp>
      <p:sp>
        <p:nvSpPr>
          <p:cNvPr id="6" name="Slide Number Placeholder 5"/>
          <p:cNvSpPr>
            <a:spLocks noGrp="1"/>
          </p:cNvSpPr>
          <p:nvPr>
            <p:ph type="sldNum" sz="quarter" idx="12"/>
          </p:nvPr>
        </p:nvSpPr>
        <p:spPr/>
        <p:txBody>
          <a:bodyPr/>
          <a:lstStyle/>
          <a:p>
            <a:fld id="{EF940A54-B282-43E4-9A3A-DF00ECF57212}" type="slidenum">
              <a:rPr lang="ro-RO" smtClean="0"/>
              <a:t>‹#›</a:t>
            </a:fld>
            <a:endParaRPr lang="ro-RO"/>
          </a:p>
        </p:txBody>
      </p:sp>
    </p:spTree>
    <p:extLst>
      <p:ext uri="{BB962C8B-B14F-4D97-AF65-F5344CB8AC3E}">
        <p14:creationId xmlns:p14="http://schemas.microsoft.com/office/powerpoint/2010/main" val="394547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Date Placeholder 4"/>
          <p:cNvSpPr>
            <a:spLocks noGrp="1"/>
          </p:cNvSpPr>
          <p:nvPr>
            <p:ph type="dt" sz="half" idx="10"/>
          </p:nvPr>
        </p:nvSpPr>
        <p:spPr/>
        <p:txBody>
          <a:bodyPr/>
          <a:lstStyle/>
          <a:p>
            <a:fld id="{A3771F29-533E-415C-A10C-6814A58B08E2}" type="datetimeFigureOut">
              <a:rPr lang="ro-RO" smtClean="0"/>
              <a:t>14.10.2024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EF940A54-B282-43E4-9A3A-DF00ECF57212}" type="slidenum">
              <a:rPr lang="ro-RO" smtClean="0"/>
              <a:t>‹#›</a:t>
            </a:fld>
            <a:endParaRPr lang="ro-RO"/>
          </a:p>
        </p:txBody>
      </p:sp>
    </p:spTree>
    <p:extLst>
      <p:ext uri="{BB962C8B-B14F-4D97-AF65-F5344CB8AC3E}">
        <p14:creationId xmlns:p14="http://schemas.microsoft.com/office/powerpoint/2010/main" val="2181890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o-RO"/>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7" name="Date Placeholder 6"/>
          <p:cNvSpPr>
            <a:spLocks noGrp="1"/>
          </p:cNvSpPr>
          <p:nvPr>
            <p:ph type="dt" sz="half" idx="10"/>
          </p:nvPr>
        </p:nvSpPr>
        <p:spPr/>
        <p:txBody>
          <a:bodyPr/>
          <a:lstStyle/>
          <a:p>
            <a:fld id="{A3771F29-533E-415C-A10C-6814A58B08E2}" type="datetimeFigureOut">
              <a:rPr lang="ro-RO" smtClean="0"/>
              <a:t>14.10.2024</a:t>
            </a:fld>
            <a:endParaRPr lang="ro-RO"/>
          </a:p>
        </p:txBody>
      </p:sp>
      <p:sp>
        <p:nvSpPr>
          <p:cNvPr id="8" name="Footer Placeholder 7"/>
          <p:cNvSpPr>
            <a:spLocks noGrp="1"/>
          </p:cNvSpPr>
          <p:nvPr>
            <p:ph type="ftr" sz="quarter" idx="11"/>
          </p:nvPr>
        </p:nvSpPr>
        <p:spPr/>
        <p:txBody>
          <a:bodyPr/>
          <a:lstStyle/>
          <a:p>
            <a:endParaRPr lang="ro-RO"/>
          </a:p>
        </p:txBody>
      </p:sp>
      <p:sp>
        <p:nvSpPr>
          <p:cNvPr id="9" name="Slide Number Placeholder 8"/>
          <p:cNvSpPr>
            <a:spLocks noGrp="1"/>
          </p:cNvSpPr>
          <p:nvPr>
            <p:ph type="sldNum" sz="quarter" idx="12"/>
          </p:nvPr>
        </p:nvSpPr>
        <p:spPr/>
        <p:txBody>
          <a:bodyPr/>
          <a:lstStyle/>
          <a:p>
            <a:fld id="{EF940A54-B282-43E4-9A3A-DF00ECF57212}" type="slidenum">
              <a:rPr lang="ro-RO" smtClean="0"/>
              <a:t>‹#›</a:t>
            </a:fld>
            <a:endParaRPr lang="ro-RO"/>
          </a:p>
        </p:txBody>
      </p:sp>
    </p:spTree>
    <p:extLst>
      <p:ext uri="{BB962C8B-B14F-4D97-AF65-F5344CB8AC3E}">
        <p14:creationId xmlns:p14="http://schemas.microsoft.com/office/powerpoint/2010/main" val="2470240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o-RO"/>
          </a:p>
        </p:txBody>
      </p:sp>
      <p:sp>
        <p:nvSpPr>
          <p:cNvPr id="3" name="Date Placeholder 2"/>
          <p:cNvSpPr>
            <a:spLocks noGrp="1"/>
          </p:cNvSpPr>
          <p:nvPr>
            <p:ph type="dt" sz="half" idx="10"/>
          </p:nvPr>
        </p:nvSpPr>
        <p:spPr/>
        <p:txBody>
          <a:bodyPr/>
          <a:lstStyle/>
          <a:p>
            <a:fld id="{A3771F29-533E-415C-A10C-6814A58B08E2}" type="datetimeFigureOut">
              <a:rPr lang="ro-RO" smtClean="0"/>
              <a:t>14.10.2024</a:t>
            </a:fld>
            <a:endParaRPr lang="ro-RO"/>
          </a:p>
        </p:txBody>
      </p:sp>
      <p:sp>
        <p:nvSpPr>
          <p:cNvPr id="4" name="Footer Placeholder 3"/>
          <p:cNvSpPr>
            <a:spLocks noGrp="1"/>
          </p:cNvSpPr>
          <p:nvPr>
            <p:ph type="ftr" sz="quarter" idx="11"/>
          </p:nvPr>
        </p:nvSpPr>
        <p:spPr/>
        <p:txBody>
          <a:bodyPr/>
          <a:lstStyle/>
          <a:p>
            <a:endParaRPr lang="ro-RO"/>
          </a:p>
        </p:txBody>
      </p:sp>
      <p:sp>
        <p:nvSpPr>
          <p:cNvPr id="5" name="Slide Number Placeholder 4"/>
          <p:cNvSpPr>
            <a:spLocks noGrp="1"/>
          </p:cNvSpPr>
          <p:nvPr>
            <p:ph type="sldNum" sz="quarter" idx="12"/>
          </p:nvPr>
        </p:nvSpPr>
        <p:spPr/>
        <p:txBody>
          <a:bodyPr/>
          <a:lstStyle/>
          <a:p>
            <a:fld id="{EF940A54-B282-43E4-9A3A-DF00ECF57212}" type="slidenum">
              <a:rPr lang="ro-RO" smtClean="0"/>
              <a:t>‹#›</a:t>
            </a:fld>
            <a:endParaRPr lang="ro-RO"/>
          </a:p>
        </p:txBody>
      </p:sp>
    </p:spTree>
    <p:extLst>
      <p:ext uri="{BB962C8B-B14F-4D97-AF65-F5344CB8AC3E}">
        <p14:creationId xmlns:p14="http://schemas.microsoft.com/office/powerpoint/2010/main" val="3757395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771F29-533E-415C-A10C-6814A58B08E2}" type="datetimeFigureOut">
              <a:rPr lang="ro-RO" smtClean="0"/>
              <a:t>14.10.2024</a:t>
            </a:fld>
            <a:endParaRPr lang="ro-RO"/>
          </a:p>
        </p:txBody>
      </p:sp>
      <p:sp>
        <p:nvSpPr>
          <p:cNvPr id="3" name="Footer Placeholder 2"/>
          <p:cNvSpPr>
            <a:spLocks noGrp="1"/>
          </p:cNvSpPr>
          <p:nvPr>
            <p:ph type="ftr" sz="quarter" idx="11"/>
          </p:nvPr>
        </p:nvSpPr>
        <p:spPr/>
        <p:txBody>
          <a:bodyPr/>
          <a:lstStyle/>
          <a:p>
            <a:endParaRPr lang="ro-RO"/>
          </a:p>
        </p:txBody>
      </p:sp>
      <p:sp>
        <p:nvSpPr>
          <p:cNvPr id="4" name="Slide Number Placeholder 3"/>
          <p:cNvSpPr>
            <a:spLocks noGrp="1"/>
          </p:cNvSpPr>
          <p:nvPr>
            <p:ph type="sldNum" sz="quarter" idx="12"/>
          </p:nvPr>
        </p:nvSpPr>
        <p:spPr/>
        <p:txBody>
          <a:bodyPr/>
          <a:lstStyle/>
          <a:p>
            <a:fld id="{EF940A54-B282-43E4-9A3A-DF00ECF57212}" type="slidenum">
              <a:rPr lang="ro-RO" smtClean="0"/>
              <a:t>‹#›</a:t>
            </a:fld>
            <a:endParaRPr lang="ro-RO"/>
          </a:p>
        </p:txBody>
      </p:sp>
    </p:spTree>
    <p:extLst>
      <p:ext uri="{BB962C8B-B14F-4D97-AF65-F5344CB8AC3E}">
        <p14:creationId xmlns:p14="http://schemas.microsoft.com/office/powerpoint/2010/main" val="2535666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771F29-533E-415C-A10C-6814A58B08E2}" type="datetimeFigureOut">
              <a:rPr lang="ro-RO" smtClean="0"/>
              <a:t>14.10.2024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EF940A54-B282-43E4-9A3A-DF00ECF57212}" type="slidenum">
              <a:rPr lang="ro-RO" smtClean="0"/>
              <a:t>‹#›</a:t>
            </a:fld>
            <a:endParaRPr lang="ro-RO"/>
          </a:p>
        </p:txBody>
      </p:sp>
    </p:spTree>
    <p:extLst>
      <p:ext uri="{BB962C8B-B14F-4D97-AF65-F5344CB8AC3E}">
        <p14:creationId xmlns:p14="http://schemas.microsoft.com/office/powerpoint/2010/main" val="1788007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o-RO"/>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o-RO"/>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3771F29-533E-415C-A10C-6814A58B08E2}" type="datetimeFigureOut">
              <a:rPr lang="ro-RO" smtClean="0"/>
              <a:t>14.10.2024</a:t>
            </a:fld>
            <a:endParaRPr lang="ro-RO"/>
          </a:p>
        </p:txBody>
      </p:sp>
      <p:sp>
        <p:nvSpPr>
          <p:cNvPr id="6" name="Footer Placeholder 5"/>
          <p:cNvSpPr>
            <a:spLocks noGrp="1"/>
          </p:cNvSpPr>
          <p:nvPr>
            <p:ph type="ftr" sz="quarter" idx="11"/>
          </p:nvPr>
        </p:nvSpPr>
        <p:spPr/>
        <p:txBody>
          <a:bodyPr/>
          <a:lstStyle/>
          <a:p>
            <a:endParaRPr lang="ro-RO"/>
          </a:p>
        </p:txBody>
      </p:sp>
      <p:sp>
        <p:nvSpPr>
          <p:cNvPr id="7" name="Slide Number Placeholder 6"/>
          <p:cNvSpPr>
            <a:spLocks noGrp="1"/>
          </p:cNvSpPr>
          <p:nvPr>
            <p:ph type="sldNum" sz="quarter" idx="12"/>
          </p:nvPr>
        </p:nvSpPr>
        <p:spPr/>
        <p:txBody>
          <a:bodyPr/>
          <a:lstStyle/>
          <a:p>
            <a:fld id="{EF940A54-B282-43E4-9A3A-DF00ECF57212}" type="slidenum">
              <a:rPr lang="ro-RO" smtClean="0"/>
              <a:t>‹#›</a:t>
            </a:fld>
            <a:endParaRPr lang="ro-RO"/>
          </a:p>
        </p:txBody>
      </p:sp>
    </p:spTree>
    <p:extLst>
      <p:ext uri="{BB962C8B-B14F-4D97-AF65-F5344CB8AC3E}">
        <p14:creationId xmlns:p14="http://schemas.microsoft.com/office/powerpoint/2010/main" val="1620850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o-RO"/>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o-RO"/>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71F29-533E-415C-A10C-6814A58B08E2}" type="datetimeFigureOut">
              <a:rPr lang="ro-RO" smtClean="0"/>
              <a:t>14.10.2024</a:t>
            </a:fld>
            <a:endParaRPr lang="ro-RO"/>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o-RO"/>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940A54-B282-43E4-9A3A-DF00ECF57212}" type="slidenum">
              <a:rPr lang="ro-RO" smtClean="0"/>
              <a:t>‹#›</a:t>
            </a:fld>
            <a:endParaRPr lang="ro-RO"/>
          </a:p>
        </p:txBody>
      </p:sp>
    </p:spTree>
    <p:extLst>
      <p:ext uri="{BB962C8B-B14F-4D97-AF65-F5344CB8AC3E}">
        <p14:creationId xmlns:p14="http://schemas.microsoft.com/office/powerpoint/2010/main" val="37717712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0" y="1750435"/>
            <a:ext cx="9144000" cy="50198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ro-RO" sz="4000" b="1" dirty="0" smtClean="0">
              <a:latin typeface="Palatino Linotype" panose="02040502050505030304" pitchFamily="18" charset="0"/>
            </a:endParaRPr>
          </a:p>
          <a:p>
            <a:endParaRPr lang="ro-RO" sz="4000" b="1" dirty="0" smtClean="0">
              <a:latin typeface="Palatino Linotype" panose="02040502050505030304" pitchFamily="18" charset="0"/>
            </a:endParaRPr>
          </a:p>
          <a:p>
            <a:r>
              <a:rPr lang="ro-RO" sz="4000" b="1" dirty="0" smtClean="0">
                <a:latin typeface="Palatino Linotype" panose="02040502050505030304" pitchFamily="18" charset="0"/>
              </a:rPr>
              <a:t>FLAGS</a:t>
            </a:r>
          </a:p>
          <a:p>
            <a:endParaRPr lang="ro-RO" sz="4000" b="1" dirty="0">
              <a:latin typeface="Palatino Linotype" panose="02040502050505030304" pitchFamily="18" charset="0"/>
            </a:endParaRPr>
          </a:p>
          <a:p>
            <a:endParaRPr lang="ro-RO" sz="4000" dirty="0">
              <a:latin typeface="Palatino Linotype" panose="02040502050505030304" pitchFamily="18" charset="0"/>
            </a:endParaRPr>
          </a:p>
        </p:txBody>
      </p:sp>
      <p:sp>
        <p:nvSpPr>
          <p:cNvPr id="5" name="Subtitle 2"/>
          <p:cNvSpPr txBox="1">
            <a:spLocks/>
          </p:cNvSpPr>
          <p:nvPr/>
        </p:nvSpPr>
        <p:spPr>
          <a:xfrm>
            <a:off x="5357090" y="3602037"/>
            <a:ext cx="5514110" cy="29465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ro-RO" dirty="0" smtClean="0">
              <a:latin typeface="Palatino Linotype" panose="02040502050505030304" pitchFamily="18" charset="0"/>
            </a:endParaRPr>
          </a:p>
        </p:txBody>
      </p:sp>
    </p:spTree>
    <p:extLst>
      <p:ext uri="{BB962C8B-B14F-4D97-AF65-F5344CB8AC3E}">
        <p14:creationId xmlns:p14="http://schemas.microsoft.com/office/powerpoint/2010/main" val="41078955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Carry Flag and INC / DEC</a:t>
            </a:r>
            <a:endParaRPr lang="ro-RO" dirty="0"/>
          </a:p>
        </p:txBody>
      </p:sp>
      <p:sp>
        <p:nvSpPr>
          <p:cNvPr id="3" name="Content Placeholder 2"/>
          <p:cNvSpPr>
            <a:spLocks noGrp="1"/>
          </p:cNvSpPr>
          <p:nvPr>
            <p:ph idx="1"/>
          </p:nvPr>
        </p:nvSpPr>
        <p:spPr/>
        <p:txBody>
          <a:bodyPr>
            <a:normAutofit/>
          </a:bodyPr>
          <a:lstStyle/>
          <a:p>
            <a:pPr marL="0" indent="0" algn="just">
              <a:buNone/>
            </a:pPr>
            <a:r>
              <a:rPr lang="ro-RO" dirty="0" smtClean="0"/>
              <a:t>2 Exceptions: inc and dec instructions:</a:t>
            </a:r>
          </a:p>
          <a:p>
            <a:pPr marL="0" indent="0" algn="just">
              <a:buNone/>
            </a:pPr>
            <a:endParaRPr lang="ro-RO" dirty="0" smtClean="0"/>
          </a:p>
          <a:p>
            <a:pPr marL="0" indent="0" algn="just">
              <a:buNone/>
            </a:pPr>
            <a:r>
              <a:rPr lang="en-US" dirty="0" smtClean="0"/>
              <a:t>Carry </a:t>
            </a:r>
            <a:r>
              <a:rPr lang="en-US" dirty="0"/>
              <a:t>flag is </a:t>
            </a:r>
            <a:r>
              <a:rPr lang="en-US" b="1" dirty="0">
                <a:solidFill>
                  <a:srgbClr val="FF0000"/>
                </a:solidFill>
              </a:rPr>
              <a:t>not set</a:t>
            </a:r>
            <a:r>
              <a:rPr lang="en-US" dirty="0"/>
              <a:t> by </a:t>
            </a:r>
            <a:r>
              <a:rPr lang="en-US" b="1" dirty="0" err="1"/>
              <a:t>inc</a:t>
            </a:r>
            <a:r>
              <a:rPr lang="en-US" b="1" dirty="0"/>
              <a:t> </a:t>
            </a:r>
            <a:r>
              <a:rPr lang="en-US" dirty="0"/>
              <a:t>and </a:t>
            </a:r>
            <a:r>
              <a:rPr lang="en-US" b="1" dirty="0" err="1"/>
              <a:t>dec</a:t>
            </a:r>
            <a:r>
              <a:rPr lang="en-US" b="1" dirty="0"/>
              <a:t> </a:t>
            </a:r>
            <a:r>
              <a:rPr lang="en-US" dirty="0" smtClean="0"/>
              <a:t>instructions</a:t>
            </a:r>
            <a:r>
              <a:rPr lang="ro-RO" dirty="0" smtClean="0"/>
              <a:t>:</a:t>
            </a:r>
          </a:p>
          <a:p>
            <a:pPr marL="0" indent="0" algn="just">
              <a:buNone/>
            </a:pPr>
            <a:endParaRPr lang="ro-RO" b="1" dirty="0"/>
          </a:p>
          <a:p>
            <a:pPr marL="0" indent="0" algn="just">
              <a:buNone/>
            </a:pPr>
            <a:endParaRPr lang="ro-RO" dirty="0" smtClean="0"/>
          </a:p>
        </p:txBody>
      </p:sp>
      <p:sp>
        <p:nvSpPr>
          <p:cNvPr id="4" name="TextBox 3"/>
          <p:cNvSpPr txBox="1"/>
          <p:nvPr/>
        </p:nvSpPr>
        <p:spPr>
          <a:xfrm>
            <a:off x="6771860" y="4003576"/>
            <a:ext cx="5257800" cy="2308324"/>
          </a:xfrm>
          <a:prstGeom prst="rect">
            <a:avLst/>
          </a:prstGeom>
          <a:solidFill>
            <a:schemeClr val="accent4">
              <a:lumMod val="20000"/>
              <a:lumOff val="80000"/>
            </a:schemeClr>
          </a:solidFill>
        </p:spPr>
        <p:txBody>
          <a:bodyPr wrap="square" rtlCol="0">
            <a:spAutoFit/>
          </a:bodyPr>
          <a:lstStyle/>
          <a:p>
            <a:r>
              <a:rPr lang="ro-RO" sz="2400" dirty="0" smtClean="0">
                <a:latin typeface="Palatino Linotype" panose="02040502050505030304" pitchFamily="18" charset="0"/>
              </a:rPr>
              <a:t>Increment or Decrement a value from a register or from a variable</a:t>
            </a:r>
          </a:p>
          <a:p>
            <a:endParaRPr lang="ro-RO" sz="2400" dirty="0" smtClean="0">
              <a:latin typeface="Palatino Linotype" panose="02040502050505030304" pitchFamily="18" charset="0"/>
            </a:endParaRPr>
          </a:p>
          <a:p>
            <a:r>
              <a:rPr lang="ro-RO" sz="2400" dirty="0" smtClean="0">
                <a:latin typeface="Palatino Linotype" panose="02040502050505030304" pitchFamily="18" charset="0"/>
              </a:rPr>
              <a:t>INC </a:t>
            </a:r>
            <a:r>
              <a:rPr lang="ro-RO" sz="2400" i="1" dirty="0" smtClean="0">
                <a:latin typeface="Palatino Linotype" panose="02040502050505030304" pitchFamily="18" charset="0"/>
              </a:rPr>
              <a:t>reg/mem ; reg/mem=reg/mem + 1</a:t>
            </a:r>
            <a:endParaRPr lang="ro-RO" sz="2400" dirty="0" smtClean="0">
              <a:latin typeface="Palatino Linotype" panose="02040502050505030304" pitchFamily="18" charset="0"/>
            </a:endParaRPr>
          </a:p>
          <a:p>
            <a:r>
              <a:rPr lang="ro-RO" sz="2400" dirty="0" smtClean="0">
                <a:latin typeface="Palatino Linotype" panose="02040502050505030304" pitchFamily="18" charset="0"/>
              </a:rPr>
              <a:t>DEC </a:t>
            </a:r>
            <a:r>
              <a:rPr lang="ro-RO" sz="2400" i="1" dirty="0" smtClean="0">
                <a:latin typeface="Palatino Linotype" panose="02040502050505030304" pitchFamily="18" charset="0"/>
              </a:rPr>
              <a:t>reg/mem ; reg/mem=reg/mem - 1</a:t>
            </a:r>
            <a:endParaRPr lang="ro-RO" sz="2400" dirty="0" smtClean="0">
              <a:latin typeface="Palatino Linotype" panose="02040502050505030304" pitchFamily="18" charset="0"/>
            </a:endParaRPr>
          </a:p>
          <a:p>
            <a:endParaRPr lang="ro-RO" sz="2400" dirty="0">
              <a:latin typeface="Palatino Linotype" panose="02040502050505030304" pitchFamily="18" charset="0"/>
            </a:endParaRPr>
          </a:p>
        </p:txBody>
      </p:sp>
      <p:pic>
        <p:nvPicPr>
          <p:cNvPr id="5" name="Picture 4"/>
          <p:cNvPicPr>
            <a:picLocks noChangeAspect="1"/>
          </p:cNvPicPr>
          <p:nvPr/>
        </p:nvPicPr>
        <p:blipFill>
          <a:blip r:embed="rId2"/>
          <a:stretch>
            <a:fillRect/>
          </a:stretch>
        </p:blipFill>
        <p:spPr>
          <a:xfrm>
            <a:off x="1025814" y="3728988"/>
            <a:ext cx="4838700" cy="1428750"/>
          </a:xfrm>
          <a:prstGeom prst="rect">
            <a:avLst/>
          </a:prstGeom>
        </p:spPr>
      </p:pic>
    </p:spTree>
    <p:extLst>
      <p:ext uri="{BB962C8B-B14F-4D97-AF65-F5344CB8AC3E}">
        <p14:creationId xmlns:p14="http://schemas.microsoft.com/office/powerpoint/2010/main" val="7752737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Parity </a:t>
            </a:r>
            <a:r>
              <a:rPr lang="ro-RO" dirty="0" smtClean="0"/>
              <a:t>Flag</a:t>
            </a:r>
            <a:endParaRPr lang="ro-RO"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 </a:t>
            </a:r>
            <a:r>
              <a:rPr lang="en-US" dirty="0"/>
              <a:t>Indicates even parity of the low 8 bits of the result</a:t>
            </a:r>
          </a:p>
          <a:p>
            <a:pPr marL="0" indent="0">
              <a:buNone/>
            </a:pPr>
            <a:r>
              <a:rPr lang="en-US" dirty="0"/>
              <a:t>– PF is set if the lower 8 bits contain even number 1 </a:t>
            </a:r>
            <a:r>
              <a:rPr lang="en-US" dirty="0" smtClean="0"/>
              <a:t>bits</a:t>
            </a:r>
            <a:endParaRPr lang="ro-RO" dirty="0" smtClean="0"/>
          </a:p>
          <a:p>
            <a:pPr marL="0" indent="0">
              <a:buNone/>
            </a:pPr>
            <a:r>
              <a:rPr lang="en-US" dirty="0" smtClean="0"/>
              <a:t>In </a:t>
            </a:r>
            <a:r>
              <a:rPr lang="en-US" dirty="0"/>
              <a:t>general, it is used for error checking when there is a</a:t>
            </a:r>
            <a:r>
              <a:rPr lang="ro-RO" dirty="0"/>
              <a:t> p</a:t>
            </a:r>
            <a:r>
              <a:rPr lang="en-US" dirty="0" err="1"/>
              <a:t>ossibility</a:t>
            </a:r>
            <a:r>
              <a:rPr lang="ro-RO" dirty="0"/>
              <a:t> </a:t>
            </a:r>
            <a:r>
              <a:rPr lang="en-US" dirty="0"/>
              <a:t>that data might be altered or corrupted.</a:t>
            </a:r>
            <a:endParaRPr lang="ro-RO" dirty="0"/>
          </a:p>
          <a:p>
            <a:pPr marL="0" indent="0">
              <a:buNone/>
            </a:pPr>
            <a:endParaRPr lang="en-US" dirty="0"/>
          </a:p>
          <a:p>
            <a:pPr marL="0" indent="0">
              <a:buNone/>
            </a:pPr>
            <a:r>
              <a:rPr lang="en-US" dirty="0"/>
              <a:t>– For 16- and 32-bit values, only the least significant 8 </a:t>
            </a:r>
            <a:r>
              <a:rPr lang="en-US" dirty="0" smtClean="0"/>
              <a:t>bits</a:t>
            </a:r>
            <a:r>
              <a:rPr lang="ro-RO" dirty="0" smtClean="0"/>
              <a:t> </a:t>
            </a:r>
            <a:r>
              <a:rPr lang="en-US" dirty="0" smtClean="0"/>
              <a:t>are </a:t>
            </a:r>
            <a:r>
              <a:rPr lang="en-US" dirty="0"/>
              <a:t>considered for computing parity </a:t>
            </a:r>
            <a:r>
              <a:rPr lang="ro-RO" dirty="0" smtClean="0"/>
              <a:t>flag </a:t>
            </a:r>
            <a:r>
              <a:rPr lang="en-US" dirty="0" smtClean="0"/>
              <a:t>value</a:t>
            </a:r>
            <a:endParaRPr lang="ro-RO" dirty="0" smtClean="0"/>
          </a:p>
          <a:p>
            <a:pPr marL="0" indent="0">
              <a:buNone/>
            </a:pPr>
            <a:endParaRPr lang="en-US" dirty="0"/>
          </a:p>
          <a:p>
            <a:pPr marL="0" indent="0">
              <a:buNone/>
            </a:pPr>
            <a:r>
              <a:rPr lang="ro-RO" dirty="0" smtClean="0"/>
              <a:t>Examples</a:t>
            </a:r>
            <a:endParaRPr lang="ro-RO" dirty="0"/>
          </a:p>
          <a:p>
            <a:pPr marL="0" indent="0">
              <a:buNone/>
            </a:pPr>
            <a:r>
              <a:rPr lang="ro-RO" b="1" dirty="0"/>
              <a:t>mov AL</a:t>
            </a:r>
            <a:r>
              <a:rPr lang="ro-RO" b="1" dirty="0" smtClean="0"/>
              <a:t>, 53     ;53 </a:t>
            </a:r>
            <a:r>
              <a:rPr lang="ro-RO" b="1" dirty="0"/>
              <a:t>= 0011 0101B</a:t>
            </a:r>
          </a:p>
          <a:p>
            <a:pPr marL="0" indent="0">
              <a:buNone/>
            </a:pPr>
            <a:r>
              <a:rPr lang="it-IT" b="1" dirty="0"/>
              <a:t>add AL</a:t>
            </a:r>
            <a:r>
              <a:rPr lang="it-IT" b="1" dirty="0" smtClean="0"/>
              <a:t>,</a:t>
            </a:r>
            <a:r>
              <a:rPr lang="ro-RO" b="1" dirty="0" smtClean="0"/>
              <a:t> </a:t>
            </a:r>
            <a:r>
              <a:rPr lang="it-IT" b="1" dirty="0" smtClean="0"/>
              <a:t>89 </a:t>
            </a:r>
            <a:r>
              <a:rPr lang="ro-RO" b="1" dirty="0" smtClean="0"/>
              <a:t>     ;</a:t>
            </a:r>
            <a:r>
              <a:rPr lang="it-IT" b="1" dirty="0" smtClean="0"/>
              <a:t>89 </a:t>
            </a:r>
            <a:r>
              <a:rPr lang="it-IT" b="1" dirty="0"/>
              <a:t>= 0101 1001B</a:t>
            </a:r>
          </a:p>
          <a:p>
            <a:pPr marL="0" indent="0">
              <a:buNone/>
            </a:pPr>
            <a:r>
              <a:rPr lang="ro-RO" b="1" dirty="0" smtClean="0"/>
              <a:t>                         ;al = 142D </a:t>
            </a:r>
            <a:r>
              <a:rPr lang="ro-RO" b="1" dirty="0"/>
              <a:t>= 1000 </a:t>
            </a:r>
            <a:r>
              <a:rPr lang="ro-RO" b="1" dirty="0" smtClean="0"/>
              <a:t>1110B   - 4 bits of 1 in result, PF =1</a:t>
            </a:r>
            <a:endParaRPr lang="ro-RO" b="1" dirty="0"/>
          </a:p>
          <a:p>
            <a:pPr marL="0" indent="0">
              <a:buNone/>
            </a:pPr>
            <a:r>
              <a:rPr lang="en-US" dirty="0" smtClean="0"/>
              <a:t>As </a:t>
            </a:r>
            <a:r>
              <a:rPr lang="en-US" dirty="0"/>
              <a:t>the result has even number of 1 bits, parity flag is </a:t>
            </a:r>
            <a:r>
              <a:rPr lang="en-US" dirty="0" smtClean="0"/>
              <a:t>set</a:t>
            </a:r>
            <a:endParaRPr lang="ro-RO" dirty="0" smtClean="0"/>
          </a:p>
          <a:p>
            <a:pPr marL="0" indent="0">
              <a:buNone/>
            </a:pPr>
            <a:r>
              <a:rPr lang="ro-RO" dirty="0" smtClean="0"/>
              <a:t>Mov bx, 00000000.00000011b pf = 1</a:t>
            </a:r>
          </a:p>
          <a:p>
            <a:pPr marL="0" indent="0">
              <a:buNone/>
            </a:pPr>
            <a:r>
              <a:rPr lang="ro-RO" dirty="0" smtClean="0"/>
              <a:t>Mov </a:t>
            </a:r>
            <a:r>
              <a:rPr lang="ro-RO" dirty="0"/>
              <a:t>bx, </a:t>
            </a:r>
            <a:r>
              <a:rPr lang="ro-RO" dirty="0" smtClean="0"/>
              <a:t>11000000.00000011b pf = 1</a:t>
            </a:r>
          </a:p>
          <a:p>
            <a:pPr marL="0" indent="0">
              <a:buNone/>
            </a:pPr>
            <a:r>
              <a:rPr lang="ro-RO" dirty="0" smtClean="0"/>
              <a:t>Mov bx, 00000000.000000111b, pf = 0</a:t>
            </a:r>
            <a:endParaRPr lang="ro-RO" dirty="0"/>
          </a:p>
        </p:txBody>
      </p:sp>
    </p:spTree>
    <p:extLst>
      <p:ext uri="{BB962C8B-B14F-4D97-AF65-F5344CB8AC3E}">
        <p14:creationId xmlns:p14="http://schemas.microsoft.com/office/powerpoint/2010/main" val="9004892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t>Parity </a:t>
            </a:r>
            <a:r>
              <a:rPr lang="ro-RO" sz="3200" b="1" dirty="0" smtClean="0">
                <a:latin typeface="Palatino Linotype" panose="02040502050505030304" pitchFamily="18" charset="0"/>
              </a:rPr>
              <a:t>Flag Examples: PF for ADD and SUB</a:t>
            </a:r>
            <a:endParaRPr lang="ro-RO" sz="3200" dirty="0"/>
          </a:p>
        </p:txBody>
      </p:sp>
      <p:sp>
        <p:nvSpPr>
          <p:cNvPr id="3" name="Content Placeholder 2"/>
          <p:cNvSpPr>
            <a:spLocks noGrp="1"/>
          </p:cNvSpPr>
          <p:nvPr>
            <p:ph idx="1"/>
          </p:nvPr>
        </p:nvSpPr>
        <p:spPr/>
        <p:txBody>
          <a:bodyPr>
            <a:normAutofit lnSpcReduction="10000"/>
          </a:bodyPr>
          <a:lstStyle/>
          <a:p>
            <a:pPr marL="0" indent="0">
              <a:buNone/>
            </a:pPr>
            <a:r>
              <a:rPr lang="en-US" sz="2400" dirty="0">
                <a:latin typeface="Palatino Linotype" panose="02040502050505030304" pitchFamily="18" charset="0"/>
              </a:rPr>
              <a:t>The Parity flag (PF) is set when the least significant byte of the destination has an </a:t>
            </a:r>
            <a:r>
              <a:rPr lang="en-US" sz="2400" dirty="0" smtClean="0">
                <a:latin typeface="Palatino Linotype" panose="02040502050505030304" pitchFamily="18" charset="0"/>
              </a:rPr>
              <a:t>even</a:t>
            </a:r>
            <a:r>
              <a:rPr lang="ro-RO" sz="2400" dirty="0" smtClean="0">
                <a:latin typeface="Palatino Linotype" panose="02040502050505030304" pitchFamily="18" charset="0"/>
              </a:rPr>
              <a:t> </a:t>
            </a:r>
            <a:r>
              <a:rPr lang="en-US" sz="2400" dirty="0" smtClean="0">
                <a:latin typeface="Palatino Linotype" panose="02040502050505030304" pitchFamily="18" charset="0"/>
              </a:rPr>
              <a:t>number </a:t>
            </a:r>
            <a:r>
              <a:rPr lang="en-US" sz="2400" dirty="0">
                <a:latin typeface="Palatino Linotype" panose="02040502050505030304" pitchFamily="18" charset="0"/>
              </a:rPr>
              <a:t>of 1 bits. </a:t>
            </a:r>
            <a:endParaRPr lang="ro-RO" sz="2400" dirty="0" smtClean="0">
              <a:latin typeface="Palatino Linotype" panose="02040502050505030304" pitchFamily="18" charset="0"/>
            </a:endParaRPr>
          </a:p>
          <a:p>
            <a:pPr marL="0" indent="0">
              <a:buNone/>
            </a:pPr>
            <a:endParaRPr lang="ro-RO" sz="2400" b="1" i="1" dirty="0" smtClean="0">
              <a:latin typeface="Palatino Linotype" panose="02040502050505030304" pitchFamily="18" charset="0"/>
            </a:endParaRPr>
          </a:p>
          <a:p>
            <a:pPr marL="0" indent="0">
              <a:buNone/>
            </a:pPr>
            <a:r>
              <a:rPr lang="ro-RO" sz="2400" b="1" i="1" dirty="0" smtClean="0">
                <a:latin typeface="Palatino Linotype" panose="02040502050505030304" pitchFamily="18" charset="0"/>
              </a:rPr>
              <a:t>Example:</a:t>
            </a:r>
            <a:endParaRPr lang="ro-RO" sz="2400" b="1" i="1" dirty="0">
              <a:latin typeface="Palatino Linotype" panose="02040502050505030304" pitchFamily="18" charset="0"/>
            </a:endParaRPr>
          </a:p>
          <a:p>
            <a:pPr marL="0" indent="0">
              <a:buNone/>
            </a:pPr>
            <a:r>
              <a:rPr lang="en-US" sz="2400" dirty="0" smtClean="0">
                <a:latin typeface="Palatino Linotype" panose="02040502050505030304" pitchFamily="18" charset="0"/>
              </a:rPr>
              <a:t>The </a:t>
            </a:r>
            <a:r>
              <a:rPr lang="en-US" sz="2400" dirty="0">
                <a:latin typeface="Palatino Linotype" panose="02040502050505030304" pitchFamily="18" charset="0"/>
              </a:rPr>
              <a:t>following ADD and SUB instructions alter the parity of AL:</a:t>
            </a:r>
          </a:p>
          <a:p>
            <a:pPr marL="0" indent="0">
              <a:buNone/>
            </a:pPr>
            <a:r>
              <a:rPr lang="ro-RO" sz="2400" dirty="0">
                <a:latin typeface="Palatino Linotype" panose="02040502050505030304" pitchFamily="18" charset="0"/>
              </a:rPr>
              <a:t>mov </a:t>
            </a:r>
            <a:r>
              <a:rPr lang="ro-RO" sz="2400" dirty="0" smtClean="0">
                <a:latin typeface="Palatino Linotype" panose="02040502050505030304" pitchFamily="18" charset="0"/>
              </a:rPr>
              <a:t>ax, 0000000110001100b</a:t>
            </a:r>
            <a:endParaRPr lang="ro-RO" sz="2400" dirty="0">
              <a:latin typeface="Palatino Linotype" panose="02040502050505030304" pitchFamily="18" charset="0"/>
            </a:endParaRPr>
          </a:p>
          <a:p>
            <a:pPr marL="0" indent="0">
              <a:buNone/>
            </a:pPr>
            <a:r>
              <a:rPr lang="it-IT" sz="2400" dirty="0" smtClean="0">
                <a:latin typeface="Palatino Linotype" panose="02040502050505030304" pitchFamily="18" charset="0"/>
              </a:rPr>
              <a:t>add a</a:t>
            </a:r>
            <a:r>
              <a:rPr lang="ro-RO" sz="2400" dirty="0" smtClean="0">
                <a:latin typeface="Palatino Linotype" panose="02040502050505030304" pitchFamily="18" charset="0"/>
              </a:rPr>
              <a:t>x</a:t>
            </a:r>
            <a:r>
              <a:rPr lang="it-IT" sz="2400" dirty="0" smtClean="0">
                <a:latin typeface="Palatino Linotype" panose="02040502050505030304" pitchFamily="18" charset="0"/>
              </a:rPr>
              <a:t>,</a:t>
            </a:r>
            <a:r>
              <a:rPr lang="ro-RO" sz="2400" dirty="0" smtClean="0"/>
              <a:t> 00000001</a:t>
            </a:r>
            <a:r>
              <a:rPr lang="it-IT" sz="2400" dirty="0" smtClean="0">
                <a:latin typeface="Palatino Linotype" panose="02040502050505030304" pitchFamily="18" charset="0"/>
              </a:rPr>
              <a:t>00000010b ; </a:t>
            </a:r>
            <a:r>
              <a:rPr lang="it-IT" sz="2400" dirty="0" smtClean="0">
                <a:latin typeface="Palatino Linotype" panose="02040502050505030304" pitchFamily="18" charset="0"/>
              </a:rPr>
              <a:t>A</a:t>
            </a:r>
            <a:r>
              <a:rPr lang="ro-RO" sz="2400" dirty="0" smtClean="0">
                <a:latin typeface="Palatino Linotype" panose="02040502050505030304" pitchFamily="18" charset="0"/>
              </a:rPr>
              <a:t>X</a:t>
            </a:r>
            <a:r>
              <a:rPr lang="it-IT" sz="2400" dirty="0" smtClean="0">
                <a:latin typeface="Palatino Linotype" panose="02040502050505030304" pitchFamily="18" charset="0"/>
              </a:rPr>
              <a:t> </a:t>
            </a:r>
            <a:r>
              <a:rPr lang="it-IT" sz="2400" dirty="0" smtClean="0">
                <a:latin typeface="Palatino Linotype" panose="02040502050505030304" pitchFamily="18" charset="0"/>
              </a:rPr>
              <a:t>= </a:t>
            </a:r>
            <a:r>
              <a:rPr lang="ro-RO" sz="2400" dirty="0" smtClean="0"/>
              <a:t>00000001</a:t>
            </a:r>
            <a:r>
              <a:rPr lang="it-IT" sz="2400" dirty="0" smtClean="0">
                <a:solidFill>
                  <a:srgbClr val="FF0000"/>
                </a:solidFill>
                <a:latin typeface="Palatino Linotype" panose="02040502050505030304" pitchFamily="18" charset="0"/>
              </a:rPr>
              <a:t>10001110</a:t>
            </a:r>
            <a:r>
              <a:rPr lang="it-IT" sz="2400" dirty="0" smtClean="0">
                <a:latin typeface="Palatino Linotype" panose="02040502050505030304" pitchFamily="18" charset="0"/>
              </a:rPr>
              <a:t> </a:t>
            </a:r>
            <a:r>
              <a:rPr lang="ro-RO" sz="2400" dirty="0" smtClean="0">
                <a:latin typeface="Palatino Linotype" panose="02040502050505030304" pitchFamily="18" charset="0"/>
              </a:rPr>
              <a:t>   ; 4 bits = 1 =&gt; </a:t>
            </a:r>
            <a:r>
              <a:rPr lang="it-IT" sz="2400" dirty="0" smtClean="0">
                <a:latin typeface="Palatino Linotype" panose="02040502050505030304" pitchFamily="18" charset="0"/>
              </a:rPr>
              <a:t>PF = 1</a:t>
            </a:r>
          </a:p>
          <a:p>
            <a:pPr marL="0" indent="0">
              <a:buNone/>
            </a:pPr>
            <a:r>
              <a:rPr lang="it-IT" sz="2400" dirty="0" smtClean="0">
                <a:latin typeface="Palatino Linotype" panose="02040502050505030304" pitchFamily="18" charset="0"/>
              </a:rPr>
              <a:t>sub a</a:t>
            </a:r>
            <a:r>
              <a:rPr lang="ro-RO" sz="2400" dirty="0" smtClean="0">
                <a:latin typeface="Palatino Linotype" panose="02040502050505030304" pitchFamily="18" charset="0"/>
              </a:rPr>
              <a:t>x</a:t>
            </a:r>
            <a:r>
              <a:rPr lang="it-IT" sz="2400" dirty="0" smtClean="0">
                <a:latin typeface="Palatino Linotype" panose="02040502050505030304" pitchFamily="18" charset="0"/>
              </a:rPr>
              <a:t>,</a:t>
            </a:r>
            <a:r>
              <a:rPr lang="ro-RO" sz="2400" dirty="0" smtClean="0"/>
              <a:t> </a:t>
            </a:r>
            <a:r>
              <a:rPr lang="ro-RO" sz="2400" dirty="0"/>
              <a:t>00000001</a:t>
            </a:r>
            <a:r>
              <a:rPr lang="it-IT" sz="2400" dirty="0" smtClean="0">
                <a:latin typeface="Palatino Linotype" panose="02040502050505030304" pitchFamily="18" charset="0"/>
              </a:rPr>
              <a:t>10000000b </a:t>
            </a:r>
            <a:r>
              <a:rPr lang="it-IT" sz="2400" dirty="0">
                <a:latin typeface="Palatino Linotype" panose="02040502050505030304" pitchFamily="18" charset="0"/>
              </a:rPr>
              <a:t>; </a:t>
            </a:r>
            <a:r>
              <a:rPr lang="it-IT" sz="2400" dirty="0" smtClean="0">
                <a:latin typeface="Palatino Linotype" panose="02040502050505030304" pitchFamily="18" charset="0"/>
              </a:rPr>
              <a:t>A</a:t>
            </a:r>
            <a:r>
              <a:rPr lang="ro-RO" sz="2400" dirty="0" smtClean="0">
                <a:latin typeface="Palatino Linotype" panose="02040502050505030304" pitchFamily="18" charset="0"/>
              </a:rPr>
              <a:t>X </a:t>
            </a:r>
            <a:r>
              <a:rPr lang="it-IT" sz="2400" dirty="0" smtClean="0">
                <a:latin typeface="Palatino Linotype" panose="02040502050505030304" pitchFamily="18" charset="0"/>
              </a:rPr>
              <a:t>= </a:t>
            </a:r>
            <a:r>
              <a:rPr lang="ro-RO" sz="2400" dirty="0" smtClean="0">
                <a:latin typeface="Palatino Linotype" panose="02040502050505030304" pitchFamily="18" charset="0"/>
              </a:rPr>
              <a:t> </a:t>
            </a:r>
            <a:r>
              <a:rPr lang="ro-RO" sz="2400" dirty="0" smtClean="0"/>
              <a:t>00000001</a:t>
            </a:r>
            <a:r>
              <a:rPr lang="it-IT" sz="2400" dirty="0" smtClean="0">
                <a:solidFill>
                  <a:srgbClr val="FF0000"/>
                </a:solidFill>
                <a:latin typeface="Palatino Linotype" panose="02040502050505030304" pitchFamily="18" charset="0"/>
              </a:rPr>
              <a:t>00001110</a:t>
            </a:r>
            <a:r>
              <a:rPr lang="ro-RO" sz="2400" dirty="0"/>
              <a:t> </a:t>
            </a:r>
            <a:r>
              <a:rPr lang="ro-RO" sz="2400" dirty="0" smtClean="0"/>
              <a:t>   ; 3 bits = 1</a:t>
            </a:r>
            <a:r>
              <a:rPr lang="it-IT" sz="2400" dirty="0" smtClean="0">
                <a:latin typeface="Palatino Linotype" panose="02040502050505030304" pitchFamily="18" charset="0"/>
              </a:rPr>
              <a:t> </a:t>
            </a:r>
            <a:r>
              <a:rPr lang="ro-RO" sz="2400" dirty="0" smtClean="0">
                <a:latin typeface="Palatino Linotype" panose="02040502050505030304" pitchFamily="18" charset="0"/>
              </a:rPr>
              <a:t>=&gt; </a:t>
            </a:r>
            <a:r>
              <a:rPr lang="it-IT" sz="2400" dirty="0" smtClean="0">
                <a:latin typeface="Palatino Linotype" panose="02040502050505030304" pitchFamily="18" charset="0"/>
              </a:rPr>
              <a:t>PF </a:t>
            </a:r>
            <a:r>
              <a:rPr lang="it-IT" sz="2400" dirty="0">
                <a:latin typeface="Palatino Linotype" panose="02040502050505030304" pitchFamily="18" charset="0"/>
              </a:rPr>
              <a:t>= </a:t>
            </a:r>
            <a:r>
              <a:rPr lang="it-IT" sz="2400" dirty="0" smtClean="0">
                <a:latin typeface="Palatino Linotype" panose="02040502050505030304" pitchFamily="18" charset="0"/>
              </a:rPr>
              <a:t>0</a:t>
            </a:r>
            <a:endParaRPr lang="ro-RO" sz="2400" dirty="0"/>
          </a:p>
          <a:p>
            <a:pPr marL="0" indent="0">
              <a:buNone/>
            </a:pPr>
            <a:r>
              <a:rPr lang="ro-RO" sz="2400" dirty="0" smtClean="0">
                <a:latin typeface="Palatino Linotype" panose="02040502050505030304" pitchFamily="18" charset="0"/>
              </a:rPr>
              <a:t>                                                </a:t>
            </a:r>
            <a:r>
              <a:rPr lang="ro-RO" sz="1800" dirty="0" smtClean="0">
                <a:latin typeface="Palatino Linotype" panose="02040502050505030304" pitchFamily="18" charset="0"/>
              </a:rPr>
              <a:t>most significant byte</a:t>
            </a:r>
          </a:p>
          <a:p>
            <a:pPr marL="0" indent="0">
              <a:buNone/>
            </a:pPr>
            <a:r>
              <a:rPr lang="ro-RO" sz="2400" dirty="0"/>
              <a:t> </a:t>
            </a:r>
            <a:r>
              <a:rPr lang="ro-RO" sz="2400" dirty="0" smtClean="0"/>
              <a:t>                                                                            </a:t>
            </a:r>
            <a:r>
              <a:rPr lang="ro-RO" sz="2400" dirty="0" smtClean="0">
                <a:solidFill>
                  <a:srgbClr val="FF0000"/>
                </a:solidFill>
              </a:rPr>
              <a:t>least significant byte</a:t>
            </a:r>
            <a:endParaRPr lang="ro-RO" sz="2400" dirty="0">
              <a:solidFill>
                <a:srgbClr val="FF0000"/>
              </a:solidFill>
            </a:endParaRPr>
          </a:p>
        </p:txBody>
      </p:sp>
      <p:cxnSp>
        <p:nvCxnSpPr>
          <p:cNvPr id="5" name="Straight Arrow Connector 4"/>
          <p:cNvCxnSpPr/>
          <p:nvPr/>
        </p:nvCxnSpPr>
        <p:spPr>
          <a:xfrm flipH="1">
            <a:off x="7217229" y="4974771"/>
            <a:ext cx="10885" cy="4354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4511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ro-RO" dirty="0"/>
              <a:t>Auxiliary flag</a:t>
            </a:r>
          </a:p>
        </p:txBody>
      </p:sp>
      <p:sp>
        <p:nvSpPr>
          <p:cNvPr id="3" name="Content Placeholder 2"/>
          <p:cNvSpPr>
            <a:spLocks noGrp="1"/>
          </p:cNvSpPr>
          <p:nvPr>
            <p:ph idx="1"/>
          </p:nvPr>
        </p:nvSpPr>
        <p:spPr/>
        <p:txBody>
          <a:bodyPr>
            <a:normAutofit/>
          </a:bodyPr>
          <a:lstStyle/>
          <a:p>
            <a:r>
              <a:rPr lang="en-US" dirty="0" smtClean="0"/>
              <a:t>Indicates </a:t>
            </a:r>
            <a:r>
              <a:rPr lang="en-US" dirty="0"/>
              <a:t>whether an operation produced a carry </a:t>
            </a:r>
            <a:r>
              <a:rPr lang="en-US" dirty="0" smtClean="0"/>
              <a:t>or</a:t>
            </a:r>
            <a:r>
              <a:rPr lang="ro-RO" dirty="0" smtClean="0"/>
              <a:t> </a:t>
            </a:r>
            <a:r>
              <a:rPr lang="en-US" dirty="0" smtClean="0"/>
              <a:t>borrow </a:t>
            </a:r>
            <a:r>
              <a:rPr lang="en-US" dirty="0"/>
              <a:t>in the low-order 4 bits (nibble) of 8-, 16-, or </a:t>
            </a:r>
            <a:r>
              <a:rPr lang="en-US" dirty="0" smtClean="0"/>
              <a:t>32-</a:t>
            </a:r>
            <a:r>
              <a:rPr lang="ro-RO" dirty="0" smtClean="0"/>
              <a:t> </a:t>
            </a:r>
            <a:r>
              <a:rPr lang="en-US" dirty="0" smtClean="0"/>
              <a:t>bit </a:t>
            </a:r>
            <a:r>
              <a:rPr lang="en-US" dirty="0"/>
              <a:t>operands (i.e. operand size doesn’t matter</a:t>
            </a:r>
            <a:r>
              <a:rPr lang="en-US" dirty="0" smtClean="0"/>
              <a:t>)</a:t>
            </a:r>
            <a:endParaRPr lang="ro-RO" dirty="0" smtClean="0"/>
          </a:p>
          <a:p>
            <a:endParaRPr lang="ro-RO" dirty="0"/>
          </a:p>
          <a:p>
            <a:r>
              <a:rPr lang="ro-RO" dirty="0" smtClean="0"/>
              <a:t> Examples</a:t>
            </a:r>
            <a:endParaRPr lang="ro-RO" dirty="0"/>
          </a:p>
          <a:p>
            <a:pPr marL="0" indent="0">
              <a:buNone/>
            </a:pPr>
            <a:r>
              <a:rPr lang="ro-RO" b="1" dirty="0" smtClean="0"/>
              <a:t>mov AL, 43                     ;43 </a:t>
            </a:r>
            <a:r>
              <a:rPr lang="ro-RO" b="1" dirty="0"/>
              <a:t>= 0010 1011B</a:t>
            </a:r>
          </a:p>
          <a:p>
            <a:pPr marL="0" indent="0">
              <a:buNone/>
            </a:pPr>
            <a:r>
              <a:rPr lang="it-IT" b="1" dirty="0"/>
              <a:t>add AL</a:t>
            </a:r>
            <a:r>
              <a:rPr lang="it-IT" b="1" dirty="0" smtClean="0"/>
              <a:t>,</a:t>
            </a:r>
            <a:r>
              <a:rPr lang="ro-RO" b="1" dirty="0" smtClean="0"/>
              <a:t> </a:t>
            </a:r>
            <a:r>
              <a:rPr lang="it-IT" b="1" dirty="0" smtClean="0"/>
              <a:t>94 </a:t>
            </a:r>
            <a:r>
              <a:rPr lang="ro-RO" b="1" dirty="0" smtClean="0"/>
              <a:t>                      ;</a:t>
            </a:r>
            <a:r>
              <a:rPr lang="it-IT" b="1" dirty="0" smtClean="0"/>
              <a:t>94 </a:t>
            </a:r>
            <a:r>
              <a:rPr lang="it-IT" b="1" dirty="0"/>
              <a:t>= 0101 1110B</a:t>
            </a:r>
          </a:p>
          <a:p>
            <a:pPr marL="0" indent="0">
              <a:buNone/>
            </a:pPr>
            <a:r>
              <a:rPr lang="ro-RO" b="1" dirty="0" smtClean="0"/>
              <a:t>                                     ;137D </a:t>
            </a:r>
            <a:r>
              <a:rPr lang="ro-RO" b="1" dirty="0"/>
              <a:t>= 1000 </a:t>
            </a:r>
            <a:r>
              <a:rPr lang="ro-RO" b="1" dirty="0">
                <a:solidFill>
                  <a:srgbClr val="FF0000"/>
                </a:solidFill>
              </a:rPr>
              <a:t>1001</a:t>
            </a:r>
            <a:r>
              <a:rPr lang="ro-RO" b="1" dirty="0"/>
              <a:t>B</a:t>
            </a:r>
          </a:p>
          <a:p>
            <a:pPr marL="0" indent="0">
              <a:buNone/>
            </a:pPr>
            <a:r>
              <a:rPr lang="en-US" dirty="0" smtClean="0"/>
              <a:t>As </a:t>
            </a:r>
            <a:r>
              <a:rPr lang="en-US" dirty="0"/>
              <a:t>there is a carry from the </a:t>
            </a:r>
            <a:r>
              <a:rPr lang="en-US" dirty="0">
                <a:solidFill>
                  <a:srgbClr val="FF0000"/>
                </a:solidFill>
              </a:rPr>
              <a:t>lower nibble</a:t>
            </a:r>
            <a:r>
              <a:rPr lang="en-US" dirty="0"/>
              <a:t>, auxiliary flag is set</a:t>
            </a:r>
            <a:endParaRPr lang="ro-RO" dirty="0"/>
          </a:p>
        </p:txBody>
      </p:sp>
    </p:spTree>
    <p:extLst>
      <p:ext uri="{BB962C8B-B14F-4D97-AF65-F5344CB8AC3E}">
        <p14:creationId xmlns:p14="http://schemas.microsoft.com/office/powerpoint/2010/main" val="9324947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smtClean="0">
                <a:latin typeface="Palatino Linotype" panose="02040502050505030304" pitchFamily="18" charset="0"/>
              </a:rPr>
              <a:t>Examples: </a:t>
            </a:r>
            <a:r>
              <a:rPr lang="en-US" sz="3200" b="1" dirty="0" smtClean="0">
                <a:latin typeface="Palatino Linotype" panose="02040502050505030304" pitchFamily="18" charset="0"/>
              </a:rPr>
              <a:t>Zero</a:t>
            </a:r>
            <a:r>
              <a:rPr lang="ro-RO" sz="3200" b="1" dirty="0" smtClean="0">
                <a:latin typeface="Palatino Linotype" panose="02040502050505030304" pitchFamily="18" charset="0"/>
              </a:rPr>
              <a:t> Flag</a:t>
            </a:r>
            <a:endParaRPr lang="ro-RO" sz="3200" b="1" dirty="0">
              <a:latin typeface="Palatino Linotype" panose="02040502050505030304" pitchFamily="18" charset="0"/>
            </a:endParaRPr>
          </a:p>
        </p:txBody>
      </p:sp>
      <p:sp>
        <p:nvSpPr>
          <p:cNvPr id="3" name="Content Placeholder 2"/>
          <p:cNvSpPr>
            <a:spLocks noGrp="1"/>
          </p:cNvSpPr>
          <p:nvPr>
            <p:ph idx="1"/>
          </p:nvPr>
        </p:nvSpPr>
        <p:spPr/>
        <p:txBody>
          <a:bodyPr>
            <a:noAutofit/>
          </a:bodyPr>
          <a:lstStyle/>
          <a:p>
            <a:pPr marL="0" indent="0">
              <a:buNone/>
            </a:pPr>
            <a:r>
              <a:rPr lang="en-US" sz="2400" dirty="0" smtClean="0">
                <a:latin typeface="Palatino Linotype" panose="02040502050505030304" pitchFamily="18" charset="0"/>
              </a:rPr>
              <a:t>The </a:t>
            </a:r>
            <a:r>
              <a:rPr lang="en-US" sz="2400" dirty="0">
                <a:latin typeface="Palatino Linotype" panose="02040502050505030304" pitchFamily="18" charset="0"/>
              </a:rPr>
              <a:t>Zero flag is set when the result of an arithmetic operation is zero. </a:t>
            </a:r>
            <a:endParaRPr lang="ro-RO" sz="2400" dirty="0" smtClean="0">
              <a:latin typeface="Palatino Linotype" panose="02040502050505030304" pitchFamily="18" charset="0"/>
            </a:endParaRPr>
          </a:p>
          <a:p>
            <a:pPr marL="0" indent="0">
              <a:buNone/>
            </a:pPr>
            <a:endParaRPr lang="ro-RO" sz="2400" dirty="0" smtClean="0">
              <a:latin typeface="Palatino Linotype" panose="02040502050505030304" pitchFamily="18" charset="0"/>
            </a:endParaRPr>
          </a:p>
          <a:p>
            <a:pPr marL="0" indent="0">
              <a:buNone/>
            </a:pPr>
            <a:r>
              <a:rPr lang="en-US" sz="2400" dirty="0" smtClean="0">
                <a:latin typeface="Palatino Linotype" panose="02040502050505030304" pitchFamily="18" charset="0"/>
              </a:rPr>
              <a:t>The </a:t>
            </a:r>
            <a:r>
              <a:rPr lang="en-US" sz="2400" dirty="0">
                <a:latin typeface="Palatino Linotype" panose="02040502050505030304" pitchFamily="18" charset="0"/>
              </a:rPr>
              <a:t>following </a:t>
            </a:r>
            <a:r>
              <a:rPr lang="en-US" sz="2400" dirty="0" smtClean="0">
                <a:latin typeface="Palatino Linotype" panose="02040502050505030304" pitchFamily="18" charset="0"/>
              </a:rPr>
              <a:t>examples</a:t>
            </a:r>
            <a:r>
              <a:rPr lang="ro-RO" sz="2400" dirty="0" smtClean="0">
                <a:latin typeface="Palatino Linotype" panose="02040502050505030304" pitchFamily="18" charset="0"/>
              </a:rPr>
              <a:t> </a:t>
            </a:r>
            <a:r>
              <a:rPr lang="en-US" sz="2400" dirty="0" smtClean="0">
                <a:latin typeface="Palatino Linotype" panose="02040502050505030304" pitchFamily="18" charset="0"/>
              </a:rPr>
              <a:t>show </a:t>
            </a:r>
            <a:r>
              <a:rPr lang="en-US" sz="2400" dirty="0">
                <a:latin typeface="Palatino Linotype" panose="02040502050505030304" pitchFamily="18" charset="0"/>
              </a:rPr>
              <a:t>the state of the destination register and Zero flag after executing the </a:t>
            </a:r>
            <a:r>
              <a:rPr lang="ro-RO" sz="2400" dirty="0" smtClean="0">
                <a:latin typeface="Palatino Linotype" panose="02040502050505030304" pitchFamily="18" charset="0"/>
              </a:rPr>
              <a:t>operations:</a:t>
            </a:r>
          </a:p>
          <a:p>
            <a:pPr marL="0" indent="0">
              <a:buNone/>
            </a:pPr>
            <a:endParaRPr lang="ro-RO" sz="2400" dirty="0">
              <a:latin typeface="Palatino Linotype" panose="02040502050505030304" pitchFamily="18" charset="0"/>
            </a:endParaRPr>
          </a:p>
          <a:p>
            <a:pPr marL="0" indent="0">
              <a:buNone/>
            </a:pPr>
            <a:r>
              <a:rPr lang="ro-RO" b="1" i="1" dirty="0" smtClean="0">
                <a:latin typeface="Palatino Linotype" panose="02040502050505030304" pitchFamily="18" charset="0"/>
              </a:rPr>
              <a:t>Eg 1:</a:t>
            </a:r>
          </a:p>
          <a:p>
            <a:pPr marL="457200" lvl="1" indent="0">
              <a:buNone/>
            </a:pPr>
            <a:r>
              <a:rPr lang="ro-RO" dirty="0" smtClean="0">
                <a:latin typeface="Palatino Linotype" panose="02040502050505030304" pitchFamily="18" charset="0"/>
              </a:rPr>
              <a:t>mov </a:t>
            </a:r>
            <a:r>
              <a:rPr lang="ro-RO" dirty="0">
                <a:latin typeface="Palatino Linotype" panose="02040502050505030304" pitchFamily="18" charset="0"/>
              </a:rPr>
              <a:t>ecx</a:t>
            </a:r>
            <a:r>
              <a:rPr lang="ro-RO" dirty="0" smtClean="0">
                <a:latin typeface="Palatino Linotype" panose="02040502050505030304" pitchFamily="18" charset="0"/>
              </a:rPr>
              <a:t>, 1</a:t>
            </a:r>
            <a:endParaRPr lang="ro-RO" dirty="0">
              <a:latin typeface="Palatino Linotype" panose="02040502050505030304" pitchFamily="18" charset="0"/>
            </a:endParaRPr>
          </a:p>
          <a:p>
            <a:pPr marL="457200" lvl="1" indent="0">
              <a:buNone/>
            </a:pPr>
            <a:r>
              <a:rPr lang="ro-RO" dirty="0">
                <a:latin typeface="Palatino Linotype" panose="02040502050505030304" pitchFamily="18" charset="0"/>
              </a:rPr>
              <a:t>sub ecx</a:t>
            </a:r>
            <a:r>
              <a:rPr lang="ro-RO" dirty="0" smtClean="0">
                <a:latin typeface="Palatino Linotype" panose="02040502050505030304" pitchFamily="18" charset="0"/>
              </a:rPr>
              <a:t>, 1 </a:t>
            </a:r>
            <a:r>
              <a:rPr lang="ro-RO" dirty="0">
                <a:latin typeface="Palatino Linotype" panose="02040502050505030304" pitchFamily="18" charset="0"/>
              </a:rPr>
              <a:t>; ECX = 0, ZF = </a:t>
            </a:r>
            <a:r>
              <a:rPr lang="ro-RO" dirty="0" smtClean="0">
                <a:latin typeface="Palatino Linotype" panose="02040502050505030304" pitchFamily="18" charset="0"/>
              </a:rPr>
              <a:t>1</a:t>
            </a:r>
          </a:p>
          <a:p>
            <a:pPr marL="0" indent="0">
              <a:buNone/>
            </a:pPr>
            <a:r>
              <a:rPr lang="ro-RO" b="1" i="1" dirty="0" smtClean="0">
                <a:latin typeface="Palatino Linotype" panose="02040502050505030304" pitchFamily="18" charset="0"/>
              </a:rPr>
              <a:t>Eg 2:</a:t>
            </a:r>
            <a:endParaRPr lang="ro-RO" b="1" i="1" dirty="0">
              <a:latin typeface="Palatino Linotype" panose="02040502050505030304" pitchFamily="18" charset="0"/>
            </a:endParaRPr>
          </a:p>
          <a:p>
            <a:pPr marL="457200" lvl="1" indent="0">
              <a:buNone/>
            </a:pPr>
            <a:r>
              <a:rPr lang="ro-RO" dirty="0">
                <a:latin typeface="Palatino Linotype" panose="02040502050505030304" pitchFamily="18" charset="0"/>
              </a:rPr>
              <a:t>mov eax</a:t>
            </a:r>
            <a:r>
              <a:rPr lang="ro-RO" dirty="0" smtClean="0">
                <a:latin typeface="Palatino Linotype" panose="02040502050505030304" pitchFamily="18" charset="0"/>
              </a:rPr>
              <a:t>, 0FFFFFFFFh (eax = -1)</a:t>
            </a:r>
            <a:endParaRPr lang="ro-RO" dirty="0">
              <a:latin typeface="Palatino Linotype" panose="02040502050505030304" pitchFamily="18" charset="0"/>
            </a:endParaRPr>
          </a:p>
          <a:p>
            <a:pPr marL="457200" lvl="1" indent="0">
              <a:buNone/>
            </a:pPr>
            <a:r>
              <a:rPr lang="fr-FR" dirty="0" err="1">
                <a:latin typeface="Palatino Linotype" panose="02040502050505030304" pitchFamily="18" charset="0"/>
              </a:rPr>
              <a:t>inc</a:t>
            </a:r>
            <a:r>
              <a:rPr lang="fr-FR" dirty="0">
                <a:latin typeface="Palatino Linotype" panose="02040502050505030304" pitchFamily="18" charset="0"/>
              </a:rPr>
              <a:t> </a:t>
            </a:r>
            <a:r>
              <a:rPr lang="fr-FR" dirty="0" err="1">
                <a:latin typeface="Palatino Linotype" panose="02040502050505030304" pitchFamily="18" charset="0"/>
              </a:rPr>
              <a:t>eax</a:t>
            </a:r>
            <a:r>
              <a:rPr lang="fr-FR" dirty="0">
                <a:latin typeface="Palatino Linotype" panose="02040502050505030304" pitchFamily="18" charset="0"/>
              </a:rPr>
              <a:t> ; EAX = 0, ZF = 1</a:t>
            </a:r>
          </a:p>
          <a:p>
            <a:pPr marL="457200" lvl="1" indent="0">
              <a:buNone/>
            </a:pPr>
            <a:r>
              <a:rPr lang="fr-FR" dirty="0" err="1">
                <a:latin typeface="Palatino Linotype" panose="02040502050505030304" pitchFamily="18" charset="0"/>
              </a:rPr>
              <a:t>inc</a:t>
            </a:r>
            <a:r>
              <a:rPr lang="fr-FR" dirty="0">
                <a:latin typeface="Palatino Linotype" panose="02040502050505030304" pitchFamily="18" charset="0"/>
              </a:rPr>
              <a:t> </a:t>
            </a:r>
            <a:r>
              <a:rPr lang="fr-FR" dirty="0" err="1">
                <a:latin typeface="Palatino Linotype" panose="02040502050505030304" pitchFamily="18" charset="0"/>
              </a:rPr>
              <a:t>eax</a:t>
            </a:r>
            <a:r>
              <a:rPr lang="fr-FR" dirty="0">
                <a:latin typeface="Palatino Linotype" panose="02040502050505030304" pitchFamily="18" charset="0"/>
              </a:rPr>
              <a:t> ; EAX = 1, ZF = 0</a:t>
            </a:r>
          </a:p>
          <a:p>
            <a:pPr marL="457200" lvl="1" indent="0">
              <a:buNone/>
            </a:pPr>
            <a:r>
              <a:rPr lang="ro-RO" dirty="0">
                <a:latin typeface="Palatino Linotype" panose="02040502050505030304" pitchFamily="18" charset="0"/>
              </a:rPr>
              <a:t>dec eax ; EAX = 0, ZF = 1</a:t>
            </a:r>
          </a:p>
        </p:txBody>
      </p:sp>
      <p:sp>
        <p:nvSpPr>
          <p:cNvPr id="4" name="TextBox 3"/>
          <p:cNvSpPr txBox="1"/>
          <p:nvPr/>
        </p:nvSpPr>
        <p:spPr>
          <a:xfrm>
            <a:off x="5780314" y="3591640"/>
            <a:ext cx="6172201" cy="3170099"/>
          </a:xfrm>
          <a:prstGeom prst="rect">
            <a:avLst/>
          </a:prstGeom>
          <a:noFill/>
        </p:spPr>
        <p:txBody>
          <a:bodyPr wrap="square" rtlCol="0">
            <a:spAutoFit/>
          </a:bodyPr>
          <a:lstStyle/>
          <a:p>
            <a:endParaRPr lang="ro-RO" sz="2000" b="1" dirty="0" smtClean="0">
              <a:latin typeface="Palatino Linotype" panose="02040502050505030304" pitchFamily="18" charset="0"/>
            </a:endParaRPr>
          </a:p>
          <a:p>
            <a:endParaRPr lang="ro-RO" sz="2000" b="1" dirty="0">
              <a:latin typeface="Palatino Linotype" panose="02040502050505030304" pitchFamily="18" charset="0"/>
            </a:endParaRPr>
          </a:p>
          <a:p>
            <a:r>
              <a:rPr lang="ro-RO" sz="2000" b="1" dirty="0" smtClean="0">
                <a:latin typeface="Palatino Linotype" panose="02040502050505030304" pitchFamily="18" charset="0"/>
              </a:rPr>
              <a:t>Eg </a:t>
            </a:r>
            <a:r>
              <a:rPr lang="ro-RO" sz="2000" b="1" dirty="0">
                <a:latin typeface="Palatino Linotype" panose="02040502050505030304" pitchFamily="18" charset="0"/>
              </a:rPr>
              <a:t>3:</a:t>
            </a:r>
            <a:endParaRPr lang="ro-RO" sz="2000" dirty="0">
              <a:latin typeface="Palatino Linotype" panose="02040502050505030304" pitchFamily="18" charset="0"/>
            </a:endParaRPr>
          </a:p>
          <a:p>
            <a:r>
              <a:rPr lang="nl-NL" sz="2000" dirty="0">
                <a:latin typeface="Palatino Linotype" panose="02040502050505030304" pitchFamily="18" charset="0"/>
              </a:rPr>
              <a:t>mov AL,55H ; ZF is still zero</a:t>
            </a:r>
          </a:p>
          <a:p>
            <a:r>
              <a:rPr lang="ro-RO" sz="2000" dirty="0">
                <a:latin typeface="Palatino Linotype" panose="02040502050505030304" pitchFamily="18" charset="0"/>
              </a:rPr>
              <a:t>sub AL,55H ; result is 0 </a:t>
            </a:r>
            <a:r>
              <a:rPr lang="en-US" sz="2000" dirty="0">
                <a:latin typeface="Palatino Linotype" panose="02040502050505030304" pitchFamily="18" charset="0"/>
              </a:rPr>
              <a:t>; ZF is set (ZF = 1)</a:t>
            </a:r>
          </a:p>
          <a:p>
            <a:endParaRPr lang="ro-RO" sz="2000" b="1" dirty="0">
              <a:latin typeface="Palatino Linotype" panose="02040502050505030304" pitchFamily="18" charset="0"/>
            </a:endParaRPr>
          </a:p>
          <a:p>
            <a:r>
              <a:rPr lang="ro-RO" sz="2000" b="1" dirty="0">
                <a:latin typeface="Palatino Linotype" panose="02040502050505030304" pitchFamily="18" charset="0"/>
              </a:rPr>
              <a:t>Eg 4:</a:t>
            </a:r>
            <a:endParaRPr lang="ro-RO" sz="2000" dirty="0">
              <a:latin typeface="Palatino Linotype" panose="02040502050505030304" pitchFamily="18" charset="0"/>
            </a:endParaRPr>
          </a:p>
          <a:p>
            <a:r>
              <a:rPr lang="en-US" sz="2000" dirty="0" err="1">
                <a:latin typeface="Palatino Linotype" panose="02040502050505030304" pitchFamily="18" charset="0"/>
              </a:rPr>
              <a:t>mov</a:t>
            </a:r>
            <a:r>
              <a:rPr lang="en-US" sz="2000" dirty="0">
                <a:latin typeface="Palatino Linotype" panose="02040502050505030304" pitchFamily="18" charset="0"/>
              </a:rPr>
              <a:t> CX,0 ; ZF remains 1</a:t>
            </a:r>
          </a:p>
          <a:p>
            <a:r>
              <a:rPr lang="en-US" sz="2000" dirty="0" err="1">
                <a:latin typeface="Palatino Linotype" panose="02040502050505030304" pitchFamily="18" charset="0"/>
              </a:rPr>
              <a:t>inc</a:t>
            </a:r>
            <a:r>
              <a:rPr lang="en-US" sz="2000" dirty="0">
                <a:latin typeface="Palatino Linotype" panose="02040502050505030304" pitchFamily="18" charset="0"/>
              </a:rPr>
              <a:t> CX ; result is </a:t>
            </a:r>
            <a:r>
              <a:rPr lang="en-US" sz="2000" dirty="0" smtClean="0">
                <a:latin typeface="Palatino Linotype" panose="02040502050505030304" pitchFamily="18" charset="0"/>
              </a:rPr>
              <a:t>1</a:t>
            </a:r>
            <a:r>
              <a:rPr lang="ro-RO" sz="2000" dirty="0" smtClean="0">
                <a:latin typeface="Palatino Linotype" panose="02040502050505030304" pitchFamily="18" charset="0"/>
              </a:rPr>
              <a:t> </a:t>
            </a:r>
            <a:r>
              <a:rPr lang="en-US" sz="2000" dirty="0" smtClean="0">
                <a:latin typeface="Palatino Linotype" panose="02040502050505030304" pitchFamily="18" charset="0"/>
              </a:rPr>
              <a:t>; </a:t>
            </a:r>
            <a:r>
              <a:rPr lang="en-US" sz="2000" dirty="0">
                <a:latin typeface="Palatino Linotype" panose="02040502050505030304" pitchFamily="18" charset="0"/>
              </a:rPr>
              <a:t>ZF is cleared (ZF = 0)</a:t>
            </a:r>
            <a:endParaRPr lang="ro-RO" sz="2000" dirty="0">
              <a:latin typeface="Palatino Linotype" panose="02040502050505030304" pitchFamily="18" charset="0"/>
            </a:endParaRPr>
          </a:p>
          <a:p>
            <a:endParaRPr lang="ro-RO" sz="2000" dirty="0">
              <a:latin typeface="Palatino Linotype" panose="02040502050505030304" pitchFamily="18" charset="0"/>
            </a:endParaRPr>
          </a:p>
        </p:txBody>
      </p:sp>
    </p:spTree>
    <p:extLst>
      <p:ext uri="{BB962C8B-B14F-4D97-AF65-F5344CB8AC3E}">
        <p14:creationId xmlns:p14="http://schemas.microsoft.com/office/powerpoint/2010/main" val="3080934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smtClean="0">
                <a:latin typeface="Palatino Linotype" panose="02040502050505030304" pitchFamily="18" charset="0"/>
              </a:rPr>
              <a:t>Sign Flag Examples</a:t>
            </a:r>
            <a:endParaRPr lang="ro-RO" sz="3200" dirty="0"/>
          </a:p>
        </p:txBody>
      </p:sp>
      <p:sp>
        <p:nvSpPr>
          <p:cNvPr id="3" name="Content Placeholder 2"/>
          <p:cNvSpPr>
            <a:spLocks noGrp="1"/>
          </p:cNvSpPr>
          <p:nvPr>
            <p:ph idx="1"/>
          </p:nvPr>
        </p:nvSpPr>
        <p:spPr>
          <a:xfrm>
            <a:off x="838200" y="1825625"/>
            <a:ext cx="10515600" cy="1690461"/>
          </a:xfrm>
        </p:spPr>
        <p:txBody>
          <a:bodyPr>
            <a:noAutofit/>
          </a:bodyPr>
          <a:lstStyle/>
          <a:p>
            <a:pPr marL="0" indent="0" algn="just">
              <a:buNone/>
            </a:pPr>
            <a:r>
              <a:rPr lang="en-US" sz="2400" dirty="0">
                <a:latin typeface="Palatino Linotype" panose="02040502050505030304" pitchFamily="18" charset="0"/>
              </a:rPr>
              <a:t>The Sign flag is set when the result of a signed arithmetic operation is negative. </a:t>
            </a:r>
            <a:endParaRPr lang="ro-RO" sz="2400" dirty="0" smtClean="0">
              <a:latin typeface="Palatino Linotype" panose="02040502050505030304" pitchFamily="18" charset="0"/>
            </a:endParaRPr>
          </a:p>
          <a:p>
            <a:pPr marL="0" indent="0" algn="just">
              <a:buNone/>
            </a:pPr>
            <a:r>
              <a:rPr lang="ro-RO" sz="2400" dirty="0" smtClean="0"/>
              <a:t>T</a:t>
            </a:r>
            <a:r>
              <a:rPr lang="en-US" sz="2400" dirty="0" smtClean="0"/>
              <a:t>he </a:t>
            </a:r>
            <a:r>
              <a:rPr lang="en-US" sz="2400" dirty="0"/>
              <a:t>Sign flag is a copy of the destination operand’s high </a:t>
            </a:r>
            <a:r>
              <a:rPr lang="en-US" sz="2400" dirty="0" smtClean="0"/>
              <a:t>bit</a:t>
            </a:r>
            <a:r>
              <a:rPr lang="ro-RO" sz="2400" dirty="0" smtClean="0"/>
              <a:t> (</a:t>
            </a:r>
            <a:r>
              <a:rPr lang="ro-RO" sz="2400" dirty="0"/>
              <a:t>s</a:t>
            </a:r>
            <a:r>
              <a:rPr lang="en-US" sz="2400" dirty="0" smtClean="0"/>
              <a:t>imply </a:t>
            </a:r>
            <a:r>
              <a:rPr lang="en-US" sz="2400" dirty="0"/>
              <a:t>a copy of the most significant bit of the </a:t>
            </a:r>
            <a:r>
              <a:rPr lang="en-US" sz="2400" dirty="0" smtClean="0"/>
              <a:t>result</a:t>
            </a:r>
            <a:r>
              <a:rPr lang="ro-RO" sz="2400" dirty="0" smtClean="0"/>
              <a:t>)</a:t>
            </a:r>
            <a:endParaRPr lang="en-US" sz="2400" dirty="0"/>
          </a:p>
          <a:p>
            <a:pPr marL="0" indent="0" algn="just">
              <a:buNone/>
            </a:pPr>
            <a:endParaRPr lang="ro-RO" sz="2400" dirty="0">
              <a:latin typeface="Palatino Linotype" panose="02040502050505030304" pitchFamily="18" charset="0"/>
            </a:endParaRPr>
          </a:p>
        </p:txBody>
      </p:sp>
      <p:sp>
        <p:nvSpPr>
          <p:cNvPr id="4" name="TextBox 3"/>
          <p:cNvSpPr txBox="1"/>
          <p:nvPr/>
        </p:nvSpPr>
        <p:spPr>
          <a:xfrm>
            <a:off x="1077686" y="3635829"/>
            <a:ext cx="4637314" cy="3139321"/>
          </a:xfrm>
          <a:prstGeom prst="rect">
            <a:avLst/>
          </a:prstGeom>
          <a:noFill/>
        </p:spPr>
        <p:txBody>
          <a:bodyPr wrap="square" rtlCol="0">
            <a:spAutoFit/>
          </a:bodyPr>
          <a:lstStyle/>
          <a:p>
            <a:r>
              <a:rPr lang="ro-RO" dirty="0" smtClean="0">
                <a:latin typeface="Palatino Linotype" panose="02040502050505030304" pitchFamily="18" charset="0"/>
              </a:rPr>
              <a:t>Ex1 </a:t>
            </a:r>
            <a:r>
              <a:rPr lang="en-US" dirty="0" smtClean="0">
                <a:latin typeface="Palatino Linotype" panose="02040502050505030304" pitchFamily="18" charset="0"/>
              </a:rPr>
              <a:t>subtracts </a:t>
            </a:r>
            <a:r>
              <a:rPr lang="en-US" dirty="0">
                <a:latin typeface="Palatino Linotype" panose="02040502050505030304" pitchFamily="18" charset="0"/>
              </a:rPr>
              <a:t>a larger integer (5) from a smaller one (4</a:t>
            </a:r>
            <a:r>
              <a:rPr lang="en-US" dirty="0" smtClean="0">
                <a:latin typeface="Palatino Linotype" panose="02040502050505030304" pitchFamily="18" charset="0"/>
              </a:rPr>
              <a:t>):</a:t>
            </a:r>
            <a:endParaRPr lang="ro-RO" dirty="0" smtClean="0">
              <a:latin typeface="Palatino Linotype" panose="02040502050505030304" pitchFamily="18" charset="0"/>
            </a:endParaRPr>
          </a:p>
          <a:p>
            <a:pPr lvl="1"/>
            <a:r>
              <a:rPr lang="ro-RO" dirty="0" smtClean="0">
                <a:latin typeface="Palatino Linotype" panose="02040502050505030304" pitchFamily="18" charset="0"/>
              </a:rPr>
              <a:t>mov </a:t>
            </a:r>
            <a:r>
              <a:rPr lang="ro-RO" dirty="0">
                <a:latin typeface="Palatino Linotype" panose="02040502050505030304" pitchFamily="18" charset="0"/>
              </a:rPr>
              <a:t>eax</a:t>
            </a:r>
            <a:r>
              <a:rPr lang="ro-RO" dirty="0" smtClean="0">
                <a:latin typeface="Palatino Linotype" panose="02040502050505030304" pitchFamily="18" charset="0"/>
              </a:rPr>
              <a:t>, 4</a:t>
            </a:r>
            <a:endParaRPr lang="ro-RO" dirty="0">
              <a:latin typeface="Palatino Linotype" panose="02040502050505030304" pitchFamily="18" charset="0"/>
            </a:endParaRPr>
          </a:p>
          <a:p>
            <a:pPr lvl="1"/>
            <a:r>
              <a:rPr lang="ro-RO" dirty="0">
                <a:latin typeface="Palatino Linotype" panose="02040502050505030304" pitchFamily="18" charset="0"/>
              </a:rPr>
              <a:t>sub eax</a:t>
            </a:r>
            <a:r>
              <a:rPr lang="ro-RO" dirty="0" smtClean="0">
                <a:latin typeface="Palatino Linotype" panose="02040502050505030304" pitchFamily="18" charset="0"/>
              </a:rPr>
              <a:t>, 5 </a:t>
            </a:r>
            <a:r>
              <a:rPr lang="ro-RO" dirty="0">
                <a:latin typeface="Palatino Linotype" panose="02040502050505030304" pitchFamily="18" charset="0"/>
              </a:rPr>
              <a:t>; EAX = -1, SF = </a:t>
            </a:r>
            <a:r>
              <a:rPr lang="ro-RO" dirty="0" smtClean="0">
                <a:latin typeface="Palatino Linotype" panose="02040502050505030304" pitchFamily="18" charset="0"/>
              </a:rPr>
              <a:t>1</a:t>
            </a:r>
          </a:p>
          <a:p>
            <a:endParaRPr lang="ro-RO" dirty="0" smtClean="0">
              <a:latin typeface="Palatino Linotype" panose="02040502050505030304" pitchFamily="18" charset="0"/>
            </a:endParaRPr>
          </a:p>
          <a:p>
            <a:r>
              <a:rPr lang="ro-RO" dirty="0" smtClean="0">
                <a:latin typeface="Palatino Linotype" panose="02040502050505030304" pitchFamily="18" charset="0"/>
              </a:rPr>
              <a:t>Ex2 </a:t>
            </a:r>
            <a:r>
              <a:rPr lang="en-US" dirty="0">
                <a:latin typeface="Palatino Linotype" panose="02040502050505030304" pitchFamily="18" charset="0"/>
              </a:rPr>
              <a:t>shows the hexadecimal values of BL when a negative result is generated:</a:t>
            </a:r>
            <a:endParaRPr lang="ro-RO" dirty="0">
              <a:latin typeface="Palatino Linotype" panose="02040502050505030304" pitchFamily="18" charset="0"/>
            </a:endParaRPr>
          </a:p>
          <a:p>
            <a:pPr lvl="1"/>
            <a:r>
              <a:rPr lang="ro-RO" dirty="0" smtClean="0">
                <a:latin typeface="Palatino Linotype" panose="02040502050505030304" pitchFamily="18" charset="0"/>
              </a:rPr>
              <a:t>mov </a:t>
            </a:r>
            <a:r>
              <a:rPr lang="ro-RO" dirty="0">
                <a:latin typeface="Palatino Linotype" panose="02040502050505030304" pitchFamily="18" charset="0"/>
              </a:rPr>
              <a:t>bl</a:t>
            </a:r>
            <a:r>
              <a:rPr lang="ro-RO" dirty="0" smtClean="0">
                <a:latin typeface="Palatino Linotype" panose="02040502050505030304" pitchFamily="18" charset="0"/>
              </a:rPr>
              <a:t>, 1 </a:t>
            </a:r>
            <a:r>
              <a:rPr lang="ro-RO" dirty="0">
                <a:latin typeface="Palatino Linotype" panose="02040502050505030304" pitchFamily="18" charset="0"/>
              </a:rPr>
              <a:t>; BL = 01h</a:t>
            </a:r>
          </a:p>
          <a:p>
            <a:pPr lvl="1"/>
            <a:r>
              <a:rPr lang="ro-RO" dirty="0">
                <a:latin typeface="Palatino Linotype" panose="02040502050505030304" pitchFamily="18" charset="0"/>
              </a:rPr>
              <a:t>sub bl</a:t>
            </a:r>
            <a:r>
              <a:rPr lang="ro-RO" dirty="0" smtClean="0">
                <a:latin typeface="Palatino Linotype" panose="02040502050505030304" pitchFamily="18" charset="0"/>
              </a:rPr>
              <a:t>, 2 </a:t>
            </a:r>
            <a:r>
              <a:rPr lang="ro-RO" dirty="0">
                <a:latin typeface="Palatino Linotype" panose="02040502050505030304" pitchFamily="18" charset="0"/>
              </a:rPr>
              <a:t>; BL = FFh (-1), SF = 1</a:t>
            </a:r>
          </a:p>
          <a:p>
            <a:endParaRPr lang="ro-RO" dirty="0">
              <a:latin typeface="Palatino Linotype" panose="02040502050505030304" pitchFamily="18" charset="0"/>
            </a:endParaRPr>
          </a:p>
          <a:p>
            <a:endParaRPr lang="ro-RO" dirty="0"/>
          </a:p>
        </p:txBody>
      </p:sp>
      <p:pic>
        <p:nvPicPr>
          <p:cNvPr id="9" name="Picture 8"/>
          <p:cNvPicPr>
            <a:picLocks noChangeAspect="1"/>
          </p:cNvPicPr>
          <p:nvPr/>
        </p:nvPicPr>
        <p:blipFill>
          <a:blip r:embed="rId3"/>
          <a:stretch>
            <a:fillRect/>
          </a:stretch>
        </p:blipFill>
        <p:spPr>
          <a:xfrm>
            <a:off x="6828559" y="5557404"/>
            <a:ext cx="4524375" cy="1238250"/>
          </a:xfrm>
          <a:prstGeom prst="rect">
            <a:avLst/>
          </a:prstGeom>
        </p:spPr>
      </p:pic>
      <p:pic>
        <p:nvPicPr>
          <p:cNvPr id="5" name="Picture 4"/>
          <p:cNvPicPr>
            <a:picLocks noChangeAspect="1"/>
          </p:cNvPicPr>
          <p:nvPr/>
        </p:nvPicPr>
        <p:blipFill>
          <a:blip r:embed="rId4"/>
          <a:stretch>
            <a:fillRect/>
          </a:stretch>
        </p:blipFill>
        <p:spPr>
          <a:xfrm>
            <a:off x="6828559" y="3808999"/>
            <a:ext cx="4630273" cy="1082146"/>
          </a:xfrm>
          <a:prstGeom prst="rect">
            <a:avLst/>
          </a:prstGeom>
        </p:spPr>
      </p:pic>
    </p:spTree>
    <p:extLst>
      <p:ext uri="{BB962C8B-B14F-4D97-AF65-F5344CB8AC3E}">
        <p14:creationId xmlns:p14="http://schemas.microsoft.com/office/powerpoint/2010/main" val="932132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flag </a:t>
            </a:r>
            <a:endParaRPr lang="ro-RO" dirty="0"/>
          </a:p>
        </p:txBody>
      </p:sp>
      <p:sp>
        <p:nvSpPr>
          <p:cNvPr id="3" name="Content Placeholder 2"/>
          <p:cNvSpPr>
            <a:spLocks noGrp="1"/>
          </p:cNvSpPr>
          <p:nvPr>
            <p:ph idx="1"/>
          </p:nvPr>
        </p:nvSpPr>
        <p:spPr/>
        <p:txBody>
          <a:bodyPr>
            <a:normAutofit/>
          </a:bodyPr>
          <a:lstStyle/>
          <a:p>
            <a:pPr marL="0" indent="0" algn="just">
              <a:buNone/>
            </a:pPr>
            <a:r>
              <a:rPr lang="en-US" dirty="0"/>
              <a:t>The Overflow flag is set when the result of a signed arithmetic operation overflows</a:t>
            </a:r>
            <a:r>
              <a:rPr lang="ro-RO" dirty="0"/>
              <a:t> </a:t>
            </a:r>
            <a:r>
              <a:rPr lang="en-US" dirty="0"/>
              <a:t>or underflows the destination </a:t>
            </a:r>
            <a:r>
              <a:rPr lang="en-US" dirty="0" smtClean="0"/>
              <a:t>operand</a:t>
            </a:r>
            <a:r>
              <a:rPr lang="ro-RO" dirty="0" smtClean="0"/>
              <a:t> (OF </a:t>
            </a:r>
            <a:r>
              <a:rPr lang="en-US" dirty="0" smtClean="0"/>
              <a:t>Indicates </a:t>
            </a:r>
            <a:r>
              <a:rPr lang="en-US" dirty="0"/>
              <a:t>out-of-range result on </a:t>
            </a:r>
            <a:r>
              <a:rPr lang="en-US" i="1" dirty="0"/>
              <a:t>signed </a:t>
            </a:r>
            <a:r>
              <a:rPr lang="en-US" dirty="0" smtClean="0"/>
              <a:t>numbers</a:t>
            </a:r>
            <a:r>
              <a:rPr lang="ro-RO" dirty="0" smtClean="0"/>
              <a:t>)</a:t>
            </a:r>
            <a:endParaRPr lang="en-US" dirty="0"/>
          </a:p>
          <a:p>
            <a:pPr marL="0" indent="0">
              <a:buNone/>
            </a:pPr>
            <a:endParaRPr lang="ro-RO" dirty="0" smtClean="0"/>
          </a:p>
          <a:p>
            <a:pPr marL="0" indent="0">
              <a:buNone/>
            </a:pPr>
            <a:r>
              <a:rPr lang="en-US" dirty="0" smtClean="0"/>
              <a:t>Range </a:t>
            </a:r>
            <a:r>
              <a:rPr lang="en-US" dirty="0"/>
              <a:t>of 8-, 16-, and 32-bit signed numbers</a:t>
            </a:r>
          </a:p>
          <a:p>
            <a:pPr lvl="2"/>
            <a:r>
              <a:rPr lang="en-US" b="1" dirty="0" smtClean="0"/>
              <a:t>8 </a:t>
            </a:r>
            <a:r>
              <a:rPr lang="en-US" b="1" dirty="0"/>
              <a:t>bits - 128 to +127 </a:t>
            </a:r>
          </a:p>
          <a:p>
            <a:pPr lvl="2"/>
            <a:r>
              <a:rPr lang="en-US" dirty="0"/>
              <a:t>16 bits - 32,768 to +32,767 </a:t>
            </a:r>
          </a:p>
          <a:p>
            <a:pPr lvl="2"/>
            <a:r>
              <a:rPr lang="en-US" dirty="0"/>
              <a:t>32 bits -2,147,483,648 to +2,147,483,647 </a:t>
            </a:r>
            <a:endParaRPr lang="ro-RO" dirty="0"/>
          </a:p>
        </p:txBody>
      </p:sp>
    </p:spTree>
    <p:extLst>
      <p:ext uri="{BB962C8B-B14F-4D97-AF65-F5344CB8AC3E}">
        <p14:creationId xmlns:p14="http://schemas.microsoft.com/office/powerpoint/2010/main" val="15870061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Palatino Linotype" panose="02040502050505030304" pitchFamily="18" charset="0"/>
              </a:rPr>
              <a:t>Overflow flag e</a:t>
            </a:r>
            <a:r>
              <a:rPr lang="ro-RO" sz="3200" b="1" dirty="0" smtClean="0">
                <a:latin typeface="Palatino Linotype" panose="02040502050505030304" pitchFamily="18" charset="0"/>
              </a:rPr>
              <a:t>xamples</a:t>
            </a:r>
            <a:endParaRPr lang="ro-RO" sz="3200" b="1" dirty="0">
              <a:latin typeface="Palatino Linotype" panose="02040502050505030304" pitchFamily="18" charset="0"/>
            </a:endParaRPr>
          </a:p>
        </p:txBody>
      </p:sp>
      <p:sp>
        <p:nvSpPr>
          <p:cNvPr id="3" name="Content Placeholder 2"/>
          <p:cNvSpPr>
            <a:spLocks noGrp="1"/>
          </p:cNvSpPr>
          <p:nvPr>
            <p:ph idx="1"/>
          </p:nvPr>
        </p:nvSpPr>
        <p:spPr/>
        <p:txBody>
          <a:bodyPr>
            <a:noAutofit/>
          </a:bodyPr>
          <a:lstStyle/>
          <a:p>
            <a:pPr marL="0" indent="0" algn="just">
              <a:buNone/>
            </a:pPr>
            <a:endParaRPr lang="ro-RO" dirty="0" smtClean="0"/>
          </a:p>
          <a:p>
            <a:pPr marL="0" indent="0" algn="just">
              <a:buNone/>
            </a:pPr>
            <a:endParaRPr lang="ro-RO" dirty="0"/>
          </a:p>
          <a:p>
            <a:pPr marL="0" indent="0" algn="just">
              <a:buNone/>
            </a:pPr>
            <a:endParaRPr lang="ro-RO" dirty="0" smtClean="0"/>
          </a:p>
          <a:p>
            <a:pPr marL="0" indent="0" algn="just">
              <a:buNone/>
            </a:pPr>
            <a:r>
              <a:rPr lang="ro-RO" dirty="0" smtClean="0"/>
              <a:t>!!! </a:t>
            </a:r>
            <a:r>
              <a:rPr lang="en-US" dirty="0"/>
              <a:t>The destination operand value does not hold a valid arithmetic result, and the Overflow</a:t>
            </a:r>
            <a:r>
              <a:rPr lang="ro-RO" dirty="0"/>
              <a:t> flag is </a:t>
            </a:r>
            <a:r>
              <a:rPr lang="ro-RO" dirty="0" smtClean="0"/>
              <a:t>set.</a:t>
            </a:r>
            <a:endParaRPr lang="ro-RO" dirty="0"/>
          </a:p>
          <a:p>
            <a:pPr marL="0" indent="0" algn="just">
              <a:buNone/>
            </a:pPr>
            <a:endParaRPr lang="ro-RO" dirty="0" smtClean="0">
              <a:latin typeface="Palatino Linotype" panose="02040502050505030304" pitchFamily="18" charset="0"/>
            </a:endParaRPr>
          </a:p>
          <a:p>
            <a:pPr marL="0" indent="0" algn="just">
              <a:buNone/>
            </a:pPr>
            <a:endParaRPr lang="ro-RO" dirty="0"/>
          </a:p>
          <a:p>
            <a:pPr marL="0" indent="0" algn="just">
              <a:buNone/>
            </a:pPr>
            <a:endParaRPr lang="ro-RO" dirty="0" smtClean="0">
              <a:latin typeface="Palatino Linotype" panose="02040502050505030304" pitchFamily="18" charset="0"/>
            </a:endParaRPr>
          </a:p>
          <a:p>
            <a:pPr marL="0" indent="0" algn="just">
              <a:buNone/>
            </a:pPr>
            <a:endParaRPr lang="ro-RO" dirty="0"/>
          </a:p>
          <a:p>
            <a:pPr marL="0" indent="0" algn="just">
              <a:buNone/>
            </a:pPr>
            <a:endParaRPr lang="ro-RO" dirty="0" smtClean="0">
              <a:latin typeface="Palatino Linotype" panose="02040502050505030304" pitchFamily="18" charset="0"/>
            </a:endParaRPr>
          </a:p>
          <a:p>
            <a:pPr marL="0" indent="0" algn="just">
              <a:buNone/>
            </a:pPr>
            <a:r>
              <a:rPr lang="ro-RO" dirty="0" smtClean="0"/>
              <a:t>The result of the multiplication exceeds the word AX and it produce overflow in the DX:AX</a:t>
            </a:r>
            <a:endParaRPr lang="ro-RO" dirty="0">
              <a:latin typeface="Palatino Linotype" panose="02040502050505030304" pitchFamily="18" charset="0"/>
            </a:endParaRPr>
          </a:p>
        </p:txBody>
      </p:sp>
      <p:pic>
        <p:nvPicPr>
          <p:cNvPr id="5" name="Content Placeholder 3"/>
          <p:cNvPicPr>
            <a:picLocks noChangeAspect="1"/>
          </p:cNvPicPr>
          <p:nvPr/>
        </p:nvPicPr>
        <p:blipFill>
          <a:blip r:embed="rId3"/>
          <a:stretch>
            <a:fillRect/>
          </a:stretch>
        </p:blipFill>
        <p:spPr>
          <a:xfrm>
            <a:off x="929698" y="3888726"/>
            <a:ext cx="4781550" cy="1304925"/>
          </a:xfrm>
          <a:prstGeom prst="rect">
            <a:avLst/>
          </a:prstGeom>
        </p:spPr>
      </p:pic>
      <p:pic>
        <p:nvPicPr>
          <p:cNvPr id="4" name="Picture 3"/>
          <p:cNvPicPr>
            <a:picLocks noChangeAspect="1"/>
          </p:cNvPicPr>
          <p:nvPr/>
        </p:nvPicPr>
        <p:blipFill>
          <a:blip r:embed="rId4"/>
          <a:stretch>
            <a:fillRect/>
          </a:stretch>
        </p:blipFill>
        <p:spPr>
          <a:xfrm>
            <a:off x="929698" y="1690688"/>
            <a:ext cx="4476750" cy="1114425"/>
          </a:xfrm>
          <a:prstGeom prst="rect">
            <a:avLst/>
          </a:prstGeom>
        </p:spPr>
      </p:pic>
    </p:spTree>
    <p:extLst>
      <p:ext uri="{BB962C8B-B14F-4D97-AF65-F5344CB8AC3E}">
        <p14:creationId xmlns:p14="http://schemas.microsoft.com/office/powerpoint/2010/main" val="29124180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Carry Flag and Overflow Flag </a:t>
            </a:r>
            <a:endParaRPr lang="ro-RO" dirty="0"/>
          </a:p>
        </p:txBody>
      </p:sp>
      <p:sp>
        <p:nvSpPr>
          <p:cNvPr id="3" name="Content Placeholder 2"/>
          <p:cNvSpPr>
            <a:spLocks noGrp="1"/>
          </p:cNvSpPr>
          <p:nvPr>
            <p:ph idx="1"/>
          </p:nvPr>
        </p:nvSpPr>
        <p:spPr/>
        <p:txBody>
          <a:bodyPr>
            <a:normAutofit lnSpcReduction="10000"/>
          </a:bodyPr>
          <a:lstStyle/>
          <a:p>
            <a:r>
              <a:rPr lang="ro-RO" dirty="0"/>
              <a:t>Do not confuse the "carry" flag with the "overflow" flag in </a:t>
            </a:r>
            <a:r>
              <a:rPr lang="ro-RO" dirty="0" smtClean="0"/>
              <a:t>integer arithmetic</a:t>
            </a:r>
            <a:r>
              <a:rPr lang="ro-RO" dirty="0"/>
              <a:t>.  </a:t>
            </a:r>
            <a:endParaRPr lang="ro-RO" dirty="0" smtClean="0"/>
          </a:p>
          <a:p>
            <a:r>
              <a:rPr lang="ro-RO" dirty="0" smtClean="0"/>
              <a:t>Each </a:t>
            </a:r>
            <a:r>
              <a:rPr lang="ro-RO" dirty="0"/>
              <a:t>flag can occur on its own, or both together.  The </a:t>
            </a:r>
            <a:r>
              <a:rPr lang="ro-RO" dirty="0" smtClean="0"/>
              <a:t>CPU's ALU </a:t>
            </a:r>
            <a:r>
              <a:rPr lang="ro-RO" dirty="0"/>
              <a:t>doesn't care or know whether you are doing signed or </a:t>
            </a:r>
            <a:r>
              <a:rPr lang="ro-RO" dirty="0" smtClean="0"/>
              <a:t>unsigned mathematics</a:t>
            </a:r>
            <a:r>
              <a:rPr lang="ro-RO" dirty="0"/>
              <a:t>; the ALU always sets both flags appropriately when doing </a:t>
            </a:r>
            <a:r>
              <a:rPr lang="ro-RO" dirty="0" smtClean="0"/>
              <a:t>any integer </a:t>
            </a:r>
            <a:r>
              <a:rPr lang="ro-RO" dirty="0"/>
              <a:t>math.  </a:t>
            </a:r>
            <a:endParaRPr lang="ro-RO" dirty="0" smtClean="0"/>
          </a:p>
          <a:p>
            <a:r>
              <a:rPr lang="ro-RO" dirty="0" smtClean="0"/>
              <a:t>The </a:t>
            </a:r>
            <a:r>
              <a:rPr lang="ro-RO" dirty="0"/>
              <a:t>ALU doesn't know about signed/unsigned; the ALU </a:t>
            </a:r>
            <a:r>
              <a:rPr lang="ro-RO" dirty="0" smtClean="0"/>
              <a:t>just does </a:t>
            </a:r>
            <a:r>
              <a:rPr lang="ro-RO" dirty="0"/>
              <a:t>the binary math and sets the flags appropriately.  It's up to you</a:t>
            </a:r>
            <a:r>
              <a:rPr lang="ro-RO" dirty="0" smtClean="0"/>
              <a:t>, the </a:t>
            </a:r>
            <a:r>
              <a:rPr lang="ro-RO" dirty="0"/>
              <a:t>programmer, to know which flag to check after the math is done</a:t>
            </a:r>
            <a:r>
              <a:rPr lang="ro-RO" dirty="0" smtClean="0"/>
              <a:t>.</a:t>
            </a:r>
          </a:p>
          <a:p>
            <a:endParaRPr lang="ro-RO" dirty="0"/>
          </a:p>
          <a:p>
            <a:r>
              <a:rPr lang="ro-RO" b="1" dirty="0"/>
              <a:t>In unsigned arithmetic, watch the carry flag to detect errors.</a:t>
            </a:r>
          </a:p>
          <a:p>
            <a:r>
              <a:rPr lang="ro-RO" dirty="0"/>
              <a:t>In unsigned arithmetic, the overflow flag tells you nothing interesting.</a:t>
            </a:r>
          </a:p>
          <a:p>
            <a:pPr marL="0" indent="0">
              <a:buNone/>
            </a:pPr>
            <a:endParaRPr lang="ro-RO" dirty="0"/>
          </a:p>
          <a:p>
            <a:r>
              <a:rPr lang="ro-RO" b="1" dirty="0"/>
              <a:t>In signed arithmetic, watch the overflow flag to detect errors.</a:t>
            </a:r>
          </a:p>
          <a:p>
            <a:r>
              <a:rPr lang="ro-RO" dirty="0"/>
              <a:t>In signed arithmetic, the carry flag tells you nothing interesting.</a:t>
            </a:r>
          </a:p>
          <a:p>
            <a:endParaRPr lang="ro-RO" dirty="0"/>
          </a:p>
          <a:p>
            <a:pPr marL="0" indent="0">
              <a:buNone/>
            </a:pPr>
            <a:endParaRPr lang="ro-RO" dirty="0"/>
          </a:p>
        </p:txBody>
      </p:sp>
    </p:spTree>
    <p:extLst>
      <p:ext uri="{BB962C8B-B14F-4D97-AF65-F5344CB8AC3E}">
        <p14:creationId xmlns:p14="http://schemas.microsoft.com/office/powerpoint/2010/main" val="7124740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Control Flags</a:t>
            </a:r>
          </a:p>
        </p:txBody>
      </p:sp>
      <p:sp>
        <p:nvSpPr>
          <p:cNvPr id="3" name="Content Placeholder 2"/>
          <p:cNvSpPr>
            <a:spLocks noGrp="1"/>
          </p:cNvSpPr>
          <p:nvPr>
            <p:ph idx="1"/>
          </p:nvPr>
        </p:nvSpPr>
        <p:spPr/>
        <p:txBody>
          <a:bodyPr>
            <a:noAutofit/>
          </a:bodyPr>
          <a:lstStyle/>
          <a:p>
            <a:pPr marL="0" indent="0">
              <a:buNone/>
            </a:pPr>
            <a:r>
              <a:rPr lang="ro-RO" sz="1800" dirty="0" smtClean="0"/>
              <a:t>The </a:t>
            </a:r>
            <a:r>
              <a:rPr lang="ro-RO" sz="1800" dirty="0"/>
              <a:t>control flags enable or disable certain operations of the microprocessor. </a:t>
            </a:r>
            <a:endParaRPr lang="ro-RO" sz="1800" dirty="0" smtClean="0"/>
          </a:p>
          <a:p>
            <a:pPr marL="0" indent="0">
              <a:buNone/>
            </a:pPr>
            <a:r>
              <a:rPr lang="ro-RO" sz="1800" dirty="0" smtClean="0"/>
              <a:t>3 </a:t>
            </a:r>
            <a:r>
              <a:rPr lang="ro-RO" sz="1800" dirty="0"/>
              <a:t>control flags in 8086 microprocessor and these are:</a:t>
            </a:r>
          </a:p>
          <a:p>
            <a:pPr marL="0" lvl="0" indent="0">
              <a:buNone/>
            </a:pPr>
            <a:r>
              <a:rPr lang="ro-RO" sz="1800" b="1" dirty="0"/>
              <a:t>Directional Flag (D) –</a:t>
            </a:r>
            <a:r>
              <a:rPr lang="ro-RO" sz="1800" dirty="0"/>
              <a:t> This flag is specifically used in string instructions.</a:t>
            </a:r>
            <a:br>
              <a:rPr lang="ro-RO" sz="1800" dirty="0"/>
            </a:br>
            <a:r>
              <a:rPr lang="ro-RO" sz="1800" dirty="0"/>
              <a:t>If directional flag is set (1), then access the string data from higher memory location towards lower memory location.</a:t>
            </a:r>
            <a:br>
              <a:rPr lang="ro-RO" sz="1800" dirty="0"/>
            </a:br>
            <a:r>
              <a:rPr lang="ro-RO" sz="1800" dirty="0"/>
              <a:t>If directional flag is reset (0), then access the string data from lower memory location towards higher memory location.</a:t>
            </a:r>
          </a:p>
          <a:p>
            <a:pPr marL="0" lvl="0" indent="0">
              <a:buNone/>
            </a:pPr>
            <a:r>
              <a:rPr lang="ro-RO" sz="1800" b="1" dirty="0"/>
              <a:t>Interrupt Flag (I) –</a:t>
            </a:r>
            <a:r>
              <a:rPr lang="ro-RO" sz="1800" dirty="0"/>
              <a:t> This flag is for interrupts.</a:t>
            </a:r>
            <a:br>
              <a:rPr lang="ro-RO" sz="1800" dirty="0"/>
            </a:br>
            <a:r>
              <a:rPr lang="ro-RO" sz="1800" dirty="0"/>
              <a:t>If interrupt flag is set (1), the microprocessor will recognize interrupt requests from the peripherals.</a:t>
            </a:r>
            <a:br>
              <a:rPr lang="ro-RO" sz="1800" dirty="0"/>
            </a:br>
            <a:r>
              <a:rPr lang="ro-RO" sz="1800" dirty="0"/>
              <a:t>If interrupt flag is reset (0), the microprocessor will not recognize any interrupt requests and will ignore them.</a:t>
            </a:r>
          </a:p>
          <a:p>
            <a:pPr marL="0" lvl="0" indent="0">
              <a:buNone/>
            </a:pPr>
            <a:r>
              <a:rPr lang="ro-RO" sz="1800" b="1" dirty="0"/>
              <a:t>Trap Flag (T) </a:t>
            </a:r>
            <a:r>
              <a:rPr lang="ro-RO" sz="1800" b="1" dirty="0" smtClean="0"/>
              <a:t>–</a:t>
            </a:r>
            <a:r>
              <a:rPr lang="ro-RO" sz="1800" dirty="0" smtClean="0"/>
              <a:t>If </a:t>
            </a:r>
            <a:r>
              <a:rPr lang="ro-RO" sz="1800" dirty="0"/>
              <a:t>trap flag is set (1), the CPU automatically generates an internal interrupt after each instruction, allowing a program to be inspected as it executes instruction by instruction.</a:t>
            </a:r>
            <a:br>
              <a:rPr lang="ro-RO" sz="1800" dirty="0"/>
            </a:br>
            <a:r>
              <a:rPr lang="ro-RO" sz="1800" dirty="0"/>
              <a:t>If trap flag is reset (0), no function is </a:t>
            </a:r>
            <a:r>
              <a:rPr lang="ro-RO" sz="1800" dirty="0" smtClean="0"/>
              <a:t>performed. TF is used in malware detection programs.</a:t>
            </a:r>
            <a:endParaRPr lang="ro-RO" sz="1800" dirty="0"/>
          </a:p>
          <a:p>
            <a:pPr marL="0" indent="0">
              <a:buNone/>
            </a:pPr>
            <a:r>
              <a:rPr lang="ro-RO" sz="1800" dirty="0"/>
              <a:t> </a:t>
            </a:r>
          </a:p>
          <a:p>
            <a:pPr marL="0" indent="0">
              <a:buNone/>
            </a:pPr>
            <a:endParaRPr lang="ro-RO" sz="1800" dirty="0"/>
          </a:p>
        </p:txBody>
      </p:sp>
    </p:spTree>
    <p:extLst>
      <p:ext uri="{BB962C8B-B14F-4D97-AF65-F5344CB8AC3E}">
        <p14:creationId xmlns:p14="http://schemas.microsoft.com/office/powerpoint/2010/main" val="14022660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a:latin typeface="Palatino Linotype" panose="02040502050505030304" pitchFamily="18" charset="0"/>
              </a:rPr>
              <a:t>The </a:t>
            </a:r>
            <a:r>
              <a:rPr lang="ro-RO" sz="3200" b="1" dirty="0" smtClean="0">
                <a:latin typeface="Palatino Linotype" panose="02040502050505030304" pitchFamily="18" charset="0"/>
              </a:rPr>
              <a:t>flags (from EFLAGS register)</a:t>
            </a:r>
            <a:endParaRPr lang="ro-RO" sz="3200" dirty="0"/>
          </a:p>
        </p:txBody>
      </p:sp>
      <p:sp>
        <p:nvSpPr>
          <p:cNvPr id="3" name="Content Placeholder 2"/>
          <p:cNvSpPr>
            <a:spLocks noGrp="1"/>
          </p:cNvSpPr>
          <p:nvPr>
            <p:ph idx="1"/>
          </p:nvPr>
        </p:nvSpPr>
        <p:spPr>
          <a:xfrm>
            <a:off x="838200" y="1825625"/>
            <a:ext cx="7684008" cy="3331591"/>
          </a:xfrm>
        </p:spPr>
        <p:txBody>
          <a:bodyPr>
            <a:normAutofit/>
          </a:bodyPr>
          <a:lstStyle/>
          <a:p>
            <a:pPr algn="just"/>
            <a:r>
              <a:rPr lang="en-US" sz="2400" dirty="0"/>
              <a:t>A </a:t>
            </a:r>
            <a:r>
              <a:rPr lang="en-US" sz="2400" i="1" dirty="0"/>
              <a:t>flag </a:t>
            </a:r>
            <a:r>
              <a:rPr lang="en-US" sz="2400" dirty="0"/>
              <a:t>is an indicator represented on </a:t>
            </a:r>
            <a:r>
              <a:rPr lang="ro-RO" sz="2400" dirty="0"/>
              <a:t>one</a:t>
            </a:r>
            <a:r>
              <a:rPr lang="en-US" sz="2400" dirty="0"/>
              <a:t> bit</a:t>
            </a:r>
            <a:r>
              <a:rPr lang="ro-RO" sz="2400" dirty="0"/>
              <a:t>, so 1 means that the flag is set and 0 means that the flags is not set.</a:t>
            </a:r>
          </a:p>
          <a:p>
            <a:pPr algn="just"/>
            <a:r>
              <a:rPr lang="ro-RO" sz="2400" dirty="0"/>
              <a:t>F</a:t>
            </a:r>
            <a:r>
              <a:rPr lang="en-US" sz="2400" dirty="0"/>
              <a:t>or x86 the EFLAGS register (the status register) has 32 bits but only 9 are actually </a:t>
            </a:r>
            <a:r>
              <a:rPr lang="en-US" sz="2400" dirty="0" smtClean="0"/>
              <a:t>used</a:t>
            </a:r>
            <a:r>
              <a:rPr lang="ro-RO" sz="2400" dirty="0"/>
              <a:t> </a:t>
            </a:r>
            <a:r>
              <a:rPr lang="ro-RO" sz="2400" dirty="0" smtClean="0"/>
              <a:t>(the </a:t>
            </a:r>
            <a:r>
              <a:rPr lang="ro-RO" sz="2400" dirty="0"/>
              <a:t>bits from the eflags are numbering from right to </a:t>
            </a:r>
            <a:r>
              <a:rPr lang="ro-RO" sz="2400" dirty="0" smtClean="0"/>
              <a:t>left, </a:t>
            </a:r>
            <a:r>
              <a:rPr lang="ro-RO" sz="2400" dirty="0"/>
              <a:t>so from 0 to </a:t>
            </a:r>
            <a:r>
              <a:rPr lang="ro-RO" sz="2400" dirty="0" smtClean="0"/>
              <a:t>31). </a:t>
            </a:r>
            <a:r>
              <a:rPr lang="ro-RO" sz="2400" dirty="0"/>
              <a:t>And only bits from specific position can be </a:t>
            </a:r>
            <a:r>
              <a:rPr lang="ro-RO" sz="2400" dirty="0" smtClean="0"/>
              <a:t>addressed using particular instructions.</a:t>
            </a:r>
            <a:endParaRPr lang="ro-RO" sz="2400" dirty="0"/>
          </a:p>
          <a:p>
            <a:pPr algn="just"/>
            <a:endParaRPr lang="ro-RO" sz="2400" dirty="0"/>
          </a:p>
          <a:p>
            <a:pPr algn="just"/>
            <a:endParaRPr lang="ro-RO" sz="2400" dirty="0"/>
          </a:p>
          <a:p>
            <a:pPr marL="0" indent="0" algn="just">
              <a:buNone/>
            </a:pPr>
            <a:endParaRPr lang="ro-RO" sz="2400" dirty="0"/>
          </a:p>
          <a:p>
            <a:pPr algn="just"/>
            <a:endParaRPr lang="ro-RO" sz="2400" dirty="0" smtClean="0">
              <a:latin typeface="Palatino Linotype" panose="02040502050505030304" pitchFamily="18" charset="0"/>
            </a:endParaRPr>
          </a:p>
          <a:p>
            <a:pPr marL="0" indent="0" algn="just">
              <a:buNone/>
            </a:pPr>
            <a:endParaRPr lang="ro-RO" sz="2400" dirty="0">
              <a:latin typeface="Palatino Linotype" panose="02040502050505030304" pitchFamily="18" charset="0"/>
            </a:endParaRPr>
          </a:p>
        </p:txBody>
      </p:sp>
      <p:pic>
        <p:nvPicPr>
          <p:cNvPr id="4" name="Picture 3"/>
          <p:cNvPicPr>
            <a:picLocks noChangeAspect="1"/>
          </p:cNvPicPr>
          <p:nvPr/>
        </p:nvPicPr>
        <p:blipFill>
          <a:blip r:embed="rId3"/>
          <a:stretch>
            <a:fillRect/>
          </a:stretch>
        </p:blipFill>
        <p:spPr>
          <a:xfrm>
            <a:off x="452437" y="5448300"/>
            <a:ext cx="11287125" cy="1457325"/>
          </a:xfrm>
          <a:prstGeom prst="rect">
            <a:avLst/>
          </a:prstGeom>
        </p:spPr>
      </p:pic>
      <p:pic>
        <p:nvPicPr>
          <p:cNvPr id="5" name="Picture 4"/>
          <p:cNvPicPr>
            <a:picLocks noChangeAspect="1"/>
          </p:cNvPicPr>
          <p:nvPr/>
        </p:nvPicPr>
        <p:blipFill>
          <a:blip r:embed="rId4"/>
          <a:stretch>
            <a:fillRect/>
          </a:stretch>
        </p:blipFill>
        <p:spPr>
          <a:xfrm>
            <a:off x="8961120" y="99632"/>
            <a:ext cx="2981741" cy="4915586"/>
          </a:xfrm>
          <a:prstGeom prst="rect">
            <a:avLst/>
          </a:prstGeom>
        </p:spPr>
      </p:pic>
    </p:spTree>
    <p:extLst>
      <p:ext uri="{BB962C8B-B14F-4D97-AF65-F5344CB8AC3E}">
        <p14:creationId xmlns:p14="http://schemas.microsoft.com/office/powerpoint/2010/main" val="27812334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Palatino Linotype" panose="02040502050505030304" pitchFamily="18" charset="0"/>
              </a:rPr>
              <a:t>Specific instructions to </a:t>
            </a:r>
            <a:r>
              <a:rPr lang="ro-RO" sz="3200" b="1" dirty="0" smtClean="0">
                <a:latin typeface="Palatino Linotype" panose="02040502050505030304" pitchFamily="18" charset="0"/>
              </a:rPr>
              <a:t>clear and </a:t>
            </a:r>
            <a:r>
              <a:rPr lang="en-US" sz="3200" b="1" dirty="0" smtClean="0">
                <a:latin typeface="Palatino Linotype" panose="02040502050505030304" pitchFamily="18" charset="0"/>
              </a:rPr>
              <a:t>set </a:t>
            </a:r>
            <a:r>
              <a:rPr lang="en-US" sz="3200" b="1" dirty="0">
                <a:latin typeface="Palatino Linotype" panose="02040502050505030304" pitchFamily="18" charset="0"/>
              </a:rPr>
              <a:t>the flags values </a:t>
            </a:r>
            <a:endParaRPr lang="ro-RO" sz="3200" dirty="0"/>
          </a:p>
        </p:txBody>
      </p:sp>
      <p:pic>
        <p:nvPicPr>
          <p:cNvPr id="8" name="Content Placeholder 7"/>
          <p:cNvPicPr>
            <a:picLocks noGrp="1" noChangeAspect="1"/>
          </p:cNvPicPr>
          <p:nvPr>
            <p:ph idx="1"/>
          </p:nvPr>
        </p:nvPicPr>
        <p:blipFill>
          <a:blip r:embed="rId3"/>
          <a:stretch>
            <a:fillRect/>
          </a:stretch>
        </p:blipFill>
        <p:spPr>
          <a:xfrm>
            <a:off x="0" y="1609180"/>
            <a:ext cx="5217802" cy="1633857"/>
          </a:xfrm>
          <a:prstGeom prst="rect">
            <a:avLst/>
          </a:prstGeom>
        </p:spPr>
      </p:pic>
      <p:pic>
        <p:nvPicPr>
          <p:cNvPr id="9" name="Picture 8"/>
          <p:cNvPicPr>
            <a:picLocks noChangeAspect="1"/>
          </p:cNvPicPr>
          <p:nvPr/>
        </p:nvPicPr>
        <p:blipFill>
          <a:blip r:embed="rId4"/>
          <a:stretch>
            <a:fillRect/>
          </a:stretch>
        </p:blipFill>
        <p:spPr>
          <a:xfrm>
            <a:off x="58296" y="3336916"/>
            <a:ext cx="5598605" cy="1564506"/>
          </a:xfrm>
          <a:prstGeom prst="rect">
            <a:avLst/>
          </a:prstGeom>
        </p:spPr>
      </p:pic>
      <p:pic>
        <p:nvPicPr>
          <p:cNvPr id="10" name="Picture 9"/>
          <p:cNvPicPr>
            <a:picLocks noChangeAspect="1"/>
          </p:cNvPicPr>
          <p:nvPr/>
        </p:nvPicPr>
        <p:blipFill>
          <a:blip r:embed="rId5"/>
          <a:stretch>
            <a:fillRect/>
          </a:stretch>
        </p:blipFill>
        <p:spPr>
          <a:xfrm>
            <a:off x="0" y="5024937"/>
            <a:ext cx="6238685" cy="1741363"/>
          </a:xfrm>
          <a:prstGeom prst="rect">
            <a:avLst/>
          </a:prstGeom>
        </p:spPr>
      </p:pic>
      <p:pic>
        <p:nvPicPr>
          <p:cNvPr id="11" name="Picture 10"/>
          <p:cNvPicPr>
            <a:picLocks noChangeAspect="1"/>
          </p:cNvPicPr>
          <p:nvPr/>
        </p:nvPicPr>
        <p:blipFill>
          <a:blip r:embed="rId6"/>
          <a:stretch>
            <a:fillRect/>
          </a:stretch>
        </p:blipFill>
        <p:spPr>
          <a:xfrm>
            <a:off x="6056002" y="1610544"/>
            <a:ext cx="4712208" cy="1570736"/>
          </a:xfrm>
          <a:prstGeom prst="rect">
            <a:avLst/>
          </a:prstGeom>
        </p:spPr>
      </p:pic>
      <p:pic>
        <p:nvPicPr>
          <p:cNvPr id="12" name="Picture 11"/>
          <p:cNvPicPr>
            <a:picLocks noChangeAspect="1"/>
          </p:cNvPicPr>
          <p:nvPr/>
        </p:nvPicPr>
        <p:blipFill>
          <a:blip r:embed="rId7"/>
          <a:stretch>
            <a:fillRect/>
          </a:stretch>
        </p:blipFill>
        <p:spPr>
          <a:xfrm>
            <a:off x="6096000" y="3243037"/>
            <a:ext cx="5973527" cy="1688021"/>
          </a:xfrm>
          <a:prstGeom prst="rect">
            <a:avLst/>
          </a:prstGeom>
        </p:spPr>
      </p:pic>
      <p:pic>
        <p:nvPicPr>
          <p:cNvPr id="13" name="Picture 12"/>
          <p:cNvPicPr>
            <a:picLocks noChangeAspect="1"/>
          </p:cNvPicPr>
          <p:nvPr/>
        </p:nvPicPr>
        <p:blipFill>
          <a:blip r:embed="rId8"/>
          <a:stretch>
            <a:fillRect/>
          </a:stretch>
        </p:blipFill>
        <p:spPr>
          <a:xfrm>
            <a:off x="6096000" y="5050165"/>
            <a:ext cx="5973527" cy="1672033"/>
          </a:xfrm>
          <a:prstGeom prst="rect">
            <a:avLst/>
          </a:prstGeom>
        </p:spPr>
      </p:pic>
    </p:spTree>
    <p:extLst>
      <p:ext uri="{BB962C8B-B14F-4D97-AF65-F5344CB8AC3E}">
        <p14:creationId xmlns:p14="http://schemas.microsoft.com/office/powerpoint/2010/main" val="65585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Palatino Linotype" panose="02040502050505030304" pitchFamily="18" charset="0"/>
              </a:rPr>
              <a:t>Specific instructions to </a:t>
            </a:r>
            <a:r>
              <a:rPr lang="ro-RO" sz="3200" b="1" dirty="0" smtClean="0">
                <a:latin typeface="Palatino Linotype" panose="02040502050505030304" pitchFamily="18" charset="0"/>
              </a:rPr>
              <a:t>modify </a:t>
            </a:r>
            <a:r>
              <a:rPr lang="en-US" sz="3200" b="1" dirty="0" smtClean="0">
                <a:latin typeface="Palatino Linotype" panose="02040502050505030304" pitchFamily="18" charset="0"/>
              </a:rPr>
              <a:t>the flag </a:t>
            </a:r>
            <a:r>
              <a:rPr lang="en-US" sz="3200" b="1" dirty="0">
                <a:latin typeface="Palatino Linotype" panose="02040502050505030304" pitchFamily="18" charset="0"/>
              </a:rPr>
              <a:t>values </a:t>
            </a:r>
            <a:endParaRPr lang="ro-RO" sz="3200" dirty="0"/>
          </a:p>
        </p:txBody>
      </p:sp>
      <p:pic>
        <p:nvPicPr>
          <p:cNvPr id="4" name="Content Placeholder 3"/>
          <p:cNvPicPr>
            <a:picLocks noGrp="1" noChangeAspect="1"/>
          </p:cNvPicPr>
          <p:nvPr>
            <p:ph idx="1"/>
          </p:nvPr>
        </p:nvPicPr>
        <p:blipFill>
          <a:blip r:embed="rId3"/>
          <a:stretch>
            <a:fillRect/>
          </a:stretch>
        </p:blipFill>
        <p:spPr>
          <a:xfrm>
            <a:off x="1368552" y="1851501"/>
            <a:ext cx="8537547" cy="2683923"/>
          </a:xfrm>
          <a:prstGeom prst="rect">
            <a:avLst/>
          </a:prstGeom>
        </p:spPr>
      </p:pic>
    </p:spTree>
    <p:extLst>
      <p:ext uri="{BB962C8B-B14F-4D97-AF65-F5344CB8AC3E}">
        <p14:creationId xmlns:p14="http://schemas.microsoft.com/office/powerpoint/2010/main" val="10503092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smtClean="0">
                <a:latin typeface="Palatino Linotype" panose="02040502050505030304" pitchFamily="18" charset="0"/>
              </a:rPr>
              <a:t>Specific instructions </a:t>
            </a:r>
            <a:br>
              <a:rPr lang="ro-RO" sz="3200" b="1" dirty="0" smtClean="0">
                <a:latin typeface="Palatino Linotype" panose="02040502050505030304" pitchFamily="18" charset="0"/>
              </a:rPr>
            </a:br>
            <a:r>
              <a:rPr lang="ro-RO" sz="3200" b="1" dirty="0" smtClean="0">
                <a:latin typeface="Palatino Linotype" panose="02040502050505030304" pitchFamily="18" charset="0"/>
              </a:rPr>
              <a:t>based on CF (1)</a:t>
            </a:r>
            <a:endParaRPr lang="ro-RO" sz="3200" b="1" dirty="0">
              <a:latin typeface="Palatino Linotype" panose="02040502050505030304" pitchFamily="18" charset="0"/>
            </a:endParaRPr>
          </a:p>
        </p:txBody>
      </p:sp>
      <p:pic>
        <p:nvPicPr>
          <p:cNvPr id="4" name="Content Placeholder 3"/>
          <p:cNvPicPr>
            <a:picLocks noGrp="1" noChangeAspect="1"/>
          </p:cNvPicPr>
          <p:nvPr>
            <p:ph idx="1"/>
          </p:nvPr>
        </p:nvPicPr>
        <p:blipFill>
          <a:blip r:embed="rId3"/>
          <a:stretch>
            <a:fillRect/>
          </a:stretch>
        </p:blipFill>
        <p:spPr>
          <a:xfrm>
            <a:off x="5311361" y="365125"/>
            <a:ext cx="6880639" cy="2285555"/>
          </a:xfrm>
          <a:prstGeom prst="rect">
            <a:avLst/>
          </a:prstGeom>
        </p:spPr>
      </p:pic>
      <p:sp>
        <p:nvSpPr>
          <p:cNvPr id="5" name="TextBox 4"/>
          <p:cNvSpPr txBox="1"/>
          <p:nvPr/>
        </p:nvSpPr>
        <p:spPr>
          <a:xfrm>
            <a:off x="673608" y="3422561"/>
            <a:ext cx="5087112" cy="3785652"/>
          </a:xfrm>
          <a:prstGeom prst="rect">
            <a:avLst/>
          </a:prstGeom>
          <a:noFill/>
        </p:spPr>
        <p:txBody>
          <a:bodyPr wrap="square" rtlCol="0">
            <a:spAutoFit/>
          </a:bodyPr>
          <a:lstStyle/>
          <a:p>
            <a:r>
              <a:rPr lang="ro-RO" sz="2400" dirty="0"/>
              <a:t>a</a:t>
            </a:r>
            <a:r>
              <a:rPr lang="ro-RO" sz="2400" dirty="0" smtClean="0"/>
              <a:t> QUADWORD can be saved only in combinations of registers:</a:t>
            </a:r>
          </a:p>
          <a:p>
            <a:endParaRPr lang="ro-RO" sz="2400" dirty="0" smtClean="0"/>
          </a:p>
          <a:p>
            <a:r>
              <a:rPr lang="ro-RO" sz="2400" dirty="0" smtClean="0"/>
              <a:t>In ECX:EBX or in EDX:EAX</a:t>
            </a:r>
          </a:p>
          <a:p>
            <a:r>
              <a:rPr lang="ro-RO" sz="2400" dirty="0" smtClean="0"/>
              <a:t>So, adding two quadwords:</a:t>
            </a:r>
          </a:p>
          <a:p>
            <a:endParaRPr lang="ro-RO" sz="2400" dirty="0" smtClean="0"/>
          </a:p>
          <a:p>
            <a:r>
              <a:rPr lang="ro-RO" sz="2400" dirty="0" smtClean="0"/>
              <a:t>ECX:EBX+</a:t>
            </a:r>
          </a:p>
          <a:p>
            <a:r>
              <a:rPr lang="ro-RO" sz="2400" dirty="0" smtClean="0"/>
              <a:t>EDX:EAX</a:t>
            </a:r>
          </a:p>
          <a:p>
            <a:endParaRPr lang="ro-RO" sz="2400" dirty="0" smtClean="0"/>
          </a:p>
          <a:p>
            <a:endParaRPr lang="ro-RO" sz="2400" dirty="0"/>
          </a:p>
        </p:txBody>
      </p:sp>
      <p:sp>
        <p:nvSpPr>
          <p:cNvPr id="6" name="TextBox 5"/>
          <p:cNvSpPr txBox="1"/>
          <p:nvPr/>
        </p:nvSpPr>
        <p:spPr>
          <a:xfrm>
            <a:off x="6638544" y="3237895"/>
            <a:ext cx="5724144" cy="3416320"/>
          </a:xfrm>
          <a:prstGeom prst="rect">
            <a:avLst/>
          </a:prstGeom>
          <a:noFill/>
        </p:spPr>
        <p:txBody>
          <a:bodyPr wrap="square" rtlCol="0">
            <a:spAutoFit/>
          </a:bodyPr>
          <a:lstStyle/>
          <a:p>
            <a:r>
              <a:rPr lang="ro-RO" sz="2400" dirty="0" smtClean="0">
                <a:latin typeface="Palatino Linotype" panose="02040502050505030304" pitchFamily="18" charset="0"/>
              </a:rPr>
              <a:t>MOV ECX, [high_part_of_quadword1]</a:t>
            </a:r>
          </a:p>
          <a:p>
            <a:r>
              <a:rPr lang="ro-RO" sz="2400" dirty="0" smtClean="0">
                <a:latin typeface="Palatino Linotype" panose="02040502050505030304" pitchFamily="18" charset="0"/>
              </a:rPr>
              <a:t>MOV EBX, [low_part_of_quadword1]</a:t>
            </a:r>
          </a:p>
          <a:p>
            <a:endParaRPr lang="ro-RO" sz="2400" dirty="0" smtClean="0">
              <a:latin typeface="Palatino Linotype" panose="02040502050505030304" pitchFamily="18" charset="0"/>
            </a:endParaRPr>
          </a:p>
          <a:p>
            <a:r>
              <a:rPr lang="ro-RO" sz="2400" dirty="0" smtClean="0">
                <a:latin typeface="Palatino Linotype" panose="02040502050505030304" pitchFamily="18" charset="0"/>
              </a:rPr>
              <a:t>MOV EDX, [high_part_of_quadword2]</a:t>
            </a:r>
          </a:p>
          <a:p>
            <a:r>
              <a:rPr lang="ro-RO" sz="2400" dirty="0" smtClean="0">
                <a:latin typeface="Palatino Linotype" panose="02040502050505030304" pitchFamily="18" charset="0"/>
              </a:rPr>
              <a:t>MOV EAX, [low_part_of_quadword2]</a:t>
            </a:r>
          </a:p>
          <a:p>
            <a:endParaRPr lang="ro-RO" sz="2400" dirty="0" smtClean="0">
              <a:latin typeface="Palatino Linotype" panose="02040502050505030304" pitchFamily="18" charset="0"/>
            </a:endParaRPr>
          </a:p>
          <a:p>
            <a:r>
              <a:rPr lang="ro-RO" sz="2400" dirty="0" smtClean="0">
                <a:latin typeface="Palatino Linotype" panose="02040502050505030304" pitchFamily="18" charset="0"/>
              </a:rPr>
              <a:t>ADD EAX, EBX</a:t>
            </a:r>
          </a:p>
          <a:p>
            <a:r>
              <a:rPr lang="ro-RO" sz="2400" dirty="0" smtClean="0">
                <a:latin typeface="Palatino Linotype" panose="02040502050505030304" pitchFamily="18" charset="0"/>
              </a:rPr>
              <a:t>ADC EDX, ECX</a:t>
            </a:r>
          </a:p>
          <a:p>
            <a:endParaRPr lang="ro-RO" sz="2400" dirty="0">
              <a:latin typeface="Palatino Linotype" panose="02040502050505030304" pitchFamily="18" charset="0"/>
            </a:endParaRPr>
          </a:p>
        </p:txBody>
      </p:sp>
    </p:spTree>
    <p:extLst>
      <p:ext uri="{BB962C8B-B14F-4D97-AF65-F5344CB8AC3E}">
        <p14:creationId xmlns:p14="http://schemas.microsoft.com/office/powerpoint/2010/main" val="14937158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smtClean="0">
                <a:latin typeface="Palatino Linotype" panose="02040502050505030304" pitchFamily="18" charset="0"/>
              </a:rPr>
              <a:t>Specific instructions </a:t>
            </a:r>
            <a:br>
              <a:rPr lang="ro-RO" sz="3200" b="1" dirty="0" smtClean="0">
                <a:latin typeface="Palatino Linotype" panose="02040502050505030304" pitchFamily="18" charset="0"/>
              </a:rPr>
            </a:br>
            <a:r>
              <a:rPr lang="ro-RO" sz="3200" b="1" dirty="0" smtClean="0">
                <a:latin typeface="Palatino Linotype" panose="02040502050505030304" pitchFamily="18" charset="0"/>
              </a:rPr>
              <a:t>based on CF (2)</a:t>
            </a:r>
            <a:endParaRPr lang="ro-RO" sz="3200" b="1" dirty="0">
              <a:latin typeface="Palatino Linotype" panose="02040502050505030304" pitchFamily="18" charset="0"/>
            </a:endParaRPr>
          </a:p>
        </p:txBody>
      </p:sp>
      <p:sp>
        <p:nvSpPr>
          <p:cNvPr id="5" name="TextBox 4"/>
          <p:cNvSpPr txBox="1"/>
          <p:nvPr/>
        </p:nvSpPr>
        <p:spPr>
          <a:xfrm>
            <a:off x="673608" y="3422561"/>
            <a:ext cx="5087112" cy="3785652"/>
          </a:xfrm>
          <a:prstGeom prst="rect">
            <a:avLst/>
          </a:prstGeom>
          <a:noFill/>
        </p:spPr>
        <p:txBody>
          <a:bodyPr wrap="square" rtlCol="0">
            <a:spAutoFit/>
          </a:bodyPr>
          <a:lstStyle/>
          <a:p>
            <a:r>
              <a:rPr lang="ro-RO" sz="2400" dirty="0"/>
              <a:t>a</a:t>
            </a:r>
            <a:r>
              <a:rPr lang="ro-RO" sz="2400" dirty="0" smtClean="0"/>
              <a:t> QUADWORD can be saved only in combinations of registers:</a:t>
            </a:r>
          </a:p>
          <a:p>
            <a:endParaRPr lang="ro-RO" sz="2400" dirty="0" smtClean="0"/>
          </a:p>
          <a:p>
            <a:r>
              <a:rPr lang="ro-RO" sz="2400" dirty="0" smtClean="0"/>
              <a:t>In ECX:EBX or in EDX:EAX</a:t>
            </a:r>
          </a:p>
          <a:p>
            <a:r>
              <a:rPr lang="ro-RO" sz="2400" dirty="0" smtClean="0"/>
              <a:t>So, substracting two quadwords:</a:t>
            </a:r>
          </a:p>
          <a:p>
            <a:endParaRPr lang="ro-RO" sz="2400" dirty="0" smtClean="0"/>
          </a:p>
          <a:p>
            <a:r>
              <a:rPr lang="ro-RO" sz="2400" dirty="0" smtClean="0"/>
              <a:t>ECX:EBX - </a:t>
            </a:r>
          </a:p>
          <a:p>
            <a:r>
              <a:rPr lang="ro-RO" sz="2400" dirty="0" smtClean="0"/>
              <a:t>EDX:EAX</a:t>
            </a:r>
          </a:p>
          <a:p>
            <a:endParaRPr lang="ro-RO" sz="2400" dirty="0" smtClean="0"/>
          </a:p>
          <a:p>
            <a:endParaRPr lang="ro-RO" sz="2400" dirty="0"/>
          </a:p>
        </p:txBody>
      </p:sp>
      <p:sp>
        <p:nvSpPr>
          <p:cNvPr id="6" name="TextBox 5"/>
          <p:cNvSpPr txBox="1"/>
          <p:nvPr/>
        </p:nvSpPr>
        <p:spPr>
          <a:xfrm>
            <a:off x="6656832" y="3392488"/>
            <a:ext cx="5724144" cy="3416320"/>
          </a:xfrm>
          <a:prstGeom prst="rect">
            <a:avLst/>
          </a:prstGeom>
          <a:noFill/>
        </p:spPr>
        <p:txBody>
          <a:bodyPr wrap="square" rtlCol="0">
            <a:spAutoFit/>
          </a:bodyPr>
          <a:lstStyle/>
          <a:p>
            <a:r>
              <a:rPr lang="ro-RO" sz="2400" dirty="0" smtClean="0">
                <a:latin typeface="Palatino Linotype" panose="02040502050505030304" pitchFamily="18" charset="0"/>
              </a:rPr>
              <a:t>MOV ECX, [high_part_of_quadword1]</a:t>
            </a:r>
          </a:p>
          <a:p>
            <a:r>
              <a:rPr lang="ro-RO" sz="2400" dirty="0" smtClean="0">
                <a:latin typeface="Palatino Linotype" panose="02040502050505030304" pitchFamily="18" charset="0"/>
              </a:rPr>
              <a:t>MOV EBX, [low_part_of_quadword1]</a:t>
            </a:r>
          </a:p>
          <a:p>
            <a:endParaRPr lang="ro-RO" sz="2400" dirty="0" smtClean="0">
              <a:latin typeface="Palatino Linotype" panose="02040502050505030304" pitchFamily="18" charset="0"/>
            </a:endParaRPr>
          </a:p>
          <a:p>
            <a:r>
              <a:rPr lang="ro-RO" sz="2400" dirty="0" smtClean="0">
                <a:latin typeface="Palatino Linotype" panose="02040502050505030304" pitchFamily="18" charset="0"/>
              </a:rPr>
              <a:t>MOV EDX, [high_part_of_quadword2]</a:t>
            </a:r>
          </a:p>
          <a:p>
            <a:r>
              <a:rPr lang="ro-RO" sz="2400" dirty="0" smtClean="0">
                <a:latin typeface="Palatino Linotype" panose="02040502050505030304" pitchFamily="18" charset="0"/>
              </a:rPr>
              <a:t>MOV EAX, [low_part_of_quadword2]</a:t>
            </a:r>
          </a:p>
          <a:p>
            <a:endParaRPr lang="ro-RO" sz="2400" dirty="0" smtClean="0">
              <a:latin typeface="Palatino Linotype" panose="02040502050505030304" pitchFamily="18" charset="0"/>
            </a:endParaRPr>
          </a:p>
          <a:p>
            <a:r>
              <a:rPr lang="ro-RO" sz="2400" dirty="0" smtClean="0">
                <a:latin typeface="Palatino Linotype" panose="02040502050505030304" pitchFamily="18" charset="0"/>
              </a:rPr>
              <a:t>SUB EAX, EBX</a:t>
            </a:r>
          </a:p>
          <a:p>
            <a:r>
              <a:rPr lang="ro-RO" sz="2400" smtClean="0">
                <a:latin typeface="Palatino Linotype" panose="02040502050505030304" pitchFamily="18" charset="0"/>
              </a:rPr>
              <a:t>SBB ECX, EDX</a:t>
            </a:r>
            <a:endParaRPr lang="ro-RO" sz="2400" dirty="0" smtClean="0">
              <a:latin typeface="Palatino Linotype" panose="02040502050505030304" pitchFamily="18" charset="0"/>
            </a:endParaRPr>
          </a:p>
          <a:p>
            <a:endParaRPr lang="ro-RO" sz="2400" dirty="0">
              <a:latin typeface="Palatino Linotype" panose="02040502050505030304" pitchFamily="18" charset="0"/>
            </a:endParaRPr>
          </a:p>
        </p:txBody>
      </p:sp>
      <p:pic>
        <p:nvPicPr>
          <p:cNvPr id="7" name="Picture 6"/>
          <p:cNvPicPr>
            <a:picLocks noChangeAspect="1"/>
          </p:cNvPicPr>
          <p:nvPr/>
        </p:nvPicPr>
        <p:blipFill>
          <a:blip r:embed="rId2"/>
          <a:stretch>
            <a:fillRect/>
          </a:stretch>
        </p:blipFill>
        <p:spPr>
          <a:xfrm>
            <a:off x="5167313" y="105553"/>
            <a:ext cx="6829616" cy="2426207"/>
          </a:xfrm>
          <a:prstGeom prst="rect">
            <a:avLst/>
          </a:prstGeom>
        </p:spPr>
      </p:pic>
    </p:spTree>
    <p:extLst>
      <p:ext uri="{BB962C8B-B14F-4D97-AF65-F5344CB8AC3E}">
        <p14:creationId xmlns:p14="http://schemas.microsoft.com/office/powerpoint/2010/main" val="427363274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smtClean="0">
                <a:latin typeface="Palatino Linotype" panose="02040502050505030304" pitchFamily="18" charset="0"/>
              </a:rPr>
              <a:t>Other instrctions with Flags: SAHF </a:t>
            </a:r>
            <a:r>
              <a:rPr lang="ro-RO" sz="3200" b="1" dirty="0" smtClean="0">
                <a:latin typeface="Palatino Linotype" panose="02040502050505030304" pitchFamily="18" charset="0"/>
              </a:rPr>
              <a:t>and LAHF</a:t>
            </a:r>
            <a:endParaRPr lang="ro-RO" sz="3200" b="1" dirty="0">
              <a:latin typeface="Palatino Linotype" panose="02040502050505030304" pitchFamily="18" charset="0"/>
            </a:endParaRPr>
          </a:p>
        </p:txBody>
      </p:sp>
      <p:sp>
        <p:nvSpPr>
          <p:cNvPr id="3" name="Content Placeholder 2"/>
          <p:cNvSpPr>
            <a:spLocks noGrp="1"/>
          </p:cNvSpPr>
          <p:nvPr>
            <p:ph sz="half" idx="1"/>
          </p:nvPr>
        </p:nvSpPr>
        <p:spPr/>
        <p:txBody>
          <a:bodyPr>
            <a:normAutofit/>
          </a:bodyPr>
          <a:lstStyle/>
          <a:p>
            <a:pPr marL="0" indent="0">
              <a:buNone/>
            </a:pPr>
            <a:r>
              <a:rPr lang="ro-RO" sz="1800" dirty="0">
                <a:latin typeface="Palatino Linotype" panose="02040502050505030304" pitchFamily="18" charset="0"/>
              </a:rPr>
              <a:t>Store AH into Flags (</a:t>
            </a:r>
            <a:r>
              <a:rPr lang="ro-RO" sz="1800" b="1" dirty="0">
                <a:solidFill>
                  <a:srgbClr val="FF0000"/>
                </a:solidFill>
                <a:latin typeface="Palatino Linotype" panose="02040502050505030304" pitchFamily="18" charset="0"/>
              </a:rPr>
              <a:t>sahf</a:t>
            </a:r>
            <a:r>
              <a:rPr lang="ro-RO" sz="1800" dirty="0">
                <a:latin typeface="Palatino Linotype" panose="02040502050505030304" pitchFamily="18" charset="0"/>
              </a:rPr>
              <a:t>)</a:t>
            </a:r>
          </a:p>
          <a:p>
            <a:pPr marL="0" indent="0">
              <a:buNone/>
            </a:pPr>
            <a:r>
              <a:rPr lang="ro-RO" sz="1800" b="1" dirty="0" smtClean="0">
                <a:latin typeface="Palatino Linotype" panose="02040502050505030304" pitchFamily="18" charset="0"/>
              </a:rPr>
              <a:t>Operation</a:t>
            </a:r>
            <a:endParaRPr lang="ro-RO" sz="1800" b="1" dirty="0">
              <a:latin typeface="Palatino Linotype" panose="02040502050505030304" pitchFamily="18" charset="0"/>
            </a:endParaRPr>
          </a:p>
          <a:p>
            <a:pPr marL="0" indent="0">
              <a:buNone/>
            </a:pPr>
            <a:r>
              <a:rPr lang="ro-RO" sz="1800" dirty="0">
                <a:latin typeface="Palatino Linotype" panose="02040502050505030304" pitchFamily="18" charset="0"/>
              </a:rPr>
              <a:t>AH </a:t>
            </a:r>
            <a:r>
              <a:rPr lang="ro-RO" sz="1800" dirty="0" smtClean="0">
                <a:latin typeface="Palatino Linotype" panose="02040502050505030304" pitchFamily="18" charset="0"/>
              </a:rPr>
              <a:t>   -&gt;   </a:t>
            </a:r>
            <a:r>
              <a:rPr lang="ro-RO" sz="1800" dirty="0">
                <a:latin typeface="Palatino Linotype" panose="02040502050505030304" pitchFamily="18" charset="0"/>
              </a:rPr>
              <a:t>SF:ZF:xx:AF:xx:PF:xx:CF</a:t>
            </a:r>
          </a:p>
          <a:p>
            <a:pPr marL="0" indent="0">
              <a:buNone/>
            </a:pPr>
            <a:endParaRPr lang="ro-RO" sz="1800" dirty="0">
              <a:latin typeface="Palatino Linotype" panose="02040502050505030304" pitchFamily="18" charset="0"/>
            </a:endParaRPr>
          </a:p>
          <a:p>
            <a:pPr marL="0" indent="0">
              <a:buNone/>
            </a:pPr>
            <a:r>
              <a:rPr lang="ro-RO" sz="1800" b="1" dirty="0">
                <a:latin typeface="Palatino Linotype" panose="02040502050505030304" pitchFamily="18" charset="0"/>
              </a:rPr>
              <a:t>Description</a:t>
            </a:r>
          </a:p>
          <a:p>
            <a:pPr marL="0" indent="0">
              <a:buNone/>
            </a:pPr>
            <a:r>
              <a:rPr lang="ro-RO" sz="1800" dirty="0">
                <a:latin typeface="Palatino Linotype" panose="02040502050505030304" pitchFamily="18" charset="0"/>
              </a:rPr>
              <a:t>Loads flags (sign, zero, indeterminate, auxiliary carry, indeterminate, parity, indeterminate, and carry) with values from the AH register</a:t>
            </a:r>
            <a:r>
              <a:rPr lang="ro-RO" sz="1800" dirty="0" smtClean="0">
                <a:latin typeface="Palatino Linotype" panose="02040502050505030304" pitchFamily="18" charset="0"/>
              </a:rPr>
              <a:t>.</a:t>
            </a:r>
          </a:p>
          <a:p>
            <a:pPr marL="0" indent="0">
              <a:buNone/>
            </a:pPr>
            <a:r>
              <a:rPr lang="ro-RO" sz="1800" dirty="0" smtClean="0">
                <a:latin typeface="Palatino Linotype" panose="02040502050505030304" pitchFamily="18" charset="0"/>
              </a:rPr>
              <a:t>(</a:t>
            </a:r>
            <a:r>
              <a:rPr lang="en-US" sz="1800" dirty="0">
                <a:latin typeface="Palatino Linotype" panose="02040502050505030304" pitchFamily="18" charset="0"/>
              </a:rPr>
              <a:t>SAHF (Store AH into Flags) transfers bits 7, 6, 4, 2, and 0 from AH into SF, ZF, AF, PF, and CF, respectively</a:t>
            </a:r>
            <a:r>
              <a:rPr lang="en-US" sz="1800" dirty="0" smtClean="0">
                <a:latin typeface="Palatino Linotype" panose="02040502050505030304" pitchFamily="18" charset="0"/>
              </a:rPr>
              <a:t>.</a:t>
            </a:r>
            <a:r>
              <a:rPr lang="ro-RO" sz="1800" dirty="0" smtClean="0">
                <a:latin typeface="Palatino Linotype" panose="02040502050505030304" pitchFamily="18" charset="0"/>
              </a:rPr>
              <a:t>)</a:t>
            </a:r>
            <a:endParaRPr lang="ro-RO" sz="1800" dirty="0">
              <a:latin typeface="Palatino Linotype" panose="02040502050505030304" pitchFamily="18" charset="0"/>
            </a:endParaRPr>
          </a:p>
        </p:txBody>
      </p:sp>
      <p:sp>
        <p:nvSpPr>
          <p:cNvPr id="4" name="Content Placeholder 3"/>
          <p:cNvSpPr>
            <a:spLocks noGrp="1"/>
          </p:cNvSpPr>
          <p:nvPr>
            <p:ph sz="half" idx="2"/>
          </p:nvPr>
        </p:nvSpPr>
        <p:spPr>
          <a:xfrm>
            <a:off x="6172200" y="1302326"/>
            <a:ext cx="5181600" cy="5555673"/>
          </a:xfrm>
        </p:spPr>
        <p:txBody>
          <a:bodyPr>
            <a:noAutofit/>
          </a:bodyPr>
          <a:lstStyle/>
          <a:p>
            <a:pPr marL="0" indent="0">
              <a:buNone/>
            </a:pPr>
            <a:endParaRPr lang="ro-RO" sz="1800" dirty="0" smtClean="0">
              <a:latin typeface="Palatino Linotype" panose="02040502050505030304" pitchFamily="18" charset="0"/>
            </a:endParaRPr>
          </a:p>
          <a:p>
            <a:pPr marL="0" indent="0">
              <a:buNone/>
            </a:pPr>
            <a:r>
              <a:rPr lang="en-US" sz="1800" dirty="0" smtClean="0">
                <a:latin typeface="Palatino Linotype" panose="02040502050505030304" pitchFamily="18" charset="0"/>
              </a:rPr>
              <a:t>Load </a:t>
            </a:r>
            <a:r>
              <a:rPr lang="en-US" sz="1800" dirty="0">
                <a:latin typeface="Palatino Linotype" panose="02040502050505030304" pitchFamily="18" charset="0"/>
              </a:rPr>
              <a:t>Flags into AH Register (</a:t>
            </a:r>
            <a:r>
              <a:rPr lang="en-US" sz="1800" b="1" dirty="0" err="1">
                <a:solidFill>
                  <a:srgbClr val="FF0000"/>
                </a:solidFill>
                <a:latin typeface="Palatino Linotype" panose="02040502050505030304" pitchFamily="18" charset="0"/>
              </a:rPr>
              <a:t>lahf</a:t>
            </a:r>
            <a:r>
              <a:rPr lang="en-US" sz="1800" dirty="0">
                <a:latin typeface="Palatino Linotype" panose="02040502050505030304" pitchFamily="18" charset="0"/>
              </a:rPr>
              <a:t>)</a:t>
            </a:r>
          </a:p>
          <a:p>
            <a:pPr marL="0" indent="0">
              <a:buNone/>
            </a:pPr>
            <a:r>
              <a:rPr lang="en-US" sz="1800" b="1" dirty="0" smtClean="0">
                <a:latin typeface="Palatino Linotype" panose="02040502050505030304" pitchFamily="18" charset="0"/>
              </a:rPr>
              <a:t>Operation</a:t>
            </a:r>
            <a:endParaRPr lang="en-US" sz="1800" b="1" dirty="0">
              <a:latin typeface="Palatino Linotype" panose="02040502050505030304" pitchFamily="18" charset="0"/>
            </a:endParaRPr>
          </a:p>
          <a:p>
            <a:pPr marL="0" indent="0">
              <a:buNone/>
            </a:pPr>
            <a:r>
              <a:rPr lang="en-US" sz="1800" dirty="0" err="1" smtClean="0">
                <a:latin typeface="Palatino Linotype" panose="02040502050505030304" pitchFamily="18" charset="0"/>
              </a:rPr>
              <a:t>SF:ZF:xx:AF:xx:PF:xx:CF</a:t>
            </a:r>
            <a:r>
              <a:rPr lang="ro-RO" sz="1800" dirty="0" smtClean="0">
                <a:latin typeface="Palatino Linotype" panose="02040502050505030304" pitchFamily="18" charset="0"/>
              </a:rPr>
              <a:t>   </a:t>
            </a:r>
            <a:r>
              <a:rPr lang="en-US" sz="1800" dirty="0" smtClean="0">
                <a:latin typeface="Palatino Linotype" panose="02040502050505030304" pitchFamily="18" charset="0"/>
              </a:rPr>
              <a:t> </a:t>
            </a:r>
            <a:r>
              <a:rPr lang="en-US" sz="1800" dirty="0">
                <a:latin typeface="Palatino Linotype" panose="02040502050505030304" pitchFamily="18" charset="0"/>
              </a:rPr>
              <a:t>-&gt; </a:t>
            </a:r>
            <a:r>
              <a:rPr lang="ro-RO" sz="1800" dirty="0" smtClean="0">
                <a:latin typeface="Palatino Linotype" panose="02040502050505030304" pitchFamily="18" charset="0"/>
              </a:rPr>
              <a:t>   </a:t>
            </a:r>
            <a:r>
              <a:rPr lang="en-US" sz="1800" dirty="0" smtClean="0">
                <a:latin typeface="Palatino Linotype" panose="02040502050505030304" pitchFamily="18" charset="0"/>
              </a:rPr>
              <a:t>AH</a:t>
            </a:r>
            <a:endParaRPr lang="en-US" sz="1800" dirty="0">
              <a:latin typeface="Palatino Linotype" panose="02040502050505030304" pitchFamily="18" charset="0"/>
            </a:endParaRPr>
          </a:p>
          <a:p>
            <a:pPr marL="0" indent="0">
              <a:buNone/>
            </a:pPr>
            <a:endParaRPr lang="ro-RO" sz="1800" dirty="0" smtClean="0">
              <a:latin typeface="Palatino Linotype" panose="02040502050505030304" pitchFamily="18" charset="0"/>
            </a:endParaRPr>
          </a:p>
          <a:p>
            <a:pPr marL="0" indent="0">
              <a:buNone/>
            </a:pPr>
            <a:r>
              <a:rPr lang="en-US" sz="1800" b="1" dirty="0" smtClean="0">
                <a:latin typeface="Palatino Linotype" panose="02040502050505030304" pitchFamily="18" charset="0"/>
              </a:rPr>
              <a:t>Description</a:t>
            </a:r>
            <a:endParaRPr lang="en-US" sz="1800" b="1" dirty="0">
              <a:latin typeface="Palatino Linotype" panose="02040502050505030304" pitchFamily="18" charset="0"/>
            </a:endParaRPr>
          </a:p>
          <a:p>
            <a:pPr marL="0" indent="0">
              <a:buNone/>
            </a:pPr>
            <a:r>
              <a:rPr lang="en-US" sz="1800" dirty="0" smtClean="0">
                <a:latin typeface="Palatino Linotype" panose="02040502050505030304" pitchFamily="18" charset="0"/>
              </a:rPr>
              <a:t>Transfers </a:t>
            </a:r>
            <a:r>
              <a:rPr lang="en-US" sz="1800" dirty="0">
                <a:latin typeface="Palatino Linotype" panose="02040502050505030304" pitchFamily="18" charset="0"/>
              </a:rPr>
              <a:t>the low byte of the flags word to the AH </a:t>
            </a:r>
            <a:r>
              <a:rPr lang="en-US" sz="1800" dirty="0" smtClean="0">
                <a:latin typeface="Palatino Linotype" panose="02040502050505030304" pitchFamily="18" charset="0"/>
              </a:rPr>
              <a:t>register</a:t>
            </a:r>
            <a:r>
              <a:rPr lang="ro-RO" sz="1800" dirty="0" smtClean="0">
                <a:latin typeface="Palatino Linotype" panose="02040502050505030304" pitchFamily="18" charset="0"/>
              </a:rPr>
              <a:t>: </a:t>
            </a:r>
            <a:r>
              <a:rPr lang="en-US" sz="1800" dirty="0" smtClean="0">
                <a:latin typeface="Palatino Linotype" panose="02040502050505030304" pitchFamily="18" charset="0"/>
              </a:rPr>
              <a:t>The </a:t>
            </a:r>
            <a:r>
              <a:rPr lang="en-US" sz="1800" dirty="0">
                <a:latin typeface="Palatino Linotype" panose="02040502050505030304" pitchFamily="18" charset="0"/>
              </a:rPr>
              <a:t>bits (</a:t>
            </a:r>
            <a:r>
              <a:rPr lang="en-US" sz="1800" dirty="0" err="1">
                <a:latin typeface="Palatino Linotype" panose="02040502050505030304" pitchFamily="18" charset="0"/>
              </a:rPr>
              <a:t>lsb</a:t>
            </a:r>
            <a:r>
              <a:rPr lang="en-US" sz="1800" dirty="0">
                <a:latin typeface="Palatino Linotype" panose="02040502050505030304" pitchFamily="18" charset="0"/>
              </a:rPr>
              <a:t> to </a:t>
            </a:r>
            <a:r>
              <a:rPr lang="en-US" sz="1800" dirty="0" err="1">
                <a:latin typeface="Palatino Linotype" panose="02040502050505030304" pitchFamily="18" charset="0"/>
              </a:rPr>
              <a:t>msb</a:t>
            </a:r>
            <a:r>
              <a:rPr lang="en-US" sz="1800" dirty="0">
                <a:latin typeface="Palatino Linotype" panose="02040502050505030304" pitchFamily="18" charset="0"/>
              </a:rPr>
              <a:t>) are: sign, zero, indeterminate, auxiliary carry, indeterminate, parity, indeterminate, and carry</a:t>
            </a:r>
            <a:r>
              <a:rPr lang="en-US" sz="1800" dirty="0" smtClean="0">
                <a:latin typeface="Palatino Linotype" panose="02040502050505030304" pitchFamily="18" charset="0"/>
              </a:rPr>
              <a:t>.</a:t>
            </a:r>
            <a:endParaRPr lang="ro-RO" sz="1800" dirty="0" smtClean="0">
              <a:latin typeface="Palatino Linotype" panose="02040502050505030304" pitchFamily="18" charset="0"/>
            </a:endParaRPr>
          </a:p>
          <a:p>
            <a:pPr marL="0" indent="0">
              <a:buNone/>
            </a:pPr>
            <a:r>
              <a:rPr lang="ro-RO" sz="1800" dirty="0" smtClean="0">
                <a:latin typeface="Palatino Linotype" panose="02040502050505030304" pitchFamily="18" charset="0"/>
              </a:rPr>
              <a:t>(</a:t>
            </a:r>
            <a:r>
              <a:rPr lang="en-US" sz="1800" dirty="0">
                <a:latin typeface="Palatino Linotype" panose="02040502050505030304" pitchFamily="18" charset="0"/>
              </a:rPr>
              <a:t>LAHF (Load AH from Flags) copies SF, ZF, AF, PF, and CF to AH bits 7, 6, 4, 2, and 0, respectively. The contents of the remaining bits (5, 3, and 1) are undefined. </a:t>
            </a:r>
            <a:endParaRPr lang="ro-RO" sz="1800" dirty="0" smtClean="0">
              <a:latin typeface="Palatino Linotype" panose="02040502050505030304" pitchFamily="18" charset="0"/>
            </a:endParaRPr>
          </a:p>
          <a:p>
            <a:pPr marL="0" indent="0">
              <a:buNone/>
            </a:pPr>
            <a:r>
              <a:rPr lang="en-US" sz="1800" dirty="0" smtClean="0">
                <a:latin typeface="Palatino Linotype" panose="02040502050505030304" pitchFamily="18" charset="0"/>
              </a:rPr>
              <a:t>The </a:t>
            </a:r>
            <a:r>
              <a:rPr lang="en-US" sz="1800" dirty="0">
                <a:latin typeface="Palatino Linotype" panose="02040502050505030304" pitchFamily="18" charset="0"/>
              </a:rPr>
              <a:t>flags remain unaffected</a:t>
            </a:r>
            <a:r>
              <a:rPr lang="en-US" sz="1800" dirty="0" smtClean="0">
                <a:latin typeface="Palatino Linotype" panose="02040502050505030304" pitchFamily="18" charset="0"/>
              </a:rPr>
              <a:t>.</a:t>
            </a:r>
            <a:r>
              <a:rPr lang="ro-RO" sz="1800" dirty="0" smtClean="0">
                <a:latin typeface="Palatino Linotype" panose="02040502050505030304" pitchFamily="18" charset="0"/>
              </a:rPr>
              <a:t>)</a:t>
            </a:r>
            <a:endParaRPr lang="ro-RO" sz="1800" dirty="0">
              <a:latin typeface="Palatino Linotype" panose="02040502050505030304" pitchFamily="18" charset="0"/>
            </a:endParaRPr>
          </a:p>
        </p:txBody>
      </p:sp>
    </p:spTree>
    <p:extLst>
      <p:ext uri="{BB962C8B-B14F-4D97-AF65-F5344CB8AC3E}">
        <p14:creationId xmlns:p14="http://schemas.microsoft.com/office/powerpoint/2010/main" val="8735155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o-RO"/>
          </a:p>
        </p:txBody>
      </p:sp>
      <p:pic>
        <p:nvPicPr>
          <p:cNvPr id="4" name="Content Placeholder 3"/>
          <p:cNvPicPr>
            <a:picLocks noGrp="1" noChangeAspect="1"/>
          </p:cNvPicPr>
          <p:nvPr>
            <p:ph idx="1"/>
          </p:nvPr>
        </p:nvPicPr>
        <p:blipFill>
          <a:blip r:embed="rId2"/>
          <a:stretch>
            <a:fillRect/>
          </a:stretch>
        </p:blipFill>
        <p:spPr>
          <a:xfrm>
            <a:off x="838200" y="365125"/>
            <a:ext cx="10515600" cy="2715899"/>
          </a:xfrm>
          <a:prstGeom prst="rect">
            <a:avLst/>
          </a:prstGeom>
        </p:spPr>
      </p:pic>
      <p:pic>
        <p:nvPicPr>
          <p:cNvPr id="5" name="Picture 4"/>
          <p:cNvPicPr>
            <a:picLocks noChangeAspect="1"/>
          </p:cNvPicPr>
          <p:nvPr/>
        </p:nvPicPr>
        <p:blipFill>
          <a:blip r:embed="rId3"/>
          <a:stretch>
            <a:fillRect/>
          </a:stretch>
        </p:blipFill>
        <p:spPr>
          <a:xfrm>
            <a:off x="1007918" y="3429000"/>
            <a:ext cx="10345882" cy="3401758"/>
          </a:xfrm>
          <a:prstGeom prst="rect">
            <a:avLst/>
          </a:prstGeom>
        </p:spPr>
      </p:pic>
    </p:spTree>
    <p:extLst>
      <p:ext uri="{BB962C8B-B14F-4D97-AF65-F5344CB8AC3E}">
        <p14:creationId xmlns:p14="http://schemas.microsoft.com/office/powerpoint/2010/main" val="37145959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b="1" dirty="0"/>
              <a:t>The Conditional Jump </a:t>
            </a:r>
            <a:r>
              <a:rPr lang="ro-RO" b="1" dirty="0" smtClean="0"/>
              <a:t>Instructions dependent of Flags values</a:t>
            </a:r>
            <a:endParaRPr lang="ro-RO" b="1" dirty="0"/>
          </a:p>
        </p:txBody>
      </p:sp>
      <p:sp>
        <p:nvSpPr>
          <p:cNvPr id="3" name="Content Placeholder 2"/>
          <p:cNvSpPr>
            <a:spLocks noGrp="1"/>
          </p:cNvSpPr>
          <p:nvPr>
            <p:ph idx="1"/>
          </p:nvPr>
        </p:nvSpPr>
        <p:spPr/>
        <p:txBody>
          <a:bodyPr>
            <a:noAutofit/>
          </a:bodyPr>
          <a:lstStyle/>
          <a:p>
            <a:pPr marL="0" indent="0" algn="just">
              <a:buNone/>
            </a:pPr>
            <a:r>
              <a:rPr lang="ro-RO" dirty="0"/>
              <a:t>T</a:t>
            </a:r>
            <a:r>
              <a:rPr lang="en-US" dirty="0"/>
              <a:t>he conditional jumps test one or more flags to see if they match some particular pattern</a:t>
            </a:r>
            <a:r>
              <a:rPr lang="ro-RO" dirty="0"/>
              <a:t>.</a:t>
            </a:r>
          </a:p>
          <a:p>
            <a:pPr marL="0" indent="0" algn="just">
              <a:buNone/>
            </a:pPr>
            <a:r>
              <a:rPr lang="en-US" dirty="0"/>
              <a:t>If the flag settings match, the instruction transfers to the target location. </a:t>
            </a:r>
            <a:endParaRPr lang="ro-RO" dirty="0"/>
          </a:p>
          <a:p>
            <a:pPr marL="0" indent="0" algn="just">
              <a:buNone/>
            </a:pPr>
            <a:r>
              <a:rPr lang="en-US" dirty="0"/>
              <a:t>If the match fails, the CPU ignores the conditional jump and execution continues with the next instruction. </a:t>
            </a:r>
            <a:endParaRPr lang="ro-RO" dirty="0"/>
          </a:p>
          <a:p>
            <a:pPr marL="0" indent="0" algn="just">
              <a:buNone/>
            </a:pPr>
            <a:r>
              <a:rPr lang="ro-RO" dirty="0"/>
              <a:t>The</a:t>
            </a:r>
            <a:r>
              <a:rPr lang="en-US" dirty="0"/>
              <a:t> conditional jump instructions simply test the setting of the sign, carry, overflow, and zero flags. </a:t>
            </a:r>
            <a:endParaRPr lang="ro-RO" dirty="0" smtClean="0"/>
          </a:p>
          <a:p>
            <a:pPr marL="0" indent="0" algn="just">
              <a:buNone/>
            </a:pPr>
            <a:r>
              <a:rPr lang="ro-RO" b="1" dirty="0" smtClean="0"/>
              <a:t>T</a:t>
            </a:r>
            <a:r>
              <a:rPr lang="en-US" b="1" dirty="0"/>
              <a:t>he most common way to transfer control in assembly language is to use a conditional jump. </a:t>
            </a:r>
            <a:endParaRPr lang="ro-RO" b="1" dirty="0" smtClean="0"/>
          </a:p>
          <a:p>
            <a:pPr marL="0" indent="0" algn="just">
              <a:buNone/>
            </a:pPr>
            <a:r>
              <a:rPr lang="en-US" i="1" dirty="0" smtClean="0"/>
              <a:t>This is a two-step process: </a:t>
            </a:r>
            <a:endParaRPr lang="ro-RO" i="1" dirty="0" smtClean="0"/>
          </a:p>
          <a:p>
            <a:pPr marL="914400" lvl="1" indent="-457200" algn="just">
              <a:buAutoNum type="arabicPeriod"/>
            </a:pPr>
            <a:r>
              <a:rPr lang="en-US" dirty="0" smtClean="0"/>
              <a:t>First </a:t>
            </a:r>
            <a:r>
              <a:rPr lang="en-US" dirty="0"/>
              <a:t>test the condition. </a:t>
            </a:r>
            <a:endParaRPr lang="ro-RO" dirty="0" smtClean="0"/>
          </a:p>
          <a:p>
            <a:pPr marL="914400" lvl="1" indent="-457200" algn="just">
              <a:buAutoNum type="arabicPeriod"/>
            </a:pPr>
            <a:r>
              <a:rPr lang="en-US" dirty="0" smtClean="0"/>
              <a:t>Then </a:t>
            </a:r>
            <a:r>
              <a:rPr lang="en-US" dirty="0"/>
              <a:t>jump if the condition is true or continue</a:t>
            </a:r>
            <a:r>
              <a:rPr lang="ro-RO" dirty="0"/>
              <a:t> to the instruction immediately following the conditional jump </a:t>
            </a:r>
            <a:r>
              <a:rPr lang="en-US" dirty="0"/>
              <a:t> if it is false</a:t>
            </a:r>
            <a:r>
              <a:rPr lang="en-US" dirty="0" smtClean="0"/>
              <a:t>.</a:t>
            </a:r>
            <a:endParaRPr lang="ro-RO" dirty="0"/>
          </a:p>
        </p:txBody>
      </p:sp>
    </p:spTree>
    <p:extLst>
      <p:ext uri="{BB962C8B-B14F-4D97-AF65-F5344CB8AC3E}">
        <p14:creationId xmlns:p14="http://schemas.microsoft.com/office/powerpoint/2010/main" val="3826136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Syntax and Effect Jcc</a:t>
            </a:r>
            <a:endParaRPr lang="ro-RO" dirty="0"/>
          </a:p>
        </p:txBody>
      </p:sp>
      <p:sp>
        <p:nvSpPr>
          <p:cNvPr id="3" name="Content Placeholder 2"/>
          <p:cNvSpPr>
            <a:spLocks noGrp="1"/>
          </p:cNvSpPr>
          <p:nvPr>
            <p:ph idx="1"/>
          </p:nvPr>
        </p:nvSpPr>
        <p:spPr/>
        <p:txBody>
          <a:bodyPr>
            <a:noAutofit/>
          </a:bodyPr>
          <a:lstStyle/>
          <a:p>
            <a:pPr marL="0" indent="0">
              <a:buNone/>
            </a:pPr>
            <a:r>
              <a:rPr lang="en-US" dirty="0"/>
              <a:t>The conditional </a:t>
            </a:r>
            <a:r>
              <a:rPr lang="en-US" dirty="0" err="1"/>
              <a:t>jmp</a:t>
            </a:r>
            <a:r>
              <a:rPr lang="en-US" dirty="0"/>
              <a:t> instructions take the following form:</a:t>
            </a:r>
          </a:p>
          <a:p>
            <a:pPr marL="0" indent="0">
              <a:buNone/>
            </a:pPr>
            <a:r>
              <a:rPr lang="en-US" dirty="0" smtClean="0"/>
              <a:t> </a:t>
            </a:r>
            <a:r>
              <a:rPr lang="en-US" dirty="0" err="1"/>
              <a:t>Jcc</a:t>
            </a:r>
            <a:r>
              <a:rPr lang="en-US" dirty="0"/>
              <a:t> label; </a:t>
            </a:r>
          </a:p>
          <a:p>
            <a:pPr marL="0" indent="0">
              <a:buNone/>
            </a:pPr>
            <a:r>
              <a:rPr lang="en-US" dirty="0" smtClean="0"/>
              <a:t>The </a:t>
            </a:r>
            <a:r>
              <a:rPr lang="en-US" dirty="0"/>
              <a:t>"cc" in </a:t>
            </a:r>
            <a:r>
              <a:rPr lang="en-US" dirty="0" err="1"/>
              <a:t>Jcc</a:t>
            </a:r>
            <a:r>
              <a:rPr lang="en-US" dirty="0"/>
              <a:t> indicates that you must substitute some character sequence that specifies the type of condition to test. </a:t>
            </a:r>
            <a:endParaRPr lang="ro-RO" dirty="0" smtClean="0"/>
          </a:p>
          <a:p>
            <a:pPr marL="0" indent="0">
              <a:buNone/>
            </a:pPr>
            <a:r>
              <a:rPr lang="ro-RO" dirty="0" smtClean="0"/>
              <a:t>Eg:</a:t>
            </a:r>
            <a:endParaRPr lang="ro-RO" dirty="0"/>
          </a:p>
          <a:p>
            <a:pPr marL="0" indent="0">
              <a:buNone/>
            </a:pPr>
            <a:r>
              <a:rPr lang="ro-RO" dirty="0" smtClean="0"/>
              <a:t>Code line1</a:t>
            </a:r>
          </a:p>
          <a:p>
            <a:pPr marL="0" indent="0">
              <a:buNone/>
            </a:pPr>
            <a:r>
              <a:rPr lang="ro-RO" dirty="0" smtClean="0"/>
              <a:t>Code line2</a:t>
            </a:r>
          </a:p>
          <a:p>
            <a:pPr marL="0" indent="0">
              <a:buNone/>
            </a:pPr>
            <a:r>
              <a:rPr lang="ro-RO" dirty="0" smtClean="0"/>
              <a:t>Jcc label1 </a:t>
            </a:r>
            <a:r>
              <a:rPr lang="ro-RO" dirty="0" smtClean="0">
                <a:solidFill>
                  <a:srgbClr val="FF0000"/>
                </a:solidFill>
              </a:rPr>
              <a:t>;</a:t>
            </a:r>
            <a:r>
              <a:rPr lang="ro-RO" sz="1600" dirty="0" smtClean="0">
                <a:solidFill>
                  <a:srgbClr val="FF0000"/>
                </a:solidFill>
              </a:rPr>
              <a:t>if cc is true the execution line goes to Label1 and if the cc is false the execution line goes to Code line 3</a:t>
            </a:r>
          </a:p>
          <a:p>
            <a:pPr marL="0" indent="0">
              <a:buNone/>
            </a:pPr>
            <a:r>
              <a:rPr lang="ro-RO" dirty="0" smtClean="0"/>
              <a:t>Code line3</a:t>
            </a:r>
          </a:p>
          <a:p>
            <a:pPr marL="0" indent="0">
              <a:buNone/>
            </a:pPr>
            <a:r>
              <a:rPr lang="ro-RO" dirty="0" smtClean="0"/>
              <a:t>Code line4</a:t>
            </a:r>
          </a:p>
          <a:p>
            <a:pPr marL="0" indent="0">
              <a:buNone/>
            </a:pPr>
            <a:r>
              <a:rPr lang="ro-RO" dirty="0" smtClean="0"/>
              <a:t>Label1:</a:t>
            </a:r>
          </a:p>
          <a:p>
            <a:pPr marL="0" indent="0">
              <a:buNone/>
            </a:pPr>
            <a:endParaRPr lang="ro-RO" dirty="0" smtClean="0"/>
          </a:p>
          <a:p>
            <a:pPr marL="0" indent="0">
              <a:buNone/>
            </a:pPr>
            <a:endParaRPr lang="ro-RO" dirty="0" smtClean="0"/>
          </a:p>
          <a:p>
            <a:pPr marL="0" indent="0">
              <a:buNone/>
            </a:pPr>
            <a:endParaRPr lang="ro-RO" dirty="0"/>
          </a:p>
        </p:txBody>
      </p:sp>
    </p:spTree>
    <p:extLst>
      <p:ext uri="{BB962C8B-B14F-4D97-AF65-F5344CB8AC3E}">
        <p14:creationId xmlns:p14="http://schemas.microsoft.com/office/powerpoint/2010/main" val="9415132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Conditional Jump</a:t>
            </a:r>
            <a:r>
              <a:rPr lang="en-US" dirty="0"/>
              <a:t> Instructions That Test Flags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905039336"/>
              </p:ext>
            </p:extLst>
          </p:nvPr>
        </p:nvGraphicFramePr>
        <p:xfrm>
          <a:off x="838200" y="1911382"/>
          <a:ext cx="10317480" cy="4389362"/>
        </p:xfrm>
        <a:graphic>
          <a:graphicData uri="http://schemas.openxmlformats.org/drawingml/2006/table">
            <a:tbl>
              <a:tblPr/>
              <a:tblGrid>
                <a:gridCol w="2841045">
                  <a:extLst>
                    <a:ext uri="{9D8B030D-6E8A-4147-A177-3AD203B41FA5}">
                      <a16:colId xmlns:a16="http://schemas.microsoft.com/office/drawing/2014/main" val="4241461628"/>
                    </a:ext>
                  </a:extLst>
                </a:gridCol>
                <a:gridCol w="4515767">
                  <a:extLst>
                    <a:ext uri="{9D8B030D-6E8A-4147-A177-3AD203B41FA5}">
                      <a16:colId xmlns:a16="http://schemas.microsoft.com/office/drawing/2014/main" val="3529253459"/>
                    </a:ext>
                  </a:extLst>
                </a:gridCol>
                <a:gridCol w="2960668">
                  <a:extLst>
                    <a:ext uri="{9D8B030D-6E8A-4147-A177-3AD203B41FA5}">
                      <a16:colId xmlns:a16="http://schemas.microsoft.com/office/drawing/2014/main" val="1436046885"/>
                    </a:ext>
                  </a:extLst>
                </a:gridCol>
              </a:tblGrid>
              <a:tr h="339851">
                <a:tc>
                  <a:txBody>
                    <a:bodyPr/>
                    <a:lstStyle/>
                    <a:p>
                      <a:pPr algn="ctr" rtl="0" fontAlgn="ctr"/>
                      <a:r>
                        <a:rPr lang="ro-RO" sz="2000" b="1" i="0" u="none" strike="noStrike">
                          <a:solidFill>
                            <a:srgbClr val="000000"/>
                          </a:solidFill>
                          <a:effectLst/>
                          <a:latin typeface="Palatino Linotype" panose="02040502050505030304" pitchFamily="18" charset="0"/>
                        </a:rPr>
                        <a:t>Instruction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ro-RO" sz="2000" b="1" i="0" u="none" strike="noStrike">
                          <a:solidFill>
                            <a:srgbClr val="000000"/>
                          </a:solidFill>
                          <a:effectLst/>
                          <a:latin typeface="Palatino Linotype" panose="02040502050505030304" pitchFamily="18" charset="0"/>
                        </a:rPr>
                        <a:t>Description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ro-RO" sz="2000" b="1" i="0" u="none" strike="noStrike">
                          <a:solidFill>
                            <a:srgbClr val="000000"/>
                          </a:solidFill>
                          <a:effectLst/>
                          <a:latin typeface="Palatino Linotype" panose="02040502050505030304" pitchFamily="18" charset="0"/>
                        </a:rPr>
                        <a:t>Condition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45840920"/>
                  </a:ext>
                </a:extLst>
              </a:tr>
              <a:tr h="339851">
                <a:tc>
                  <a:txBody>
                    <a:bodyPr/>
                    <a:lstStyle/>
                    <a:p>
                      <a:pPr algn="l" rtl="0" fontAlgn="ctr"/>
                      <a:r>
                        <a:rPr lang="ro-RO" sz="2000" b="0" i="0" u="none" strike="noStrike">
                          <a:solidFill>
                            <a:srgbClr val="000000"/>
                          </a:solidFill>
                          <a:effectLst/>
                          <a:latin typeface="Palatino Linotype" panose="02040502050505030304" pitchFamily="18" charset="0"/>
                        </a:rPr>
                        <a:t>JC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ro-RO" sz="2000" b="0" i="0" u="none" strike="noStrike">
                          <a:solidFill>
                            <a:srgbClr val="000000"/>
                          </a:solidFill>
                          <a:effectLst/>
                          <a:latin typeface="Palatino Linotype" panose="02040502050505030304" pitchFamily="18" charset="0"/>
                        </a:rPr>
                        <a:t>Jump if carry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ro-RO" sz="2000" b="0" i="0" u="none" strike="noStrike">
                          <a:solidFill>
                            <a:srgbClr val="000000"/>
                          </a:solidFill>
                          <a:effectLst/>
                          <a:latin typeface="Palatino Linotype" panose="02040502050505030304" pitchFamily="18" charset="0"/>
                        </a:rPr>
                        <a:t>Carry = 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857713898"/>
                  </a:ext>
                </a:extLst>
              </a:tr>
              <a:tr h="339851">
                <a:tc>
                  <a:txBody>
                    <a:bodyPr/>
                    <a:lstStyle/>
                    <a:p>
                      <a:pPr algn="l" rtl="0" fontAlgn="ctr"/>
                      <a:r>
                        <a:rPr lang="ro-RO" sz="2000" b="0" i="0" u="none" strike="noStrike">
                          <a:solidFill>
                            <a:srgbClr val="000000"/>
                          </a:solidFill>
                          <a:effectLst/>
                          <a:latin typeface="Palatino Linotype" panose="02040502050505030304" pitchFamily="18" charset="0"/>
                        </a:rPr>
                        <a:t>JNC</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ro-RO" sz="2000" b="0" i="0" u="none" strike="noStrike">
                          <a:solidFill>
                            <a:srgbClr val="000000"/>
                          </a:solidFill>
                          <a:effectLst/>
                          <a:latin typeface="Palatino Linotype" panose="02040502050505030304" pitchFamily="18" charset="0"/>
                        </a:rPr>
                        <a:t>Jump if no Carry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rtl="0" fontAlgn="ctr"/>
                      <a:r>
                        <a:rPr lang="ro-RO" sz="2000" b="0" i="0" u="none" strike="noStrike">
                          <a:solidFill>
                            <a:srgbClr val="000000"/>
                          </a:solidFill>
                          <a:effectLst/>
                          <a:latin typeface="Palatino Linotype" panose="02040502050505030304" pitchFamily="18" charset="0"/>
                        </a:rPr>
                        <a:t>Carry = 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976668406"/>
                  </a:ext>
                </a:extLst>
              </a:tr>
              <a:tr h="339851">
                <a:tc>
                  <a:txBody>
                    <a:bodyPr/>
                    <a:lstStyle/>
                    <a:p>
                      <a:pPr algn="l" rtl="0" fontAlgn="ctr"/>
                      <a:r>
                        <a:rPr lang="ro-RO" sz="2000" b="0" i="0" u="none" strike="noStrike">
                          <a:solidFill>
                            <a:srgbClr val="000000"/>
                          </a:solidFill>
                          <a:effectLst/>
                          <a:latin typeface="Palatino Linotype" panose="02040502050505030304" pitchFamily="18" charset="0"/>
                        </a:rPr>
                        <a:t>JZ</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rtl="0" fontAlgn="ctr"/>
                      <a:r>
                        <a:rPr lang="ro-RO" sz="2000" b="0" i="0" u="none" strike="noStrike" dirty="0">
                          <a:solidFill>
                            <a:srgbClr val="000000"/>
                          </a:solidFill>
                          <a:effectLst/>
                          <a:latin typeface="Palatino Linotype" panose="02040502050505030304" pitchFamily="18" charset="0"/>
                        </a:rPr>
                        <a:t>Jump if zero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rtl="0" fontAlgn="ctr"/>
                      <a:r>
                        <a:rPr lang="ro-RO" sz="2000" b="0" i="0" u="none" strike="noStrike">
                          <a:solidFill>
                            <a:srgbClr val="000000"/>
                          </a:solidFill>
                          <a:effectLst/>
                          <a:latin typeface="Palatino Linotype" panose="02040502050505030304" pitchFamily="18" charset="0"/>
                        </a:rPr>
                        <a:t>Zero = 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19279190"/>
                  </a:ext>
                </a:extLst>
              </a:tr>
              <a:tr h="339851">
                <a:tc>
                  <a:txBody>
                    <a:bodyPr/>
                    <a:lstStyle/>
                    <a:p>
                      <a:pPr algn="l" rtl="0" fontAlgn="ctr"/>
                      <a:r>
                        <a:rPr lang="ro-RO" sz="2000" b="0" i="0" u="none" strike="noStrike">
                          <a:solidFill>
                            <a:srgbClr val="000000"/>
                          </a:solidFill>
                          <a:effectLst/>
                          <a:latin typeface="Palatino Linotype" panose="02040502050505030304" pitchFamily="18" charset="0"/>
                        </a:rPr>
                        <a:t>JNZ</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rtl="0" fontAlgn="ctr"/>
                      <a:r>
                        <a:rPr lang="ro-RO" sz="2000" b="0" i="0" u="none" strike="noStrike">
                          <a:solidFill>
                            <a:srgbClr val="000000"/>
                          </a:solidFill>
                          <a:effectLst/>
                          <a:latin typeface="Palatino Linotype" panose="02040502050505030304" pitchFamily="18" charset="0"/>
                        </a:rPr>
                        <a:t>Jump if not zero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tc>
                  <a:txBody>
                    <a:bodyPr/>
                    <a:lstStyle/>
                    <a:p>
                      <a:pPr algn="l" rtl="0" fontAlgn="ctr"/>
                      <a:r>
                        <a:rPr lang="ro-RO" sz="2000" b="0" i="0" u="none" strike="noStrike">
                          <a:solidFill>
                            <a:srgbClr val="000000"/>
                          </a:solidFill>
                          <a:effectLst/>
                          <a:latin typeface="Palatino Linotype" panose="02040502050505030304" pitchFamily="18" charset="0"/>
                        </a:rPr>
                        <a:t>Zero = 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718705921"/>
                  </a:ext>
                </a:extLst>
              </a:tr>
              <a:tr h="339851">
                <a:tc>
                  <a:txBody>
                    <a:bodyPr/>
                    <a:lstStyle/>
                    <a:p>
                      <a:pPr algn="l" rtl="0" fontAlgn="ctr"/>
                      <a:r>
                        <a:rPr lang="ro-RO" sz="2000" b="0" i="0" u="none" strike="noStrike">
                          <a:solidFill>
                            <a:srgbClr val="000000"/>
                          </a:solidFill>
                          <a:effectLst/>
                          <a:latin typeface="Palatino Linotype" panose="02040502050505030304" pitchFamily="18" charset="0"/>
                        </a:rPr>
                        <a:t>JS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rtl="0" fontAlgn="ctr"/>
                      <a:r>
                        <a:rPr lang="ro-RO" sz="2000" b="0" i="0" u="none" strike="noStrike">
                          <a:solidFill>
                            <a:srgbClr val="000000"/>
                          </a:solidFill>
                          <a:effectLst/>
                          <a:latin typeface="Palatino Linotype" panose="02040502050505030304" pitchFamily="18" charset="0"/>
                        </a:rPr>
                        <a:t>Jump if sign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rtl="0" fontAlgn="ctr"/>
                      <a:r>
                        <a:rPr lang="ro-RO" sz="2000" b="0" i="0" u="none" strike="noStrike">
                          <a:solidFill>
                            <a:srgbClr val="000000"/>
                          </a:solidFill>
                          <a:effectLst/>
                          <a:latin typeface="Palatino Linotype" panose="02040502050505030304" pitchFamily="18" charset="0"/>
                        </a:rPr>
                        <a:t>Sign = 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3449555624"/>
                  </a:ext>
                </a:extLst>
              </a:tr>
              <a:tr h="339851">
                <a:tc>
                  <a:txBody>
                    <a:bodyPr/>
                    <a:lstStyle/>
                    <a:p>
                      <a:pPr algn="l" rtl="0" fontAlgn="ctr"/>
                      <a:r>
                        <a:rPr lang="ro-RO" sz="2000" b="0" i="0" u="none" strike="noStrike">
                          <a:solidFill>
                            <a:srgbClr val="000000"/>
                          </a:solidFill>
                          <a:effectLst/>
                          <a:latin typeface="Palatino Linotype" panose="02040502050505030304" pitchFamily="18" charset="0"/>
                        </a:rPr>
                        <a:t>JNS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rtl="0" fontAlgn="ctr"/>
                      <a:r>
                        <a:rPr lang="ro-RO" sz="2000" b="0" i="0" u="none" strike="noStrike">
                          <a:solidFill>
                            <a:srgbClr val="000000"/>
                          </a:solidFill>
                          <a:effectLst/>
                          <a:latin typeface="Palatino Linotype" panose="02040502050505030304" pitchFamily="18" charset="0"/>
                        </a:rPr>
                        <a:t>Jump if no sign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tc>
                  <a:txBody>
                    <a:bodyPr/>
                    <a:lstStyle/>
                    <a:p>
                      <a:pPr algn="l" rtl="0" fontAlgn="ctr"/>
                      <a:r>
                        <a:rPr lang="ro-RO" sz="2000" b="0" i="0" u="none" strike="noStrike">
                          <a:solidFill>
                            <a:srgbClr val="000000"/>
                          </a:solidFill>
                          <a:effectLst/>
                          <a:latin typeface="Palatino Linotype" panose="02040502050505030304" pitchFamily="18" charset="0"/>
                        </a:rPr>
                        <a:t>Sign = 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9D08E"/>
                    </a:solidFill>
                  </a:tcPr>
                </a:tc>
                <a:extLst>
                  <a:ext uri="{0D108BD9-81ED-4DB2-BD59-A6C34878D82A}">
                    <a16:rowId xmlns:a16="http://schemas.microsoft.com/office/drawing/2014/main" val="443888370"/>
                  </a:ext>
                </a:extLst>
              </a:tr>
              <a:tr h="301478">
                <a:tc>
                  <a:txBody>
                    <a:bodyPr/>
                    <a:lstStyle/>
                    <a:p>
                      <a:pPr algn="l" rtl="0" fontAlgn="ctr"/>
                      <a:r>
                        <a:rPr lang="ro-RO" sz="2000" b="0" i="0" u="none" strike="noStrike">
                          <a:solidFill>
                            <a:srgbClr val="000000"/>
                          </a:solidFill>
                          <a:effectLst/>
                          <a:latin typeface="Palatino Linotype" panose="02040502050505030304" pitchFamily="18" charset="0"/>
                        </a:rPr>
                        <a:t>JO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rtl="0" fontAlgn="ctr"/>
                      <a:r>
                        <a:rPr lang="ro-RO" sz="2000" b="0" i="0" u="none" strike="noStrike">
                          <a:solidFill>
                            <a:srgbClr val="000000"/>
                          </a:solidFill>
                          <a:effectLst/>
                          <a:latin typeface="Palatino Linotype" panose="02040502050505030304" pitchFamily="18" charset="0"/>
                        </a:rPr>
                        <a:t>Jump if overflow</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rtl="0" fontAlgn="ctr"/>
                      <a:r>
                        <a:rPr lang="ro-RO" sz="2000" b="0" i="0" u="none" strike="noStrike">
                          <a:solidFill>
                            <a:srgbClr val="000000"/>
                          </a:solidFill>
                          <a:effectLst/>
                          <a:latin typeface="Palatino Linotype" panose="02040502050505030304" pitchFamily="18" charset="0"/>
                        </a:rPr>
                        <a:t>Ovrflw = 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89521015"/>
                  </a:ext>
                </a:extLst>
              </a:tr>
              <a:tr h="339851">
                <a:tc>
                  <a:txBody>
                    <a:bodyPr/>
                    <a:lstStyle/>
                    <a:p>
                      <a:pPr algn="l" rtl="0" fontAlgn="ctr"/>
                      <a:r>
                        <a:rPr lang="ro-RO" sz="2000" b="0" i="0" u="none" strike="noStrike">
                          <a:solidFill>
                            <a:srgbClr val="000000"/>
                          </a:solidFill>
                          <a:effectLst/>
                          <a:latin typeface="Palatino Linotype" panose="02040502050505030304" pitchFamily="18" charset="0"/>
                        </a:rPr>
                        <a:t>JNO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rtl="0" fontAlgn="ctr"/>
                      <a:r>
                        <a:rPr lang="ro-RO" sz="2000" b="0" i="0" u="none" strike="noStrike">
                          <a:solidFill>
                            <a:srgbClr val="000000"/>
                          </a:solidFill>
                          <a:effectLst/>
                          <a:latin typeface="Palatino Linotype" panose="02040502050505030304" pitchFamily="18" charset="0"/>
                        </a:rPr>
                        <a:t>Jump if no overflow</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rtl="0" fontAlgn="ctr"/>
                      <a:r>
                        <a:rPr lang="ro-RO" sz="2000" b="0" i="0" u="none" strike="noStrike">
                          <a:solidFill>
                            <a:srgbClr val="000000"/>
                          </a:solidFill>
                          <a:effectLst/>
                          <a:latin typeface="Palatino Linotype" panose="02040502050505030304" pitchFamily="18" charset="0"/>
                        </a:rPr>
                        <a:t>Ovrflw = 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3925178370"/>
                  </a:ext>
                </a:extLst>
              </a:tr>
              <a:tr h="339851">
                <a:tc>
                  <a:txBody>
                    <a:bodyPr/>
                    <a:lstStyle/>
                    <a:p>
                      <a:pPr algn="l" rtl="0" fontAlgn="ctr"/>
                      <a:r>
                        <a:rPr lang="ro-RO" sz="2000" b="0" i="0" u="none" strike="noStrike">
                          <a:solidFill>
                            <a:srgbClr val="000000"/>
                          </a:solidFill>
                          <a:effectLst/>
                          <a:latin typeface="Palatino Linotype" panose="02040502050505030304" pitchFamily="18" charset="0"/>
                        </a:rPr>
                        <a:t>JP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rtl="0" fontAlgn="ctr"/>
                      <a:r>
                        <a:rPr lang="ro-RO" sz="2000" b="0" i="0" u="none" strike="noStrike">
                          <a:solidFill>
                            <a:srgbClr val="000000"/>
                          </a:solidFill>
                          <a:effectLst/>
                          <a:latin typeface="Palatino Linotype" panose="02040502050505030304" pitchFamily="18" charset="0"/>
                        </a:rPr>
                        <a:t>Jump if parity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rtl="0" fontAlgn="ctr"/>
                      <a:r>
                        <a:rPr lang="ro-RO" sz="2000" b="0" i="0" u="none" strike="noStrike">
                          <a:solidFill>
                            <a:srgbClr val="000000"/>
                          </a:solidFill>
                          <a:effectLst/>
                          <a:latin typeface="Palatino Linotype" panose="02040502050505030304" pitchFamily="18" charset="0"/>
                        </a:rPr>
                        <a:t>Parity = 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271584577"/>
                  </a:ext>
                </a:extLst>
              </a:tr>
              <a:tr h="339851">
                <a:tc>
                  <a:txBody>
                    <a:bodyPr/>
                    <a:lstStyle/>
                    <a:p>
                      <a:pPr algn="l" rtl="0" fontAlgn="ctr"/>
                      <a:r>
                        <a:rPr lang="ro-RO" sz="2000" b="0" i="0" u="none" strike="noStrike">
                          <a:solidFill>
                            <a:srgbClr val="000000"/>
                          </a:solidFill>
                          <a:effectLst/>
                          <a:latin typeface="Palatino Linotype" panose="02040502050505030304" pitchFamily="18" charset="0"/>
                        </a:rPr>
                        <a:t>JPE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rtl="0" fontAlgn="ctr"/>
                      <a:r>
                        <a:rPr lang="ro-RO" sz="2000" b="0" i="0" u="none" strike="noStrike">
                          <a:solidFill>
                            <a:srgbClr val="000000"/>
                          </a:solidFill>
                          <a:effectLst/>
                          <a:latin typeface="Palatino Linotype" panose="02040502050505030304" pitchFamily="18" charset="0"/>
                        </a:rPr>
                        <a:t>Jump if parity even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tc>
                  <a:txBody>
                    <a:bodyPr/>
                    <a:lstStyle/>
                    <a:p>
                      <a:pPr algn="l" rtl="0" fontAlgn="ctr"/>
                      <a:r>
                        <a:rPr lang="ro-RO" sz="2000" b="0" i="0" u="none" strike="noStrike" dirty="0">
                          <a:solidFill>
                            <a:srgbClr val="000000"/>
                          </a:solidFill>
                          <a:effectLst/>
                          <a:latin typeface="Palatino Linotype" panose="02040502050505030304" pitchFamily="18" charset="0"/>
                        </a:rPr>
                        <a:t>Parity = 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356230193"/>
                  </a:ext>
                </a:extLst>
              </a:tr>
              <a:tr h="339851">
                <a:tc>
                  <a:txBody>
                    <a:bodyPr/>
                    <a:lstStyle/>
                    <a:p>
                      <a:pPr algn="l" rtl="0" fontAlgn="ctr"/>
                      <a:r>
                        <a:rPr lang="ro-RO" sz="2000" b="0" i="0" u="none" strike="noStrike">
                          <a:solidFill>
                            <a:srgbClr val="000000"/>
                          </a:solidFill>
                          <a:effectLst/>
                          <a:latin typeface="Palatino Linotype" panose="02040502050505030304" pitchFamily="18" charset="0"/>
                        </a:rPr>
                        <a:t>JNP</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rtl="0" fontAlgn="ctr"/>
                      <a:r>
                        <a:rPr lang="ro-RO" sz="2000" b="0" i="0" u="none" strike="noStrike">
                          <a:solidFill>
                            <a:srgbClr val="000000"/>
                          </a:solidFill>
                          <a:effectLst/>
                          <a:latin typeface="Palatino Linotype" panose="02040502050505030304" pitchFamily="18" charset="0"/>
                        </a:rPr>
                        <a:t>Jump if no parity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rtl="0" fontAlgn="ctr"/>
                      <a:r>
                        <a:rPr lang="ro-RO" sz="2000" b="0" i="0" u="none" strike="noStrike">
                          <a:solidFill>
                            <a:srgbClr val="000000"/>
                          </a:solidFill>
                          <a:effectLst/>
                          <a:latin typeface="Palatino Linotype" panose="02040502050505030304" pitchFamily="18" charset="0"/>
                        </a:rPr>
                        <a:t>Parity = 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4599528"/>
                  </a:ext>
                </a:extLst>
              </a:tr>
              <a:tr h="339851">
                <a:tc>
                  <a:txBody>
                    <a:bodyPr/>
                    <a:lstStyle/>
                    <a:p>
                      <a:pPr algn="l" rtl="0" fontAlgn="ctr"/>
                      <a:r>
                        <a:rPr lang="ro-RO" sz="2000" b="0" i="0" u="none" strike="noStrike">
                          <a:solidFill>
                            <a:srgbClr val="000000"/>
                          </a:solidFill>
                          <a:effectLst/>
                          <a:latin typeface="Palatino Linotype" panose="02040502050505030304" pitchFamily="18" charset="0"/>
                        </a:rPr>
                        <a:t>JPO</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rtl="0" fontAlgn="ctr"/>
                      <a:r>
                        <a:rPr lang="ro-RO" sz="2000" b="0" i="0" u="none" strike="noStrike">
                          <a:solidFill>
                            <a:srgbClr val="000000"/>
                          </a:solidFill>
                          <a:effectLst/>
                          <a:latin typeface="Palatino Linotype" panose="02040502050505030304" pitchFamily="18" charset="0"/>
                        </a:rPr>
                        <a:t>Jump if parity odd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tc>
                  <a:txBody>
                    <a:bodyPr/>
                    <a:lstStyle/>
                    <a:p>
                      <a:pPr algn="l" rtl="0" fontAlgn="ctr"/>
                      <a:r>
                        <a:rPr lang="ro-RO" sz="2000" b="0" i="0" u="none" strike="noStrike" dirty="0">
                          <a:solidFill>
                            <a:srgbClr val="000000"/>
                          </a:solidFill>
                          <a:effectLst/>
                          <a:latin typeface="Palatino Linotype" panose="02040502050505030304" pitchFamily="18" charset="0"/>
                        </a:rPr>
                        <a:t>Parity = 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4B084"/>
                    </a:solidFill>
                  </a:tcPr>
                </a:tc>
                <a:extLst>
                  <a:ext uri="{0D108BD9-81ED-4DB2-BD59-A6C34878D82A}">
                    <a16:rowId xmlns:a16="http://schemas.microsoft.com/office/drawing/2014/main" val="953580334"/>
                  </a:ext>
                </a:extLst>
              </a:tr>
            </a:tbl>
          </a:graphicData>
        </a:graphic>
      </p:graphicFrame>
    </p:spTree>
    <p:extLst>
      <p:ext uri="{BB962C8B-B14F-4D97-AF65-F5344CB8AC3E}">
        <p14:creationId xmlns:p14="http://schemas.microsoft.com/office/powerpoint/2010/main" val="2965994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Problem:</a:t>
            </a:r>
            <a:endParaRPr lang="ro-RO" dirty="0"/>
          </a:p>
        </p:txBody>
      </p:sp>
      <p:sp>
        <p:nvSpPr>
          <p:cNvPr id="3" name="Content Placeholder 2"/>
          <p:cNvSpPr>
            <a:spLocks noGrp="1"/>
          </p:cNvSpPr>
          <p:nvPr>
            <p:ph idx="1"/>
          </p:nvPr>
        </p:nvSpPr>
        <p:spPr/>
        <p:txBody>
          <a:bodyPr>
            <a:normAutofit/>
          </a:bodyPr>
          <a:lstStyle/>
          <a:p>
            <a:pPr marL="0" indent="0">
              <a:buNone/>
            </a:pPr>
            <a:r>
              <a:rPr lang="ro-RO" dirty="0" smtClean="0"/>
              <a:t>Choose values for the variables such that Flags will be modified when operations will be executed:</a:t>
            </a:r>
          </a:p>
          <a:p>
            <a:pPr marL="0" indent="0">
              <a:buNone/>
            </a:pPr>
            <a:endParaRPr lang="ro-RO" dirty="0" smtClean="0"/>
          </a:p>
          <a:p>
            <a:pPr marL="0" indent="0">
              <a:buNone/>
            </a:pPr>
            <a:endParaRPr lang="ro-RO" dirty="0" smtClean="0"/>
          </a:p>
          <a:p>
            <a:pPr marL="0" indent="0">
              <a:buNone/>
            </a:pPr>
            <a:r>
              <a:rPr lang="ro-RO" dirty="0" smtClean="0"/>
              <a:t>P: </a:t>
            </a:r>
            <a:r>
              <a:rPr lang="ro-RO" dirty="0"/>
              <a:t>a – byte, b – </a:t>
            </a:r>
            <a:r>
              <a:rPr lang="ro-RO" dirty="0" smtClean="0"/>
              <a:t>byte </a:t>
            </a:r>
            <a:r>
              <a:rPr lang="ro-RO" dirty="0"/>
              <a:t>c – byte, d - </a:t>
            </a:r>
            <a:r>
              <a:rPr lang="ro-RO" dirty="0" smtClean="0"/>
              <a:t>byte </a:t>
            </a:r>
            <a:r>
              <a:rPr lang="ro-RO" dirty="0"/>
              <a:t>(Signed) </a:t>
            </a:r>
          </a:p>
          <a:p>
            <a:pPr marL="0" indent="0">
              <a:buNone/>
            </a:pPr>
            <a:r>
              <a:rPr lang="ro-RO" dirty="0" smtClean="0"/>
              <a:t>if </a:t>
            </a:r>
            <a:r>
              <a:rPr lang="ro-RO" dirty="0"/>
              <a:t>a * b </a:t>
            </a:r>
            <a:r>
              <a:rPr lang="ro-RO" dirty="0" smtClean="0"/>
              <a:t>= </a:t>
            </a:r>
            <a:r>
              <a:rPr lang="ro-RO" dirty="0" smtClean="0"/>
              <a:t>0 </a:t>
            </a:r>
            <a:r>
              <a:rPr lang="ro-RO" dirty="0"/>
              <a:t>then compute E = 3 *c </a:t>
            </a:r>
          </a:p>
          <a:p>
            <a:pPr marL="0" indent="0">
              <a:buNone/>
            </a:pPr>
            <a:r>
              <a:rPr lang="ro-RO" dirty="0"/>
              <a:t>	     else compute E = -2 *</a:t>
            </a:r>
            <a:r>
              <a:rPr lang="ro-RO" dirty="0" smtClean="0"/>
              <a:t>d</a:t>
            </a:r>
          </a:p>
          <a:p>
            <a:pPr marL="0" indent="0">
              <a:buNone/>
            </a:pPr>
            <a:endParaRPr lang="ro-RO" dirty="0" smtClean="0"/>
          </a:p>
          <a:p>
            <a:pPr marL="0" indent="0">
              <a:buNone/>
            </a:pPr>
            <a:endParaRPr lang="ro-RO" dirty="0" smtClean="0"/>
          </a:p>
          <a:p>
            <a:pPr marL="0" indent="0">
              <a:buNone/>
            </a:pPr>
            <a:endParaRPr lang="ro-RO" dirty="0"/>
          </a:p>
          <a:p>
            <a:pPr marL="0" indent="0">
              <a:buNone/>
            </a:pPr>
            <a:endParaRPr lang="ro-RO" dirty="0" smtClean="0"/>
          </a:p>
        </p:txBody>
      </p:sp>
    </p:spTree>
    <p:extLst>
      <p:ext uri="{BB962C8B-B14F-4D97-AF65-F5344CB8AC3E}">
        <p14:creationId xmlns:p14="http://schemas.microsoft.com/office/powerpoint/2010/main" val="17912225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sz="3200" b="1" dirty="0" smtClean="0">
                <a:latin typeface="Palatino Linotype" panose="02040502050505030304" pitchFamily="18" charset="0"/>
              </a:rPr>
              <a:t>Classification of flags</a:t>
            </a:r>
            <a:endParaRPr lang="ro-RO" sz="3200" b="1" dirty="0">
              <a:latin typeface="Palatino Linotype" panose="02040502050505030304" pitchFamily="18" charset="0"/>
            </a:endParaRPr>
          </a:p>
        </p:txBody>
      </p:sp>
      <p:sp>
        <p:nvSpPr>
          <p:cNvPr id="3" name="Content Placeholder 2"/>
          <p:cNvSpPr>
            <a:spLocks noGrp="1"/>
          </p:cNvSpPr>
          <p:nvPr>
            <p:ph idx="1"/>
          </p:nvPr>
        </p:nvSpPr>
        <p:spPr>
          <a:xfrm>
            <a:off x="838200" y="1825625"/>
            <a:ext cx="11353800" cy="4351338"/>
          </a:xfrm>
        </p:spPr>
        <p:txBody>
          <a:bodyPr>
            <a:noAutofit/>
          </a:bodyPr>
          <a:lstStyle/>
          <a:p>
            <a:pPr marL="0" indent="0">
              <a:buNone/>
            </a:pPr>
            <a:r>
              <a:rPr lang="ro-RO" b="1" dirty="0" smtClean="0"/>
              <a:t>1. Status flags - </a:t>
            </a:r>
            <a:r>
              <a:rPr lang="en-US" dirty="0" smtClean="0"/>
              <a:t>reflect the outcomes of arithmetic and</a:t>
            </a:r>
            <a:r>
              <a:rPr lang="ro-RO" dirty="0" smtClean="0"/>
              <a:t>/or</a:t>
            </a:r>
            <a:r>
              <a:rPr lang="en-US" dirty="0" smtClean="0"/>
              <a:t> logical operations performed</a:t>
            </a:r>
            <a:r>
              <a:rPr lang="ro-RO" dirty="0" smtClean="0"/>
              <a:t> </a:t>
            </a:r>
            <a:r>
              <a:rPr lang="en-US" dirty="0" smtClean="0"/>
              <a:t>by the CPU</a:t>
            </a:r>
            <a:endParaRPr lang="ro-RO" dirty="0" smtClean="0"/>
          </a:p>
          <a:p>
            <a:pPr marL="914400" lvl="2" indent="0">
              <a:buNone/>
            </a:pPr>
            <a:r>
              <a:rPr lang="en-US" b="1" dirty="0" smtClean="0"/>
              <a:t>Carry flag</a:t>
            </a:r>
            <a:endParaRPr lang="ro-RO" b="1" dirty="0"/>
          </a:p>
          <a:p>
            <a:pPr marL="914400" lvl="2" indent="0">
              <a:buNone/>
            </a:pPr>
            <a:r>
              <a:rPr lang="ro-RO" dirty="0" smtClean="0"/>
              <a:t>Parity flag</a:t>
            </a:r>
          </a:p>
          <a:p>
            <a:pPr marL="914400" lvl="2" indent="0">
              <a:buNone/>
            </a:pPr>
            <a:r>
              <a:rPr lang="en-US" dirty="0" smtClean="0"/>
              <a:t>Auxiliary</a:t>
            </a:r>
            <a:r>
              <a:rPr lang="ro-RO" dirty="0" smtClean="0"/>
              <a:t> flag</a:t>
            </a:r>
          </a:p>
          <a:p>
            <a:pPr marL="914400" lvl="2" indent="0">
              <a:buNone/>
            </a:pPr>
            <a:r>
              <a:rPr lang="ro-RO" b="1" dirty="0" smtClean="0"/>
              <a:t>Zero flag</a:t>
            </a:r>
          </a:p>
          <a:p>
            <a:pPr marL="914400" lvl="2" indent="0">
              <a:buNone/>
            </a:pPr>
            <a:r>
              <a:rPr lang="ro-RO" b="1" dirty="0" smtClean="0"/>
              <a:t>Sign flag</a:t>
            </a:r>
          </a:p>
          <a:p>
            <a:pPr marL="914400" lvl="2" indent="0">
              <a:buNone/>
            </a:pPr>
            <a:r>
              <a:rPr lang="ro-RO" b="1" dirty="0" smtClean="0"/>
              <a:t>Overflow flag</a:t>
            </a:r>
          </a:p>
          <a:p>
            <a:pPr marL="0" indent="0">
              <a:buNone/>
            </a:pPr>
            <a:r>
              <a:rPr lang="ro-RO" b="1" dirty="0" smtClean="0"/>
              <a:t>2. Control flags -</a:t>
            </a:r>
            <a:r>
              <a:rPr lang="ro-RO" dirty="0" smtClean="0"/>
              <a:t> c</a:t>
            </a:r>
            <a:r>
              <a:rPr lang="en-US" dirty="0" err="1" smtClean="0"/>
              <a:t>ontrol</a:t>
            </a:r>
            <a:r>
              <a:rPr lang="en-US" dirty="0" smtClean="0"/>
              <a:t> </a:t>
            </a:r>
            <a:r>
              <a:rPr lang="en-US" dirty="0"/>
              <a:t>the CPU’s </a:t>
            </a:r>
            <a:r>
              <a:rPr lang="en-US" dirty="0" smtClean="0"/>
              <a:t>operation</a:t>
            </a:r>
            <a:r>
              <a:rPr lang="ro-RO" dirty="0" smtClean="0"/>
              <a:t> (break, interrupt the execution of an operation)</a:t>
            </a:r>
          </a:p>
          <a:p>
            <a:pPr marL="914400" lvl="2" indent="0">
              <a:buNone/>
            </a:pPr>
            <a:r>
              <a:rPr lang="en-US" b="1" dirty="0" smtClean="0"/>
              <a:t>Direction</a:t>
            </a:r>
            <a:r>
              <a:rPr lang="ro-RO" b="1" dirty="0" smtClean="0"/>
              <a:t> flag</a:t>
            </a:r>
          </a:p>
          <a:p>
            <a:pPr marL="914400" lvl="2" indent="0">
              <a:buNone/>
            </a:pPr>
            <a:r>
              <a:rPr lang="ro-RO" dirty="0" smtClean="0"/>
              <a:t>Trap Flag</a:t>
            </a:r>
          </a:p>
          <a:p>
            <a:pPr marL="914400" lvl="2" indent="0">
              <a:buNone/>
            </a:pPr>
            <a:r>
              <a:rPr lang="en-US" dirty="0" smtClean="0"/>
              <a:t>Interrupt </a:t>
            </a:r>
            <a:r>
              <a:rPr lang="ro-RO" dirty="0" smtClean="0"/>
              <a:t>flag</a:t>
            </a:r>
            <a:endParaRPr lang="en-US" dirty="0" smtClean="0"/>
          </a:p>
          <a:p>
            <a:pPr marL="0" indent="0">
              <a:buNone/>
            </a:pPr>
            <a:endParaRPr lang="ro-RO" dirty="0" smtClean="0"/>
          </a:p>
          <a:p>
            <a:pPr marL="0" indent="0">
              <a:buNone/>
            </a:pPr>
            <a:endParaRPr lang="ro-RO" dirty="0"/>
          </a:p>
        </p:txBody>
      </p:sp>
    </p:spTree>
    <p:extLst>
      <p:ext uri="{BB962C8B-B14F-4D97-AF65-F5344CB8AC3E}">
        <p14:creationId xmlns:p14="http://schemas.microsoft.com/office/powerpoint/2010/main" val="1573605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Carry Flag</a:t>
            </a:r>
            <a:endParaRPr lang="ro-RO" dirty="0"/>
          </a:p>
        </p:txBody>
      </p:sp>
      <p:sp>
        <p:nvSpPr>
          <p:cNvPr id="3" name="Content Placeholder 2"/>
          <p:cNvSpPr>
            <a:spLocks noGrp="1"/>
          </p:cNvSpPr>
          <p:nvPr>
            <p:ph idx="1"/>
          </p:nvPr>
        </p:nvSpPr>
        <p:spPr/>
        <p:txBody>
          <a:bodyPr>
            <a:normAutofit lnSpcReduction="10000"/>
          </a:bodyPr>
          <a:lstStyle/>
          <a:p>
            <a:pPr algn="just"/>
            <a:r>
              <a:rPr lang="en-US" dirty="0"/>
              <a:t>The </a:t>
            </a:r>
            <a:r>
              <a:rPr lang="en-US" b="1" dirty="0"/>
              <a:t>Carry </a:t>
            </a:r>
            <a:r>
              <a:rPr lang="en-US" dirty="0"/>
              <a:t>flag (CF) is set when the result of an </a:t>
            </a:r>
            <a:r>
              <a:rPr lang="en-US" i="1" dirty="0"/>
              <a:t>unsigned </a:t>
            </a:r>
            <a:r>
              <a:rPr lang="en-US" dirty="0"/>
              <a:t>arithmetic operation is too large to</a:t>
            </a:r>
            <a:r>
              <a:rPr lang="ro-RO" dirty="0"/>
              <a:t> fit into the destination </a:t>
            </a:r>
            <a:r>
              <a:rPr lang="ro-RO" dirty="0" smtClean="0"/>
              <a:t>(</a:t>
            </a:r>
            <a:r>
              <a:rPr lang="en-US" dirty="0" smtClean="0"/>
              <a:t>the </a:t>
            </a:r>
            <a:r>
              <a:rPr lang="en-US" dirty="0"/>
              <a:t>result of an </a:t>
            </a:r>
            <a:r>
              <a:rPr lang="en-US" dirty="0" smtClean="0"/>
              <a:t>arithmetic</a:t>
            </a:r>
            <a:r>
              <a:rPr lang="ro-RO" dirty="0" smtClean="0"/>
              <a:t> </a:t>
            </a:r>
            <a:r>
              <a:rPr lang="en-US" dirty="0" smtClean="0"/>
              <a:t>operation </a:t>
            </a:r>
            <a:r>
              <a:rPr lang="en-US" dirty="0"/>
              <a:t>on </a:t>
            </a:r>
            <a:r>
              <a:rPr lang="en-US" i="1" dirty="0"/>
              <a:t>unsigned </a:t>
            </a:r>
            <a:r>
              <a:rPr lang="en-US" dirty="0"/>
              <a:t>numbers is out of </a:t>
            </a:r>
            <a:r>
              <a:rPr lang="en-US" dirty="0" smtClean="0"/>
              <a:t>range</a:t>
            </a:r>
            <a:r>
              <a:rPr lang="ro-RO" dirty="0" smtClean="0"/>
              <a:t>).</a:t>
            </a:r>
          </a:p>
          <a:p>
            <a:pPr marL="0" indent="0" algn="just">
              <a:buNone/>
            </a:pPr>
            <a:endParaRPr lang="ro-RO" dirty="0"/>
          </a:p>
          <a:p>
            <a:pPr algn="just"/>
            <a:r>
              <a:rPr lang="en-US" dirty="0"/>
              <a:t>Range of 8-, 16-, and 32-bit unsigned </a:t>
            </a:r>
            <a:r>
              <a:rPr lang="en-US" dirty="0" smtClean="0"/>
              <a:t>numbers</a:t>
            </a:r>
            <a:r>
              <a:rPr lang="ro-RO" dirty="0" smtClean="0"/>
              <a:t>:</a:t>
            </a:r>
            <a:endParaRPr lang="en-US" dirty="0"/>
          </a:p>
          <a:p>
            <a:pPr lvl="1" algn="just"/>
            <a:r>
              <a:rPr lang="en-US" dirty="0" smtClean="0"/>
              <a:t>8 bits</a:t>
            </a:r>
            <a:r>
              <a:rPr lang="ro-RO" dirty="0" smtClean="0"/>
              <a:t> (byte): </a:t>
            </a:r>
            <a:r>
              <a:rPr lang="en-US" dirty="0" smtClean="0"/>
              <a:t> </a:t>
            </a:r>
            <a:r>
              <a:rPr lang="en-US" dirty="0"/>
              <a:t>0 to 255 </a:t>
            </a:r>
            <a:r>
              <a:rPr lang="ro-RO" dirty="0" smtClean="0"/>
              <a:t> (Card byte = 256)</a:t>
            </a:r>
            <a:endParaRPr lang="en-US" dirty="0"/>
          </a:p>
          <a:p>
            <a:pPr lvl="1" algn="just"/>
            <a:r>
              <a:rPr lang="en-US" dirty="0"/>
              <a:t>16 </a:t>
            </a:r>
            <a:r>
              <a:rPr lang="en-US" dirty="0" smtClean="0"/>
              <a:t>bits</a:t>
            </a:r>
            <a:r>
              <a:rPr lang="ro-RO" dirty="0" smtClean="0"/>
              <a:t> (word): </a:t>
            </a:r>
            <a:r>
              <a:rPr lang="en-US" dirty="0" smtClean="0"/>
              <a:t> </a:t>
            </a:r>
            <a:r>
              <a:rPr lang="en-US" dirty="0"/>
              <a:t>0 to 65,535 </a:t>
            </a:r>
            <a:r>
              <a:rPr lang="ro-RO" dirty="0" smtClean="0"/>
              <a:t>(Card word = 65536)</a:t>
            </a:r>
            <a:endParaRPr lang="en-US" dirty="0"/>
          </a:p>
          <a:p>
            <a:pPr lvl="1" algn="just"/>
            <a:r>
              <a:rPr lang="en-US" dirty="0"/>
              <a:t>32 bits </a:t>
            </a:r>
            <a:r>
              <a:rPr lang="ro-RO" dirty="0" smtClean="0"/>
              <a:t>(doubleword):  </a:t>
            </a:r>
            <a:r>
              <a:rPr lang="en-US" dirty="0" smtClean="0"/>
              <a:t>0 </a:t>
            </a:r>
            <a:r>
              <a:rPr lang="en-US" dirty="0"/>
              <a:t>to 4,294,967,295 </a:t>
            </a:r>
            <a:endParaRPr lang="ro-RO" dirty="0" smtClean="0"/>
          </a:p>
          <a:p>
            <a:pPr lvl="1" algn="just"/>
            <a:endParaRPr lang="ro-RO" dirty="0"/>
          </a:p>
          <a:p>
            <a:pPr marL="0" indent="0">
              <a:buNone/>
            </a:pPr>
            <a:r>
              <a:rPr lang="ro-RO" b="1" dirty="0"/>
              <a:t>Uses of carry flag</a:t>
            </a:r>
          </a:p>
          <a:p>
            <a:r>
              <a:rPr lang="en-US" dirty="0" smtClean="0"/>
              <a:t>To </a:t>
            </a:r>
            <a:r>
              <a:rPr lang="en-US" dirty="0"/>
              <a:t>propagate carry/borrow in </a:t>
            </a:r>
            <a:r>
              <a:rPr lang="ro-RO" dirty="0" smtClean="0"/>
              <a:t>quad</a:t>
            </a:r>
            <a:r>
              <a:rPr lang="en-US" dirty="0" smtClean="0"/>
              <a:t>word</a:t>
            </a:r>
            <a:r>
              <a:rPr lang="ro-RO" dirty="0" smtClean="0"/>
              <a:t> addition/subtraction (or doublword in combination of registers)</a:t>
            </a:r>
            <a:endParaRPr lang="ro-RO" dirty="0"/>
          </a:p>
          <a:p>
            <a:r>
              <a:rPr lang="ro-RO" dirty="0" smtClean="0"/>
              <a:t>To </a:t>
            </a:r>
            <a:r>
              <a:rPr lang="ro-RO" dirty="0"/>
              <a:t>detect </a:t>
            </a:r>
            <a:r>
              <a:rPr lang="ro-RO" dirty="0" smtClean="0"/>
              <a:t>overflow </a:t>
            </a:r>
            <a:endParaRPr lang="ro-RO" dirty="0"/>
          </a:p>
          <a:p>
            <a:pPr marL="0" indent="0" algn="just">
              <a:buNone/>
            </a:pPr>
            <a:endParaRPr lang="ro-RO" dirty="0"/>
          </a:p>
          <a:p>
            <a:pPr marL="0" indent="0" algn="just">
              <a:buNone/>
            </a:pPr>
            <a:endParaRPr lang="ro-RO" dirty="0"/>
          </a:p>
          <a:p>
            <a:pPr marL="0" indent="0" algn="just">
              <a:buNone/>
            </a:pPr>
            <a:endParaRPr lang="ro-RO" dirty="0"/>
          </a:p>
        </p:txBody>
      </p:sp>
    </p:spTree>
    <p:extLst>
      <p:ext uri="{BB962C8B-B14F-4D97-AF65-F5344CB8AC3E}">
        <p14:creationId xmlns:p14="http://schemas.microsoft.com/office/powerpoint/2010/main" val="11361097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Carry Flag Examples</a:t>
            </a:r>
            <a:r>
              <a:rPr lang="ro-RO" sz="3200" b="1" dirty="0" smtClean="0">
                <a:latin typeface="Palatino Linotype" panose="02040502050505030304" pitchFamily="18" charset="0"/>
              </a:rPr>
              <a:t>: ADD (1)</a:t>
            </a:r>
            <a:endParaRPr lang="ro-RO" sz="3200" b="1" dirty="0">
              <a:latin typeface="Palatino Linotype" panose="02040502050505030304" pitchFamily="18" charset="0"/>
            </a:endParaRPr>
          </a:p>
        </p:txBody>
      </p:sp>
      <p:sp>
        <p:nvSpPr>
          <p:cNvPr id="3" name="Content Placeholder 2"/>
          <p:cNvSpPr>
            <a:spLocks noGrp="1"/>
          </p:cNvSpPr>
          <p:nvPr>
            <p:ph idx="1"/>
          </p:nvPr>
        </p:nvSpPr>
        <p:spPr>
          <a:xfrm>
            <a:off x="838200" y="1825625"/>
            <a:ext cx="10884408" cy="4351338"/>
          </a:xfrm>
        </p:spPr>
        <p:txBody>
          <a:bodyPr>
            <a:normAutofit fontScale="92500" lnSpcReduction="20000"/>
          </a:bodyPr>
          <a:lstStyle/>
          <a:p>
            <a:pPr marL="0" indent="0" algn="just">
              <a:buNone/>
            </a:pPr>
            <a:r>
              <a:rPr lang="en-US" sz="2400" dirty="0" smtClean="0">
                <a:latin typeface="Palatino Linotype" panose="02040502050505030304" pitchFamily="18" charset="0"/>
              </a:rPr>
              <a:t>When </a:t>
            </a:r>
            <a:r>
              <a:rPr lang="en-US" sz="2400" dirty="0">
                <a:latin typeface="Palatino Linotype" panose="02040502050505030304" pitchFamily="18" charset="0"/>
              </a:rPr>
              <a:t>adding two unsigned integers, the Carry flag is a </a:t>
            </a:r>
            <a:r>
              <a:rPr lang="en-US" sz="2400" dirty="0" smtClean="0">
                <a:latin typeface="Palatino Linotype" panose="02040502050505030304" pitchFamily="18" charset="0"/>
              </a:rPr>
              <a:t>copy</a:t>
            </a:r>
            <a:r>
              <a:rPr lang="ro-RO" sz="2400" dirty="0" smtClean="0">
                <a:latin typeface="Palatino Linotype" panose="02040502050505030304" pitchFamily="18" charset="0"/>
              </a:rPr>
              <a:t> </a:t>
            </a:r>
            <a:r>
              <a:rPr lang="en-US" sz="2400" dirty="0" smtClean="0">
                <a:latin typeface="Palatino Linotype" panose="02040502050505030304" pitchFamily="18" charset="0"/>
              </a:rPr>
              <a:t>of </a:t>
            </a:r>
            <a:r>
              <a:rPr lang="en-US" sz="2400" dirty="0">
                <a:latin typeface="Palatino Linotype" panose="02040502050505030304" pitchFamily="18" charset="0"/>
              </a:rPr>
              <a:t>the carry out of the </a:t>
            </a:r>
            <a:r>
              <a:rPr lang="en-US" sz="2400" dirty="0" smtClean="0">
                <a:latin typeface="Palatino Linotype" panose="02040502050505030304" pitchFamily="18" charset="0"/>
              </a:rPr>
              <a:t>MSB</a:t>
            </a:r>
            <a:r>
              <a:rPr lang="ro-RO" sz="2400" dirty="0" smtClean="0">
                <a:latin typeface="Palatino Linotype" panose="02040502050505030304" pitchFamily="18" charset="0"/>
              </a:rPr>
              <a:t> (most significant bit)</a:t>
            </a:r>
            <a:r>
              <a:rPr lang="en-US" sz="2400" dirty="0" smtClean="0">
                <a:latin typeface="Palatino Linotype" panose="02040502050505030304" pitchFamily="18" charset="0"/>
              </a:rPr>
              <a:t> </a:t>
            </a:r>
            <a:r>
              <a:rPr lang="en-US" sz="2400" dirty="0">
                <a:latin typeface="Palatino Linotype" panose="02040502050505030304" pitchFamily="18" charset="0"/>
              </a:rPr>
              <a:t>of the destination operand. </a:t>
            </a:r>
            <a:endParaRPr lang="ro-RO" sz="2400" dirty="0" smtClean="0">
              <a:latin typeface="Palatino Linotype" panose="02040502050505030304" pitchFamily="18" charset="0"/>
            </a:endParaRPr>
          </a:p>
          <a:p>
            <a:pPr marL="0" indent="0" algn="just">
              <a:buNone/>
            </a:pPr>
            <a:endParaRPr lang="ro-RO" sz="2400" dirty="0" smtClean="0">
              <a:latin typeface="Palatino Linotype" panose="02040502050505030304" pitchFamily="18" charset="0"/>
            </a:endParaRPr>
          </a:p>
          <a:p>
            <a:pPr marL="0" indent="0" algn="just">
              <a:buNone/>
            </a:pPr>
            <a:r>
              <a:rPr lang="en-US" sz="2400" dirty="0" smtClean="0">
                <a:latin typeface="Palatino Linotype" panose="02040502050505030304" pitchFamily="18" charset="0"/>
              </a:rPr>
              <a:t>CF </a:t>
            </a:r>
            <a:r>
              <a:rPr lang="ro-RO" sz="2400" dirty="0" smtClean="0">
                <a:latin typeface="Palatino Linotype" panose="02040502050505030304" pitchFamily="18" charset="0"/>
              </a:rPr>
              <a:t>=</a:t>
            </a:r>
            <a:r>
              <a:rPr lang="en-US" sz="2400" dirty="0" smtClean="0">
                <a:latin typeface="Palatino Linotype" panose="02040502050505030304" pitchFamily="18" charset="0"/>
              </a:rPr>
              <a:t> </a:t>
            </a:r>
            <a:r>
              <a:rPr lang="en-US" sz="2400" dirty="0">
                <a:latin typeface="Palatino Linotype" panose="02040502050505030304" pitchFamily="18" charset="0"/>
              </a:rPr>
              <a:t>1 when </a:t>
            </a:r>
            <a:r>
              <a:rPr lang="en-US" sz="2400" dirty="0" smtClean="0">
                <a:latin typeface="Palatino Linotype" panose="02040502050505030304" pitchFamily="18" charset="0"/>
              </a:rPr>
              <a:t>the</a:t>
            </a:r>
            <a:r>
              <a:rPr lang="ro-RO" sz="2400" dirty="0" smtClean="0">
                <a:latin typeface="Palatino Linotype" panose="02040502050505030304" pitchFamily="18" charset="0"/>
              </a:rPr>
              <a:t> </a:t>
            </a:r>
            <a:r>
              <a:rPr lang="en-US" sz="2400" dirty="0" smtClean="0">
                <a:latin typeface="Palatino Linotype" panose="02040502050505030304" pitchFamily="18" charset="0"/>
              </a:rPr>
              <a:t>sum </a:t>
            </a:r>
            <a:r>
              <a:rPr lang="en-US" sz="2400" dirty="0">
                <a:latin typeface="Palatino Linotype" panose="02040502050505030304" pitchFamily="18" charset="0"/>
              </a:rPr>
              <a:t>exceeds the storage size of its destination operand. </a:t>
            </a:r>
            <a:endParaRPr lang="ro-RO" sz="2400" dirty="0" smtClean="0">
              <a:latin typeface="Palatino Linotype" panose="02040502050505030304" pitchFamily="18" charset="0"/>
            </a:endParaRPr>
          </a:p>
          <a:p>
            <a:pPr marL="0" indent="0" algn="just">
              <a:buNone/>
            </a:pPr>
            <a:r>
              <a:rPr lang="en-US" sz="2400" dirty="0" smtClean="0">
                <a:latin typeface="Palatino Linotype" panose="02040502050505030304" pitchFamily="18" charset="0"/>
              </a:rPr>
              <a:t>The carry out of the</a:t>
            </a:r>
            <a:r>
              <a:rPr lang="ro-RO" sz="2400" dirty="0" smtClean="0">
                <a:latin typeface="Palatino Linotype" panose="02040502050505030304" pitchFamily="18" charset="0"/>
              </a:rPr>
              <a:t> </a:t>
            </a:r>
            <a:r>
              <a:rPr lang="en-US" sz="2400" dirty="0" smtClean="0">
                <a:latin typeface="Palatino Linotype" panose="02040502050505030304" pitchFamily="18" charset="0"/>
              </a:rPr>
              <a:t>highest bit position of AL is copied into the Carry flag.</a:t>
            </a:r>
            <a:endParaRPr lang="ro-RO" sz="2400" dirty="0" smtClean="0">
              <a:latin typeface="Palatino Linotype" panose="02040502050505030304" pitchFamily="18" charset="0"/>
            </a:endParaRPr>
          </a:p>
          <a:p>
            <a:pPr marL="0" indent="0" algn="just">
              <a:buNone/>
            </a:pPr>
            <a:endParaRPr lang="ro-RO" sz="2400" dirty="0" smtClean="0">
              <a:latin typeface="Palatino Linotype" panose="02040502050505030304" pitchFamily="18" charset="0"/>
            </a:endParaRPr>
          </a:p>
          <a:p>
            <a:pPr marL="0" indent="0" algn="just">
              <a:buNone/>
            </a:pPr>
            <a:r>
              <a:rPr lang="ro-RO" sz="2400" b="1" i="1" dirty="0" smtClean="0">
                <a:latin typeface="Palatino Linotype" panose="02040502050505030304" pitchFamily="18" charset="0"/>
              </a:rPr>
              <a:t>Example:</a:t>
            </a:r>
          </a:p>
          <a:p>
            <a:pPr marL="0" indent="0" algn="just">
              <a:buNone/>
            </a:pPr>
            <a:r>
              <a:rPr lang="ro-RO" sz="2400" dirty="0" smtClean="0">
                <a:latin typeface="Palatino Linotype" panose="02040502050505030304" pitchFamily="18" charset="0"/>
              </a:rPr>
              <a:t>mov al, 11111111b     ;(0FFh)</a:t>
            </a:r>
            <a:endParaRPr lang="ro-RO" sz="2400" dirty="0">
              <a:latin typeface="Palatino Linotype" panose="02040502050505030304" pitchFamily="18" charset="0"/>
            </a:endParaRPr>
          </a:p>
          <a:p>
            <a:pPr marL="0" indent="0" algn="just">
              <a:buNone/>
            </a:pPr>
            <a:r>
              <a:rPr lang="it-IT" sz="2400" dirty="0">
                <a:latin typeface="Palatino Linotype" panose="02040502050505030304" pitchFamily="18" charset="0"/>
              </a:rPr>
              <a:t>add al</a:t>
            </a:r>
            <a:r>
              <a:rPr lang="it-IT" sz="2400" dirty="0" smtClean="0">
                <a:latin typeface="Palatino Linotype" panose="02040502050505030304" pitchFamily="18" charset="0"/>
              </a:rPr>
              <a:t>,</a:t>
            </a:r>
            <a:r>
              <a:rPr lang="ro-RO" sz="2400" dirty="0" smtClean="0">
                <a:latin typeface="Palatino Linotype" panose="02040502050505030304" pitchFamily="18" charset="0"/>
              </a:rPr>
              <a:t> </a:t>
            </a:r>
            <a:r>
              <a:rPr lang="it-IT" sz="2400" dirty="0" smtClean="0">
                <a:latin typeface="Palatino Linotype" panose="02040502050505030304" pitchFamily="18" charset="0"/>
              </a:rPr>
              <a:t>1 </a:t>
            </a:r>
            <a:r>
              <a:rPr lang="ro-RO" sz="2400" dirty="0" smtClean="0">
                <a:latin typeface="Palatino Linotype" panose="02040502050505030304" pitchFamily="18" charset="0"/>
              </a:rPr>
              <a:t>                     </a:t>
            </a:r>
            <a:r>
              <a:rPr lang="it-IT" sz="2400" dirty="0" smtClean="0">
                <a:latin typeface="Palatino Linotype" panose="02040502050505030304" pitchFamily="18" charset="0"/>
              </a:rPr>
              <a:t>; </a:t>
            </a:r>
            <a:r>
              <a:rPr lang="it-IT" sz="2400" dirty="0">
                <a:latin typeface="Palatino Linotype" panose="02040502050505030304" pitchFamily="18" charset="0"/>
              </a:rPr>
              <a:t>AL = 00, CF = </a:t>
            </a:r>
            <a:r>
              <a:rPr lang="it-IT" sz="2400" dirty="0" smtClean="0">
                <a:latin typeface="Palatino Linotype" panose="02040502050505030304" pitchFamily="18" charset="0"/>
              </a:rPr>
              <a:t>1</a:t>
            </a:r>
            <a:endParaRPr lang="ro-RO" sz="2400" dirty="0" smtClean="0">
              <a:latin typeface="Palatino Linotype" panose="02040502050505030304" pitchFamily="18" charset="0"/>
            </a:endParaRPr>
          </a:p>
          <a:p>
            <a:pPr marL="0" indent="0" algn="just">
              <a:buNone/>
            </a:pPr>
            <a:endParaRPr lang="ro-RO" sz="2400" dirty="0">
              <a:latin typeface="Palatino Linotype" panose="02040502050505030304" pitchFamily="18" charset="0"/>
            </a:endParaRPr>
          </a:p>
          <a:p>
            <a:pPr marL="0" indent="0" algn="just">
              <a:buNone/>
            </a:pPr>
            <a:r>
              <a:rPr lang="en-US" sz="2400" dirty="0" smtClean="0">
                <a:latin typeface="Palatino Linotype" panose="02040502050505030304" pitchFamily="18" charset="0"/>
              </a:rPr>
              <a:t>ADD sets the Carry</a:t>
            </a:r>
            <a:r>
              <a:rPr lang="ro-RO" sz="2400" dirty="0" smtClean="0">
                <a:latin typeface="Palatino Linotype" panose="02040502050505030304" pitchFamily="18" charset="0"/>
              </a:rPr>
              <a:t> </a:t>
            </a:r>
            <a:r>
              <a:rPr lang="en-US" sz="2400" dirty="0" smtClean="0">
                <a:latin typeface="Palatino Linotype" panose="02040502050505030304" pitchFamily="18" charset="0"/>
              </a:rPr>
              <a:t>flag because </a:t>
            </a:r>
            <a:endParaRPr lang="ro-RO" sz="2400" dirty="0" smtClean="0">
              <a:latin typeface="Palatino Linotype" panose="02040502050505030304" pitchFamily="18" charset="0"/>
            </a:endParaRPr>
          </a:p>
          <a:p>
            <a:pPr marL="0" indent="0" algn="just">
              <a:buNone/>
            </a:pPr>
            <a:r>
              <a:rPr lang="en-US" sz="2400" dirty="0" smtClean="0">
                <a:latin typeface="Palatino Linotype" panose="02040502050505030304" pitchFamily="18" charset="0"/>
              </a:rPr>
              <a:t>the sum (1</a:t>
            </a:r>
            <a:r>
              <a:rPr lang="ro-RO" sz="2400" dirty="0" smtClean="0">
                <a:latin typeface="Palatino Linotype" panose="02040502050505030304" pitchFamily="18" charset="0"/>
              </a:rPr>
              <a:t> </a:t>
            </a:r>
            <a:r>
              <a:rPr lang="en-US" sz="2400" dirty="0" smtClean="0">
                <a:latin typeface="Palatino Linotype" panose="02040502050505030304" pitchFamily="18" charset="0"/>
              </a:rPr>
              <a:t>00</a:t>
            </a:r>
            <a:r>
              <a:rPr lang="ro-RO" sz="2400" dirty="0" smtClean="0">
                <a:latin typeface="Palatino Linotype" panose="02040502050505030304" pitchFamily="18" charset="0"/>
              </a:rPr>
              <a:t>00 0000</a:t>
            </a:r>
            <a:r>
              <a:rPr lang="en-US" sz="2400" dirty="0" smtClean="0">
                <a:latin typeface="Palatino Linotype" panose="02040502050505030304" pitchFamily="18" charset="0"/>
              </a:rPr>
              <a:t>) is </a:t>
            </a:r>
            <a:r>
              <a:rPr lang="en-US" sz="2400" b="1" dirty="0" smtClean="0">
                <a:latin typeface="Palatino Linotype" panose="02040502050505030304" pitchFamily="18" charset="0"/>
              </a:rPr>
              <a:t>too large </a:t>
            </a:r>
            <a:r>
              <a:rPr lang="en-US" sz="2400" dirty="0" smtClean="0">
                <a:latin typeface="Palatino Linotype" panose="02040502050505030304" pitchFamily="18" charset="0"/>
              </a:rPr>
              <a:t>for AL</a:t>
            </a:r>
          </a:p>
        </p:txBody>
      </p:sp>
      <p:pic>
        <p:nvPicPr>
          <p:cNvPr id="5" name="Picture 4"/>
          <p:cNvPicPr>
            <a:picLocks noChangeAspect="1"/>
          </p:cNvPicPr>
          <p:nvPr/>
        </p:nvPicPr>
        <p:blipFill>
          <a:blip r:embed="rId3"/>
          <a:stretch>
            <a:fillRect/>
          </a:stretch>
        </p:blipFill>
        <p:spPr>
          <a:xfrm>
            <a:off x="7227380" y="4367213"/>
            <a:ext cx="4680684" cy="2344484"/>
          </a:xfrm>
          <a:prstGeom prst="rect">
            <a:avLst/>
          </a:prstGeom>
        </p:spPr>
      </p:pic>
    </p:spTree>
    <p:extLst>
      <p:ext uri="{BB962C8B-B14F-4D97-AF65-F5344CB8AC3E}">
        <p14:creationId xmlns:p14="http://schemas.microsoft.com/office/powerpoint/2010/main" val="2864249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t>Carry Flag </a:t>
            </a:r>
            <a:r>
              <a:rPr lang="ro-RO" sz="3200" b="1" dirty="0" smtClean="0">
                <a:latin typeface="Palatino Linotype" panose="02040502050505030304" pitchFamily="18" charset="0"/>
              </a:rPr>
              <a:t>Examples</a:t>
            </a:r>
            <a:r>
              <a:rPr lang="ro-RO" sz="3200" b="1" dirty="0">
                <a:latin typeface="Palatino Linotype" panose="02040502050505030304" pitchFamily="18" charset="0"/>
              </a:rPr>
              <a:t>: </a:t>
            </a:r>
            <a:r>
              <a:rPr lang="ro-RO" sz="3200" b="1" dirty="0" smtClean="0">
                <a:latin typeface="Palatino Linotype" panose="02040502050505030304" pitchFamily="18" charset="0"/>
              </a:rPr>
              <a:t>ADD (2)</a:t>
            </a:r>
            <a:endParaRPr lang="ro-RO" sz="3200" dirty="0">
              <a:latin typeface="Palatino Linotype" panose="0204050205050503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US" sz="2400" dirty="0">
                <a:latin typeface="Palatino Linotype" panose="02040502050505030304" pitchFamily="18" charset="0"/>
              </a:rPr>
              <a:t>On the other hand, if 1 is added to 00FFh in AX, the sum easily fits into 16 bits and the </a:t>
            </a:r>
            <a:r>
              <a:rPr lang="en-US" sz="2400" dirty="0" smtClean="0">
                <a:latin typeface="Palatino Linotype" panose="02040502050505030304" pitchFamily="18" charset="0"/>
              </a:rPr>
              <a:t>Carry</a:t>
            </a:r>
            <a:r>
              <a:rPr lang="ro-RO" sz="2400" dirty="0" smtClean="0">
                <a:latin typeface="Palatino Linotype" panose="02040502050505030304" pitchFamily="18" charset="0"/>
              </a:rPr>
              <a:t> flag </a:t>
            </a:r>
            <a:r>
              <a:rPr lang="ro-RO" sz="2400" dirty="0">
                <a:latin typeface="Palatino Linotype" panose="02040502050505030304" pitchFamily="18" charset="0"/>
              </a:rPr>
              <a:t>is clear:</a:t>
            </a:r>
          </a:p>
          <a:p>
            <a:pPr marL="0" indent="0">
              <a:buNone/>
            </a:pPr>
            <a:r>
              <a:rPr lang="ro-RO" sz="2400" b="1" i="1" dirty="0" smtClean="0">
                <a:latin typeface="Palatino Linotype" panose="02040502050505030304" pitchFamily="18" charset="0"/>
              </a:rPr>
              <a:t>Example:</a:t>
            </a:r>
          </a:p>
          <a:p>
            <a:pPr marL="0" indent="0">
              <a:buNone/>
            </a:pPr>
            <a:r>
              <a:rPr lang="ro-RO" sz="2400" dirty="0" smtClean="0">
                <a:latin typeface="Palatino Linotype" panose="02040502050505030304" pitchFamily="18" charset="0"/>
              </a:rPr>
              <a:t>mov </a:t>
            </a:r>
            <a:r>
              <a:rPr lang="ro-RO" sz="2400" dirty="0">
                <a:latin typeface="Palatino Linotype" panose="02040502050505030304" pitchFamily="18" charset="0"/>
              </a:rPr>
              <a:t>ax</a:t>
            </a:r>
            <a:r>
              <a:rPr lang="ro-RO" sz="2400" dirty="0" smtClean="0">
                <a:latin typeface="Palatino Linotype" panose="02040502050505030304" pitchFamily="18" charset="0"/>
              </a:rPr>
              <a:t>,  0000000011111111b     ;00FFh</a:t>
            </a:r>
            <a:endParaRPr lang="ro-RO" sz="2400" dirty="0">
              <a:latin typeface="Palatino Linotype" panose="02040502050505030304" pitchFamily="18" charset="0"/>
            </a:endParaRPr>
          </a:p>
          <a:p>
            <a:pPr marL="0" indent="0">
              <a:buNone/>
            </a:pPr>
            <a:r>
              <a:rPr lang="pt-BR" sz="2400" dirty="0">
                <a:latin typeface="Palatino Linotype" panose="02040502050505030304" pitchFamily="18" charset="0"/>
              </a:rPr>
              <a:t>add </a:t>
            </a:r>
            <a:r>
              <a:rPr lang="pt-BR" sz="2400" dirty="0" smtClean="0">
                <a:latin typeface="Palatino Linotype" panose="02040502050505030304" pitchFamily="18" charset="0"/>
              </a:rPr>
              <a:t>ax,</a:t>
            </a:r>
            <a:r>
              <a:rPr lang="ro-RO" sz="2400" dirty="0" smtClean="0">
                <a:latin typeface="Palatino Linotype" panose="02040502050505030304" pitchFamily="18" charset="0"/>
              </a:rPr>
              <a:t> </a:t>
            </a:r>
            <a:r>
              <a:rPr lang="pt-BR" sz="2400" dirty="0" smtClean="0">
                <a:latin typeface="Palatino Linotype" panose="02040502050505030304" pitchFamily="18" charset="0"/>
              </a:rPr>
              <a:t>1</a:t>
            </a:r>
            <a:r>
              <a:rPr lang="ro-RO" sz="2400" dirty="0" smtClean="0">
                <a:latin typeface="Palatino Linotype" panose="02040502050505030304" pitchFamily="18" charset="0"/>
              </a:rPr>
              <a:t>                                      </a:t>
            </a:r>
            <a:r>
              <a:rPr lang="pt-BR" sz="2400" dirty="0" smtClean="0">
                <a:latin typeface="Palatino Linotype" panose="02040502050505030304" pitchFamily="18" charset="0"/>
              </a:rPr>
              <a:t> </a:t>
            </a:r>
            <a:r>
              <a:rPr lang="pt-BR" sz="2400" dirty="0">
                <a:latin typeface="Palatino Linotype" panose="02040502050505030304" pitchFamily="18" charset="0"/>
              </a:rPr>
              <a:t>; AX = 0100h, CF = </a:t>
            </a:r>
            <a:r>
              <a:rPr lang="pt-BR" sz="2400" dirty="0" smtClean="0">
                <a:latin typeface="Palatino Linotype" panose="02040502050505030304" pitchFamily="18" charset="0"/>
              </a:rPr>
              <a:t>0</a:t>
            </a:r>
            <a:endParaRPr lang="ro-RO" sz="2400" dirty="0" smtClean="0">
              <a:latin typeface="Palatino Linotype" panose="02040502050505030304" pitchFamily="18" charset="0"/>
            </a:endParaRPr>
          </a:p>
          <a:p>
            <a:pPr marL="0" indent="0">
              <a:buNone/>
            </a:pPr>
            <a:endParaRPr lang="ro-RO" sz="2400" dirty="0" smtClean="0">
              <a:latin typeface="Palatino Linotype" panose="02040502050505030304" pitchFamily="18" charset="0"/>
            </a:endParaRPr>
          </a:p>
          <a:p>
            <a:pPr marL="0" indent="0">
              <a:buNone/>
            </a:pPr>
            <a:r>
              <a:rPr lang="en-US" sz="2400" dirty="0" smtClean="0">
                <a:latin typeface="Palatino Linotype" panose="02040502050505030304" pitchFamily="18" charset="0"/>
              </a:rPr>
              <a:t>But</a:t>
            </a:r>
            <a:r>
              <a:rPr lang="ro-RO" sz="2400" dirty="0" smtClean="0">
                <a:latin typeface="Palatino Linotype" panose="02040502050505030304" pitchFamily="18" charset="0"/>
              </a:rPr>
              <a:t> again</a:t>
            </a:r>
            <a:r>
              <a:rPr lang="en-US" sz="2400" dirty="0" smtClean="0">
                <a:latin typeface="Palatino Linotype" panose="02040502050505030304" pitchFamily="18" charset="0"/>
              </a:rPr>
              <a:t> </a:t>
            </a:r>
            <a:r>
              <a:rPr lang="en-US" sz="2400" dirty="0">
                <a:latin typeface="Palatino Linotype" panose="02040502050505030304" pitchFamily="18" charset="0"/>
              </a:rPr>
              <a:t>adding 1 to </a:t>
            </a:r>
            <a:r>
              <a:rPr lang="en-US" sz="2400" dirty="0" err="1">
                <a:latin typeface="Palatino Linotype" panose="02040502050505030304" pitchFamily="18" charset="0"/>
              </a:rPr>
              <a:t>FFFFh</a:t>
            </a:r>
            <a:r>
              <a:rPr lang="en-US" sz="2400" dirty="0">
                <a:latin typeface="Palatino Linotype" panose="02040502050505030304" pitchFamily="18" charset="0"/>
              </a:rPr>
              <a:t> in the AX register generates a Carry out of the high bit position of AX</a:t>
            </a:r>
            <a:r>
              <a:rPr lang="en-US" sz="2400" dirty="0" smtClean="0">
                <a:latin typeface="Palatino Linotype" panose="02040502050505030304" pitchFamily="18" charset="0"/>
              </a:rPr>
              <a:t>:</a:t>
            </a:r>
            <a:endParaRPr lang="ro-RO" sz="2400" dirty="0" smtClean="0">
              <a:latin typeface="Palatino Linotype" panose="02040502050505030304" pitchFamily="18" charset="0"/>
            </a:endParaRPr>
          </a:p>
          <a:p>
            <a:pPr marL="0" indent="0">
              <a:buNone/>
            </a:pPr>
            <a:r>
              <a:rPr lang="ro-RO" sz="2400" b="1" i="1" dirty="0" smtClean="0">
                <a:latin typeface="Palatino Linotype" panose="02040502050505030304" pitchFamily="18" charset="0"/>
              </a:rPr>
              <a:t>Example:</a:t>
            </a:r>
          </a:p>
          <a:p>
            <a:pPr marL="0" indent="0">
              <a:buNone/>
            </a:pPr>
            <a:r>
              <a:rPr lang="ro-RO" sz="2400" dirty="0" smtClean="0">
                <a:latin typeface="Palatino Linotype" panose="02040502050505030304" pitchFamily="18" charset="0"/>
              </a:rPr>
              <a:t>mov </a:t>
            </a:r>
            <a:r>
              <a:rPr lang="ro-RO" sz="2400" dirty="0">
                <a:latin typeface="Palatino Linotype" panose="02040502050505030304" pitchFamily="18" charset="0"/>
              </a:rPr>
              <a:t>ax</a:t>
            </a:r>
            <a:r>
              <a:rPr lang="ro-RO" sz="2400" dirty="0" smtClean="0">
                <a:latin typeface="Palatino Linotype" panose="02040502050505030304" pitchFamily="18" charset="0"/>
              </a:rPr>
              <a:t>, 0FFFFh</a:t>
            </a:r>
            <a:endParaRPr lang="ro-RO" sz="2400" dirty="0">
              <a:latin typeface="Palatino Linotype" panose="02040502050505030304" pitchFamily="18" charset="0"/>
            </a:endParaRPr>
          </a:p>
          <a:p>
            <a:pPr marL="0" indent="0">
              <a:buNone/>
            </a:pPr>
            <a:r>
              <a:rPr lang="en-US" sz="2400" dirty="0">
                <a:latin typeface="Palatino Linotype" panose="02040502050505030304" pitchFamily="18" charset="0"/>
              </a:rPr>
              <a:t>add ax</a:t>
            </a:r>
            <a:r>
              <a:rPr lang="en-US" sz="2400" dirty="0" smtClean="0">
                <a:latin typeface="Palatino Linotype" panose="02040502050505030304" pitchFamily="18" charset="0"/>
              </a:rPr>
              <a:t>,</a:t>
            </a:r>
            <a:r>
              <a:rPr lang="ro-RO" sz="2400" dirty="0" smtClean="0">
                <a:latin typeface="Palatino Linotype" panose="02040502050505030304" pitchFamily="18" charset="0"/>
              </a:rPr>
              <a:t> </a:t>
            </a:r>
            <a:r>
              <a:rPr lang="en-US" sz="2400" dirty="0" smtClean="0">
                <a:latin typeface="Palatino Linotype" panose="02040502050505030304" pitchFamily="18" charset="0"/>
              </a:rPr>
              <a:t>1 </a:t>
            </a:r>
            <a:r>
              <a:rPr lang="en-US" sz="2400" dirty="0">
                <a:latin typeface="Palatino Linotype" panose="02040502050505030304" pitchFamily="18" charset="0"/>
              </a:rPr>
              <a:t>; AX = 0000, CF = 1</a:t>
            </a:r>
            <a:endParaRPr lang="ro-RO" sz="2400" dirty="0">
              <a:latin typeface="Palatino Linotype" panose="02040502050505030304" pitchFamily="18" charset="0"/>
            </a:endParaRPr>
          </a:p>
        </p:txBody>
      </p:sp>
      <p:pic>
        <p:nvPicPr>
          <p:cNvPr id="4" name="Picture 3"/>
          <p:cNvPicPr>
            <a:picLocks noChangeAspect="1"/>
          </p:cNvPicPr>
          <p:nvPr/>
        </p:nvPicPr>
        <p:blipFill>
          <a:blip r:embed="rId3"/>
          <a:stretch>
            <a:fillRect/>
          </a:stretch>
        </p:blipFill>
        <p:spPr>
          <a:xfrm>
            <a:off x="8583267" y="2305050"/>
            <a:ext cx="2857500" cy="1123950"/>
          </a:xfrm>
          <a:prstGeom prst="rect">
            <a:avLst/>
          </a:prstGeom>
        </p:spPr>
      </p:pic>
      <p:pic>
        <p:nvPicPr>
          <p:cNvPr id="5" name="Picture 4"/>
          <p:cNvPicPr>
            <a:picLocks noChangeAspect="1"/>
          </p:cNvPicPr>
          <p:nvPr/>
        </p:nvPicPr>
        <p:blipFill>
          <a:blip r:embed="rId4"/>
          <a:stretch>
            <a:fillRect/>
          </a:stretch>
        </p:blipFill>
        <p:spPr>
          <a:xfrm>
            <a:off x="7905750" y="4940646"/>
            <a:ext cx="3448050" cy="1685925"/>
          </a:xfrm>
          <a:prstGeom prst="rect">
            <a:avLst/>
          </a:prstGeom>
        </p:spPr>
      </p:pic>
    </p:spTree>
    <p:extLst>
      <p:ext uri="{BB962C8B-B14F-4D97-AF65-F5344CB8AC3E}">
        <p14:creationId xmlns:p14="http://schemas.microsoft.com/office/powerpoint/2010/main" val="2465426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ADC – add with carry (flag)</a:t>
            </a:r>
            <a:endParaRPr lang="ro-RO" dirty="0"/>
          </a:p>
        </p:txBody>
      </p:sp>
      <p:sp>
        <p:nvSpPr>
          <p:cNvPr id="3" name="Content Placeholder 2"/>
          <p:cNvSpPr>
            <a:spLocks noGrp="1"/>
          </p:cNvSpPr>
          <p:nvPr>
            <p:ph idx="1"/>
          </p:nvPr>
        </p:nvSpPr>
        <p:spPr/>
        <p:txBody>
          <a:bodyPr/>
          <a:lstStyle/>
          <a:p>
            <a:pPr marL="0" indent="0">
              <a:buNone/>
            </a:pPr>
            <a:r>
              <a:rPr lang="en-US" dirty="0"/>
              <a:t>ADC 	</a:t>
            </a:r>
            <a:r>
              <a:rPr lang="en-US" dirty="0" smtClean="0"/>
              <a:t>D</a:t>
            </a:r>
            <a:r>
              <a:rPr lang="ro-RO" dirty="0" smtClean="0"/>
              <a:t>est</a:t>
            </a:r>
            <a:r>
              <a:rPr lang="en-US" dirty="0" smtClean="0"/>
              <a:t>, S</a:t>
            </a:r>
            <a:r>
              <a:rPr lang="ro-RO" dirty="0" smtClean="0"/>
              <a:t>ource;</a:t>
            </a:r>
            <a:r>
              <a:rPr lang="en-US" dirty="0" smtClean="0"/>
              <a:t> </a:t>
            </a:r>
            <a:r>
              <a:rPr lang="en-US" dirty="0"/>
              <a:t>	</a:t>
            </a:r>
            <a:r>
              <a:rPr lang="en-US" dirty="0" smtClean="0"/>
              <a:t>D</a:t>
            </a:r>
            <a:r>
              <a:rPr lang="ro-RO" dirty="0" smtClean="0"/>
              <a:t>est</a:t>
            </a:r>
            <a:r>
              <a:rPr lang="en-US" dirty="0" smtClean="0"/>
              <a:t> </a:t>
            </a:r>
            <a:r>
              <a:rPr lang="en-US" dirty="0"/>
              <a:t>= </a:t>
            </a:r>
            <a:r>
              <a:rPr lang="en-US" dirty="0" smtClean="0"/>
              <a:t>D</a:t>
            </a:r>
            <a:r>
              <a:rPr lang="ro-RO" dirty="0" smtClean="0"/>
              <a:t>est</a:t>
            </a:r>
            <a:r>
              <a:rPr lang="en-US" dirty="0" smtClean="0"/>
              <a:t> </a:t>
            </a:r>
            <a:r>
              <a:rPr lang="en-US" dirty="0"/>
              <a:t>+ </a:t>
            </a:r>
            <a:r>
              <a:rPr lang="en-US" dirty="0" smtClean="0"/>
              <a:t>S</a:t>
            </a:r>
            <a:r>
              <a:rPr lang="ro-RO" dirty="0" smtClean="0"/>
              <a:t>ource</a:t>
            </a:r>
            <a:r>
              <a:rPr lang="en-US" dirty="0" smtClean="0"/>
              <a:t> </a:t>
            </a:r>
            <a:r>
              <a:rPr lang="en-US" dirty="0"/>
              <a:t>+ prev. </a:t>
            </a:r>
            <a:r>
              <a:rPr lang="en-US" dirty="0" smtClean="0"/>
              <a:t>Carry</a:t>
            </a:r>
            <a:r>
              <a:rPr lang="ro-RO" dirty="0" smtClean="0"/>
              <a:t> (set by previous arithmetic operation)</a:t>
            </a:r>
            <a:endParaRPr lang="ro-RO" dirty="0"/>
          </a:p>
        </p:txBody>
      </p:sp>
    </p:spTree>
    <p:extLst>
      <p:ext uri="{BB962C8B-B14F-4D97-AF65-F5344CB8AC3E}">
        <p14:creationId xmlns:p14="http://schemas.microsoft.com/office/powerpoint/2010/main" val="935383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smtClean="0"/>
              <a:t>Carry </a:t>
            </a:r>
            <a:r>
              <a:rPr lang="ro-RO" sz="3200" b="1" dirty="0" smtClean="0">
                <a:latin typeface="Palatino Linotype" panose="02040502050505030304" pitchFamily="18" charset="0"/>
              </a:rPr>
              <a:t>Flag Examples: SUB</a:t>
            </a:r>
            <a:endParaRPr lang="ro-RO" sz="3200" b="1" dirty="0">
              <a:latin typeface="Palatino Linotype" panose="0204050205050503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smtClean="0">
                <a:latin typeface="Palatino Linotype" panose="02040502050505030304" pitchFamily="18" charset="0"/>
              </a:rPr>
              <a:t>A </a:t>
            </a:r>
            <a:r>
              <a:rPr lang="en-US" sz="2400" dirty="0">
                <a:latin typeface="Palatino Linotype" panose="02040502050505030304" pitchFamily="18" charset="0"/>
              </a:rPr>
              <a:t>subtract operation sets the Carry flag when a </a:t>
            </a:r>
            <a:r>
              <a:rPr lang="en-US" sz="2400" dirty="0" smtClean="0">
                <a:latin typeface="Palatino Linotype" panose="02040502050505030304" pitchFamily="18" charset="0"/>
              </a:rPr>
              <a:t>larger</a:t>
            </a:r>
            <a:r>
              <a:rPr lang="ro-RO" sz="2400" dirty="0" smtClean="0">
                <a:latin typeface="Palatino Linotype" panose="02040502050505030304" pitchFamily="18" charset="0"/>
              </a:rPr>
              <a:t> </a:t>
            </a:r>
            <a:r>
              <a:rPr lang="en-US" sz="2400" dirty="0" smtClean="0">
                <a:latin typeface="Palatino Linotype" panose="02040502050505030304" pitchFamily="18" charset="0"/>
              </a:rPr>
              <a:t>unsigned </a:t>
            </a:r>
            <a:r>
              <a:rPr lang="en-US" sz="2400" dirty="0">
                <a:latin typeface="Palatino Linotype" panose="02040502050505030304" pitchFamily="18" charset="0"/>
              </a:rPr>
              <a:t>integer is subtracted from a smaller one</a:t>
            </a:r>
            <a:r>
              <a:rPr lang="en-US" sz="2400" dirty="0" smtClean="0">
                <a:latin typeface="Palatino Linotype" panose="02040502050505030304" pitchFamily="18" charset="0"/>
              </a:rPr>
              <a:t>.</a:t>
            </a:r>
            <a:endParaRPr lang="ro-RO" sz="2400" dirty="0" smtClean="0">
              <a:latin typeface="Palatino Linotype" panose="02040502050505030304" pitchFamily="18" charset="0"/>
            </a:endParaRPr>
          </a:p>
          <a:p>
            <a:pPr marL="0" indent="0" algn="just">
              <a:buNone/>
            </a:pPr>
            <a:endParaRPr lang="ro-RO" sz="2400" dirty="0" smtClean="0">
              <a:latin typeface="Palatino Linotype" panose="02040502050505030304" pitchFamily="18" charset="0"/>
            </a:endParaRPr>
          </a:p>
          <a:p>
            <a:pPr marL="0" indent="0" algn="just">
              <a:buNone/>
            </a:pPr>
            <a:r>
              <a:rPr lang="ro-RO" sz="2400" b="1" i="1" dirty="0" smtClean="0">
                <a:latin typeface="Palatino Linotype" panose="02040502050505030304" pitchFamily="18" charset="0"/>
              </a:rPr>
              <a:t>Example:</a:t>
            </a:r>
          </a:p>
          <a:p>
            <a:pPr marL="0" indent="0" algn="just">
              <a:buNone/>
            </a:pPr>
            <a:r>
              <a:rPr lang="ro-RO" sz="2400" dirty="0">
                <a:latin typeface="Palatino Linotype" panose="02040502050505030304" pitchFamily="18" charset="0"/>
              </a:rPr>
              <a:t>mov al</a:t>
            </a:r>
            <a:r>
              <a:rPr lang="ro-RO" sz="2400" dirty="0" smtClean="0">
                <a:latin typeface="Palatino Linotype" panose="02040502050505030304" pitchFamily="18" charset="0"/>
              </a:rPr>
              <a:t>, 1</a:t>
            </a:r>
            <a:endParaRPr lang="ro-RO" sz="2400" dirty="0">
              <a:latin typeface="Palatino Linotype" panose="02040502050505030304" pitchFamily="18" charset="0"/>
            </a:endParaRPr>
          </a:p>
          <a:p>
            <a:pPr marL="0" indent="0" algn="just">
              <a:buNone/>
            </a:pPr>
            <a:r>
              <a:rPr lang="ro-RO" sz="2400" dirty="0">
                <a:latin typeface="Palatino Linotype" panose="02040502050505030304" pitchFamily="18" charset="0"/>
              </a:rPr>
              <a:t>sub al</a:t>
            </a:r>
            <a:r>
              <a:rPr lang="ro-RO" sz="2400" dirty="0" smtClean="0">
                <a:latin typeface="Palatino Linotype" panose="02040502050505030304" pitchFamily="18" charset="0"/>
              </a:rPr>
              <a:t>, 2 </a:t>
            </a:r>
            <a:r>
              <a:rPr lang="ro-RO" sz="2400" dirty="0">
                <a:latin typeface="Palatino Linotype" panose="02040502050505030304" pitchFamily="18" charset="0"/>
              </a:rPr>
              <a:t>; AL = FFh, CF = </a:t>
            </a:r>
            <a:r>
              <a:rPr lang="ro-RO" sz="2400" dirty="0" smtClean="0">
                <a:latin typeface="Palatino Linotype" panose="02040502050505030304" pitchFamily="18" charset="0"/>
              </a:rPr>
              <a:t>1</a:t>
            </a:r>
          </a:p>
          <a:p>
            <a:pPr marL="0" indent="0" algn="just">
              <a:buNone/>
            </a:pPr>
            <a:endParaRPr lang="ro-RO" dirty="0"/>
          </a:p>
          <a:p>
            <a:pPr marL="0" indent="0" algn="just">
              <a:buNone/>
            </a:pPr>
            <a:r>
              <a:rPr lang="ro-RO" dirty="0" smtClean="0"/>
              <a:t>(</a:t>
            </a:r>
            <a:r>
              <a:rPr lang="en-US" dirty="0"/>
              <a:t>Internally, the CPU can implement </a:t>
            </a:r>
            <a:endParaRPr lang="ro-RO" dirty="0" smtClean="0"/>
          </a:p>
          <a:p>
            <a:pPr marL="0" indent="0" algn="just">
              <a:buNone/>
            </a:pPr>
            <a:r>
              <a:rPr lang="en-US" dirty="0" smtClean="0"/>
              <a:t>subtraction </a:t>
            </a:r>
            <a:r>
              <a:rPr lang="en-US" dirty="0"/>
              <a:t>as a combination </a:t>
            </a:r>
            <a:r>
              <a:rPr lang="en-US" dirty="0" smtClean="0"/>
              <a:t>of</a:t>
            </a:r>
            <a:endParaRPr lang="ro-RO" dirty="0" smtClean="0"/>
          </a:p>
          <a:p>
            <a:pPr marL="0" indent="0" algn="just">
              <a:buNone/>
            </a:pPr>
            <a:r>
              <a:rPr lang="en-US" dirty="0" smtClean="0"/>
              <a:t> </a:t>
            </a:r>
            <a:r>
              <a:rPr lang="en-US" dirty="0"/>
              <a:t>negation and </a:t>
            </a:r>
            <a:r>
              <a:rPr lang="en-US" dirty="0" smtClean="0"/>
              <a:t>addition</a:t>
            </a:r>
            <a:r>
              <a:rPr lang="ro-RO" sz="2400" dirty="0" smtClean="0">
                <a:latin typeface="Palatino Linotype" panose="02040502050505030304" pitchFamily="18" charset="0"/>
              </a:rPr>
              <a:t>)</a:t>
            </a:r>
            <a:endParaRPr lang="ro-RO" sz="2400" dirty="0">
              <a:latin typeface="Palatino Linotype" panose="02040502050505030304" pitchFamily="18" charset="0"/>
            </a:endParaRPr>
          </a:p>
        </p:txBody>
      </p:sp>
      <p:pic>
        <p:nvPicPr>
          <p:cNvPr id="4" name="Picture 3"/>
          <p:cNvPicPr>
            <a:picLocks noChangeAspect="1"/>
          </p:cNvPicPr>
          <p:nvPr/>
        </p:nvPicPr>
        <p:blipFill>
          <a:blip r:embed="rId3"/>
          <a:stretch>
            <a:fillRect/>
          </a:stretch>
        </p:blipFill>
        <p:spPr>
          <a:xfrm>
            <a:off x="6096000" y="4001294"/>
            <a:ext cx="5648325" cy="2714625"/>
          </a:xfrm>
          <a:prstGeom prst="rect">
            <a:avLst/>
          </a:prstGeom>
        </p:spPr>
      </p:pic>
    </p:spTree>
    <p:extLst>
      <p:ext uri="{BB962C8B-B14F-4D97-AF65-F5344CB8AC3E}">
        <p14:creationId xmlns:p14="http://schemas.microsoft.com/office/powerpoint/2010/main" val="30770363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smtClean="0"/>
              <a:t>SBB – substract with borrow (content from cf)</a:t>
            </a:r>
            <a:endParaRPr lang="ro-RO" dirty="0"/>
          </a:p>
        </p:txBody>
      </p:sp>
      <p:sp>
        <p:nvSpPr>
          <p:cNvPr id="3" name="Content Placeholder 2"/>
          <p:cNvSpPr>
            <a:spLocks noGrp="1"/>
          </p:cNvSpPr>
          <p:nvPr>
            <p:ph idx="1"/>
          </p:nvPr>
        </p:nvSpPr>
        <p:spPr/>
        <p:txBody>
          <a:bodyPr/>
          <a:lstStyle/>
          <a:p>
            <a:pPr marL="0" indent="0">
              <a:buNone/>
            </a:pPr>
            <a:r>
              <a:rPr lang="ro-RO" dirty="0" smtClean="0"/>
              <a:t>SBB</a:t>
            </a:r>
            <a:r>
              <a:rPr lang="en-US" dirty="0"/>
              <a:t>	</a:t>
            </a:r>
            <a:r>
              <a:rPr lang="en-US" dirty="0" smtClean="0"/>
              <a:t>D</a:t>
            </a:r>
            <a:r>
              <a:rPr lang="ro-RO" dirty="0" smtClean="0"/>
              <a:t>est</a:t>
            </a:r>
            <a:r>
              <a:rPr lang="en-US" dirty="0" smtClean="0"/>
              <a:t>, S</a:t>
            </a:r>
            <a:r>
              <a:rPr lang="ro-RO" dirty="0" smtClean="0"/>
              <a:t>ource;</a:t>
            </a:r>
            <a:r>
              <a:rPr lang="en-US" dirty="0" smtClean="0"/>
              <a:t> </a:t>
            </a:r>
            <a:r>
              <a:rPr lang="en-US" dirty="0"/>
              <a:t>	</a:t>
            </a:r>
            <a:r>
              <a:rPr lang="en-US" dirty="0" smtClean="0"/>
              <a:t>D</a:t>
            </a:r>
            <a:r>
              <a:rPr lang="ro-RO" dirty="0" smtClean="0"/>
              <a:t>est</a:t>
            </a:r>
            <a:r>
              <a:rPr lang="en-US" dirty="0" smtClean="0"/>
              <a:t> </a:t>
            </a:r>
            <a:r>
              <a:rPr lang="en-US" dirty="0"/>
              <a:t>= </a:t>
            </a:r>
            <a:r>
              <a:rPr lang="en-US" dirty="0" smtClean="0"/>
              <a:t>D</a:t>
            </a:r>
            <a:r>
              <a:rPr lang="ro-RO" dirty="0" smtClean="0"/>
              <a:t>est</a:t>
            </a:r>
            <a:r>
              <a:rPr lang="en-US" dirty="0" smtClean="0"/>
              <a:t> </a:t>
            </a:r>
            <a:r>
              <a:rPr lang="ro-RO" dirty="0" smtClean="0"/>
              <a:t>-</a:t>
            </a:r>
            <a:r>
              <a:rPr lang="en-US" dirty="0" smtClean="0"/>
              <a:t> S</a:t>
            </a:r>
            <a:r>
              <a:rPr lang="ro-RO" dirty="0" smtClean="0"/>
              <a:t>ource</a:t>
            </a:r>
            <a:r>
              <a:rPr lang="en-US" dirty="0" smtClean="0"/>
              <a:t> </a:t>
            </a:r>
            <a:r>
              <a:rPr lang="ro-RO" dirty="0" smtClean="0"/>
              <a:t>-</a:t>
            </a:r>
            <a:r>
              <a:rPr lang="en-US" dirty="0" smtClean="0"/>
              <a:t> </a:t>
            </a:r>
            <a:r>
              <a:rPr lang="en-US" dirty="0"/>
              <a:t>prev. </a:t>
            </a:r>
            <a:r>
              <a:rPr lang="en-US" dirty="0" smtClean="0"/>
              <a:t>Carry</a:t>
            </a:r>
            <a:r>
              <a:rPr lang="ro-RO" dirty="0" smtClean="0"/>
              <a:t> (set by previous arithmetic operation)</a:t>
            </a:r>
            <a:endParaRPr lang="ro-RO" dirty="0"/>
          </a:p>
        </p:txBody>
      </p:sp>
    </p:spTree>
    <p:extLst>
      <p:ext uri="{BB962C8B-B14F-4D97-AF65-F5344CB8AC3E}">
        <p14:creationId xmlns:p14="http://schemas.microsoft.com/office/powerpoint/2010/main" val="25569489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606DC6D176CA45ACE89D517D843066" ma:contentTypeVersion="4" ma:contentTypeDescription="Creați un document nou." ma:contentTypeScope="" ma:versionID="5192617d80efa4ceaf67de126102a679">
  <xsd:schema xmlns:xsd="http://www.w3.org/2001/XMLSchema" xmlns:xs="http://www.w3.org/2001/XMLSchema" xmlns:p="http://schemas.microsoft.com/office/2006/metadata/properties" xmlns:ns2="9423b7de-1c1b-4a00-bba8-92d61259f795" targetNamespace="http://schemas.microsoft.com/office/2006/metadata/properties" ma:root="true" ma:fieldsID="f7756a53301addcb04870cbc34a87bd7" ns2:_="">
    <xsd:import namespace="9423b7de-1c1b-4a00-bba8-92d61259f7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23b7de-1c1b-4a00-bba8-92d61259f7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285252-6242-43FB-8843-5F64EC78505F}"/>
</file>

<file path=customXml/itemProps2.xml><?xml version="1.0" encoding="utf-8"?>
<ds:datastoreItem xmlns:ds="http://schemas.openxmlformats.org/officeDocument/2006/customXml" ds:itemID="{1CDAA260-AFC5-4621-9EFA-50AF882BC796}"/>
</file>

<file path=customXml/itemProps3.xml><?xml version="1.0" encoding="utf-8"?>
<ds:datastoreItem xmlns:ds="http://schemas.openxmlformats.org/officeDocument/2006/customXml" ds:itemID="{CFD15F77-99EB-4197-B312-61CEAA838D0C}"/>
</file>

<file path=docProps/app.xml><?xml version="1.0" encoding="utf-8"?>
<Properties xmlns="http://schemas.openxmlformats.org/officeDocument/2006/extended-properties" xmlns:vt="http://schemas.openxmlformats.org/officeDocument/2006/docPropsVTypes">
  <TotalTime>15053</TotalTime>
  <Words>2932</Words>
  <Application>Microsoft Office PowerPoint</Application>
  <PresentationFormat>Widescreen</PresentationFormat>
  <Paragraphs>366</Paragraphs>
  <Slides>29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Palatino Linotype</vt:lpstr>
      <vt:lpstr>Office Theme</vt:lpstr>
      <vt:lpstr>PowerPoint Presentation</vt:lpstr>
      <vt:lpstr>The flags (from EFLAGS register)</vt:lpstr>
      <vt:lpstr>Classification of flags</vt:lpstr>
      <vt:lpstr>Carry Flag</vt:lpstr>
      <vt:lpstr>Carry Flag Examples: ADD (1)</vt:lpstr>
      <vt:lpstr>Carry Flag Examples: ADD (2)</vt:lpstr>
      <vt:lpstr>ADC – add with carry (flag)</vt:lpstr>
      <vt:lpstr>Carry Flag Examples: SUB</vt:lpstr>
      <vt:lpstr>SBB – substract with borrow (content from cf)</vt:lpstr>
      <vt:lpstr>Carry Flag and INC / DEC</vt:lpstr>
      <vt:lpstr>Parity Flag</vt:lpstr>
      <vt:lpstr>Parity Flag Examples: PF for ADD and SUB</vt:lpstr>
      <vt:lpstr>Auxiliary flag</vt:lpstr>
      <vt:lpstr>Examples: Zero Flag</vt:lpstr>
      <vt:lpstr>Sign Flag Examples</vt:lpstr>
      <vt:lpstr>Overflow flag </vt:lpstr>
      <vt:lpstr>Overflow flag examples</vt:lpstr>
      <vt:lpstr>Carry Flag and Overflow Flag </vt:lpstr>
      <vt:lpstr>Control Flags</vt:lpstr>
      <vt:lpstr>Specific instructions to clear and set the flags values </vt:lpstr>
      <vt:lpstr>Specific instructions to modify the flag values </vt:lpstr>
      <vt:lpstr>Specific instructions  based on CF (1)</vt:lpstr>
      <vt:lpstr>Specific instructions  based on CF (2)</vt:lpstr>
      <vt:lpstr>Other instrctions with Flags: SAHF and LAHF</vt:lpstr>
      <vt:lpstr>PowerPoint Presentation</vt:lpstr>
      <vt:lpstr>The Conditional Jump Instructions dependent of Flags values</vt:lpstr>
      <vt:lpstr>Syntax and Effect Jcc</vt:lpstr>
      <vt:lpstr>Conditional Jump Instructions That Test Flags </vt:lpstr>
      <vt:lpstr>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Adriana Coroiu</dc:creator>
  <cp:lastModifiedBy>Adriana Coroiu</cp:lastModifiedBy>
  <cp:revision>76</cp:revision>
  <dcterms:created xsi:type="dcterms:W3CDTF">2021-09-28T20:55:20Z</dcterms:created>
  <dcterms:modified xsi:type="dcterms:W3CDTF">2024-10-22T11:55:12Z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0x01010043606DC6D176CA45ACE89D517D843066</vt:lpwstr>
  </property>
</Properties>
</file>