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67" r:id="rId16"/>
    <p:sldId id="276" r:id="rId17"/>
    <p:sldId id="277" r:id="rId18"/>
    <p:sldId id="278" r:id="rId19"/>
    <p:sldId id="279" r:id="rId20"/>
    <p:sldId id="281" r:id="rId21"/>
    <p:sldId id="283" r:id="rId22"/>
    <p:sldId id="282" r:id="rId23"/>
    <p:sldId id="268" r:id="rId24"/>
    <p:sldId id="269" r:id="rId25"/>
    <p:sldId id="270" r:id="rId26"/>
    <p:sldId id="271" r:id="rId27"/>
    <p:sldId id="272" r:id="rId2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C8D157-31D8-6B3F-7277-773FABCD9DE6}" v="12" dt="2024-09-30T15:16:44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8381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69272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88484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569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38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4823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5404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28880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36422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424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3118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3234B-DAD9-4610-9734-220AA06120D6}" type="datetimeFigureOut">
              <a:rPr lang="ro-RO" smtClean="0"/>
              <a:t>30.09.2024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DC27-0955-4DBB-8820-ECB616E15E6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3875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Seminar 1 -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400"/>
              <a:t>Converting numbers between numbering bases 2, 10, 16</a:t>
            </a:r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ro-RO" sz="2400"/>
              <a:t>Representation of integer numbers in the computer’s memory</a:t>
            </a:r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ro-RO" sz="2400"/>
              <a:t>Introduction to the </a:t>
            </a:r>
            <a:r>
              <a:rPr lang="ro-RO" sz="2400" i="1"/>
              <a:t>IA-32* </a:t>
            </a:r>
            <a:r>
              <a:rPr lang="ro-RO" sz="2400"/>
              <a:t>assembly language</a:t>
            </a:r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  <a:p>
            <a:pPr marL="0" indent="0">
              <a:buNone/>
            </a:pPr>
            <a:r>
              <a:rPr lang="ro-RO" sz="2000" i="1"/>
              <a:t>*IA-32 – a </a:t>
            </a:r>
            <a:r>
              <a:rPr lang="en-US" sz="2000"/>
              <a:t>short for "Intel Architecture, </a:t>
            </a:r>
            <a:r>
              <a:rPr lang="en-US" sz="2000" i="1"/>
              <a:t>32</a:t>
            </a:r>
            <a:r>
              <a:rPr lang="en-US" sz="2000"/>
              <a:t>-bit",</a:t>
            </a:r>
            <a:r>
              <a:rPr lang="ro-RO" sz="2000"/>
              <a:t> i</a:t>
            </a:r>
            <a:r>
              <a:rPr lang="en-US" sz="2000"/>
              <a:t>s the </a:t>
            </a:r>
            <a:r>
              <a:rPr lang="en-US" sz="2000" i="1"/>
              <a:t>32</a:t>
            </a:r>
            <a:r>
              <a:rPr lang="en-US" sz="2000"/>
              <a:t>-bit version of the x86 instruction set architecture, designed by Intel </a:t>
            </a:r>
            <a:endParaRPr lang="ro-RO" sz="2000"/>
          </a:p>
        </p:txBody>
      </p:sp>
    </p:spTree>
    <p:extLst>
      <p:ext uri="{BB962C8B-B14F-4D97-AF65-F5344CB8AC3E}">
        <p14:creationId xmlns:p14="http://schemas.microsoft.com/office/powerpoint/2010/main" val="235177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Substraction in binary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4934"/>
            <a:ext cx="6507406" cy="4351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85018" y="2854036"/>
            <a:ext cx="2927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011010 – 1110 =</a:t>
            </a:r>
          </a:p>
          <a:p>
            <a:endParaRPr lang="ro-RO"/>
          </a:p>
          <a:p>
            <a:r>
              <a:rPr lang="ro-RO"/>
              <a:t>1110101 – 01011 = </a:t>
            </a:r>
          </a:p>
        </p:txBody>
      </p:sp>
    </p:spTree>
    <p:extLst>
      <p:ext uri="{BB962C8B-B14F-4D97-AF65-F5344CB8AC3E}">
        <p14:creationId xmlns:p14="http://schemas.microsoft.com/office/powerpoint/2010/main" val="940671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588655"/>
            <a:ext cx="5082308" cy="50984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ro-RO" sz="2400"/>
              <a:t>1 b</a:t>
            </a:r>
            <a:r>
              <a:rPr lang="en-US" sz="2400" err="1"/>
              <a:t>inary</a:t>
            </a:r>
            <a:r>
              <a:rPr lang="en-US" sz="2400"/>
              <a:t> digit = </a:t>
            </a:r>
            <a:r>
              <a:rPr lang="ro-RO" sz="2400" b="1"/>
              <a:t>1 </a:t>
            </a:r>
            <a:r>
              <a:rPr lang="en-US" sz="2400" b="1"/>
              <a:t>Bit </a:t>
            </a:r>
            <a:r>
              <a:rPr lang="ro-RO" sz="2400" b="1"/>
              <a:t> </a:t>
            </a:r>
            <a:r>
              <a:rPr lang="en-US" sz="2400"/>
              <a:t>(a software concept</a:t>
            </a:r>
            <a:r>
              <a:rPr lang="ro-RO" sz="2400"/>
              <a:t> </a:t>
            </a:r>
            <a:r>
              <a:rPr lang="en-US" sz="2400"/>
              <a:t>that represents the smallest quantity of information)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ro-RO" sz="2400" b="1"/>
              <a:t>1 Bit</a:t>
            </a:r>
            <a:r>
              <a:rPr lang="ro-RO" sz="2400"/>
              <a:t> has two possible values: 0 or 1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The basic storage unit for all data in an x86 computer is a </a:t>
            </a:r>
            <a:r>
              <a:rPr lang="en-US" sz="2400" b="1" i="1"/>
              <a:t>byte</a:t>
            </a:r>
            <a:r>
              <a:rPr lang="en-US" sz="2400"/>
              <a:t>, containing 8 bits. </a:t>
            </a:r>
            <a:endParaRPr lang="ro-RO" sz="2400"/>
          </a:p>
          <a:p>
            <a:pPr marL="0" indent="0">
              <a:buNone/>
            </a:pPr>
            <a:r>
              <a:rPr lang="ro-RO" sz="2400"/>
              <a:t>Next </a:t>
            </a:r>
            <a:r>
              <a:rPr lang="en-US" sz="2400"/>
              <a:t>storage sizes are</a:t>
            </a:r>
            <a:r>
              <a:rPr lang="ro-RO" sz="2400"/>
              <a:t>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i="1"/>
              <a:t>word</a:t>
            </a:r>
            <a:r>
              <a:rPr lang="en-US" i="1"/>
              <a:t> </a:t>
            </a:r>
            <a:r>
              <a:rPr lang="en-US"/>
              <a:t>(2 bytes)</a:t>
            </a:r>
            <a:endParaRPr lang="ro-RO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i="1" err="1"/>
              <a:t>doubleword</a:t>
            </a:r>
            <a:r>
              <a:rPr lang="en-US" i="1"/>
              <a:t> </a:t>
            </a:r>
            <a:r>
              <a:rPr lang="en-US"/>
              <a:t>(4 bytes)</a:t>
            </a:r>
            <a:endParaRPr lang="ro-RO"/>
          </a:p>
          <a:p>
            <a:pPr lvl="1">
              <a:buFont typeface="Wingdings" panose="05000000000000000000" pitchFamily="2" charset="2"/>
              <a:buChar char="q"/>
            </a:pPr>
            <a:r>
              <a:rPr lang="en-US" b="1" i="1" err="1"/>
              <a:t>quadword</a:t>
            </a:r>
            <a:r>
              <a:rPr lang="en-US" i="1"/>
              <a:t> </a:t>
            </a:r>
            <a:r>
              <a:rPr lang="en-US"/>
              <a:t>(8 bytes)</a:t>
            </a:r>
            <a:endParaRPr lang="ro-RO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818" y="441325"/>
            <a:ext cx="4999182" cy="1860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26909" y="2087081"/>
            <a:ext cx="53570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/>
              <a:t>Bits </a:t>
            </a:r>
            <a:r>
              <a:rPr lang="ro-RO" sz="2400"/>
              <a:t>are </a:t>
            </a:r>
            <a:r>
              <a:rPr lang="en-US" sz="2400"/>
              <a:t>numbered sequentially starting at zero on the right side and increasing toward the left. </a:t>
            </a:r>
            <a:endParaRPr lang="ro-RO" sz="240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/>
              <a:t>The bit on the</a:t>
            </a:r>
            <a:r>
              <a:rPr lang="ro-RO" sz="2400"/>
              <a:t> </a:t>
            </a:r>
            <a:r>
              <a:rPr lang="en-US" sz="2400"/>
              <a:t>left is called the most significant bit (MSB), and the bit on the right is the least significant bit (LSB).</a:t>
            </a:r>
          </a:p>
          <a:p>
            <a:endParaRPr lang="ro-RO" sz="2400"/>
          </a:p>
          <a:p>
            <a:r>
              <a:rPr lang="en-US" sz="2400"/>
              <a:t>The MSB and LSB bit numbers of a 16-bit binary number</a:t>
            </a:r>
            <a:r>
              <a:rPr lang="ro-RO" sz="240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18" y="5734627"/>
            <a:ext cx="4400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Addition </a:t>
            </a:r>
            <a:r>
              <a:rPr lang="ro-RO" b="1"/>
              <a:t>and Substraction </a:t>
            </a:r>
            <a:r>
              <a:rPr lang="en-GB" b="1"/>
              <a:t>in </a:t>
            </a:r>
            <a:r>
              <a:rPr lang="ro-RO" b="1"/>
              <a:t>base 16</a:t>
            </a:r>
            <a:endParaRPr lang="ro-RO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1375"/>
            <a:ext cx="5835650" cy="263525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148" y="4203989"/>
            <a:ext cx="2152650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38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000" b="1"/>
              <a:t>H</a:t>
            </a:r>
            <a:r>
              <a:rPr lang="en-US" sz="3000" b="1"/>
              <a:t>ow does the </a:t>
            </a:r>
            <a:r>
              <a:rPr lang="ro-RO" sz="3000" b="1"/>
              <a:t>central processor unit (CPU) </a:t>
            </a:r>
            <a:r>
              <a:rPr lang="en-US" sz="3000" b="1"/>
              <a:t>represent integer numbers in the memory ?</a:t>
            </a:r>
            <a:endParaRPr lang="ro-RO" sz="3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The CPU represents an integer number on 1, 2, 4 or 8 bytes on the IA-32 architecture (1 byte = 8 consecutive bits). 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In fact, there are two kinds of representation of integer numbers in the computer’s memory: </a:t>
            </a: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ro-RO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signed representation </a:t>
            </a:r>
            <a:endParaRPr lang="ro-RO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ro-RO">
                <a:solidFill>
                  <a:srgbClr val="FF0000"/>
                </a:solidFill>
              </a:rPr>
              <a:t>  </a:t>
            </a:r>
            <a:r>
              <a:rPr lang="en-US">
                <a:solidFill>
                  <a:srgbClr val="FF0000"/>
                </a:solidFill>
              </a:rPr>
              <a:t>unsigned representation</a:t>
            </a:r>
            <a:endParaRPr lang="ro-RO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/>
              <a:t>The CPU choses one of these two representations depending on the specific instruction it executes</a:t>
            </a:r>
            <a:r>
              <a:rPr lang="en-US" sz="2400"/>
              <a:t>.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215144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sz="3200" b="1"/>
              <a:t>Unsigned representation of numbers</a:t>
            </a:r>
            <a:endParaRPr lang="ro-RO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in unsigned representation we can only represent </a:t>
            </a:r>
            <a:r>
              <a:rPr lang="en-US" sz="2400" b="1"/>
              <a:t>positive natural numbers</a:t>
            </a:r>
            <a:endParaRPr lang="ro-RO" sz="2400" b="1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the unsigned representation of a positive number is equal to the representation of that number in base 2</a:t>
            </a:r>
            <a:endParaRPr lang="ro-RO" sz="2400"/>
          </a:p>
          <a:p>
            <a:pPr marL="0" lvl="0" indent="0">
              <a:buNone/>
            </a:pP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the unsigned representation of 17 on 8 bits is : 0001 0001</a:t>
            </a:r>
            <a:endParaRPr lang="ro-RO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the unsigned representation of 39 on 8 bits is : 0010 0111</a:t>
            </a:r>
            <a:endParaRPr lang="ro-RO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434867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Signed representation of numbers</a:t>
            </a:r>
            <a:endParaRPr lang="ro-RO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in the signed representation we can represent </a:t>
            </a:r>
            <a:r>
              <a:rPr lang="en-US" sz="2400" b="1"/>
              <a:t>positive</a:t>
            </a:r>
            <a:r>
              <a:rPr lang="en-US" sz="2400"/>
              <a:t> and </a:t>
            </a:r>
            <a:r>
              <a:rPr lang="en-US" sz="2400" b="1"/>
              <a:t>negative</a:t>
            </a:r>
            <a:r>
              <a:rPr lang="en-US" sz="2400"/>
              <a:t> integer numbers</a:t>
            </a:r>
            <a:r>
              <a:rPr lang="ro-RO" sz="2400"/>
              <a:t>:</a:t>
            </a:r>
          </a:p>
          <a:p>
            <a:pPr marL="0" lvl="0" indent="0">
              <a:buNone/>
            </a:pP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the signed representation of a positive number is equal to the unsigned representation of that number (it is equal to the representation of that number in base 2)</a:t>
            </a:r>
            <a:endParaRPr lang="ro-RO"/>
          </a:p>
          <a:p>
            <a:pPr lvl="1">
              <a:buFont typeface="Wingdings" panose="05000000000000000000" pitchFamily="2" charset="2"/>
              <a:buChar char="q"/>
            </a:pPr>
            <a:endParaRPr lang="ro-RO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the signed representation of a negative number is equal to the representation in </a:t>
            </a:r>
            <a:r>
              <a:rPr lang="ro-RO" i="1"/>
              <a:t>two</a:t>
            </a:r>
            <a:r>
              <a:rPr lang="en-US" i="1"/>
              <a:t>’s complementary code</a:t>
            </a:r>
            <a:r>
              <a:rPr lang="en-US"/>
              <a:t> (Romanian: </a:t>
            </a:r>
            <a:r>
              <a:rPr lang="en-US" err="1"/>
              <a:t>codul</a:t>
            </a:r>
            <a:r>
              <a:rPr lang="en-US"/>
              <a:t> </a:t>
            </a:r>
            <a:r>
              <a:rPr lang="en-US" err="1"/>
              <a:t>complementar</a:t>
            </a:r>
            <a:r>
              <a:rPr lang="en-US"/>
              <a:t> fata de 2) of that number</a:t>
            </a:r>
            <a:endParaRPr lang="ro-RO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102722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2’s complementary code </a:t>
            </a:r>
            <a:r>
              <a:rPr lang="ro-RO" sz="3200" b="1"/>
              <a:t>Computation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76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400"/>
              <a:t>1. </a:t>
            </a:r>
            <a:r>
              <a:rPr lang="en-US" sz="2400"/>
              <a:t>The two’s complement of a binary integer is formed by inverting its bits</a:t>
            </a:r>
            <a:r>
              <a:rPr lang="ro-RO" sz="2400"/>
              <a:t> </a:t>
            </a:r>
            <a:r>
              <a:rPr lang="en-US" sz="2400"/>
              <a:t>and adding </a:t>
            </a:r>
            <a:r>
              <a:rPr lang="ro-RO" sz="2400"/>
              <a:t>(as a sum) value </a:t>
            </a:r>
            <a:r>
              <a:rPr lang="en-US" sz="2400"/>
              <a:t>1. </a:t>
            </a:r>
            <a:endParaRPr lang="ro-RO" sz="2400"/>
          </a:p>
          <a:p>
            <a:pPr marL="0" indent="0">
              <a:buNone/>
            </a:pPr>
            <a:r>
              <a:rPr lang="en-US" sz="2400"/>
              <a:t>Using the 8-bit binary value 00000001, for example, its two’s complement turns</a:t>
            </a:r>
            <a:r>
              <a:rPr lang="ro-RO" sz="2400"/>
              <a:t> </a:t>
            </a:r>
            <a:r>
              <a:rPr lang="en-US" sz="2400"/>
              <a:t>out to be 11111111, as can be seen as follows:</a:t>
            </a:r>
            <a:endParaRPr lang="ro-RO" sz="2400"/>
          </a:p>
          <a:p>
            <a:pPr marL="0" indent="0">
              <a:buNone/>
            </a:pPr>
            <a:endParaRPr lang="ro-RO" sz="2400"/>
          </a:p>
          <a:p>
            <a:pPr marL="0" indent="0">
              <a:buNone/>
            </a:pPr>
            <a:endParaRPr lang="ro-RO" sz="2400"/>
          </a:p>
          <a:p>
            <a:pPr marL="0" indent="0">
              <a:buNone/>
            </a:pPr>
            <a:endParaRPr lang="ro-RO" sz="2400"/>
          </a:p>
          <a:p>
            <a:pPr marL="0" lvl="0" indent="0">
              <a:buNone/>
            </a:pPr>
            <a:endParaRPr lang="ro-RO" sz="2400"/>
          </a:p>
          <a:p>
            <a:pPr marL="0" lvl="0" indent="0">
              <a:buNone/>
            </a:pPr>
            <a:r>
              <a:rPr lang="ro-RO" sz="2400"/>
              <a:t>2. Second way </a:t>
            </a:r>
            <a:r>
              <a:rPr lang="en-US" sz="2400"/>
              <a:t>to obtain the </a:t>
            </a:r>
            <a:r>
              <a:rPr lang="en-US" sz="2400" i="1"/>
              <a:t>2’s complementary code</a:t>
            </a:r>
            <a:r>
              <a:rPr lang="en-US" sz="2400"/>
              <a:t> of a negative number, we </a:t>
            </a:r>
            <a:r>
              <a:rPr lang="ro-RO" sz="2400"/>
              <a:t>can </a:t>
            </a:r>
            <a:r>
              <a:rPr lang="en-US" sz="2400" err="1"/>
              <a:t>substract</a:t>
            </a:r>
            <a:r>
              <a:rPr lang="en-US" sz="2400"/>
              <a:t> the absolute value of the number (Romanian: </a:t>
            </a:r>
            <a:r>
              <a:rPr lang="en-US" sz="2400" err="1"/>
              <a:t>modulul</a:t>
            </a:r>
            <a:r>
              <a:rPr lang="en-US" sz="2400"/>
              <a:t> </a:t>
            </a:r>
            <a:r>
              <a:rPr lang="en-US" sz="2400" err="1"/>
              <a:t>numarului</a:t>
            </a:r>
            <a:r>
              <a:rPr lang="en-US" sz="2400"/>
              <a:t>) from 1 followed by as many zeroes as needed in order to represent the absolute value of the number.</a:t>
            </a:r>
            <a:endParaRPr lang="ro-RO" sz="2400"/>
          </a:p>
          <a:p>
            <a:pPr marL="0" indent="0">
              <a:buNone/>
            </a:pPr>
            <a:endParaRPr lang="ro-RO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891" y="3256107"/>
            <a:ext cx="5191125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71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2’s complementary code</a:t>
            </a:r>
            <a:r>
              <a:rPr lang="ro-RO" sz="3200" b="1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in the signed representation, the most significant bit (i.e. binary digit) of the representation is the </a:t>
            </a:r>
            <a:r>
              <a:rPr lang="en-US" sz="2400" u="sng"/>
              <a:t>sign bit</a:t>
            </a:r>
            <a:r>
              <a:rPr lang="ro-RO" sz="2400" u="sng"/>
              <a:t> </a:t>
            </a:r>
            <a:r>
              <a:rPr lang="en-US" sz="2400"/>
              <a:t>(1=negative number; 0=positive number)</a:t>
            </a:r>
            <a:endParaRPr lang="ro-RO" sz="2400"/>
          </a:p>
          <a:p>
            <a:pPr lvl="0">
              <a:buFont typeface="Wingdings" panose="05000000000000000000" pitchFamily="2" charset="2"/>
              <a:buChar char="q"/>
            </a:pP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the signed representation of 17 on 8 bits is : 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001 0001 (the most significant bit is 0, so the number is positive)</a:t>
            </a:r>
            <a:endParaRPr lang="ro-RO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2: the signed representation of -17 on 8 bits is : </a:t>
            </a:r>
            <a:r>
              <a:rPr lang="en-US">
                <a:solidFill>
                  <a:srgbClr val="FF0000"/>
                </a:solidFill>
              </a:rPr>
              <a:t>1</a:t>
            </a:r>
            <a:r>
              <a:rPr lang="en-US"/>
              <a:t>110 1111 (note that the sign bit is 1 in this case, so the number is negative)</a:t>
            </a:r>
            <a:endParaRPr lang="ro-RO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1237823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Example: 22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Unsigned representation on a byte: (22)10 = (0001.0110)2 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lang="en-US" sz="2400"/>
              <a:t>Signed representation:</a:t>
            </a:r>
          </a:p>
          <a:p>
            <a:pPr marL="0" indent="0">
              <a:buNone/>
            </a:pPr>
            <a:r>
              <a:rPr lang="en-US" sz="2400"/>
              <a:t>	positive value: (0001.0110)2</a:t>
            </a:r>
          </a:p>
          <a:p>
            <a:pPr marL="0" indent="0">
              <a:buNone/>
            </a:pPr>
            <a:r>
              <a:rPr lang="en-US" sz="2400"/>
              <a:t>	negative values [= 2’s complementary code =] (1110.1010)2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757191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Storage sizes and ranges for unsigned and signed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35" y="4111769"/>
            <a:ext cx="6869113" cy="21812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5" y="1844818"/>
            <a:ext cx="6610350" cy="230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57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Conversions</a:t>
            </a:r>
            <a:endParaRPr lang="ro-RO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/>
              <a:t>A number is converted from a </a:t>
            </a:r>
            <a:r>
              <a:rPr lang="en-US" sz="2400" i="1"/>
              <a:t>source base</a:t>
            </a:r>
            <a:r>
              <a:rPr lang="en-US" sz="2400"/>
              <a:t> to a </a:t>
            </a:r>
            <a:r>
              <a:rPr lang="en-US" sz="2400" i="1"/>
              <a:t>destination base</a:t>
            </a:r>
            <a:r>
              <a:rPr lang="en-US" sz="2400"/>
              <a:t>. </a:t>
            </a:r>
            <a:endParaRPr lang="ro-RO" sz="2400"/>
          </a:p>
          <a:p>
            <a:pPr marL="0" indent="0">
              <a:buNone/>
            </a:pPr>
            <a:endParaRPr lang="ro-RO" sz="2400"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/>
              <a:t>There are two algorithms that are mostly used for converting a natural number between numbering bases: 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ro-RO" sz="2400"/>
              <a:t> first</a:t>
            </a:r>
            <a:r>
              <a:rPr lang="en-US" sz="2400"/>
              <a:t> is based upon successive division operations 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ro-RO" sz="2400"/>
              <a:t> second </a:t>
            </a:r>
            <a:r>
              <a:rPr lang="en-US" sz="2400"/>
              <a:t>is based on successive multiplication operations.</a:t>
            </a:r>
            <a:endParaRPr lang="ro-RO" sz="2400"/>
          </a:p>
          <a:p>
            <a:pPr marL="0" indent="0">
              <a:buNone/>
            </a:pPr>
            <a:endParaRPr lang="ro-RO" sz="2400"/>
          </a:p>
          <a:p>
            <a:pPr marL="0" indent="0">
              <a:buNone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1351155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Introduction to the IA-32 assembly language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The IA-32 is a 32-bit computing architecture (basically meaning that its main elements have 32 bits in size) and it is based on the previous Intel 8086 computing architecture.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An algorithm can be described using the natural language (e.g. </a:t>
            </a:r>
            <a:r>
              <a:rPr lang="en-US" sz="2400" err="1"/>
              <a:t>romanian</a:t>
            </a:r>
            <a:r>
              <a:rPr lang="en-US" sz="2400"/>
              <a:t> language, English language etc.) or it can be described in a programming language (e.g. C, Java, python, </a:t>
            </a:r>
            <a:r>
              <a:rPr lang="en-US" sz="2400" err="1"/>
              <a:t>php</a:t>
            </a:r>
            <a:r>
              <a:rPr lang="en-US" sz="2400"/>
              <a:t> etc.). 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When an algorithm is specified in a programming language, we refer to this algorithm as a </a:t>
            </a:r>
            <a:r>
              <a:rPr lang="en-US" sz="2400" b="1"/>
              <a:t>program.</a:t>
            </a:r>
            <a:endParaRPr lang="ro-RO" sz="2400" b="1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 In a similar way, a program contains: </a:t>
            </a: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/>
              <a:t>a) a set of data/entities </a:t>
            </a:r>
            <a:endParaRPr lang="ro-RO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/>
              <a:t>b) a set of operations/instructions.</a:t>
            </a:r>
            <a:endParaRPr lang="ro-RO" sz="2000">
              <a:effectLst/>
            </a:endParaRPr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613683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The elements of the IA32 assembly language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We will first describe the </a:t>
            </a:r>
            <a:r>
              <a:rPr lang="en-US" sz="2400" b="1"/>
              <a:t>data part of the assembly </a:t>
            </a:r>
            <a:r>
              <a:rPr lang="en-US" sz="2400"/>
              <a:t>language and </a:t>
            </a:r>
            <a:r>
              <a:rPr lang="ro-RO" sz="2400"/>
              <a:t>then</a:t>
            </a:r>
            <a:r>
              <a:rPr lang="en-US" sz="2400"/>
              <a:t> the operational part (instructions). </a:t>
            </a:r>
            <a:endParaRPr lang="ro-RO" sz="2400"/>
          </a:p>
          <a:p>
            <a:pPr marL="0" indent="0">
              <a:buNone/>
            </a:pPr>
            <a:r>
              <a:rPr lang="en-US" sz="2400"/>
              <a:t>All data used in an IA-32 assembly program is essentially numerical (integer numbers) and can have </a:t>
            </a:r>
            <a:r>
              <a:rPr lang="ro-RO" sz="2400"/>
              <a:t>4</a:t>
            </a:r>
            <a:r>
              <a:rPr lang="en-US" sz="2400"/>
              <a:t> basic types:</a:t>
            </a: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/>
              <a:t>byte – that data is represented on 8 bits</a:t>
            </a:r>
            <a:endParaRPr lang="ro-RO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/>
              <a:t>word – that data is represented on 16 bits</a:t>
            </a:r>
            <a:endParaRPr lang="ro-RO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err="1"/>
              <a:t>doubleword</a:t>
            </a:r>
            <a:r>
              <a:rPr lang="en-US" sz="2000"/>
              <a:t> – that data is represented on 32 bits</a:t>
            </a:r>
            <a:endParaRPr lang="ro-RO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ro-RO" sz="2000"/>
              <a:t>quad</a:t>
            </a:r>
            <a:r>
              <a:rPr lang="en-US" sz="2000"/>
              <a:t>word – that data is represented on </a:t>
            </a:r>
            <a:r>
              <a:rPr lang="ro-RO" sz="2000"/>
              <a:t>64</a:t>
            </a:r>
            <a:r>
              <a:rPr lang="en-US" sz="2000"/>
              <a:t> bits</a:t>
            </a:r>
            <a:endParaRPr lang="ro-RO" sz="200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In the IA-32 assembly language we have data that does not changes its value throughout the execution of the program (i.e. </a:t>
            </a:r>
            <a:r>
              <a:rPr lang="en-US" sz="2400" b="1" u="sng">
                <a:solidFill>
                  <a:srgbClr val="FF0000"/>
                </a:solidFill>
              </a:rPr>
              <a:t>constant data</a:t>
            </a:r>
            <a:r>
              <a:rPr lang="en-US" sz="2400"/>
              <a:t> or </a:t>
            </a:r>
            <a:r>
              <a:rPr lang="en-US" sz="2400" u="sng"/>
              <a:t>constants)</a:t>
            </a:r>
            <a:r>
              <a:rPr lang="en-US" sz="2400"/>
              <a:t> and data that does change its value throughout the execution of the program (i.e. </a:t>
            </a:r>
            <a:r>
              <a:rPr lang="en-US" sz="2400" b="1" u="sng">
                <a:solidFill>
                  <a:srgbClr val="FF0000"/>
                </a:solidFill>
              </a:rPr>
              <a:t>variable data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/>
              <a:t>or </a:t>
            </a:r>
            <a:r>
              <a:rPr lang="en-US" sz="2400" u="sng"/>
              <a:t>variables</a:t>
            </a:r>
            <a:r>
              <a:rPr lang="en-US" sz="2400"/>
              <a:t>).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5660186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Constants</a:t>
            </a:r>
            <a:endParaRPr lang="ro-RO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/>
              <a:t>We have 3 types of constants in the IA-32 assembly language:</a:t>
            </a:r>
            <a:endParaRPr lang="ro-RO" sz="2400"/>
          </a:p>
          <a:p>
            <a:pPr lvl="0">
              <a:buFont typeface="Wingdings" panose="05000000000000000000" pitchFamily="2" charset="2"/>
              <a:buChar char="q"/>
            </a:pPr>
            <a:r>
              <a:rPr lang="en-US"/>
              <a:t>numbers (natural or integer):</a:t>
            </a: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written in base 2; ex.: 101b, 11100b</a:t>
            </a:r>
            <a:endParaRPr lang="ro-RO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written in base 16; ex.: 34ABh, 0ABCDh</a:t>
            </a:r>
            <a:endParaRPr lang="ro-RO" sz="2000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written in base 10; ex.: 20, -114</a:t>
            </a:r>
            <a:endParaRPr lang="ro-RO" sz="2000"/>
          </a:p>
          <a:p>
            <a:pPr lvl="0">
              <a:buFont typeface="Wingdings" panose="05000000000000000000" pitchFamily="2" charset="2"/>
              <a:buChar char="q"/>
            </a:pPr>
            <a:r>
              <a:rPr lang="en-US"/>
              <a:t>character; ex.: ‘a’, ‘B’, ‘c’ ..</a:t>
            </a:r>
            <a:endParaRPr lang="ro-RO" sz="2400"/>
          </a:p>
          <a:p>
            <a:pPr lvl="0">
              <a:buFont typeface="Wingdings" panose="05000000000000000000" pitchFamily="2" charset="2"/>
              <a:buChar char="q"/>
            </a:pPr>
            <a:r>
              <a:rPr lang="en-US"/>
              <a:t>string (sequence of characters); ex.: ‘</a:t>
            </a:r>
            <a:r>
              <a:rPr lang="en-US" err="1"/>
              <a:t>abcd</a:t>
            </a:r>
            <a:r>
              <a:rPr lang="en-US"/>
              <a:t>’, “test” …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40181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Variables</a:t>
            </a:r>
            <a:endParaRPr lang="ro-RO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The IA-32 assembly language has 2 kinds of variables: </a:t>
            </a:r>
            <a:endParaRPr lang="ro-RO" sz="2400"/>
          </a:p>
          <a:p>
            <a:pPr lvl="1">
              <a:buFont typeface="Wingdings" panose="05000000000000000000" pitchFamily="2" charset="2"/>
              <a:buChar char="q"/>
            </a:pPr>
            <a:r>
              <a:rPr lang="ro-RO"/>
              <a:t> </a:t>
            </a:r>
            <a:r>
              <a:rPr lang="en-US"/>
              <a:t>pre-defined variables </a:t>
            </a:r>
            <a:endParaRPr lang="ro-RO"/>
          </a:p>
          <a:p>
            <a:pPr lvl="1">
              <a:buFont typeface="Wingdings" panose="05000000000000000000" pitchFamily="2" charset="2"/>
              <a:buChar char="q"/>
            </a:pPr>
            <a:r>
              <a:rPr lang="en-US"/>
              <a:t> user-defined variables. </a:t>
            </a:r>
            <a:endParaRPr lang="ro-RO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A variable has a name, a data type, a current value and a memory location (where the variable is stored).  </a:t>
            </a: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1838663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User-defined variables</a:t>
            </a:r>
            <a:endParaRPr lang="ro-RO" sz="32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For these variables, the programmer has to define the name, data type and initial value.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Examples:</a:t>
            </a:r>
            <a:endParaRPr lang="ro-RO" sz="2400"/>
          </a:p>
          <a:p>
            <a:pPr marL="0" indent="0">
              <a:buNone/>
            </a:pPr>
            <a:r>
              <a:rPr lang="en-US" sz="2400" i="1"/>
              <a:t>a 	DB    </a:t>
            </a:r>
            <a:r>
              <a:rPr lang="ro-RO" sz="2400" i="1"/>
              <a:t>21</a:t>
            </a:r>
            <a:r>
              <a:rPr lang="en-US" sz="2400" i="1"/>
              <a:t>    </a:t>
            </a:r>
            <a:r>
              <a:rPr lang="ro-RO" sz="2400"/>
              <a:t>;</a:t>
            </a:r>
            <a:r>
              <a:rPr lang="en-US" sz="2400"/>
              <a:t> defines the variable with the name “a”, data type byte (DB-Define Byte) and initial value 2</a:t>
            </a:r>
            <a:r>
              <a:rPr lang="ro-RO" sz="2400"/>
              <a:t>1</a:t>
            </a:r>
          </a:p>
          <a:p>
            <a:pPr marL="0" indent="0">
              <a:buNone/>
            </a:pPr>
            <a:r>
              <a:rPr lang="ro-RO" sz="2400" i="1"/>
              <a:t>b</a:t>
            </a:r>
            <a:r>
              <a:rPr lang="en-US" sz="2400" i="1"/>
              <a:t> 	DW    </a:t>
            </a:r>
            <a:r>
              <a:rPr lang="ro-RO" sz="2400" i="1"/>
              <a:t>34A</a:t>
            </a:r>
            <a:r>
              <a:rPr lang="en-US" sz="2400" i="1"/>
              <a:t>h  </a:t>
            </a:r>
            <a:r>
              <a:rPr lang="ro-RO" sz="2400" i="1"/>
              <a:t>;</a:t>
            </a:r>
            <a:r>
              <a:rPr lang="en-US" sz="2400"/>
              <a:t> defines the variable with the name “</a:t>
            </a:r>
            <a:r>
              <a:rPr lang="ro-RO" sz="2400"/>
              <a:t>b</a:t>
            </a:r>
            <a:r>
              <a:rPr lang="en-US" sz="2400"/>
              <a:t>”, data type word (DW-Define Word) and initial value </a:t>
            </a:r>
            <a:r>
              <a:rPr lang="ro-RO" sz="2400"/>
              <a:t>34A</a:t>
            </a:r>
            <a:r>
              <a:rPr lang="en-US" sz="2400"/>
              <a:t>h</a:t>
            </a:r>
            <a:endParaRPr lang="ro-RO" sz="2400"/>
          </a:p>
          <a:p>
            <a:pPr marL="0" indent="0">
              <a:buNone/>
            </a:pPr>
            <a:r>
              <a:rPr lang="ro-RO" sz="2400" i="1"/>
              <a:t>c</a:t>
            </a:r>
            <a:r>
              <a:rPr lang="en-US" sz="2400" i="1"/>
              <a:t>  DD    -</a:t>
            </a:r>
            <a:r>
              <a:rPr lang="ro-RO" sz="2400" i="1"/>
              <a:t>6</a:t>
            </a:r>
            <a:r>
              <a:rPr lang="en-US" sz="2400" i="1"/>
              <a:t>      </a:t>
            </a:r>
            <a:r>
              <a:rPr lang="ro-RO" sz="2400"/>
              <a:t>;</a:t>
            </a:r>
            <a:r>
              <a:rPr lang="en-US" sz="2400"/>
              <a:t> defines the variable with the name “</a:t>
            </a:r>
            <a:r>
              <a:rPr lang="ro-RO" sz="2400"/>
              <a:t>c</a:t>
            </a:r>
            <a:r>
              <a:rPr lang="en-US" sz="2400"/>
              <a:t>”, data type </a:t>
            </a:r>
            <a:r>
              <a:rPr lang="en-US" sz="2400" err="1"/>
              <a:t>doubleword</a:t>
            </a:r>
            <a:r>
              <a:rPr lang="en-US" sz="2400"/>
              <a:t> (DD-Define </a:t>
            </a:r>
            <a:r>
              <a:rPr lang="en-US" sz="2400" err="1"/>
              <a:t>DoubleWord</a:t>
            </a:r>
            <a:r>
              <a:rPr lang="en-US" sz="2400"/>
              <a:t>) and initial value -</a:t>
            </a:r>
            <a:r>
              <a:rPr lang="ro-RO" sz="2400"/>
              <a:t>6</a:t>
            </a:r>
          </a:p>
          <a:p>
            <a:pPr marL="0" indent="0">
              <a:buNone/>
            </a:pPr>
            <a:r>
              <a:rPr lang="ro-RO" sz="2400"/>
              <a:t>a3 DQ 00FABCh   ;</a:t>
            </a:r>
            <a:r>
              <a:rPr lang="en-US" sz="2400"/>
              <a:t> defines the variable with the name “a</a:t>
            </a:r>
            <a:r>
              <a:rPr lang="ro-RO" sz="2400"/>
              <a:t>3</a:t>
            </a:r>
            <a:r>
              <a:rPr lang="en-US" sz="2400"/>
              <a:t>”, data type </a:t>
            </a:r>
            <a:r>
              <a:rPr lang="ro-RO" sz="2400"/>
              <a:t>quad</a:t>
            </a:r>
            <a:r>
              <a:rPr lang="en-US" sz="2400"/>
              <a:t>word (D</a:t>
            </a:r>
            <a:r>
              <a:rPr lang="ro-RO" sz="2400"/>
              <a:t>Q</a:t>
            </a:r>
            <a:r>
              <a:rPr lang="en-US" sz="2400"/>
              <a:t>-Define </a:t>
            </a:r>
            <a:r>
              <a:rPr lang="ro-RO" sz="2400"/>
              <a:t>Quadw</a:t>
            </a:r>
            <a:r>
              <a:rPr lang="en-US" sz="2400" err="1"/>
              <a:t>ord</a:t>
            </a:r>
            <a:r>
              <a:rPr lang="en-US" sz="2400"/>
              <a:t>) and initial value </a:t>
            </a:r>
            <a:r>
              <a:rPr lang="ro-RO" sz="2400"/>
              <a:t>00FABCh</a:t>
            </a:r>
          </a:p>
          <a:p>
            <a:pPr marL="0" indent="0">
              <a:buNone/>
            </a:pP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124736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Examples: from base 10 in base 2 and in base 16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825" y="4646541"/>
            <a:ext cx="4578350" cy="175895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075" y="1563471"/>
            <a:ext cx="7435850" cy="3009900"/>
          </a:xfrm>
        </p:spPr>
      </p:pic>
    </p:spTree>
    <p:extLst>
      <p:ext uri="{BB962C8B-B14F-4D97-AF65-F5344CB8AC3E}">
        <p14:creationId xmlns:p14="http://schemas.microsoft.com/office/powerpoint/2010/main" val="26607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The conversion algorithm that uses </a:t>
            </a:r>
            <a:r>
              <a:rPr lang="en-US" sz="3200" b="1" u="sng"/>
              <a:t>successive divisions</a:t>
            </a:r>
            <a:endParaRPr lang="ro-RO" sz="32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This algorithm is useful when converting a number from base 10 to another numbering base (because computations are done in the source base; i.e. base 10)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/>
              <a:t>The initial number is continuously divided to the destination base (i.e. the initial number is divided to the destination base, then the obtained quotient (</a:t>
            </a:r>
            <a:r>
              <a:rPr lang="en-US" sz="2400" err="1"/>
              <a:t>romanian</a:t>
            </a:r>
            <a:r>
              <a:rPr lang="en-US" sz="2400"/>
              <a:t>: </a:t>
            </a:r>
            <a:r>
              <a:rPr lang="en-US" sz="2400" err="1"/>
              <a:t>catul</a:t>
            </a:r>
            <a:r>
              <a:rPr lang="en-US" sz="2400"/>
              <a:t>) is divided to the destination base and so on..) </a:t>
            </a:r>
            <a:endParaRPr lang="ro-RO" sz="2400"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ro-RO" sz="2400"/>
              <a:t>... </a:t>
            </a:r>
            <a:r>
              <a:rPr lang="en-US" sz="2400"/>
              <a:t>until we get a zero quotient</a:t>
            </a:r>
            <a:endParaRPr lang="ro-RO" sz="2400"/>
          </a:p>
          <a:p>
            <a:pPr lvl="0">
              <a:buFont typeface="Wingdings" panose="05000000000000000000" pitchFamily="2" charset="2"/>
              <a:buChar char="q"/>
            </a:pPr>
            <a:endParaRPr lang="ro-RO" sz="240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The remainders (Romanian: </a:t>
            </a:r>
            <a:r>
              <a:rPr lang="en-US" sz="2400" err="1"/>
              <a:t>resturile</a:t>
            </a:r>
            <a:r>
              <a:rPr lang="en-US" sz="2400"/>
              <a:t>) obtained taken in the reverse order form the representation of the initial number in the destination base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705938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The conversion algorithm that uses </a:t>
            </a:r>
            <a:r>
              <a:rPr lang="en-US" sz="3200" b="1" u="sng"/>
              <a:t>successive multiplications</a:t>
            </a:r>
            <a:endParaRPr lang="ro-RO" sz="3200"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This algorithm is useful when converting a number from base different than 10 to base 10 (because computations are done in the destination base; i.e. base 10)</a:t>
            </a:r>
            <a:endParaRPr lang="ro-RO" sz="2400"/>
          </a:p>
          <a:p>
            <a:pPr lvl="0">
              <a:buFont typeface="Wingdings" panose="05000000000000000000" pitchFamily="2" charset="2"/>
              <a:buChar char="q"/>
            </a:pPr>
            <a:r>
              <a:rPr lang="en-US" sz="2400"/>
              <a:t>Considering that the representation of the number in base </a:t>
            </a:r>
            <a:r>
              <a:rPr lang="en-US" sz="2400" i="1"/>
              <a:t>s</a:t>
            </a:r>
            <a:r>
              <a:rPr lang="en-US" sz="2400"/>
              <a:t> is: </a:t>
            </a:r>
            <a:r>
              <a:rPr lang="en-US" sz="2400" i="1"/>
              <a:t>a</a:t>
            </a:r>
            <a:r>
              <a:rPr lang="en-US" sz="2400" i="1" baseline="-25000"/>
              <a:t>n</a:t>
            </a:r>
            <a:r>
              <a:rPr lang="en-US" sz="2400" i="1"/>
              <a:t>a</a:t>
            </a:r>
            <a:r>
              <a:rPr lang="en-US" sz="2400" i="1" baseline="-25000"/>
              <a:t>n-1</a:t>
            </a:r>
            <a:r>
              <a:rPr lang="en-US" sz="2400" i="1"/>
              <a:t>… a</a:t>
            </a:r>
            <a:r>
              <a:rPr lang="en-US" sz="2400" i="1" baseline="-25000"/>
              <a:t>1</a:t>
            </a:r>
            <a:r>
              <a:rPr lang="en-US" sz="2400" i="1"/>
              <a:t>a</a:t>
            </a:r>
            <a:r>
              <a:rPr lang="en-US" sz="2400" i="1" baseline="-25000"/>
              <a:t>0</a:t>
            </a:r>
            <a:r>
              <a:rPr lang="en-US" sz="2400"/>
              <a:t>, the representation of this number in the destination base </a:t>
            </a:r>
            <a:r>
              <a:rPr lang="en-US" sz="2400" i="1"/>
              <a:t>d</a:t>
            </a:r>
            <a:r>
              <a:rPr lang="en-US" sz="2400"/>
              <a:t> will be computed like this: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i="1"/>
              <a:t>a</a:t>
            </a:r>
            <a:r>
              <a:rPr lang="en-US" sz="2400" i="1" baseline="-25000"/>
              <a:t>n </a:t>
            </a:r>
            <a:r>
              <a:rPr lang="en-US" sz="2400" i="1"/>
              <a:t>*</a:t>
            </a:r>
            <a:r>
              <a:rPr lang="en-US" sz="2400" i="1" err="1"/>
              <a:t>s^n</a:t>
            </a:r>
            <a:r>
              <a:rPr lang="en-US" sz="2400" i="1"/>
              <a:t> + a</a:t>
            </a:r>
            <a:r>
              <a:rPr lang="en-US" sz="2400" i="1" baseline="-25000"/>
              <a:t>n-1</a:t>
            </a:r>
            <a:r>
              <a:rPr lang="en-US" sz="2400" i="1"/>
              <a:t>*s^(n-1) +… +a</a:t>
            </a:r>
            <a:r>
              <a:rPr lang="en-US" sz="2400" i="1" baseline="-25000"/>
              <a:t>1 </a:t>
            </a:r>
            <a:r>
              <a:rPr lang="en-US" sz="2400" i="1"/>
              <a:t>*s^1 + a</a:t>
            </a:r>
            <a:r>
              <a:rPr lang="en-US" sz="2400" i="1" baseline="-25000"/>
              <a:t>0</a:t>
            </a:r>
            <a:r>
              <a:rPr lang="en-US" sz="2400" i="1"/>
              <a:t>*s^0</a:t>
            </a:r>
            <a:r>
              <a:rPr lang="ro-RO" sz="2400"/>
              <a:t> - </a:t>
            </a:r>
            <a:r>
              <a:rPr lang="en-US" sz="2400"/>
              <a:t>where computations are done in base </a:t>
            </a:r>
            <a:r>
              <a:rPr lang="en-US" sz="2400" i="1"/>
              <a:t>d</a:t>
            </a:r>
            <a:r>
              <a:rPr lang="en-US" sz="2400"/>
              <a:t>.</a:t>
            </a:r>
            <a:endParaRPr lang="ro-RO" sz="2400"/>
          </a:p>
          <a:p>
            <a:pPr>
              <a:buFont typeface="Wingdings" panose="05000000000000000000" pitchFamily="2" charset="2"/>
              <a:buChar char="q"/>
            </a:pPr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182421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Examples: from base 2 in base 10 and from base 16 in base 10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047" y="1913010"/>
            <a:ext cx="8592272" cy="4192226"/>
          </a:xfrm>
        </p:spPr>
      </p:pic>
    </p:spTree>
    <p:extLst>
      <p:ext uri="{BB962C8B-B14F-4D97-AF65-F5344CB8AC3E}">
        <p14:creationId xmlns:p14="http://schemas.microsoft.com/office/powerpoint/2010/main" val="2349621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F</a:t>
            </a:r>
            <a:r>
              <a:rPr lang="en-US" sz="3200" b="1" err="1"/>
              <a:t>ast</a:t>
            </a:r>
            <a:r>
              <a:rPr lang="en-US" sz="3200" b="1"/>
              <a:t> conversions between bases 2</a:t>
            </a:r>
            <a:r>
              <a:rPr lang="ro-RO" sz="3200" b="1"/>
              <a:t> </a:t>
            </a:r>
            <a:r>
              <a:rPr lang="en-US" sz="3200" b="1"/>
              <a:t>and 16</a:t>
            </a:r>
            <a:endParaRPr lang="ro-RO" sz="3200" b="1"/>
          </a:p>
        </p:txBody>
      </p:sp>
      <p:sp>
        <p:nvSpPr>
          <p:cNvPr id="5" name="TextBox 4"/>
          <p:cNvSpPr txBox="1"/>
          <p:nvPr/>
        </p:nvSpPr>
        <p:spPr>
          <a:xfrm>
            <a:off x="757381" y="1847706"/>
            <a:ext cx="5763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/>
              <a:t>A digit in base 16 has as a correspondent a group of 4 digits in base 2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/>
              <a:t>To perform a fast conversion from base 16 in base 2, we simply replace each digit from base 16 with the corresponding group from base 2</a:t>
            </a:r>
            <a:endParaRPr lang="ro-RO" sz="240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/>
              <a:t>To perform a fast conversion from base 2 in base 16, we group 4 digits, from right to left and then replace each group with the corresponding digit from base 16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GB" sz="2400"/>
              <a:t>If is necessary we can complete with 0 to the left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636" y="1552143"/>
            <a:ext cx="4756727" cy="484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52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200" b="1"/>
              <a:t>Examples for </a:t>
            </a:r>
            <a:r>
              <a:rPr lang="en-US" sz="3200" b="1"/>
              <a:t>fast conversions </a:t>
            </a:r>
            <a:endParaRPr lang="ro-RO" sz="3200" b="1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25" y="2031929"/>
            <a:ext cx="6677803" cy="3445236"/>
          </a:xfrm>
        </p:spPr>
      </p:pic>
      <p:sp>
        <p:nvSpPr>
          <p:cNvPr id="3" name="TextBox 2"/>
          <p:cNvSpPr txBox="1"/>
          <p:nvPr/>
        </p:nvSpPr>
        <p:spPr>
          <a:xfrm>
            <a:off x="8386618" y="2096655"/>
            <a:ext cx="3103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(0AB34)16 = (?)2</a:t>
            </a:r>
          </a:p>
          <a:p>
            <a:endParaRPr lang="ro-RO"/>
          </a:p>
          <a:p>
            <a:r>
              <a:rPr lang="ro-RO"/>
              <a:t>(89DC)16 = (?)2</a:t>
            </a:r>
          </a:p>
          <a:p>
            <a:endParaRPr lang="ro-RO"/>
          </a:p>
          <a:p>
            <a:endParaRPr lang="ro-RO"/>
          </a:p>
          <a:p>
            <a:r>
              <a:rPr lang="ro-RO"/>
              <a:t>(1001111)2 = (?)16</a:t>
            </a:r>
          </a:p>
          <a:p>
            <a:endParaRPr lang="ro-RO"/>
          </a:p>
          <a:p>
            <a:r>
              <a:rPr lang="ro-RO"/>
              <a:t>(110101110)2 = (?)16</a:t>
            </a:r>
          </a:p>
        </p:txBody>
      </p:sp>
    </p:spTree>
    <p:extLst>
      <p:ext uri="{BB962C8B-B14F-4D97-AF65-F5344CB8AC3E}">
        <p14:creationId xmlns:p14="http://schemas.microsoft.com/office/powerpoint/2010/main" val="4205607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/>
              <a:t>Addition in binary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79396"/>
            <a:ext cx="6430818" cy="4601774"/>
          </a:xfrm>
        </p:spPr>
      </p:pic>
      <p:sp>
        <p:nvSpPr>
          <p:cNvPr id="3" name="TextBox 2"/>
          <p:cNvSpPr txBox="1"/>
          <p:nvPr/>
        </p:nvSpPr>
        <p:spPr>
          <a:xfrm>
            <a:off x="8331200" y="2733964"/>
            <a:ext cx="28725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/>
              <a:t>0101 + 110 = </a:t>
            </a:r>
          </a:p>
          <a:p>
            <a:endParaRPr lang="ro-RO"/>
          </a:p>
          <a:p>
            <a:r>
              <a:rPr lang="ro-RO"/>
              <a:t>11101 + 0111 =</a:t>
            </a:r>
          </a:p>
        </p:txBody>
      </p:sp>
    </p:spTree>
    <p:extLst>
      <p:ext uri="{BB962C8B-B14F-4D97-AF65-F5344CB8AC3E}">
        <p14:creationId xmlns:p14="http://schemas.microsoft.com/office/powerpoint/2010/main" val="401563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06DC6D176CA45ACE89D517D843066" ma:contentTypeVersion="0" ma:contentTypeDescription="Create a new document." ma:contentTypeScope="" ma:versionID="be5d7945abd385d869e91ac86c898f8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58B2B12-72C9-4DDF-98C8-AD0760ED36B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D44CDC-993F-4C22-8024-46EC56A2D69C}"/>
</file>

<file path=customXml/itemProps3.xml><?xml version="1.0" encoding="utf-8"?>
<ds:datastoreItem xmlns:ds="http://schemas.openxmlformats.org/officeDocument/2006/customXml" ds:itemID="{46292C7B-222F-4E34-8FC6-6DB8F2F52CEC}">
  <ds:schemaRefs>
    <ds:schemaRef ds:uri="http://schemas.microsoft.com/office/2006/metadata/properties"/>
    <ds:schemaRef ds:uri="http://schemas.microsoft.com/office/infopath/2007/PartnerControls"/>
    <ds:schemaRef ds:uri="0c2a090c-80d2-4674-aab9-e2f91f7b1abc"/>
    <ds:schemaRef ds:uri="4a0798af-936d-4f97-8b9b-d3364acd23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Seminar 1 - outline</vt:lpstr>
      <vt:lpstr>Conversions</vt:lpstr>
      <vt:lpstr>Examples: from base 10 in base 2 and in base 16</vt:lpstr>
      <vt:lpstr>The conversion algorithm that uses successive divisions</vt:lpstr>
      <vt:lpstr>The conversion algorithm that uses successive multiplications</vt:lpstr>
      <vt:lpstr>Examples: from base 2 in base 10 and from base 16 in base 10</vt:lpstr>
      <vt:lpstr>Fast conversions between bases 2 and 16</vt:lpstr>
      <vt:lpstr>Examples for fast conversions </vt:lpstr>
      <vt:lpstr>Addition in binary</vt:lpstr>
      <vt:lpstr>Substraction in binary</vt:lpstr>
      <vt:lpstr>Bit</vt:lpstr>
      <vt:lpstr>Addition and Substraction in base 16</vt:lpstr>
      <vt:lpstr>How does the central processor unit (CPU) represent integer numbers in the memory ?</vt:lpstr>
      <vt:lpstr>Unsigned representation of numbers</vt:lpstr>
      <vt:lpstr>Signed representation of numbers</vt:lpstr>
      <vt:lpstr>2’s complementary code Computation</vt:lpstr>
      <vt:lpstr>2’s complementary code example</vt:lpstr>
      <vt:lpstr>Example: 22 </vt:lpstr>
      <vt:lpstr>Storage sizes and ranges for unsigned and signed </vt:lpstr>
      <vt:lpstr>Introduction to the IA-32 assembly language</vt:lpstr>
      <vt:lpstr>The elements of the IA32 assembly language</vt:lpstr>
      <vt:lpstr>Constants</vt:lpstr>
      <vt:lpstr>Variables</vt:lpstr>
      <vt:lpstr>User-defined variables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Coroiu</dc:creator>
  <cp:revision>5</cp:revision>
  <dcterms:created xsi:type="dcterms:W3CDTF">2020-09-28T11:14:49Z</dcterms:created>
  <dcterms:modified xsi:type="dcterms:W3CDTF">2024-09-30T15:17:21Z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0x01010043606DC6D176CA45ACE89D517D843066</vt:lpwstr>
  </property>
  <property fmtid="{D5CDD505-2E9C-101B-9397-08002B2CF9AE}" pid="3" name="MediaServiceImageTags">
    <vt:lpwstr/>
  </property>
</Properties>
</file>