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1" r:id="rId5"/>
    <p:sldId id="257" r:id="rId6"/>
    <p:sldId id="258" r:id="rId7"/>
    <p:sldId id="264" r:id="rId8"/>
    <p:sldId id="265" r:id="rId9"/>
    <p:sldId id="266" r:id="rId10"/>
    <p:sldId id="267" r:id="rId11"/>
    <p:sldId id="270" r:id="rId12"/>
    <p:sldId id="271" r:id="rId13"/>
    <p:sldId id="269" r:id="rId14"/>
    <p:sldId id="260" r:id="rId15"/>
    <p:sldId id="284" r:id="rId16"/>
    <p:sldId id="285" r:id="rId17"/>
    <p:sldId id="286" r:id="rId18"/>
    <p:sldId id="288" r:id="rId19"/>
    <p:sldId id="287" r:id="rId20"/>
    <p:sldId id="272" r:id="rId21"/>
    <p:sldId id="273" r:id="rId22"/>
    <p:sldId id="274" r:id="rId23"/>
    <p:sldId id="275" r:id="rId24"/>
    <p:sldId id="276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53955-89A8-A301-4AA9-F7573C96A703}" v="1" dt="2021-01-04T14:22:33.866"/>
    <p1510:client id="{2F40BF06-9ED0-4E44-9D9C-F8E42252A6D2}" v="1" dt="2021-01-05T11:23:00.986"/>
    <p1510:client id="{722BA310-96C0-43BA-84A0-33E19344E5D5}" v="5" dt="2020-10-23T10:37:39.945"/>
    <p1510:client id="{9211DB3D-6F46-4C81-8003-4C111B563AA4}" v="1" dt="2021-01-04T15:21:12.997"/>
    <p1510:client id="{C0E5ED26-B85E-4742-B935-014BCE346069}" v="1" dt="2021-01-31T17:17:56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-DANIEL TALOȘ" userId="S::dennis.talos@stud.ubbcluj.ro::860b8cab-ef7d-4161-893d-572d53b656fd" providerId="AD" clId="Web-{722BA310-96C0-43BA-84A0-33E19344E5D5}"/>
    <pc:docChg chg="modSld">
      <pc:chgData name="DENNIS-DANIEL TALOȘ" userId="S::dennis.talos@stud.ubbcluj.ro::860b8cab-ef7d-4161-893d-572d53b656fd" providerId="AD" clId="Web-{722BA310-96C0-43BA-84A0-33E19344E5D5}" dt="2020-10-23T10:37:39.945" v="4" actId="20577"/>
      <pc:docMkLst>
        <pc:docMk/>
      </pc:docMkLst>
      <pc:sldChg chg="modSp">
        <pc:chgData name="DENNIS-DANIEL TALOȘ" userId="S::dennis.talos@stud.ubbcluj.ro::860b8cab-ef7d-4161-893d-572d53b656fd" providerId="AD" clId="Web-{722BA310-96C0-43BA-84A0-33E19344E5D5}" dt="2020-10-23T10:37:38.664" v="2" actId="20577"/>
        <pc:sldMkLst>
          <pc:docMk/>
          <pc:sldMk cId="1494759187" sldId="284"/>
        </pc:sldMkLst>
        <pc:spChg chg="mod">
          <ac:chgData name="DENNIS-DANIEL TALOȘ" userId="S::dennis.talos@stud.ubbcluj.ro::860b8cab-ef7d-4161-893d-572d53b656fd" providerId="AD" clId="Web-{722BA310-96C0-43BA-84A0-33E19344E5D5}" dt="2020-10-23T10:37:38.664" v="2" actId="20577"/>
          <ac:spMkLst>
            <pc:docMk/>
            <pc:sldMk cId="1494759187" sldId="284"/>
            <ac:spMk id="3" creationId="{00000000-0000-0000-0000-000000000000}"/>
          </ac:spMkLst>
        </pc:spChg>
      </pc:sldChg>
    </pc:docChg>
  </pc:docChgLst>
  <pc:docChgLst>
    <pc:chgData name="ANDREEA-MARIA BARBU" userId="S::andreea.maria.barbu@stud.ubbcluj.ro::e64189c2-d9d5-4121-8772-9a1707e109f5" providerId="AD" clId="Web-{13753955-89A8-A301-4AA9-F7573C96A703}"/>
    <pc:docChg chg="sldOrd">
      <pc:chgData name="ANDREEA-MARIA BARBU" userId="S::andreea.maria.barbu@stud.ubbcluj.ro::e64189c2-d9d5-4121-8772-9a1707e109f5" providerId="AD" clId="Web-{13753955-89A8-A301-4AA9-F7573C96A703}" dt="2021-01-04T14:22:33.866" v="0"/>
      <pc:docMkLst>
        <pc:docMk/>
      </pc:docMkLst>
      <pc:sldChg chg="ord">
        <pc:chgData name="ANDREEA-MARIA BARBU" userId="S::andreea.maria.barbu@stud.ubbcluj.ro::e64189c2-d9d5-4121-8772-9a1707e109f5" providerId="AD" clId="Web-{13753955-89A8-A301-4AA9-F7573C96A703}" dt="2021-01-04T14:22:33.866" v="0"/>
        <pc:sldMkLst>
          <pc:docMk/>
          <pc:sldMk cId="797263429" sldId="283"/>
        </pc:sldMkLst>
      </pc:sldChg>
    </pc:docChg>
  </pc:docChgLst>
  <pc:docChgLst>
    <pc:chgData name="MARIUS BUBOI" userId="S::marius.buboi@stud.ubbcluj.ro::58dee5cc-4486-4c85-b712-ef29e7e27ae6" providerId="AD" clId="Web-{C0E5ED26-B85E-4742-B935-014BCE346069}"/>
    <pc:docChg chg="modSld">
      <pc:chgData name="MARIUS BUBOI" userId="S::marius.buboi@stud.ubbcluj.ro::58dee5cc-4486-4c85-b712-ef29e7e27ae6" providerId="AD" clId="Web-{C0E5ED26-B85E-4742-B935-014BCE346069}" dt="2021-01-31T17:17:56.257" v="0" actId="1076"/>
      <pc:docMkLst>
        <pc:docMk/>
      </pc:docMkLst>
      <pc:sldChg chg="modSp">
        <pc:chgData name="MARIUS BUBOI" userId="S::marius.buboi@stud.ubbcluj.ro::58dee5cc-4486-4c85-b712-ef29e7e27ae6" providerId="AD" clId="Web-{C0E5ED26-B85E-4742-B935-014BCE346069}" dt="2021-01-31T17:17:56.257" v="0" actId="1076"/>
        <pc:sldMkLst>
          <pc:docMk/>
          <pc:sldMk cId="2281925519" sldId="264"/>
        </pc:sldMkLst>
        <pc:spChg chg="mod">
          <ac:chgData name="MARIUS BUBOI" userId="S::marius.buboi@stud.ubbcluj.ro::58dee5cc-4486-4c85-b712-ef29e7e27ae6" providerId="AD" clId="Web-{C0E5ED26-B85E-4742-B935-014BCE346069}" dt="2021-01-31T17:17:56.257" v="0" actId="1076"/>
          <ac:spMkLst>
            <pc:docMk/>
            <pc:sldMk cId="2281925519" sldId="264"/>
            <ac:spMk id="2" creationId="{00000000-0000-0000-0000-000000000000}"/>
          </ac:spMkLst>
        </pc:spChg>
      </pc:sldChg>
    </pc:docChg>
  </pc:docChgLst>
  <pc:docChgLst>
    <pc:chgData name="VALENTIN-GABRIEL MOLNAR" userId="S::valentin.molnar@stud.ubbcluj.ro::41b79165-ed14-41a7-8180-143075373001" providerId="AD" clId="Web-{9211DB3D-6F46-4C81-8003-4C111B563AA4}"/>
    <pc:docChg chg="sldOrd">
      <pc:chgData name="VALENTIN-GABRIEL MOLNAR" userId="S::valentin.molnar@stud.ubbcluj.ro::41b79165-ed14-41a7-8180-143075373001" providerId="AD" clId="Web-{9211DB3D-6F46-4C81-8003-4C111B563AA4}" dt="2021-01-04T15:21:12.997" v="0"/>
      <pc:docMkLst>
        <pc:docMk/>
      </pc:docMkLst>
      <pc:sldChg chg="ord">
        <pc:chgData name="VALENTIN-GABRIEL MOLNAR" userId="S::valentin.molnar@stud.ubbcluj.ro::41b79165-ed14-41a7-8180-143075373001" providerId="AD" clId="Web-{9211DB3D-6F46-4C81-8003-4C111B563AA4}" dt="2021-01-04T15:21:12.997" v="0"/>
        <pc:sldMkLst>
          <pc:docMk/>
          <pc:sldMk cId="4047142916" sldId="282"/>
        </pc:sldMkLst>
      </pc:sldChg>
    </pc:docChg>
  </pc:docChgLst>
  <pc:docChgLst>
    <pc:chgData name="TEODORA MEZEI-MUREȘAN" userId="S::teodora.mezei@stud.ubbcluj.ro::7a75044f-4e59-4bf0-99bb-1740b0ba2645" providerId="AD" clId="Web-{2F40BF06-9ED0-4E44-9D9C-F8E42252A6D2}"/>
    <pc:docChg chg="modSld">
      <pc:chgData name="TEODORA MEZEI-MUREȘAN" userId="S::teodora.mezei@stud.ubbcluj.ro::7a75044f-4e59-4bf0-99bb-1740b0ba2645" providerId="AD" clId="Web-{2F40BF06-9ED0-4E44-9D9C-F8E42252A6D2}" dt="2021-01-05T11:23:00.986" v="0" actId="14100"/>
      <pc:docMkLst>
        <pc:docMk/>
      </pc:docMkLst>
      <pc:sldChg chg="modSp">
        <pc:chgData name="TEODORA MEZEI-MUREȘAN" userId="S::teodora.mezei@stud.ubbcluj.ro::7a75044f-4e59-4bf0-99bb-1740b0ba2645" providerId="AD" clId="Web-{2F40BF06-9ED0-4E44-9D9C-F8E42252A6D2}" dt="2021-01-05T11:23:00.986" v="0" actId="14100"/>
        <pc:sldMkLst>
          <pc:docMk/>
          <pc:sldMk cId="1721829932" sldId="275"/>
        </pc:sldMkLst>
        <pc:spChg chg="mod">
          <ac:chgData name="TEODORA MEZEI-MUREȘAN" userId="S::teodora.mezei@stud.ubbcluj.ro::7a75044f-4e59-4bf0-99bb-1740b0ba2645" providerId="AD" clId="Web-{2F40BF06-9ED0-4E44-9D9C-F8E42252A6D2}" dt="2021-01-05T11:23:00.986" v="0" actId="14100"/>
          <ac:spMkLst>
            <pc:docMk/>
            <pc:sldMk cId="1721829932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E583-CC54-4BB1-BB3A-FEBEB4E56F9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147A-9036-4CD5-B845-0BB688EDF38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582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o-RO"/>
          </a:p>
          <a:p>
            <a:r>
              <a:rPr lang="ro-RO"/>
              <a:t>How does the CPU know whether an arithmetic operation is signed or unsigned? </a:t>
            </a:r>
          </a:p>
          <a:p>
            <a:r>
              <a:rPr lang="ro-RO"/>
              <a:t>It doesn’t! The CPU sets all status flags after an arithmetic operation using a set of boolean rules, regardless of which flags are relevant. </a:t>
            </a:r>
          </a:p>
          <a:p>
            <a:r>
              <a:rPr lang="ro-RO"/>
              <a:t>the programmer decideS which flags to interpret and which to ignore, based on your knowledge of the type of operation performed.</a:t>
            </a:r>
          </a:p>
          <a:p>
            <a:pPr marL="0" indent="0">
              <a:buNone/>
            </a:pPr>
            <a:endParaRPr lang="ro-RO"/>
          </a:p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334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single operand in the MUL instruction is the multiplier. Table 7-2 shows the default multiplicand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product, depending on the size of the multiplier. Because the destination operand is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twice the size of the multiplicand and multiplier, overflow cannot occur.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 sets the Carry and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 flags if the upper half of the product is not equal to zero.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ordinarily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unsigned arithmetic, so we’ll focus on it here.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AX is multiplied by a 16-bit operand,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product is stored in the combined DX and AX registers.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high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bits of the product are stored in DX, and the low 16 bits are stored in AX.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set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DX is not equal to zero, which lets us know that the product will not fit into the lower half of</a:t>
            </a:r>
          </a:p>
          <a:p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implied destination operand.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reason for checking the Carry flag after executing MUL is to know whether the upper half of the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can safely be ignored.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903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o-RO"/>
          </a:p>
          <a:p>
            <a:r>
              <a:rPr lang="ro-RO"/>
              <a:t>How does the CPU know whether an arithmetic operation is signed or unsigned? </a:t>
            </a:r>
          </a:p>
          <a:p>
            <a:r>
              <a:rPr lang="ro-RO"/>
              <a:t>It doesn’t! The CPU sets all status flags after an arithmetic operation using a set of boolean rules, regardless of which flags are relevant. </a:t>
            </a:r>
          </a:p>
          <a:p>
            <a:r>
              <a:rPr lang="ro-RO"/>
              <a:t>the programmer decideS which flags to interpret and which to ignore, based on your knowledge of the type of operation performed.</a:t>
            </a:r>
          </a:p>
          <a:p>
            <a:pPr marL="0" indent="0">
              <a:buNone/>
            </a:pPr>
            <a:endParaRPr lang="ro-RO"/>
          </a:p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40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single operand in the MUL instruction is the multiplier. Table 7-2 shows the default multiplicand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product, depending on the size of the multiplier. Because the destination operand is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twice the size of the multiplicand and multiplier, overflow cannot occur.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 sets the Carry and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 flags if the upper half of the product is not equal to zero.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ordinarily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unsigned arithmetic, so we’ll focus on it here.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AX is multiplied by a 16-bit operand,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product is stored in the combined DX and AX registers.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high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bits of the product are stored in DX, and the low 16 bits are stored in AX. </a:t>
            </a:r>
            <a:endParaRPr lang="ro-RO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set</a:t>
            </a:r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DX is not equal to zero, which lets us know that the product will not fit into the lower half of</a:t>
            </a:r>
          </a:p>
          <a:p>
            <a:r>
              <a:rPr lang="ro-RO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implied destination operand.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reason for checking the Carry flag after executing MUL is to know whether the upper half of the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can safely be ignored.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33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277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604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732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30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749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168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96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63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82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049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12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4549D-7C9A-490F-B4D2-CD321CC07E48}" type="datetimeFigureOut">
              <a:rPr lang="ro-RO" smtClean="0"/>
              <a:t>31.01.2021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91B2-B292-40AD-A59D-8EB8D3990C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17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Seminar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b="1">
                <a:latin typeface="Palatino Linotype" panose="02040502050505030304" pitchFamily="18" charset="0"/>
              </a:rPr>
              <a:t>1. Multiplication and Division instructions for unsigned representation</a:t>
            </a:r>
          </a:p>
          <a:p>
            <a:pPr marL="0" indent="0">
              <a:buNone/>
            </a:pP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b="1">
                <a:latin typeface="Palatino Linotype" panose="02040502050505030304" pitchFamily="18" charset="0"/>
              </a:rPr>
              <a:t>2. </a:t>
            </a:r>
            <a:r>
              <a:rPr lang="en-US" sz="2400" b="1">
                <a:latin typeface="Palatino Linotype" panose="02040502050505030304" pitchFamily="18" charset="0"/>
              </a:rPr>
              <a:t>Signed conversions</a:t>
            </a: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b="1">
                <a:latin typeface="Palatino Linotype" panose="02040502050505030304" pitchFamily="18" charset="0"/>
              </a:rPr>
              <a:t>3. Multiplication and Division instructions for signed representation</a:t>
            </a:r>
          </a:p>
          <a:p>
            <a:pPr marL="0" indent="0">
              <a:buNone/>
            </a:pP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400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9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reg/mem32 =&gt; DIV reg/mem32 =&gt; EDX:EAX / reg/mem32 = EAX – quotient and EDX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631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000" i="1">
                <a:latin typeface="Palatino Linotype" panose="02040502050505030304" pitchFamily="18" charset="0"/>
              </a:rPr>
              <a:t>Eg. 1: m/n = &gt; 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 dw 32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n dd 11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eax, 0    ; eax=0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ax, [m]  ; 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edx, 0    ;edx:eax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div dword[n]  ;edx:eax/[n] = eax-cat, 			         ;edx,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i="1">
                <a:latin typeface="Palatino Linotype" panose="02040502050505030304" pitchFamily="18" charset="0"/>
              </a:rPr>
              <a:t>Eg. 2:  5/r =&gt; constant/doubleword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r dd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eax,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edx,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div dword[r]  ;edx:eax/[r] = eax-cat, edx- 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63102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 =&gt; byte/doubleword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a db 16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b  dd 3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eax, 0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 ; eax=[a]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edx, 0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dword[b]  ;eax – cat, edx avem rest 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 i="1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 c/d =&gt;word/doubleword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 dw 41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 dd 10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eax,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[c] ; eax = [c]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edx,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dword[d] ;eax – cat, edx, avem rest </a:t>
            </a:r>
          </a:p>
        </p:txBody>
      </p:sp>
    </p:spTree>
    <p:extLst>
      <p:ext uri="{BB962C8B-B14F-4D97-AF65-F5344CB8AC3E}">
        <p14:creationId xmlns:p14="http://schemas.microsoft.com/office/powerpoint/2010/main" val="421292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 1 in unsigned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A/B – C*2 + D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A BYTE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B WORD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C WORD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D - DOUBLEWORD</a:t>
            </a:r>
          </a:p>
        </p:txBody>
      </p:sp>
    </p:spTree>
    <p:extLst>
      <p:ext uri="{BB962C8B-B14F-4D97-AF65-F5344CB8AC3E}">
        <p14:creationId xmlns:p14="http://schemas.microsoft.com/office/powerpoint/2010/main" val="361540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ro-RO" b="1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Palatino Linotype" panose="02040502050505030304" pitchFamily="18" charset="0"/>
              </a:rPr>
              <a:t>Signed conversions</a:t>
            </a:r>
            <a:endParaRPr lang="ro-RO" b="1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endParaRPr lang="ro-RO" b="1">
              <a:latin typeface="Palatino Linotype" panose="02040502050505030304" pitchFamily="18" charset="0"/>
            </a:endParaRPr>
          </a:p>
          <a:p>
            <a:r>
              <a:rPr lang="ro-RO" sz="2200" b="1">
                <a:latin typeface="Palatino Linotype" panose="02040502050505030304" pitchFamily="18" charset="0"/>
              </a:rPr>
              <a:t>Extension from a smaller data type to a larger data type based on a sign bit</a:t>
            </a:r>
          </a:p>
          <a:p>
            <a:r>
              <a:rPr lang="ro-RO" sz="2200" b="1">
                <a:latin typeface="Palatino Linotype" panose="02040502050505030304" pitchFamily="18" charset="0"/>
              </a:rPr>
              <a:t>In sign representation, the most significat bit is sign bit</a:t>
            </a:r>
          </a:p>
          <a:p>
            <a:pPr marL="0" indent="0">
              <a:buNone/>
            </a:pPr>
            <a:endParaRPr lang="ro-RO" b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55" y="4727863"/>
            <a:ext cx="4400550" cy="9525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6" name="Rectangle 5"/>
          <p:cNvSpPr/>
          <p:nvPr/>
        </p:nvSpPr>
        <p:spPr>
          <a:xfrm>
            <a:off x="4461164" y="5015345"/>
            <a:ext cx="304800" cy="387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ight Arrow 7"/>
          <p:cNvSpPr/>
          <p:nvPr/>
        </p:nvSpPr>
        <p:spPr>
          <a:xfrm>
            <a:off x="3546764" y="5153891"/>
            <a:ext cx="914400" cy="249382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4400" y="4886037"/>
            <a:ext cx="100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>
                <a:latin typeface="Palatino Linotype" panose="02040502050505030304" pitchFamily="18" charset="0"/>
              </a:rPr>
              <a:t>Bit sign</a:t>
            </a:r>
          </a:p>
        </p:txBody>
      </p:sp>
    </p:spTree>
    <p:extLst>
      <p:ext uri="{BB962C8B-B14F-4D97-AF65-F5344CB8AC3E}">
        <p14:creationId xmlns:p14="http://schemas.microsoft.com/office/powerpoint/2010/main" val="149475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CBW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>
                <a:latin typeface="Palatino Linotype" panose="02040502050505030304" pitchFamily="18" charset="0"/>
              </a:rPr>
              <a:t>The instruction does not have any explicitly specified operands because it is always converting AL → AX </a:t>
            </a:r>
            <a:endParaRPr lang="ro-RO" sz="2200">
              <a:latin typeface="Palatino Linotype" panose="02040502050505030304" pitchFamily="18" charset="0"/>
            </a:endParaRPr>
          </a:p>
          <a:p>
            <a:pPr algn="just"/>
            <a:r>
              <a:rPr lang="ro-RO" sz="2200">
                <a:latin typeface="Palatino Linotype" panose="02040502050505030304" pitchFamily="18" charset="0"/>
              </a:rPr>
              <a:t>C</a:t>
            </a:r>
            <a:r>
              <a:rPr lang="en-US" sz="2200" err="1">
                <a:latin typeface="Palatino Linotype" panose="02040502050505030304" pitchFamily="18" charset="0"/>
              </a:rPr>
              <a:t>onverts</a:t>
            </a:r>
            <a:r>
              <a:rPr lang="en-US" sz="2200">
                <a:latin typeface="Palatino Linotype" panose="02040502050505030304" pitchFamily="18" charset="0"/>
              </a:rPr>
              <a:t> the byte AL to the word AX in the signed interpretation</a:t>
            </a:r>
            <a:endParaRPr lang="ro-RO" sz="2200">
              <a:latin typeface="Palatino Linotype" panose="02040502050505030304" pitchFamily="18" charset="0"/>
            </a:endParaRP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The conversion refers to the extension of the representation from 8 bits to 16 bits, by filling AH with the sign bit of AL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Eg1:</a:t>
            </a:r>
            <a:endParaRPr lang="en-US" sz="2200" b="1" i="1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mov AL, </a:t>
            </a:r>
            <a:r>
              <a:rPr lang="en-US" sz="2200">
                <a:latin typeface="Palatino Linotype" panose="02040502050505030304" pitchFamily="18" charset="0"/>
              </a:rPr>
              <a:t>01110111b </a:t>
            </a:r>
            <a:r>
              <a:rPr lang="ro-RO" sz="2200">
                <a:latin typeface="Palatino Linotype" panose="02040502050505030304" pitchFamily="18" charset="0"/>
              </a:rPr>
              <a:t>    </a:t>
            </a:r>
          </a:p>
          <a:p>
            <a:pPr marL="0" indent="0" algn="just">
              <a:buNone/>
            </a:pPr>
            <a:r>
              <a:rPr lang="en-US" sz="2200" err="1">
                <a:latin typeface="Palatino Linotype" panose="02040502050505030304" pitchFamily="18" charset="0"/>
              </a:rPr>
              <a:t>cbw</a:t>
            </a:r>
            <a:r>
              <a:rPr lang="en-US" sz="2200">
                <a:latin typeface="Palatino Linotype" panose="02040502050505030304" pitchFamily="18" charset="0"/>
              </a:rPr>
              <a:t> ;</a:t>
            </a:r>
            <a:r>
              <a:rPr lang="ro-RO" sz="2200">
                <a:latin typeface="Palatino Linotype" panose="02040502050505030304" pitchFamily="18" charset="0"/>
              </a:rPr>
              <a:t> </a:t>
            </a:r>
            <a:r>
              <a:rPr lang="en-US" sz="2200">
                <a:latin typeface="Palatino Linotype" panose="02040502050505030304" pitchFamily="18" charset="0"/>
              </a:rPr>
              <a:t>AX ← 00000000 01110111b</a:t>
            </a: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Eg2: </a:t>
            </a: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mov AL, </a:t>
            </a:r>
            <a:r>
              <a:rPr lang="en-US" sz="2200">
                <a:latin typeface="Palatino Linotype" panose="02040502050505030304" pitchFamily="18" charset="0"/>
              </a:rPr>
              <a:t>11110111b 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err="1">
                <a:latin typeface="Palatino Linotype" panose="02040502050505030304" pitchFamily="18" charset="0"/>
              </a:rPr>
              <a:t>cbw</a:t>
            </a:r>
            <a:r>
              <a:rPr lang="en-US" sz="2200">
                <a:latin typeface="Palatino Linotype" panose="02040502050505030304" pitchFamily="18" charset="0"/>
              </a:rPr>
              <a:t> ;</a:t>
            </a:r>
            <a:r>
              <a:rPr lang="ro-RO" sz="2200">
                <a:latin typeface="Palatino Linotype" panose="02040502050505030304" pitchFamily="18" charset="0"/>
              </a:rPr>
              <a:t>    </a:t>
            </a:r>
            <a:r>
              <a:rPr lang="en-US" sz="2200">
                <a:latin typeface="Palatino Linotype" panose="02040502050505030304" pitchFamily="18" charset="0"/>
              </a:rPr>
              <a:t>AX ← 11111111 11110111b</a:t>
            </a:r>
            <a:endParaRPr lang="ro-RO" sz="22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0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CWD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>
                <a:latin typeface="Palatino Linotype" panose="02040502050505030304" pitchFamily="18" charset="0"/>
              </a:rPr>
              <a:t>The instruction does not have any explicitly specified operands because it is always converting AX → DX:AX</a:t>
            </a:r>
            <a:endParaRPr lang="ro-RO" sz="2200">
              <a:latin typeface="Palatino Linotype" panose="02040502050505030304" pitchFamily="18" charset="0"/>
            </a:endParaRP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Converts the word AX to the </a:t>
            </a:r>
            <a:r>
              <a:rPr lang="en-US" sz="2200" err="1">
                <a:latin typeface="Palatino Linotype" panose="02040502050505030304" pitchFamily="18" charset="0"/>
              </a:rPr>
              <a:t>doubleword</a:t>
            </a:r>
            <a:r>
              <a:rPr lang="en-US" sz="2200">
                <a:latin typeface="Palatino Linotype" panose="02040502050505030304" pitchFamily="18" charset="0"/>
              </a:rPr>
              <a:t> DX:AX in the signed interpretation</a:t>
            </a: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The conversion refers to the extension of the representation from 16 bits to 32 bits, by filling DX with the sign bit of AX</a:t>
            </a: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Eg1.</a:t>
            </a: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mov ax, </a:t>
            </a:r>
            <a:r>
              <a:rPr lang="en-US" sz="2200">
                <a:latin typeface="Palatino Linotype" panose="02040502050505030304" pitchFamily="18" charset="0"/>
              </a:rPr>
              <a:t>00110011 11001100b </a:t>
            </a:r>
          </a:p>
          <a:p>
            <a:pPr marL="0" indent="0" algn="just">
              <a:buNone/>
            </a:pPr>
            <a:r>
              <a:rPr lang="en-US" sz="2200" err="1">
                <a:latin typeface="Palatino Linotype" panose="02040502050505030304" pitchFamily="18" charset="0"/>
              </a:rPr>
              <a:t>cwd</a:t>
            </a:r>
            <a:r>
              <a:rPr lang="en-US" sz="2200">
                <a:latin typeface="Palatino Linotype" panose="02040502050505030304" pitchFamily="18" charset="0"/>
              </a:rPr>
              <a:t> ;  DX:AX ← 00000000 00000000 00110011 11001100b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Eg2.</a:t>
            </a:r>
            <a:endParaRPr lang="en-US" sz="2200" b="1" i="1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mov ax, </a:t>
            </a:r>
            <a:r>
              <a:rPr lang="en-US" sz="2200">
                <a:latin typeface="Palatino Linotype" panose="02040502050505030304" pitchFamily="18" charset="0"/>
              </a:rPr>
              <a:t>10110011 11001100b 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cwd     ;</a:t>
            </a:r>
            <a:r>
              <a:rPr lang="en-US" sz="2200">
                <a:latin typeface="Palatino Linotype" panose="02040502050505030304" pitchFamily="18" charset="0"/>
              </a:rPr>
              <a:t> DX:AX ← 11111111 11111111 10110011 11001100b</a:t>
            </a:r>
          </a:p>
          <a:p>
            <a:pPr marL="0" indent="0" algn="just">
              <a:buNone/>
            </a:pPr>
            <a:endParaRPr lang="ro-RO" sz="22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9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CWDE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>
                <a:latin typeface="Palatino Linotype" panose="02040502050505030304" pitchFamily="18" charset="0"/>
              </a:rPr>
              <a:t>The instruction does not have any explicitly specified operands because it is always converting AX → EAX</a:t>
            </a: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Converts the word AX to the </a:t>
            </a:r>
            <a:r>
              <a:rPr lang="en-US" sz="2200" err="1">
                <a:latin typeface="Palatino Linotype" panose="02040502050505030304" pitchFamily="18" charset="0"/>
              </a:rPr>
              <a:t>doubleword</a:t>
            </a:r>
            <a:r>
              <a:rPr lang="en-US" sz="2200">
                <a:latin typeface="Palatino Linotype" panose="02040502050505030304" pitchFamily="18" charset="0"/>
              </a:rPr>
              <a:t> EAX in the signed interpretation</a:t>
            </a: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The conversion refers to the extension of the representation from 16 bits to 32 bits, by filling the high word of EAX with the sign bit of AX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Eg1:</a:t>
            </a: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 mov ax, </a:t>
            </a:r>
            <a:r>
              <a:rPr lang="en-US" sz="2200">
                <a:latin typeface="Palatino Linotype" panose="02040502050505030304" pitchFamily="18" charset="0"/>
              </a:rPr>
              <a:t>00110011 11001100b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 </a:t>
            </a:r>
            <a:r>
              <a:rPr lang="en-US" sz="2200" err="1">
                <a:latin typeface="Palatino Linotype" panose="02040502050505030304" pitchFamily="18" charset="0"/>
              </a:rPr>
              <a:t>cwde</a:t>
            </a:r>
            <a:r>
              <a:rPr lang="en-US" sz="2200">
                <a:latin typeface="Palatino Linotype" panose="02040502050505030304" pitchFamily="18" charset="0"/>
              </a:rPr>
              <a:t> ; </a:t>
            </a:r>
            <a:r>
              <a:rPr lang="ro-RO" sz="2200">
                <a:latin typeface="Palatino Linotype" panose="02040502050505030304" pitchFamily="18" charset="0"/>
              </a:rPr>
              <a:t>   </a:t>
            </a:r>
            <a:r>
              <a:rPr lang="en-US" sz="2200">
                <a:latin typeface="Palatino Linotype" panose="02040502050505030304" pitchFamily="18" charset="0"/>
              </a:rPr>
              <a:t>EAX ← 00000000 00000000 00110011 11001100b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b="1" i="1">
                <a:latin typeface="Palatino Linotype" panose="02040502050505030304" pitchFamily="18" charset="0"/>
              </a:rPr>
              <a:t>Eg2:</a:t>
            </a:r>
            <a:endParaRPr lang="en-US" sz="2200" b="1" i="1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>
                <a:latin typeface="Palatino Linotype" panose="02040502050505030304" pitchFamily="18" charset="0"/>
              </a:rPr>
              <a:t> </a:t>
            </a:r>
            <a:r>
              <a:rPr lang="ro-RO" sz="2200">
                <a:latin typeface="Palatino Linotype" panose="02040502050505030304" pitchFamily="18" charset="0"/>
              </a:rPr>
              <a:t>mov ax, </a:t>
            </a:r>
            <a:r>
              <a:rPr lang="en-US" sz="2200">
                <a:latin typeface="Palatino Linotype" panose="02040502050505030304" pitchFamily="18" charset="0"/>
              </a:rPr>
              <a:t>10110011 11001100b 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>
                <a:latin typeface="Palatino Linotype" panose="02040502050505030304" pitchFamily="18" charset="0"/>
              </a:rPr>
              <a:t> cwde    ;</a:t>
            </a:r>
            <a:r>
              <a:rPr lang="en-US" sz="2200">
                <a:latin typeface="Palatino Linotype" panose="02040502050505030304" pitchFamily="18" charset="0"/>
              </a:rPr>
              <a:t> EAX ← 11111111 11111111 10110011 11001100b</a:t>
            </a:r>
          </a:p>
          <a:p>
            <a:pPr marL="0" indent="0" algn="just">
              <a:buNone/>
            </a:pPr>
            <a:endParaRPr lang="ro-RO" sz="22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2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CDQ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>
                <a:latin typeface="Palatino Linotype" panose="02040502050505030304" pitchFamily="18" charset="0"/>
              </a:rPr>
              <a:t>The instruction does not have any explicitly specified operands because it is always converting EAX → EDX:EAX</a:t>
            </a:r>
            <a:endParaRPr lang="ro-RO" sz="2200">
              <a:latin typeface="Palatino Linotype" panose="02040502050505030304" pitchFamily="18" charset="0"/>
            </a:endParaRP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Converts the </a:t>
            </a:r>
            <a:r>
              <a:rPr lang="en-US" sz="2200" err="1">
                <a:latin typeface="Palatino Linotype" panose="02040502050505030304" pitchFamily="18" charset="0"/>
              </a:rPr>
              <a:t>doubleword</a:t>
            </a:r>
            <a:r>
              <a:rPr lang="en-US" sz="2200">
                <a:latin typeface="Palatino Linotype" panose="02040502050505030304" pitchFamily="18" charset="0"/>
              </a:rPr>
              <a:t> EAX to the qword EDX:EAX in the signed interpretation</a:t>
            </a:r>
            <a:endParaRPr lang="ro-RO" sz="2200">
              <a:latin typeface="Palatino Linotype" panose="02040502050505030304" pitchFamily="18" charset="0"/>
            </a:endParaRPr>
          </a:p>
          <a:p>
            <a:pPr algn="just"/>
            <a:r>
              <a:rPr lang="en-US" sz="2200">
                <a:latin typeface="Palatino Linotype" panose="02040502050505030304" pitchFamily="18" charset="0"/>
              </a:rPr>
              <a:t>The conversion refers to the extension of the representation from 32 bits to 64 bits, by filling EDX (the high </a:t>
            </a:r>
            <a:r>
              <a:rPr lang="en-US" sz="2200" err="1">
                <a:latin typeface="Palatino Linotype" panose="02040502050505030304" pitchFamily="18" charset="0"/>
              </a:rPr>
              <a:t>doubleword</a:t>
            </a:r>
            <a:r>
              <a:rPr lang="en-US" sz="2200">
                <a:latin typeface="Palatino Linotype" panose="02040502050505030304" pitchFamily="18" charset="0"/>
              </a:rPr>
              <a:t>) with the sign bit of EAX.</a:t>
            </a:r>
          </a:p>
          <a:p>
            <a:pPr marL="0" indent="0" algn="just">
              <a:buNone/>
            </a:pPr>
            <a:r>
              <a:rPr lang="ro-RO" sz="1600" b="1" i="1">
                <a:latin typeface="Palatino Linotype" panose="02040502050505030304" pitchFamily="18" charset="0"/>
              </a:rPr>
              <a:t>Eg1:</a:t>
            </a:r>
          </a:p>
          <a:p>
            <a:pPr marL="0" indent="0" algn="just">
              <a:buNone/>
            </a:pPr>
            <a:r>
              <a:rPr lang="ro-RO" sz="1600">
                <a:latin typeface="Palatino Linotype" panose="02040502050505030304" pitchFamily="18" charset="0"/>
              </a:rPr>
              <a:t>mov eax, </a:t>
            </a:r>
            <a:r>
              <a:rPr lang="en-US" sz="1600">
                <a:latin typeface="Palatino Linotype" panose="02040502050505030304" pitchFamily="18" charset="0"/>
              </a:rPr>
              <a:t>00110011 11001100 00110011 11001100b </a:t>
            </a:r>
          </a:p>
          <a:p>
            <a:pPr marL="0" indent="0" algn="just">
              <a:buNone/>
            </a:pPr>
            <a:r>
              <a:rPr lang="en-US" sz="1600" err="1">
                <a:latin typeface="Palatino Linotype" panose="02040502050505030304" pitchFamily="18" charset="0"/>
              </a:rPr>
              <a:t>cdq</a:t>
            </a:r>
            <a:r>
              <a:rPr lang="en-US" sz="1600">
                <a:latin typeface="Palatino Linotype" panose="02040502050505030304" pitchFamily="18" charset="0"/>
              </a:rPr>
              <a:t> ; </a:t>
            </a:r>
            <a:r>
              <a:rPr lang="ro-RO" sz="1600">
                <a:latin typeface="Palatino Linotype" panose="02040502050505030304" pitchFamily="18" charset="0"/>
              </a:rPr>
              <a:t> </a:t>
            </a:r>
            <a:r>
              <a:rPr lang="en-US" sz="1600">
                <a:latin typeface="Palatino Linotype" panose="02040502050505030304" pitchFamily="18" charset="0"/>
              </a:rPr>
              <a:t>EDX:EAX ← 00000000 00000000 00000000 00000000 00110011 11001100 00110011 11001100b</a:t>
            </a:r>
            <a:endParaRPr lang="ro-RO" sz="16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1600" b="1" i="1">
                <a:latin typeface="Palatino Linotype" panose="02040502050505030304" pitchFamily="18" charset="0"/>
              </a:rPr>
              <a:t>Eg2:</a:t>
            </a:r>
            <a:endParaRPr lang="en-US" sz="1600" b="1" i="1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600">
                <a:latin typeface="Palatino Linotype" panose="02040502050505030304" pitchFamily="18" charset="0"/>
              </a:rPr>
              <a:t> </a:t>
            </a:r>
            <a:r>
              <a:rPr lang="ro-RO" sz="1600">
                <a:latin typeface="Palatino Linotype" panose="02040502050505030304" pitchFamily="18" charset="0"/>
              </a:rPr>
              <a:t>mov eax, </a:t>
            </a:r>
            <a:r>
              <a:rPr lang="en-US" sz="1600">
                <a:latin typeface="Palatino Linotype" panose="02040502050505030304" pitchFamily="18" charset="0"/>
              </a:rPr>
              <a:t>10110011 11001100 10110011 11001100b </a:t>
            </a:r>
            <a:endParaRPr lang="ro-RO" sz="160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1600">
                <a:latin typeface="Palatino Linotype" panose="02040502050505030304" pitchFamily="18" charset="0"/>
              </a:rPr>
              <a:t>cdq    ;</a:t>
            </a:r>
            <a:r>
              <a:rPr lang="en-US" sz="1600">
                <a:latin typeface="Palatino Linotype" panose="02040502050505030304" pitchFamily="18" charset="0"/>
              </a:rPr>
              <a:t>EDX:EAX ← 11111111 11111111 11111111 11111111 10110011 11001100 10110011 11001100b</a:t>
            </a:r>
          </a:p>
          <a:p>
            <a:pPr marL="0" indent="0" algn="just">
              <a:buNone/>
            </a:pPr>
            <a:endParaRPr lang="ro-RO" sz="22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ro-RO" sz="3200" b="1">
                <a:latin typeface="Palatino Linotype" panose="02040502050505030304" pitchFamily="18" charset="0"/>
              </a:rPr>
              <a:t>Multiplication and Division instructions for signed representation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o-RO" b="1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ro-RO" b="1">
                <a:latin typeface="Palatino Linotype" panose="02040502050505030304" pitchFamily="18" charset="0"/>
              </a:rPr>
              <a:t>signed representation  </a:t>
            </a:r>
          </a:p>
          <a:p>
            <a:pPr marL="0" indent="0" algn="ctr">
              <a:buNone/>
            </a:pPr>
            <a:r>
              <a:rPr lang="ro-RO" b="1">
                <a:latin typeface="Palatino Linotype" panose="02040502050505030304" pitchFamily="18" charset="0"/>
              </a:rPr>
              <a:t>contains both positive and negative numbers</a:t>
            </a:r>
            <a:endParaRPr lang="ro-R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43" y="3354387"/>
            <a:ext cx="6869113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Multiplication Instruction</a:t>
            </a:r>
            <a:br>
              <a:rPr lang="ro-RO" sz="3200" b="1">
                <a:latin typeface="Palatino Linotype" panose="02040502050505030304" pitchFamily="18" charset="0"/>
              </a:rPr>
            </a:br>
            <a:r>
              <a:rPr lang="ro-RO" sz="3200">
                <a:latin typeface="Palatino Linotype" panose="02040502050505030304" pitchFamily="18" charset="0"/>
              </a:rPr>
              <a:t>(for signed 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Syntax: </a:t>
            </a:r>
            <a:r>
              <a:rPr lang="ro-RO" sz="2400" b="1">
                <a:latin typeface="Palatino Linotype" panose="02040502050505030304" pitchFamily="18" charset="0"/>
              </a:rPr>
              <a:t>IMUL 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lnSpc>
                <a:spcPct val="150000"/>
              </a:lnSpc>
              <a:buNone/>
            </a:pPr>
            <a:endParaRPr lang="ro-RO" sz="2400">
              <a:latin typeface="Palatino Linotype" panose="02040502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The MUL is realized different accordind to the explicit operand: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reg/mem8 =&gt; </a:t>
            </a:r>
            <a:r>
              <a:rPr lang="ro-RO" sz="2400" b="1">
                <a:latin typeface="Palatino Linotype" panose="02040502050505030304" pitchFamily="18" charset="0"/>
              </a:rPr>
              <a:t>IMUL </a:t>
            </a:r>
            <a:r>
              <a:rPr lang="ro-RO" sz="2400" b="1" i="1">
                <a:latin typeface="Palatino Linotype" panose="02040502050505030304" pitchFamily="18" charset="0"/>
              </a:rPr>
              <a:t>reg/mem8</a:t>
            </a:r>
            <a:r>
              <a:rPr lang="ro-RO" sz="2400" i="1">
                <a:latin typeface="Palatino Linotype" panose="02040502050505030304" pitchFamily="18" charset="0"/>
              </a:rPr>
              <a:t> =&gt; AL * reg/mem8  = 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reg/mem16 =&gt; </a:t>
            </a:r>
            <a:r>
              <a:rPr lang="ro-RO" sz="2400" b="1">
                <a:latin typeface="Palatino Linotype" panose="02040502050505030304" pitchFamily="18" charset="0"/>
              </a:rPr>
              <a:t>IMUL </a:t>
            </a:r>
            <a:r>
              <a:rPr lang="ro-RO" sz="2400" b="1" i="1">
                <a:latin typeface="Palatino Linotype" panose="02040502050505030304" pitchFamily="18" charset="0"/>
              </a:rPr>
              <a:t>reg/mem16 </a:t>
            </a:r>
            <a:r>
              <a:rPr lang="ro-RO" sz="2400" i="1">
                <a:latin typeface="Palatino Linotype" panose="02040502050505030304" pitchFamily="18" charset="0"/>
              </a:rPr>
              <a:t>=&gt; AX * reg/mem16 = DX:AX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reg/mem32 =&gt; </a:t>
            </a:r>
            <a:r>
              <a:rPr lang="ro-RO" sz="2400" b="1">
                <a:latin typeface="Palatino Linotype" panose="02040502050505030304" pitchFamily="18" charset="0"/>
              </a:rPr>
              <a:t>IMUL </a:t>
            </a:r>
            <a:r>
              <a:rPr lang="ro-RO" sz="2400" b="1" i="1">
                <a:latin typeface="Palatino Linotype" panose="02040502050505030304" pitchFamily="18" charset="0"/>
              </a:rPr>
              <a:t>reg/mem32 </a:t>
            </a:r>
            <a:r>
              <a:rPr lang="ro-RO" sz="2400" i="1">
                <a:latin typeface="Palatino Linotype" panose="02040502050505030304" pitchFamily="18" charset="0"/>
              </a:rPr>
              <a:t>=&gt; EAX * reg/mem32 = EDX:EAX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62" y="204788"/>
            <a:ext cx="5248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reg/mem8 =&gt; IMUL reg/mem8 =&gt; AL * reg/mem8  = AX</a:t>
            </a:r>
            <a:endParaRPr lang="ro-RO" sz="2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o-RO" sz="2400" i="1">
                <a:latin typeface="Palatino Linotype" panose="02040502050505030304" pitchFamily="18" charset="0"/>
              </a:rPr>
              <a:t>Eg 1:      -3*4 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-3 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bl, 4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imul bl      ;al*bl = ax </a:t>
            </a:r>
          </a:p>
          <a:p>
            <a:pPr marL="0" indent="0">
              <a:buNone/>
            </a:pPr>
            <a:endParaRPr lang="ro-RO" sz="2400" i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Eg 2:       c*(-4), c byte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al, -4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imul byte [c]    ;al*[c]=ax</a:t>
            </a: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al, [c]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bl, -4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imul bl;     al*bl=ax</a:t>
            </a:r>
            <a:endParaRPr lang="ro-RO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o-RO" sz="2400" i="1">
                <a:latin typeface="Palatino Linotype" panose="02040502050505030304" pitchFamily="18" charset="0"/>
              </a:rPr>
              <a:t>Eg. 3       a*b, a, b bytes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a db -2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b db -5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imul byte[b]    ; al*[b] = ax </a:t>
            </a: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     or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bl, [b]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imul bl    ; al*bl = ax </a:t>
            </a:r>
          </a:p>
          <a:p>
            <a:pPr marL="0" indent="0">
              <a:buNone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27236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ro-RO" sz="3200" b="1">
                <a:latin typeface="Palatino Linotype" panose="02040502050505030304" pitchFamily="18" charset="0"/>
              </a:rPr>
              <a:t>Multiplication and Division instructions for unsigned representation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o-RO" b="1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ro-RO" b="1">
                <a:latin typeface="Palatino Linotype" panose="02040502050505030304" pitchFamily="18" charset="0"/>
              </a:rPr>
              <a:t>Unsigned representation – contains natural numbers</a:t>
            </a:r>
            <a:br>
              <a:rPr lang="ro-RO" b="1">
                <a:latin typeface="Palatino Linotype" panose="02040502050505030304" pitchFamily="18" charset="0"/>
              </a:rPr>
            </a:br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3429000"/>
            <a:ext cx="6610350" cy="23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reg/mem16 =&gt; IMUL reg/mem16 =&gt; AX * reg/mem16  = DX:AX</a:t>
            </a:r>
            <a:endParaRPr lang="ro-RO" sz="2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63567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 1:      -3*(-5) 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ax, -3 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bx, -5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imul bx    ;ax*bx = dx:ax </a:t>
            </a:r>
          </a:p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 2:       c*(-4), c word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ax, -4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imul word [c]    ;ax*[c]=dx:ax</a:t>
            </a:r>
          </a:p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ax, [c]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bx, -4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imul bx;     ax*bx=dx:ax</a:t>
            </a:r>
            <a:endParaRPr lang="ro-RO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     </a:t>
            </a:r>
            <a:r>
              <a:rPr lang="en-US" sz="2200" i="1">
                <a:latin typeface="Palatino Linotype" panose="02040502050505030304" pitchFamily="18" charset="0"/>
              </a:rPr>
              <a:t>m*n, m, n word </a:t>
            </a:r>
            <a:endParaRPr lang="ro-RO" sz="2200" i="1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m dw -6</a:t>
            </a: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n dw 7</a:t>
            </a:r>
            <a:endParaRPr lang="en-US" sz="2200" i="1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mov</a:t>
            </a:r>
            <a:r>
              <a:rPr lang="en-US" sz="2200">
                <a:latin typeface="Palatino Linotype" panose="02040502050505030304" pitchFamily="18" charset="0"/>
              </a:rPr>
              <a:t> ax,  [m]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</a:t>
            </a:r>
            <a:r>
              <a:rPr lang="en-US" sz="2200" err="1">
                <a:latin typeface="Palatino Linotype" panose="02040502050505030304" pitchFamily="18" charset="0"/>
              </a:rPr>
              <a:t>ul</a:t>
            </a:r>
            <a:r>
              <a:rPr lang="ro-RO" sz="2200">
                <a:latin typeface="Palatino Linotype" panose="02040502050505030304" pitchFamily="18" charset="0"/>
              </a:rPr>
              <a:t> </a:t>
            </a:r>
            <a:r>
              <a:rPr lang="en-US" sz="2200">
                <a:latin typeface="Palatino Linotype" panose="02040502050505030304" pitchFamily="18" charset="0"/>
              </a:rPr>
              <a:t>word[n] ; 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m</a:t>
            </a:r>
            <a:r>
              <a:rPr lang="ro-RO" sz="2200">
                <a:latin typeface="Palatino Linotype" panose="02040502050505030304" pitchFamily="18" charset="0"/>
              </a:rPr>
              <a:t>]</a:t>
            </a:r>
            <a:r>
              <a:rPr lang="en-US" sz="2200">
                <a:latin typeface="Palatino Linotype" panose="02040502050505030304" pitchFamily="18" charset="0"/>
              </a:rPr>
              <a:t>*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n</a:t>
            </a:r>
            <a:r>
              <a:rPr lang="ro-RO" sz="2200">
                <a:latin typeface="Palatino Linotype" panose="02040502050505030304" pitchFamily="18" charset="0"/>
              </a:rPr>
              <a:t>]=a</a:t>
            </a:r>
            <a:r>
              <a:rPr lang="en-US" sz="2200">
                <a:latin typeface="Palatino Linotype" panose="02040502050505030304" pitchFamily="18" charset="0"/>
              </a:rPr>
              <a:t>x:ax </a:t>
            </a:r>
          </a:p>
          <a:p>
            <a:pPr marL="0" indent="0" fontAlgn="base">
              <a:buNone/>
            </a:pPr>
            <a:r>
              <a:rPr lang="en-US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4:      </a:t>
            </a:r>
            <a:r>
              <a:rPr lang="en-US" sz="2200" i="1">
                <a:latin typeface="Palatino Linotype" panose="02040502050505030304" pitchFamily="18" charset="0"/>
              </a:rPr>
              <a:t>p*r, p</a:t>
            </a:r>
            <a:r>
              <a:rPr lang="ro-RO" sz="2200" i="1">
                <a:latin typeface="Palatino Linotype" panose="02040502050505030304" pitchFamily="18" charset="0"/>
              </a:rPr>
              <a:t>-</a:t>
            </a:r>
            <a:r>
              <a:rPr lang="en-US" sz="2200" i="1">
                <a:latin typeface="Palatino Linotype" panose="02040502050505030304" pitchFamily="18" charset="0"/>
              </a:rPr>
              <a:t>byte, r</a:t>
            </a:r>
            <a:r>
              <a:rPr lang="ro-RO" sz="2200" i="1">
                <a:latin typeface="Palatino Linotype" panose="02040502050505030304" pitchFamily="18" charset="0"/>
              </a:rPr>
              <a:t>-</a:t>
            </a:r>
            <a:r>
              <a:rPr lang="en-US" sz="2200" i="1">
                <a:latin typeface="Palatino Linotype" panose="02040502050505030304" pitchFamily="18" charset="0"/>
              </a:rPr>
              <a:t>word </a:t>
            </a: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mov</a:t>
            </a:r>
            <a:r>
              <a:rPr lang="en-US" sz="2200">
                <a:latin typeface="Palatino Linotype" panose="02040502050505030304" pitchFamily="18" charset="0"/>
              </a:rPr>
              <a:t> al, [p]</a:t>
            </a:r>
            <a:endParaRPr lang="ro-RO" sz="220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CBW    ;ax = [p]</a:t>
            </a:r>
            <a:r>
              <a:rPr lang="en-US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</a:t>
            </a:r>
            <a:r>
              <a:rPr lang="en-US" sz="2200" err="1">
                <a:latin typeface="Palatino Linotype" panose="02040502050505030304" pitchFamily="18" charset="0"/>
              </a:rPr>
              <a:t>mul</a:t>
            </a:r>
            <a:r>
              <a:rPr lang="en-US" sz="2200">
                <a:latin typeface="Palatino Linotype" panose="02040502050505030304" pitchFamily="18" charset="0"/>
              </a:rPr>
              <a:t> word[r] ; 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p</a:t>
            </a:r>
            <a:r>
              <a:rPr lang="ro-RO" sz="2200">
                <a:latin typeface="Palatino Linotype" panose="02040502050505030304" pitchFamily="18" charset="0"/>
              </a:rPr>
              <a:t>]</a:t>
            </a:r>
            <a:r>
              <a:rPr lang="en-US" sz="2200">
                <a:latin typeface="Palatino Linotype" panose="02040502050505030304" pitchFamily="18" charset="0"/>
              </a:rPr>
              <a:t>*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r</a:t>
            </a:r>
            <a:r>
              <a:rPr lang="ro-RO" sz="2200">
                <a:latin typeface="Palatino Linotype" panose="02040502050505030304" pitchFamily="18" charset="0"/>
              </a:rPr>
              <a:t>]=</a:t>
            </a:r>
            <a:r>
              <a:rPr lang="en-US" sz="2200" err="1">
                <a:latin typeface="Palatino Linotype" panose="02040502050505030304" pitchFamily="18" charset="0"/>
              </a:rPr>
              <a:t>dx:ax</a:t>
            </a:r>
            <a:r>
              <a:rPr lang="en-US" sz="2200">
                <a:latin typeface="Palatino Linotype" panose="0204050205050503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2182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>
                <a:latin typeface="Palatino Linotype" panose="02040502050505030304" pitchFamily="18" charset="0"/>
              </a:rPr>
              <a:t>Examples: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reg/mem32 =&gt; IMUL reg/mem32 =&gt; EAX * reg/mem32 = EDX:EAX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    e*f, e, f doubleword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[e]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imul dword[f]  ; edx:eax=e*f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   g*h, g-byte, h-doubleword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al, [g]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CBW    ; AX= [g]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CWDE   ;  EAX= [g]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imul dword[h]    ;edx:eax=rez g*h 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    2*f, e, f doubleword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2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imul dword[f]  ; edx:eax=2*f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4:     i*j, i-word, j-doubleword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ax, [i]  ;AX=[i]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CWDE    ;EAX=[i]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imul dword[j]    ;edx:eax=i*j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85700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Division Instruction</a:t>
            </a:r>
            <a:br>
              <a:rPr lang="ro-RO" sz="3200" b="1">
                <a:latin typeface="Palatino Linotype" panose="02040502050505030304" pitchFamily="18" charset="0"/>
              </a:rPr>
            </a:br>
            <a:r>
              <a:rPr lang="ro-RO" sz="3200">
                <a:latin typeface="Palatino Linotype" panose="02040502050505030304" pitchFamily="18" charset="0"/>
              </a:rPr>
              <a:t>(for signed representation)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Syntax: </a:t>
            </a:r>
            <a:r>
              <a:rPr lang="ro-RO" sz="2400" b="1">
                <a:latin typeface="Palatino Linotype" panose="02040502050505030304" pitchFamily="18" charset="0"/>
              </a:rPr>
              <a:t>IDIV op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buNone/>
            </a:pPr>
            <a:endParaRPr lang="ro-RO" sz="24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The DIV is realized different according to the explicit operand: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reg/mem8 =&gt; </a:t>
            </a:r>
            <a:r>
              <a:rPr lang="ro-RO" sz="2400" b="1">
                <a:latin typeface="Palatino Linotype" panose="02040502050505030304" pitchFamily="18" charset="0"/>
              </a:rPr>
              <a:t>IDIV reg/mem8 </a:t>
            </a:r>
            <a:r>
              <a:rPr lang="ro-RO" sz="2400">
                <a:latin typeface="Palatino Linotype" panose="02040502050505030304" pitchFamily="18" charset="0"/>
              </a:rPr>
              <a:t>=&gt; AX / reg/mem8  = AL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and AH – remainder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reg/mem16 =&gt; </a:t>
            </a:r>
            <a:r>
              <a:rPr lang="ro-RO" sz="2400" b="1">
                <a:latin typeface="Palatino Linotype" panose="02040502050505030304" pitchFamily="18" charset="0"/>
              </a:rPr>
              <a:t>IDIV reg/mem16 </a:t>
            </a:r>
            <a:r>
              <a:rPr lang="ro-RO" sz="2400">
                <a:latin typeface="Palatino Linotype" panose="02040502050505030304" pitchFamily="18" charset="0"/>
              </a:rPr>
              <a:t>=&gt; DX:AX / reg/mem16 = AX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            and DX – remainder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reg/mem32 =&gt; </a:t>
            </a:r>
            <a:r>
              <a:rPr lang="ro-RO" sz="2400" b="1">
                <a:latin typeface="Palatino Linotype" panose="02040502050505030304" pitchFamily="18" charset="0"/>
              </a:rPr>
              <a:t>IDIV reg/mem32 </a:t>
            </a:r>
            <a:r>
              <a:rPr lang="ro-RO" sz="2400">
                <a:latin typeface="Palatino Linotype" panose="02040502050505030304" pitchFamily="18" charset="0"/>
              </a:rPr>
              <a:t>=&gt; EDX:EAX / reg/mem32 = EAX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                 and EDX – remainder</a:t>
            </a:r>
          </a:p>
          <a:p>
            <a:pPr marL="0" indent="0">
              <a:buNone/>
            </a:pPr>
            <a:endParaRPr lang="ro-RO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65125"/>
            <a:ext cx="5362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6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reg/mem8 =&gt; IDIV reg/mem8 =&gt; AX / reg/mem8  = AL – quotient and AH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m/n = &gt; word/byte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 dw -31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n db 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byte[n]  ;ax/[n] = al-cat, 			         ;ah –rest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-5/r =&gt; constant/byte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r db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-5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byte[r]  ;ax/[r] = al-cat, ah-rest</a:t>
            </a:r>
          </a:p>
          <a:p>
            <a:pPr marL="0" indent="0">
              <a:buNone/>
            </a:pPr>
            <a:endParaRPr lang="ro-RO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 =&gt; byte/byte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a db -20 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b db 6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cbw    ;ax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bl, [b]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idiv bl   ;   ax / bl = a/b = al cat,       				; ah-rest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;sau idiv byte[b]</a:t>
            </a:r>
          </a:p>
        </p:txBody>
      </p:sp>
    </p:spTree>
    <p:extLst>
      <p:ext uri="{BB962C8B-B14F-4D97-AF65-F5344CB8AC3E}">
        <p14:creationId xmlns:p14="http://schemas.microsoft.com/office/powerpoint/2010/main" val="395124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reg/mem16 =&gt; IDIV reg/mem16 =&gt; DX:AX / reg/mem16 = AX – quotient and DX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m/n = &gt; word/word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 dw 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n dw -10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CWD     ;dx:ax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word[n]  ;dx:ax/[n] = ax-cat, 			         ;dx,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5/r =&gt; constant/word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r dw -4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CWD   ; dx:ax =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word[r]  ;dx:ax/[r] = ax-cat, 			                          ;dx, 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 =&gt; byte/word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a db -20 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b dw 6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CBW    ;ax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CWD   ;dx:ax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bx, [b]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idiv bx   ;   dx:ax / bx = a/b = ax cat,       				;   dx rest</a:t>
            </a:r>
          </a:p>
        </p:txBody>
      </p:sp>
    </p:spTree>
    <p:extLst>
      <p:ext uri="{BB962C8B-B14F-4D97-AF65-F5344CB8AC3E}">
        <p14:creationId xmlns:p14="http://schemas.microsoft.com/office/powerpoint/2010/main" val="391726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reg/mem32 =&gt; IDIV reg/mem32 =&gt; EDX:EAX / reg/mem32 = EAX – quotient and EDX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631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000" i="1">
                <a:latin typeface="Palatino Linotype" panose="02040502050505030304" pitchFamily="18" charset="0"/>
              </a:rPr>
              <a:t>Eg. 1: m/n = &gt; 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 dw -32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n dd 11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CWDE       ; 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CDQ          ;edx:eax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idiv dword[n]  ;edx:eax/[n] = eax-cat, 			         ;edx,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i="1">
                <a:latin typeface="Palatino Linotype" panose="02040502050505030304" pitchFamily="18" charset="0"/>
              </a:rPr>
              <a:t>Eg. 2:  5/r =&gt; constant/doubleword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r dd -3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mov eax,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CDQ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>
                <a:latin typeface="Palatino Linotype" panose="02040502050505030304" pitchFamily="18" charset="0"/>
              </a:rPr>
              <a:t>idiv dword[r]  ;edx:eax/[r] = eax-cat, edx, 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6310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 =&gt; byte/doubleword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a db 16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b  dd -3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 ; al=[a]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CBW   ;ax = [a]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CWDE  ;eax =[a]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CDQ   ;edx:eax = [a]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dword[b]  ;eax – cat, edx, avem rest 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 i="1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 c/d =&gt;word/doubleword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 dw 41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 dd -10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[c] ; ax = [c]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CWDE  ;eax =[c]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CDQ   ;edx:eax = [c]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idiv dword[d]  ;eax – cat, edx, avem rest </a:t>
            </a:r>
          </a:p>
        </p:txBody>
      </p:sp>
    </p:spTree>
    <p:extLst>
      <p:ext uri="{BB962C8B-B14F-4D97-AF65-F5344CB8AC3E}">
        <p14:creationId xmlns:p14="http://schemas.microsoft.com/office/powerpoint/2010/main" val="404714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 2 in signed representation</a:t>
            </a:r>
            <a:endParaRPr lang="ro-RO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10/B + A*2 - D/C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A BYTE   10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B WORD  -2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C DOUBLEWORD  -3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D  DOUBLEWORD  -10</a:t>
            </a:r>
          </a:p>
        </p:txBody>
      </p:sp>
    </p:spTree>
    <p:extLst>
      <p:ext uri="{BB962C8B-B14F-4D97-AF65-F5344CB8AC3E}">
        <p14:creationId xmlns:p14="http://schemas.microsoft.com/office/powerpoint/2010/main" val="79726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Multiplication Instruction</a:t>
            </a:r>
            <a:br>
              <a:rPr lang="ro-RO" sz="3200" b="1">
                <a:latin typeface="Palatino Linotype" panose="02040502050505030304" pitchFamily="18" charset="0"/>
              </a:rPr>
            </a:br>
            <a:r>
              <a:rPr lang="ro-RO" sz="3200">
                <a:latin typeface="Palatino Linotype" panose="02040502050505030304" pitchFamily="18" charset="0"/>
              </a:rPr>
              <a:t>(for unsigned 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Syntax: </a:t>
            </a:r>
            <a:r>
              <a:rPr lang="ro-RO" sz="2400" b="1">
                <a:latin typeface="Palatino Linotype" panose="02040502050505030304" pitchFamily="18" charset="0"/>
              </a:rPr>
              <a:t>MUL 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lnSpc>
                <a:spcPct val="150000"/>
              </a:lnSpc>
              <a:buNone/>
            </a:pPr>
            <a:endParaRPr lang="ro-RO" sz="2400">
              <a:latin typeface="Palatino Linotype" panose="02040502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The MUL is realized different accordind to the explicit operand: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reg/mem8 =&gt; </a:t>
            </a:r>
            <a:r>
              <a:rPr lang="ro-RO" sz="2400" b="1">
                <a:latin typeface="Palatino Linotype" panose="02040502050505030304" pitchFamily="18" charset="0"/>
              </a:rPr>
              <a:t>MUL </a:t>
            </a:r>
            <a:r>
              <a:rPr lang="ro-RO" sz="2400" b="1" i="1">
                <a:latin typeface="Palatino Linotype" panose="02040502050505030304" pitchFamily="18" charset="0"/>
              </a:rPr>
              <a:t>reg/mem8</a:t>
            </a:r>
            <a:r>
              <a:rPr lang="ro-RO" sz="2400" i="1">
                <a:latin typeface="Palatino Linotype" panose="02040502050505030304" pitchFamily="18" charset="0"/>
              </a:rPr>
              <a:t> =&gt; AL * reg/mem8  = 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reg/mem16 =&gt; </a:t>
            </a:r>
            <a:r>
              <a:rPr lang="ro-RO" sz="2400" b="1">
                <a:latin typeface="Palatino Linotype" panose="02040502050505030304" pitchFamily="18" charset="0"/>
              </a:rPr>
              <a:t>MUL </a:t>
            </a:r>
            <a:r>
              <a:rPr lang="ro-RO" sz="2400" b="1" i="1">
                <a:latin typeface="Palatino Linotype" panose="02040502050505030304" pitchFamily="18" charset="0"/>
              </a:rPr>
              <a:t>reg/mem16 </a:t>
            </a:r>
            <a:r>
              <a:rPr lang="ro-RO" sz="2400" i="1">
                <a:latin typeface="Palatino Linotype" panose="02040502050505030304" pitchFamily="18" charset="0"/>
              </a:rPr>
              <a:t>=&gt; AX * reg/mem16 = DX:AX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>
                <a:latin typeface="Palatino Linotype" panose="02040502050505030304" pitchFamily="18" charset="0"/>
              </a:rPr>
              <a:t>op is </a:t>
            </a:r>
            <a:r>
              <a:rPr lang="ro-RO" sz="2400" i="1">
                <a:latin typeface="Palatino Linotype" panose="02040502050505030304" pitchFamily="18" charset="0"/>
              </a:rPr>
              <a:t>reg/mem32 =&gt; </a:t>
            </a:r>
            <a:r>
              <a:rPr lang="ro-RO" sz="2400" b="1">
                <a:latin typeface="Palatino Linotype" panose="02040502050505030304" pitchFamily="18" charset="0"/>
              </a:rPr>
              <a:t>MUL </a:t>
            </a:r>
            <a:r>
              <a:rPr lang="ro-RO" sz="2400" b="1" i="1">
                <a:latin typeface="Palatino Linotype" panose="02040502050505030304" pitchFamily="18" charset="0"/>
              </a:rPr>
              <a:t>reg/mem32 </a:t>
            </a:r>
            <a:r>
              <a:rPr lang="ro-RO" sz="2400" i="1">
                <a:latin typeface="Palatino Linotype" panose="02040502050505030304" pitchFamily="18" charset="0"/>
              </a:rPr>
              <a:t>=&gt; EAX * reg/mem32 = EDX:EAX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62" y="204788"/>
            <a:ext cx="5248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13" y="307616"/>
            <a:ext cx="10515600" cy="1325563"/>
          </a:xfrm>
        </p:spPr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reg/mem8 =&gt; MUL reg/mem8 =&gt; AL * reg/mem8  = AX</a:t>
            </a:r>
            <a:endParaRPr lang="ro-RO" sz="2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o-RO" sz="2400" i="1">
                <a:latin typeface="Palatino Linotype" panose="02040502050505030304" pitchFamily="18" charset="0"/>
              </a:rPr>
              <a:t>Eg 1:      3*4 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3 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bl, 4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mul bl      ;al*bl = ax </a:t>
            </a:r>
          </a:p>
          <a:p>
            <a:pPr marL="0" indent="0">
              <a:buNone/>
            </a:pPr>
            <a:endParaRPr lang="ro-RO" sz="2400" i="1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Eg 2:       c*4, c byte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al, 4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mul byte [c]    ;al*[c]=ax</a:t>
            </a: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al, [c]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mov bl, 4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mul bl;     al*bl=ax</a:t>
            </a:r>
            <a:endParaRPr lang="ro-RO" sz="2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o-RO" sz="2400" i="1">
                <a:latin typeface="Palatino Linotype" panose="02040502050505030304" pitchFamily="18" charset="0"/>
              </a:rPr>
              <a:t>Eg. 3       a*b, a, b bytes </a:t>
            </a:r>
          </a:p>
          <a:p>
            <a:pPr marL="0" indent="0" fontAlgn="base">
              <a:buNone/>
            </a:pPr>
            <a:endParaRPr lang="ro-RO" sz="240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mul byte[b]    ; al*[b] = ax </a:t>
            </a:r>
          </a:p>
          <a:p>
            <a:pPr marL="0" indent="0">
              <a:buNone/>
            </a:pPr>
            <a:r>
              <a:rPr lang="ro-RO" sz="2400" i="1">
                <a:latin typeface="Palatino Linotype" panose="02040502050505030304" pitchFamily="18" charset="0"/>
              </a:rPr>
              <a:t>     or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mov bl, [b]</a:t>
            </a:r>
          </a:p>
          <a:p>
            <a:pPr marL="0" indent="0" fontAlgn="base">
              <a:buNone/>
            </a:pPr>
            <a:r>
              <a:rPr lang="ro-RO" sz="2400">
                <a:latin typeface="Palatino Linotype" panose="02040502050505030304" pitchFamily="18" charset="0"/>
              </a:rPr>
              <a:t>mul bl    ; al*bl = ax </a:t>
            </a:r>
          </a:p>
          <a:p>
            <a:pPr marL="0" indent="0">
              <a:buNone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22819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reg/mem16 =&gt; MUL reg/mem16 =&gt; AX * reg/mem16  = DX:AX</a:t>
            </a:r>
            <a:endParaRPr lang="ro-RO" sz="24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 1:      3*5 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ax, 3 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bx, 5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mul bx    ;ax*bx = dx:ax </a:t>
            </a:r>
          </a:p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 2:       c*4, c word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ax, 4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mul word [c]    ;ax*[c]=dx:ax</a:t>
            </a:r>
          </a:p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ax, [c]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bx, 4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mul bx;     ax*bx=dx:ax</a:t>
            </a:r>
            <a:endParaRPr lang="ro-RO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     </a:t>
            </a:r>
            <a:r>
              <a:rPr lang="en-US" sz="2200" i="1">
                <a:latin typeface="Palatino Linotype" panose="02040502050505030304" pitchFamily="18" charset="0"/>
              </a:rPr>
              <a:t>m*n, m, n word </a:t>
            </a: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mov</a:t>
            </a:r>
            <a:r>
              <a:rPr lang="en-US" sz="2200">
                <a:latin typeface="Palatino Linotype" panose="02040502050505030304" pitchFamily="18" charset="0"/>
              </a:rPr>
              <a:t> ax,  [m] </a:t>
            </a:r>
          </a:p>
          <a:p>
            <a:pPr marL="0" indent="0" fontAlgn="base">
              <a:buNone/>
            </a:pPr>
            <a:r>
              <a:rPr lang="ro-RO" sz="2200" err="1">
                <a:latin typeface="Palatino Linotype" panose="02040502050505030304" pitchFamily="18" charset="0"/>
              </a:rPr>
              <a:t>m</a:t>
            </a:r>
            <a:r>
              <a:rPr lang="en-US" sz="2200" err="1">
                <a:latin typeface="Palatino Linotype" panose="02040502050505030304" pitchFamily="18" charset="0"/>
              </a:rPr>
              <a:t>ul</a:t>
            </a:r>
            <a:r>
              <a:rPr lang="ro-RO" sz="2200">
                <a:latin typeface="Palatino Linotype" panose="02040502050505030304" pitchFamily="18" charset="0"/>
              </a:rPr>
              <a:t> </a:t>
            </a:r>
            <a:r>
              <a:rPr lang="en-US" sz="2200">
                <a:latin typeface="Palatino Linotype" panose="02040502050505030304" pitchFamily="18" charset="0"/>
              </a:rPr>
              <a:t>word[n] ; 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m</a:t>
            </a:r>
            <a:r>
              <a:rPr lang="ro-RO" sz="2200">
                <a:latin typeface="Palatino Linotype" panose="02040502050505030304" pitchFamily="18" charset="0"/>
              </a:rPr>
              <a:t>]</a:t>
            </a:r>
            <a:r>
              <a:rPr lang="en-US" sz="2200">
                <a:latin typeface="Palatino Linotype" panose="02040502050505030304" pitchFamily="18" charset="0"/>
              </a:rPr>
              <a:t>*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n</a:t>
            </a:r>
            <a:r>
              <a:rPr lang="ro-RO" sz="2200">
                <a:latin typeface="Palatino Linotype" panose="02040502050505030304" pitchFamily="18" charset="0"/>
              </a:rPr>
              <a:t>]=d</a:t>
            </a:r>
            <a:r>
              <a:rPr lang="en-US" sz="2200">
                <a:latin typeface="Palatino Linotype" panose="02040502050505030304" pitchFamily="18" charset="0"/>
              </a:rPr>
              <a:t>x:ax </a:t>
            </a:r>
          </a:p>
          <a:p>
            <a:pPr marL="0" indent="0" fontAlgn="base">
              <a:buNone/>
            </a:pPr>
            <a:r>
              <a:rPr lang="en-US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4:      </a:t>
            </a:r>
            <a:r>
              <a:rPr lang="en-US" sz="2200" i="1">
                <a:latin typeface="Palatino Linotype" panose="02040502050505030304" pitchFamily="18" charset="0"/>
              </a:rPr>
              <a:t>p*r, p</a:t>
            </a:r>
            <a:r>
              <a:rPr lang="ro-RO" sz="2200" i="1">
                <a:latin typeface="Palatino Linotype" panose="02040502050505030304" pitchFamily="18" charset="0"/>
              </a:rPr>
              <a:t>-</a:t>
            </a:r>
            <a:r>
              <a:rPr lang="en-US" sz="2200" i="1">
                <a:latin typeface="Palatino Linotype" panose="02040502050505030304" pitchFamily="18" charset="0"/>
              </a:rPr>
              <a:t>byte, r</a:t>
            </a:r>
            <a:r>
              <a:rPr lang="ro-RO" sz="2200" i="1">
                <a:latin typeface="Palatino Linotype" panose="02040502050505030304" pitchFamily="18" charset="0"/>
              </a:rPr>
              <a:t>-</a:t>
            </a:r>
            <a:r>
              <a:rPr lang="en-US" sz="2200" i="1">
                <a:latin typeface="Palatino Linotype" panose="02040502050505030304" pitchFamily="18" charset="0"/>
              </a:rPr>
              <a:t>word </a:t>
            </a: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mov</a:t>
            </a:r>
            <a:r>
              <a:rPr lang="en-US" sz="2200">
                <a:latin typeface="Palatino Linotype" panose="02040502050505030304" pitchFamily="18" charset="0"/>
              </a:rPr>
              <a:t> ax,0 </a:t>
            </a: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mov</a:t>
            </a:r>
            <a:r>
              <a:rPr lang="en-US" sz="2200">
                <a:latin typeface="Palatino Linotype" panose="02040502050505030304" pitchFamily="18" charset="0"/>
              </a:rPr>
              <a:t> al, [p] </a:t>
            </a:r>
          </a:p>
          <a:p>
            <a:pPr marL="0" indent="0" fontAlgn="base">
              <a:buNone/>
            </a:pPr>
            <a:r>
              <a:rPr lang="en-US" sz="2200" err="1">
                <a:latin typeface="Palatino Linotype" panose="02040502050505030304" pitchFamily="18" charset="0"/>
              </a:rPr>
              <a:t>mul</a:t>
            </a:r>
            <a:r>
              <a:rPr lang="en-US" sz="2200">
                <a:latin typeface="Palatino Linotype" panose="02040502050505030304" pitchFamily="18" charset="0"/>
              </a:rPr>
              <a:t> word[r] ; 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p</a:t>
            </a:r>
            <a:r>
              <a:rPr lang="ro-RO" sz="2200">
                <a:latin typeface="Palatino Linotype" panose="02040502050505030304" pitchFamily="18" charset="0"/>
              </a:rPr>
              <a:t>]</a:t>
            </a:r>
            <a:r>
              <a:rPr lang="en-US" sz="2200">
                <a:latin typeface="Palatino Linotype" panose="02040502050505030304" pitchFamily="18" charset="0"/>
              </a:rPr>
              <a:t>*</a:t>
            </a:r>
            <a:r>
              <a:rPr lang="ro-RO" sz="2200">
                <a:latin typeface="Palatino Linotype" panose="02040502050505030304" pitchFamily="18" charset="0"/>
              </a:rPr>
              <a:t>[</a:t>
            </a:r>
            <a:r>
              <a:rPr lang="en-US" sz="2200">
                <a:latin typeface="Palatino Linotype" panose="02040502050505030304" pitchFamily="18" charset="0"/>
              </a:rPr>
              <a:t>r</a:t>
            </a:r>
            <a:r>
              <a:rPr lang="ro-RO" sz="2200">
                <a:latin typeface="Palatino Linotype" panose="02040502050505030304" pitchFamily="18" charset="0"/>
              </a:rPr>
              <a:t>]=</a:t>
            </a:r>
            <a:r>
              <a:rPr lang="en-US" sz="2200" err="1">
                <a:latin typeface="Palatino Linotype" panose="02040502050505030304" pitchFamily="18" charset="0"/>
              </a:rPr>
              <a:t>dx:ax</a:t>
            </a:r>
            <a:r>
              <a:rPr lang="en-US" sz="2200">
                <a:latin typeface="Palatino Linotype" panose="0204050205050503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38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>
                <a:latin typeface="Palatino Linotype" panose="02040502050505030304" pitchFamily="18" charset="0"/>
              </a:rPr>
              <a:t>Examples: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reg/mem32 =&gt; MUL reg/mem32 =&gt; EAX * reg/mem32 = EDX:EAX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    e*f, e, f doubleword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[e]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mul dword[f]  ; edx:eax=e*f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   g*h, g-byte, h-doubleword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0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al, [g]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mul dword[h]    ;edx:eax=rez g*h 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    2*f, e, f doubleword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2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mul dword[f]  ; edx:eax=2*f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4:     i*j, i-word, j-doubleword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eax, 0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mov ax, [i] </a:t>
            </a:r>
          </a:p>
          <a:p>
            <a:pPr marL="0" indent="0" fontAlgn="base">
              <a:buNone/>
            </a:pPr>
            <a:r>
              <a:rPr lang="ro-RO" sz="2200">
                <a:latin typeface="Palatino Linotype" panose="02040502050505030304" pitchFamily="18" charset="0"/>
              </a:rPr>
              <a:t>mul dword[j]    ;edx:eax=i*j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/>
          </a:p>
        </p:txBody>
      </p:sp>
    </p:spTree>
    <p:extLst>
      <p:ext uri="{BB962C8B-B14F-4D97-AF65-F5344CB8AC3E}">
        <p14:creationId xmlns:p14="http://schemas.microsoft.com/office/powerpoint/2010/main" val="212924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>
                <a:latin typeface="Palatino Linotype" panose="02040502050505030304" pitchFamily="18" charset="0"/>
              </a:rPr>
              <a:t>Division Instruction</a:t>
            </a:r>
            <a:br>
              <a:rPr lang="ro-RO" sz="3200" b="1">
                <a:latin typeface="Palatino Linotype" panose="02040502050505030304" pitchFamily="18" charset="0"/>
              </a:rPr>
            </a:br>
            <a:r>
              <a:rPr lang="ro-RO" sz="3200">
                <a:latin typeface="Palatino Linotype" panose="02040502050505030304" pitchFamily="18" charset="0"/>
              </a:rPr>
              <a:t>(for unsigned representation)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Syntax: </a:t>
            </a:r>
            <a:r>
              <a:rPr lang="ro-RO" sz="2400" b="1">
                <a:latin typeface="Palatino Linotype" panose="02040502050505030304" pitchFamily="18" charset="0"/>
              </a:rPr>
              <a:t>DIV op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buNone/>
            </a:pPr>
            <a:endParaRPr lang="ro-RO" sz="24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The DIV is realized different according to the explicit operand: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reg/mem8 =&gt; </a:t>
            </a:r>
            <a:r>
              <a:rPr lang="ro-RO" sz="2400" b="1">
                <a:latin typeface="Palatino Linotype" panose="02040502050505030304" pitchFamily="18" charset="0"/>
              </a:rPr>
              <a:t>DIV reg/mem8 </a:t>
            </a:r>
            <a:r>
              <a:rPr lang="ro-RO" sz="2400">
                <a:latin typeface="Palatino Linotype" panose="02040502050505030304" pitchFamily="18" charset="0"/>
              </a:rPr>
              <a:t>=&gt; AX / reg/mem8  = AL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and AH – remainder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reg/mem16 =&gt; </a:t>
            </a:r>
            <a:r>
              <a:rPr lang="ro-RO" sz="2400" b="1">
                <a:latin typeface="Palatino Linotype" panose="02040502050505030304" pitchFamily="18" charset="0"/>
              </a:rPr>
              <a:t>DIV reg/mem16 </a:t>
            </a:r>
            <a:r>
              <a:rPr lang="ro-RO" sz="2400">
                <a:latin typeface="Palatino Linotype" panose="02040502050505030304" pitchFamily="18" charset="0"/>
              </a:rPr>
              <a:t>=&gt; DX:AX / reg/mem16 = AX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            and DX – remainder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op is reg/mem32 =&gt; </a:t>
            </a:r>
            <a:r>
              <a:rPr lang="ro-RO" sz="2400" b="1">
                <a:latin typeface="Palatino Linotype" panose="02040502050505030304" pitchFamily="18" charset="0"/>
              </a:rPr>
              <a:t>DIV reg/mem32 </a:t>
            </a:r>
            <a:r>
              <a:rPr lang="ro-RO" sz="2400">
                <a:latin typeface="Palatino Linotype" panose="02040502050505030304" pitchFamily="18" charset="0"/>
              </a:rPr>
              <a:t>=&gt; EDX:EAX / reg/mem32 = EAX – quotient</a:t>
            </a:r>
          </a:p>
          <a:p>
            <a:pPr marL="0" indent="0">
              <a:buNone/>
            </a:pPr>
            <a:r>
              <a:rPr lang="ro-RO" sz="2400">
                <a:latin typeface="Palatino Linotype" panose="02040502050505030304" pitchFamily="18" charset="0"/>
              </a:rPr>
              <a:t>						                                   and EDX – remainder</a:t>
            </a:r>
          </a:p>
          <a:p>
            <a:pPr marL="0" indent="0">
              <a:buNone/>
            </a:pPr>
            <a:endParaRPr lang="ro-RO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65125"/>
            <a:ext cx="5362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reg/mem8 =&gt; DIV reg/mem8 =&gt; AX / reg/mem8  = AL – quotient and AH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m/n = &gt; word/byte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 dw 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n db 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byte[n]  ;ax/[n] = al-cat, 			         ;ah –rest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5/r =&gt; constant/byte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byte[r]  ;ax/[r] = al-cat, ah-rest</a:t>
            </a:r>
          </a:p>
          <a:p>
            <a:pPr marL="0" indent="0">
              <a:buNone/>
            </a:pPr>
            <a:endParaRPr lang="ro-RO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 =&gt; byte/byte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a db 20 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b db 6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ah, 0    ;ax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bl, [b]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div bl   ;   ax / bl = a/b = al cat,       				; ah-rest</a:t>
            </a:r>
          </a:p>
        </p:txBody>
      </p:sp>
    </p:spTree>
    <p:extLst>
      <p:ext uri="{BB962C8B-B14F-4D97-AF65-F5344CB8AC3E}">
        <p14:creationId xmlns:p14="http://schemas.microsoft.com/office/powerpoint/2010/main" val="5228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>
                <a:latin typeface="Palatino Linotype" panose="02040502050505030304" pitchFamily="18" charset="0"/>
              </a:rPr>
              <a:t>Examples: </a:t>
            </a:r>
            <a:br>
              <a:rPr lang="ro-RO" sz="2400" b="1">
                <a:latin typeface="Palatino Linotype" panose="02040502050505030304" pitchFamily="18" charset="0"/>
              </a:rPr>
            </a:br>
            <a:r>
              <a:rPr lang="ro-RO" sz="2400" b="1">
                <a:latin typeface="Palatino Linotype" panose="02040502050505030304" pitchFamily="18" charset="0"/>
              </a:rPr>
              <a:t>op is reg/mem16 =&gt; DIV reg/mem16 =&gt; DX:AX / reg/mem16 = AX – quotient and DX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1: m/n = &gt; word/word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 dw 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n dw 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dx, 0    ;dx:ax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word[n]  ;dx:ax/[n] = ax-cat, 			         ;dx,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i="1">
                <a:latin typeface="Palatino Linotype" panose="02040502050505030304" pitchFamily="18" charset="0"/>
              </a:rPr>
              <a:t>Eg. 2:  5/r =&gt; constant/word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mov 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>
                <a:latin typeface="Palatino Linotype" panose="02040502050505030304" pitchFamily="18" charset="0"/>
              </a:rPr>
              <a:t>div word[r]  ;dx:ax/[r] = ax-cat, 			                          ;dx- 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>
                <a:latin typeface="Palatino Linotype" panose="02040502050505030304" pitchFamily="18" charset="0"/>
              </a:rPr>
              <a:t>Eg. 3: a/b =&gt; byte/word</a:t>
            </a:r>
          </a:p>
          <a:p>
            <a:pPr marL="0" indent="0">
              <a:buNone/>
            </a:pPr>
            <a:endParaRPr lang="ro-RO" sz="22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a db 20 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b dw 6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ah, 0    ;ax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DX, 0   ;dx:ax = [a]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mov bx, [b]</a:t>
            </a:r>
          </a:p>
          <a:p>
            <a:pPr marL="0" indent="0">
              <a:buNone/>
            </a:pPr>
            <a:r>
              <a:rPr lang="ro-RO" sz="2200">
                <a:latin typeface="Palatino Linotype" panose="02040502050505030304" pitchFamily="18" charset="0"/>
              </a:rPr>
              <a:t>div bx   ;   dx:ax / bx = a/b = ax cat,       				;   dx rest</a:t>
            </a:r>
          </a:p>
        </p:txBody>
      </p:sp>
    </p:spTree>
    <p:extLst>
      <p:ext uri="{BB962C8B-B14F-4D97-AF65-F5344CB8AC3E}">
        <p14:creationId xmlns:p14="http://schemas.microsoft.com/office/powerpoint/2010/main" val="161141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06DC6D176CA45ACE89D517D843066" ma:contentTypeVersion="4" ma:contentTypeDescription="Create a new document." ma:contentTypeScope="" ma:versionID="ae79199ce668763b75529dd4a126efbf">
  <xsd:schema xmlns:xsd="http://www.w3.org/2001/XMLSchema" xmlns:xs="http://www.w3.org/2001/XMLSchema" xmlns:p="http://schemas.microsoft.com/office/2006/metadata/properties" xmlns:ns2="9423b7de-1c1b-4a00-bba8-92d61259f795" targetNamespace="http://schemas.microsoft.com/office/2006/metadata/properties" ma:root="true" ma:fieldsID="9d33bfb9140145a60a2e35255b1af6a0" ns2:_="">
    <xsd:import namespace="9423b7de-1c1b-4a00-bba8-92d61259f7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3b7de-1c1b-4a00-bba8-92d61259f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5A4C3B-C31A-431B-B1FF-0AAA45E27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F4C8FE-E013-4A76-BBE7-1F0F8CF7B2A0}"/>
</file>

<file path=customXml/itemProps3.xml><?xml version="1.0" encoding="utf-8"?>
<ds:datastoreItem xmlns:ds="http://schemas.openxmlformats.org/officeDocument/2006/customXml" ds:itemID="{D76EE8B7-5EC8-4DB4-9F97-479BE45C41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Seminar 2</vt:lpstr>
      <vt:lpstr>Multiplication and Division instructions for unsigned representation</vt:lpstr>
      <vt:lpstr>Multiplication Instruction (for unsigned representation)</vt:lpstr>
      <vt:lpstr>Examples:  op is reg/mem8 =&gt; MUL reg/mem8 =&gt; AL * reg/mem8  = AX</vt:lpstr>
      <vt:lpstr>Examples:  op is reg/mem16 =&gt; MUL reg/mem16 =&gt; AX * reg/mem16  = DX:AX</vt:lpstr>
      <vt:lpstr>Examples: op is reg/mem32 =&gt; MUL reg/mem32 =&gt; EAX * reg/mem32 = EDX:EAX</vt:lpstr>
      <vt:lpstr>Division Instruction (for unsigned representation)</vt:lpstr>
      <vt:lpstr>Examples:  op is reg/mem8 =&gt; DIV reg/mem8 =&gt; AX / reg/mem8  = AL – quotient and AH – remainder</vt:lpstr>
      <vt:lpstr>Examples:  op is reg/mem16 =&gt; DIV reg/mem16 =&gt; DX:AX / reg/mem16 = AX – quotient and DX – remainder</vt:lpstr>
      <vt:lpstr>Examples:  op is reg/mem32 =&gt; DIV reg/mem32 =&gt; EDX:EAX / reg/mem32 = EAX – quotient and EDX – remainder</vt:lpstr>
      <vt:lpstr>Ex 1 in unsigned representation</vt:lpstr>
      <vt:lpstr>PowerPoint Presentation</vt:lpstr>
      <vt:lpstr>CBW</vt:lpstr>
      <vt:lpstr>CWD</vt:lpstr>
      <vt:lpstr>CWDE</vt:lpstr>
      <vt:lpstr>CDQ</vt:lpstr>
      <vt:lpstr>Multiplication and Division instructions for signed representation</vt:lpstr>
      <vt:lpstr>Multiplication Instruction (for signed representation)</vt:lpstr>
      <vt:lpstr>Examples:  op is reg/mem8 =&gt; IMUL reg/mem8 =&gt; AL * reg/mem8  = AX</vt:lpstr>
      <vt:lpstr>Examples:  op is reg/mem16 =&gt; IMUL reg/mem16 =&gt; AX * reg/mem16  = DX:AX</vt:lpstr>
      <vt:lpstr>Examples: op is reg/mem32 =&gt; IMUL reg/mem32 =&gt; EAX * reg/mem32 = EDX:EAX</vt:lpstr>
      <vt:lpstr>Division Instruction (for signed representation)</vt:lpstr>
      <vt:lpstr>Examples:  op is reg/mem8 =&gt; IDIV reg/mem8 =&gt; AX / reg/mem8  = AL – quotient and AH – remainder</vt:lpstr>
      <vt:lpstr>Examples:  op is reg/mem16 =&gt; IDIV reg/mem16 =&gt; DX:AX / reg/mem16 = AX – quotient and DX – remainder</vt:lpstr>
      <vt:lpstr>Examples:  op is reg/mem32 =&gt; IDIV reg/mem32 =&gt; EDX:EAX / reg/mem32 = EAX – quotient and EDX – remainder</vt:lpstr>
      <vt:lpstr>Ex 2 in signed representation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</dc:title>
  <dc:creator>Adriana Coroiu</dc:creator>
  <cp:revision>2</cp:revision>
  <dcterms:created xsi:type="dcterms:W3CDTF">2020-10-12T09:39:51Z</dcterms:created>
  <dcterms:modified xsi:type="dcterms:W3CDTF">2021-01-31T17:17:56Z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0x01010043606DC6D176CA45ACE89D517D843066</vt:lpwstr>
  </property>
  <property fmtid="{D5CDD505-2E9C-101B-9397-08002B2CF9AE}" pid="3" name="MediaServiceImageTags">
    <vt:lpwstr/>
  </property>
</Properties>
</file>