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70" r:id="rId14"/>
    <p:sldId id="269" r:id="rId15"/>
    <p:sldId id="268" r:id="rId16"/>
    <p:sldId id="276" r:id="rId17"/>
    <p:sldId id="267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82A82C-220A-4F8B-B6FD-3FD526C68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9A61DC-9031-4761-A7C9-BD02CC632A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5EF182-9FB6-4DE3-B94C-1F0BC951B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A2EB-B0E6-4273-86F3-12668049065A}" type="datetimeFigureOut">
              <a:rPr lang="pt-BR" smtClean="0"/>
              <a:t>19/06/2021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52F6B8-6902-4408-933D-7CDC1CC82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CBE80D-697E-483D-8521-00E29B294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9A9E-1594-4DB6-9FB5-04F436BC17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5698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098B65-5778-4E4B-B1C2-79269F787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4A638B-F1C7-45DB-B49F-68CE1957F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5F341D-9F43-44CD-93E4-F7ED98AD6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A2EB-B0E6-4273-86F3-12668049065A}" type="datetimeFigureOut">
              <a:rPr lang="pt-BR" smtClean="0"/>
              <a:t>19/06/2021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7740A5-7ABE-43A9-9407-DF4E95D16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2F7FB8-B15F-43E8-ACCB-98C570BD6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9A9E-1594-4DB6-9FB5-04F436BC17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530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300E5F3-8EBB-47E1-91E5-9193211E1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AE53B79-66D6-400E-8D81-4FADD46A6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FF4284-5F9F-42A7-9636-B84DFBB06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A2EB-B0E6-4273-86F3-12668049065A}" type="datetimeFigureOut">
              <a:rPr lang="pt-BR" smtClean="0"/>
              <a:t>19/06/2021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ADA178-EE5A-44C6-B06B-6351D0DBD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E275D7-0A9D-43D2-B095-01D2BCCB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9A9E-1594-4DB6-9FB5-04F436BC17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607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1E0E5E-1288-40A7-A614-75F9843BB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DF02A4-A11D-464B-AFFC-E8162B4CA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9F5E26-6F21-43CE-A635-5BEE6E44C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A2EB-B0E6-4273-86F3-12668049065A}" type="datetimeFigureOut">
              <a:rPr lang="pt-BR" smtClean="0"/>
              <a:t>19/06/2021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D35BD0-6AB2-4C18-981C-6AF114065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3562AD-BB9F-4268-AF00-3CD168272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9A9E-1594-4DB6-9FB5-04F436BC17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0787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3970E7-93A4-4DD5-BE46-432477F50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8378EB-6C31-47C8-830D-72CB0319C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F87EF7-A2EE-42B6-BA10-B314DF98A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A2EB-B0E6-4273-86F3-12668049065A}" type="datetimeFigureOut">
              <a:rPr lang="pt-BR" smtClean="0"/>
              <a:t>19/06/2021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327751-AC24-4CBB-8C3E-D09F44DB3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515853-3418-4736-92BA-ED0046E3D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9A9E-1594-4DB6-9FB5-04F436BC17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6028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1FA23D-F558-40D6-AF1F-C4C2AEFD8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6B3F75-F935-45AA-BFD2-C035D111B4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9C502A8-D714-4D09-9240-5F8A45A58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B51C08F-3C26-4E3A-BB6B-166130284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A2EB-B0E6-4273-86F3-12668049065A}" type="datetimeFigureOut">
              <a:rPr lang="pt-BR" smtClean="0"/>
              <a:t>19/06/2021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9D0547-C4AC-4983-BD3B-053623CB8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A542B37-75F7-4D9E-86B4-36677BD4E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9A9E-1594-4DB6-9FB5-04F436BC17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61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36E72B-F5C5-4A85-8846-D8BBFD4CB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5BC81E-9B68-44FA-BC0A-6A0AA8F0C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DEC9073-73A6-4F71-8159-F6BEA6A90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4C606A5-FB4A-4002-87E7-F5C195577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95C8328-6F47-4500-8831-F28CE23345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2C96944-45FB-4442-90ED-7CBB1ADA7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A2EB-B0E6-4273-86F3-12668049065A}" type="datetimeFigureOut">
              <a:rPr lang="pt-BR" smtClean="0"/>
              <a:t>19/06/2021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316356D-E281-408A-884D-144A3E7BC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F4D42CA-94F6-42A8-A209-94B661D1A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9A9E-1594-4DB6-9FB5-04F436BC17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5708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A9B4B-AFE9-4496-B0CD-B973A3D0C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8BD2BBE-EBCB-420C-942D-98C138D22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A2EB-B0E6-4273-86F3-12668049065A}" type="datetimeFigureOut">
              <a:rPr lang="pt-BR" smtClean="0"/>
              <a:t>19/06/2021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A3DD39-5EE9-47C8-AEC4-C7FF0648B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FD2FA35-896F-4176-B894-211FA7BCA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9A9E-1594-4DB6-9FB5-04F436BC17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0752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DD6F4DF-8BCA-4C82-A2AD-13CF8C334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A2EB-B0E6-4273-86F3-12668049065A}" type="datetimeFigureOut">
              <a:rPr lang="pt-BR" smtClean="0"/>
              <a:t>19/06/2021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B897640-05C6-4188-BE25-EBC515089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9B99517-FC4C-4AD9-A08E-D305E576B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9A9E-1594-4DB6-9FB5-04F436BC17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35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CE8AC2-BDCD-4D92-BBBC-6EE210C6E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2AAF49-3FFA-450A-BDC9-AA215CB86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F85CA2-BF06-4299-BD10-E2C9F8BFE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915858E-96CA-4DBB-8A2B-44CAF9B40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A2EB-B0E6-4273-86F3-12668049065A}" type="datetimeFigureOut">
              <a:rPr lang="pt-BR" smtClean="0"/>
              <a:t>19/06/2021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D669F1-BF98-4DB1-B4DC-7836E3072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5CC7AE-BEE5-425C-98DD-8A36E9814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9A9E-1594-4DB6-9FB5-04F436BC17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457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F28FAC-E2DA-4DE1-8670-8FF96005E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FFB6043-909F-4C87-B864-DEF6D9072B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1C178DE-5BF4-4D38-9477-1A15EAB09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3CFDB6-F54B-4DE4-B15E-2A327210F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A2EB-B0E6-4273-86F3-12668049065A}" type="datetimeFigureOut">
              <a:rPr lang="pt-BR" smtClean="0"/>
              <a:t>19/06/2021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95CC3D5-44DC-4A86-ACFB-55FF752D5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3FFF02D-4DAD-4E5F-BFE4-5F20F5A2E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9A9E-1594-4DB6-9FB5-04F436BC17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4716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4BAB503-B640-461C-BAA8-032EE13F9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67CA464-C245-48EB-A892-B3401C63A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A622F4-EFB9-45D2-A1D1-30F47C2FE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0A2EB-B0E6-4273-86F3-12668049065A}" type="datetimeFigureOut">
              <a:rPr lang="pt-BR" smtClean="0"/>
              <a:t>19/06/2021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B6AEEF-BAA2-42FC-B35B-A3BC43C6A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BCE98E-7A27-4A6E-BF98-94AE06FE56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F9A9E-1594-4DB6-9FB5-04F436BC17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2269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email@email.com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veiculos/veiculo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ioMess/OrangeTalent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h2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ioMess/OrangeTalent/blob/main/src/main/java/com/example/OrangeTalents/OrangeTalentsApplication.java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m 11" descr="Imagem digital fictícia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75BFBE50-162C-4F3C-9741-EC22344775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8" r="-1" b="-1"/>
          <a:stretch/>
        </p:blipFill>
        <p:spPr>
          <a:xfrm>
            <a:off x="-3049" y="10"/>
            <a:ext cx="1219199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465699-C1E0-424E-B59F-58174427A3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484" y="5444920"/>
            <a:ext cx="10058400" cy="7980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Arial" panose="020B0604020202020204" pitchFamily="34" charset="0"/>
              </a:rPr>
              <a:t>Criando a primeira API Rest em Spring Boot</a:t>
            </a:r>
          </a:p>
          <a:p>
            <a:endParaRPr lang="pt-BR" dirty="0">
              <a:solidFill>
                <a:srgbClr val="FFFFFF"/>
              </a:solidFill>
            </a:endParaRPr>
          </a:p>
        </p:txBody>
      </p: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90CAEB2A-0EEB-4254-9432-14717FA41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09" y="1802375"/>
            <a:ext cx="813435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350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m 11" descr="Imagem digital fictícia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75BFBE50-162C-4F3C-9741-EC22344775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8" r="-1" b="-1"/>
          <a:stretch/>
        </p:blipFill>
        <p:spPr>
          <a:xfrm>
            <a:off x="-3048" y="0"/>
            <a:ext cx="1219199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49F406-B5D1-483B-8756-6B38A302A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97893"/>
            <a:ext cx="10058400" cy="119417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pt-BR" sz="2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As anotações</a:t>
            </a:r>
            <a:b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pt-BR" sz="52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465699-C1E0-424E-B59F-58174427A3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364" y="818866"/>
            <a:ext cx="6823639" cy="584124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15000"/>
              </a:lnSpc>
            </a:pPr>
            <a:r>
              <a:rPr lang="pt-BR" sz="6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No pacote model será criado a seguinte classe CadastroUsuario, com os seguintes atributos  id nome, data de nascimento, cpf e email, contendo as anotações para validação, </a:t>
            </a:r>
          </a:p>
          <a:p>
            <a:pPr algn="just">
              <a:lnSpc>
                <a:spcPct val="115000"/>
              </a:lnSpc>
            </a:pPr>
            <a:r>
              <a:rPr lang="pt-BR" sz="60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@Id </a:t>
            </a:r>
            <a:r>
              <a:rPr lang="pt-BR" sz="6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indica que é um id ou seja identificador do usuário.  </a:t>
            </a:r>
          </a:p>
          <a:p>
            <a:pPr algn="just">
              <a:lnSpc>
                <a:spcPct val="115000"/>
              </a:lnSpc>
            </a:pPr>
            <a:r>
              <a:rPr lang="pt-BR" sz="60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@GeneradValue </a:t>
            </a:r>
            <a:r>
              <a:rPr lang="pt-BR" sz="6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utilizado para que o banco de dados gerencie a entrada do Id, </a:t>
            </a:r>
          </a:p>
          <a:p>
            <a:pPr algn="just">
              <a:lnSpc>
                <a:spcPct val="115000"/>
              </a:lnSpc>
            </a:pPr>
            <a:r>
              <a:rPr lang="pt-BR" sz="60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@NotBlank </a:t>
            </a:r>
            <a:r>
              <a:rPr lang="pt-BR" sz="6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 campo não pode ser nulo e seu valor inicial tem que ser maior que zero. </a:t>
            </a:r>
          </a:p>
          <a:p>
            <a:pPr algn="just">
              <a:lnSpc>
                <a:spcPct val="115000"/>
              </a:lnSpc>
            </a:pPr>
            <a:r>
              <a:rPr lang="pt-BR" sz="60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@NotNull </a:t>
            </a:r>
            <a:r>
              <a:rPr lang="pt-BR" sz="6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 campo não pode ser nulo. </a:t>
            </a:r>
          </a:p>
          <a:p>
            <a:pPr algn="just">
              <a:lnSpc>
                <a:spcPct val="115000"/>
              </a:lnSpc>
            </a:pPr>
            <a:r>
              <a:rPr lang="pt-BR" sz="60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@CPF </a:t>
            </a:r>
            <a:r>
              <a:rPr lang="pt-BR" sz="6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 campo segue o padrão brasileiro de 11 dígitos.</a:t>
            </a:r>
          </a:p>
          <a:p>
            <a:pPr algn="just">
              <a:lnSpc>
                <a:spcPct val="115000"/>
              </a:lnSpc>
            </a:pPr>
            <a:r>
              <a:rPr lang="pt-BR" sz="60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@Email </a:t>
            </a:r>
            <a:r>
              <a:rPr lang="pt-BR" sz="6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segue o padrão email Ex: </a:t>
            </a:r>
            <a:r>
              <a:rPr lang="pt-BR" sz="60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email@email.com</a:t>
            </a:r>
            <a:r>
              <a:rPr lang="pt-BR" sz="6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15000"/>
              </a:lnSpc>
            </a:pPr>
            <a:r>
              <a:rPr lang="pt-BR" sz="60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@Collum (unique=true) </a:t>
            </a:r>
            <a:r>
              <a:rPr lang="pt-BR" sz="6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usado para referenciar uma coluna específica no banco de dados, onde não deve ser inserida uma informação repetida.</a:t>
            </a:r>
          </a:p>
          <a:p>
            <a:pPr algn="just">
              <a:lnSpc>
                <a:spcPct val="115000"/>
              </a:lnSpc>
            </a:pPr>
            <a:r>
              <a:rPr lang="pt-BR" sz="60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@OneToMany </a:t>
            </a:r>
            <a:r>
              <a:rPr lang="pt-BR" sz="6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 a ligação de uma tabela a outra onde um usuário contém vários itens.</a:t>
            </a:r>
          </a:p>
          <a:p>
            <a:pPr algn="just">
              <a:lnSpc>
                <a:spcPct val="115000"/>
              </a:lnSpc>
            </a:pPr>
            <a:r>
              <a:rPr lang="pt-BR" sz="6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pt-BR" sz="6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 questão da data do usuário foi usado o Date com a importação</a:t>
            </a:r>
          </a:p>
          <a:p>
            <a:pPr algn="just">
              <a:lnSpc>
                <a:spcPct val="115000"/>
              </a:lnSpc>
            </a:pPr>
            <a:r>
              <a:rPr lang="pt-BR" sz="6000" dirty="0">
                <a:solidFill>
                  <a:schemeClr val="bg1"/>
                </a:solidFill>
                <a:effectLst/>
                <a:highlight>
                  <a:srgbClr val="000080"/>
                </a:highligh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6000" dirty="0">
                <a:solidFill>
                  <a:schemeClr val="bg1"/>
                </a:solidFill>
                <a:effectLst/>
                <a:highlight>
                  <a:srgbClr val="000080"/>
                </a:highlight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import java.util.Date</a:t>
            </a:r>
            <a:r>
              <a:rPr lang="pt-BR" sz="6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.</a:t>
            </a:r>
            <a:endParaRPr lang="pt-BR" sz="60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pt-BR" sz="6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No atributo de ligação </a:t>
            </a:r>
            <a:r>
              <a:rPr lang="pt-BR" sz="60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@OneToMany </a:t>
            </a:r>
            <a:r>
              <a:rPr lang="pt-BR" sz="6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foi usado uma List onde são vários veículos para um usuário. O List com a importação </a:t>
            </a:r>
            <a:r>
              <a:rPr lang="pt-BR" sz="6000" dirty="0">
                <a:solidFill>
                  <a:schemeClr val="bg1"/>
                </a:solidFill>
                <a:effectLst/>
                <a:highlight>
                  <a:srgbClr val="000080"/>
                </a:highlight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import java.util.List</a:t>
            </a:r>
            <a:r>
              <a:rPr lang="pt-BR" sz="6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.</a:t>
            </a:r>
            <a:endParaRPr lang="pt-BR" sz="60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endParaRPr lang="pt-BR" dirty="0">
              <a:solidFill>
                <a:srgbClr val="FFFFFF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1201C42-BBC9-42F0-9B58-A053E65920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2003" y="818866"/>
            <a:ext cx="4931633" cy="551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88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m 11" descr="Imagem digital fictícia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75BFBE50-162C-4F3C-9741-EC22344775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8" r="-1" b="-1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49F406-B5D1-483B-8756-6B38A302A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b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pt-BR" sz="52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465699-C1E0-424E-B59F-58174427A3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8624" y="2698608"/>
            <a:ext cx="5574890" cy="144306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Na classe veículos foi inserido os seguintes atributos</a:t>
            </a:r>
          </a:p>
          <a:p>
            <a:endParaRPr lang="pt-BR" dirty="0">
              <a:solidFill>
                <a:srgbClr val="FFFFFF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ED8A015-7B23-42E0-B8F9-A8E3F1BC6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037" y="307835"/>
            <a:ext cx="6006911" cy="622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941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m 11" descr="Imagem digital fictícia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75BFBE50-162C-4F3C-9741-EC22344775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8" r="-1" b="-1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465699-C1E0-424E-B59F-58174427A3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266" y="2207602"/>
            <a:ext cx="5193222" cy="20238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just"/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É uma interface que faz o controle e a consulta de entrada e saída dos dados entre um endPoint e outro.</a:t>
            </a:r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CadastroUsuarioRepository</a:t>
            </a:r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CadastroVeiculoRepository</a:t>
            </a:r>
          </a:p>
          <a:p>
            <a:pPr algn="just"/>
            <a:endParaRPr lang="pt-BR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pt-BR" sz="2000" dirty="0">
              <a:solidFill>
                <a:srgbClr val="FFFFFF"/>
              </a:solidFill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B713946-A736-46AF-93C7-7C4E12B7E3C7}"/>
              </a:ext>
            </a:extLst>
          </p:cNvPr>
          <p:cNvSpPr txBox="1">
            <a:spLocks/>
          </p:cNvSpPr>
          <p:nvPr/>
        </p:nvSpPr>
        <p:spPr>
          <a:xfrm>
            <a:off x="704266" y="10995"/>
            <a:ext cx="10058400" cy="11647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5000"/>
              </a:lnSpc>
            </a:pPr>
            <a:r>
              <a:rPr lang="pt-BR" sz="1800" dirty="0"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br>
              <a:rPr lang="pt-BR" sz="1800" dirty="0"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pt-BR" sz="2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 Repository</a:t>
            </a:r>
          </a:p>
          <a:p>
            <a:pPr>
              <a:lnSpc>
                <a:spcPct val="115000"/>
              </a:lnSpc>
            </a:pPr>
            <a:endParaRPr lang="pt-BR" sz="28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154D279-E1CC-40D8-98A8-6E4B5DADA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73394"/>
            <a:ext cx="5894439" cy="573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400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m 11" descr="Imagem digital fictícia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75BFBE50-162C-4F3C-9741-EC22344775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8" r="-1" b="-1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49F406-B5D1-483B-8756-6B38A302A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b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pt-BR" sz="5200" dirty="0">
              <a:solidFill>
                <a:srgbClr val="FFFFFF"/>
              </a:solidFill>
            </a:endParaRPr>
          </a:p>
        </p:txBody>
      </p:sp>
      <p:pic>
        <p:nvPicPr>
          <p:cNvPr id="8" name="image14.png">
            <a:extLst>
              <a:ext uri="{FF2B5EF4-FFF2-40B4-BE49-F238E27FC236}">
                <a16:creationId xmlns:a16="http://schemas.microsoft.com/office/drawing/2014/main" id="{166D915F-9E78-4C93-ABCC-74BDAB2E63D4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734956" y="1567121"/>
            <a:ext cx="6211227" cy="2937687"/>
          </a:xfrm>
          <a:prstGeom prst="rect">
            <a:avLst/>
          </a:prstGeom>
          <a:ln/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E587741-9889-41A0-BC94-4B2B625563BC}"/>
              </a:ext>
            </a:extLst>
          </p:cNvPr>
          <p:cNvSpPr txBox="1"/>
          <p:nvPr/>
        </p:nvSpPr>
        <p:spPr>
          <a:xfrm>
            <a:off x="2749322" y="457740"/>
            <a:ext cx="61943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 Repository</a:t>
            </a:r>
            <a:endParaRPr lang="pt-BR" sz="2800" dirty="0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17CA59AD-7618-4650-8807-084E622EA958}"/>
              </a:ext>
            </a:extLst>
          </p:cNvPr>
          <p:cNvSpPr txBox="1">
            <a:spLocks/>
          </p:cNvSpPr>
          <p:nvPr/>
        </p:nvSpPr>
        <p:spPr>
          <a:xfrm>
            <a:off x="701219" y="2422051"/>
            <a:ext cx="5030690" cy="21187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No repository a extensão para a interface JpaRepository onde se faz a  consulta  e atualização de dados</a:t>
            </a:r>
            <a:endParaRPr lang="pt-BR" sz="20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pt-BR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424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m 11" descr="Imagem digital fictícia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75BFBE50-162C-4F3C-9741-EC22344775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8" r="-1" b="-1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49F406-B5D1-483B-8756-6B38A302A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b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pt-BR" sz="52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465699-C1E0-424E-B59F-58174427A3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2574" y="2292862"/>
            <a:ext cx="6013482" cy="19714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l">
              <a:lnSpc>
                <a:spcPct val="115000"/>
              </a:lnSpc>
            </a:pP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No</a:t>
            </a: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controller crie as seguintes classe:  </a:t>
            </a:r>
          </a:p>
          <a:p>
            <a:pPr marL="342900" indent="-342900" algn="l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UsuarioController</a:t>
            </a:r>
          </a:p>
          <a:p>
            <a:pPr marL="342900" indent="-342900" algn="l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VeiculosController</a:t>
            </a:r>
          </a:p>
          <a:p>
            <a:endParaRPr lang="pt-BR" sz="2000" dirty="0">
              <a:solidFill>
                <a:srgbClr val="FFFFFF"/>
              </a:solidFill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8168E4A3-881C-42DE-A219-B8BB67EA06DC}"/>
              </a:ext>
            </a:extLst>
          </p:cNvPr>
          <p:cNvSpPr txBox="1">
            <a:spLocks/>
          </p:cNvSpPr>
          <p:nvPr/>
        </p:nvSpPr>
        <p:spPr>
          <a:xfrm>
            <a:off x="704266" y="10995"/>
            <a:ext cx="10058400" cy="9316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5000"/>
              </a:lnSpc>
            </a:pPr>
            <a:r>
              <a:rPr lang="pt-BR" sz="1800" dirty="0"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br>
              <a:rPr lang="pt-BR" sz="1800" dirty="0"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pt-BR" sz="2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  Controller </a:t>
            </a:r>
            <a:endParaRPr lang="pt-BR" sz="28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8" name="image13.png">
            <a:extLst>
              <a:ext uri="{FF2B5EF4-FFF2-40B4-BE49-F238E27FC236}">
                <a16:creationId xmlns:a16="http://schemas.microsoft.com/office/drawing/2014/main" id="{10DA6DB7-903E-451A-927C-94BD434D01AF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742563" y="1090453"/>
            <a:ext cx="5257800" cy="561975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567690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m 11" descr="Imagem digital fictícia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75BFBE50-162C-4F3C-9741-EC22344775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8" r="-1" b="-1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49F406-B5D1-483B-8756-6B38A302A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b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pt-BR" sz="52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465699-C1E0-424E-B59F-58174427A3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181" y="1883391"/>
            <a:ext cx="5667756" cy="496361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pt-BR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algn="just">
              <a:lnSpc>
                <a:spcPct val="115000"/>
              </a:lnSpc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 controller é responsável pelo endPoint's/métodos de requisição HTTP GET, POST entre outros(DELETE, PUT, GET, POST).</a:t>
            </a:r>
          </a:p>
          <a:p>
            <a:pPr algn="just">
              <a:lnSpc>
                <a:spcPct val="115000"/>
              </a:lnSpc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 anotação </a:t>
            </a:r>
            <a:r>
              <a:rPr lang="pt-BR" sz="20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@RestController </a:t>
            </a: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informa ao spring que esta é uma classe de controller, controla as requisições de entrada e saída.</a:t>
            </a:r>
          </a:p>
          <a:p>
            <a:pPr algn="just">
              <a:lnSpc>
                <a:spcPct val="115000"/>
              </a:lnSpc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 A anotação </a:t>
            </a:r>
            <a:r>
              <a:rPr lang="pt-BR" sz="20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@CrossOrigin </a:t>
            </a: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irá manter a segurança das informações passadas pela URI em seu corpo.</a:t>
            </a:r>
          </a:p>
          <a:p>
            <a:pPr algn="just">
              <a:lnSpc>
                <a:spcPct val="115000"/>
              </a:lnSpc>
            </a:pPr>
            <a:endParaRPr lang="pt-BR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endParaRPr lang="pt-BR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pt-BR" sz="2000" dirty="0">
              <a:solidFill>
                <a:srgbClr val="FFFFFF"/>
              </a:solidFill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BAEFF44D-3958-405D-A78E-AD0B4919262F}"/>
              </a:ext>
            </a:extLst>
          </p:cNvPr>
          <p:cNvSpPr txBox="1">
            <a:spLocks/>
          </p:cNvSpPr>
          <p:nvPr/>
        </p:nvSpPr>
        <p:spPr>
          <a:xfrm>
            <a:off x="704266" y="10995"/>
            <a:ext cx="10058400" cy="9170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5000"/>
              </a:lnSpc>
            </a:pPr>
            <a:r>
              <a:rPr lang="pt-BR" sz="1800" dirty="0"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br>
              <a:rPr lang="pt-BR" sz="1800" dirty="0"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pt-BR" sz="2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  Controller </a:t>
            </a:r>
            <a:endParaRPr lang="pt-BR" sz="28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9" name="image17.png">
            <a:extLst>
              <a:ext uri="{FF2B5EF4-FFF2-40B4-BE49-F238E27FC236}">
                <a16:creationId xmlns:a16="http://schemas.microsoft.com/office/drawing/2014/main" id="{4AFA3A49-0A2D-4B43-9690-11C485C5E52A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268064" y="1110306"/>
            <a:ext cx="5728715" cy="535673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040977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m 11" descr="Imagem digital fictícia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75BFBE50-162C-4F3C-9741-EC22344775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8" r="-1" b="-1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49F406-B5D1-483B-8756-6B38A302A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b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pt-BR" sz="52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465699-C1E0-424E-B59F-58174427A3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181" y="1175713"/>
            <a:ext cx="5667756" cy="567129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pt-BR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algn="just">
              <a:lnSpc>
                <a:spcPct val="115000"/>
              </a:lnSpc>
            </a:pPr>
            <a:r>
              <a:rPr lang="pt-BR" sz="20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@RequestMapping </a:t>
            </a: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é usada para dar nome às URI para ser acessada, sendo que pode ser colocado também o nome da URI no endPoint </a:t>
            </a:r>
          </a:p>
          <a:p>
            <a:pPr algn="just">
              <a:lnSpc>
                <a:spcPct val="115000"/>
              </a:lnSpc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ex: </a:t>
            </a:r>
            <a:r>
              <a:rPr lang="pt-BR" sz="20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@GetMapping</a:t>
            </a: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(value = "/usuario")</a:t>
            </a:r>
            <a:endParaRPr lang="pt-BR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 anotação </a:t>
            </a:r>
            <a:r>
              <a:rPr lang="pt-BR" sz="20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@Autowired </a:t>
            </a: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ele faz a injeção de dependência, passando a responsabilidade ao spring. </a:t>
            </a:r>
          </a:p>
          <a:p>
            <a:pPr algn="just">
              <a:lnSpc>
                <a:spcPct val="115000"/>
              </a:lnSpc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 anotação </a:t>
            </a:r>
            <a:r>
              <a:rPr lang="pt-BR" sz="20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@GetMapping </a:t>
            </a: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está realizando a busca das informações inseridas no banco.</a:t>
            </a:r>
          </a:p>
          <a:p>
            <a:pPr algn="just">
              <a:lnSpc>
                <a:spcPct val="115000"/>
              </a:lnSpc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 anotação </a:t>
            </a:r>
            <a:r>
              <a:rPr lang="pt-BR" sz="20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@PostMapping </a:t>
            </a: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está inserindo as informações do usuário no banco de dados</a:t>
            </a:r>
            <a:endParaRPr lang="pt-BR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endParaRPr lang="pt-BR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endParaRPr lang="pt-BR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pt-BR" sz="2000" dirty="0">
              <a:solidFill>
                <a:srgbClr val="FFFFFF"/>
              </a:solidFill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BAEFF44D-3958-405D-A78E-AD0B4919262F}"/>
              </a:ext>
            </a:extLst>
          </p:cNvPr>
          <p:cNvSpPr txBox="1">
            <a:spLocks/>
          </p:cNvSpPr>
          <p:nvPr/>
        </p:nvSpPr>
        <p:spPr>
          <a:xfrm>
            <a:off x="704266" y="10995"/>
            <a:ext cx="10058400" cy="9034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5000"/>
              </a:lnSpc>
            </a:pPr>
            <a:r>
              <a:rPr lang="pt-BR" sz="1800" dirty="0"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br>
              <a:rPr lang="pt-BR" sz="1800" dirty="0"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pt-BR" sz="2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  Controller </a:t>
            </a:r>
            <a:endParaRPr lang="pt-BR" sz="28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9" name="image17.png">
            <a:extLst>
              <a:ext uri="{FF2B5EF4-FFF2-40B4-BE49-F238E27FC236}">
                <a16:creationId xmlns:a16="http://schemas.microsoft.com/office/drawing/2014/main" id="{4AFA3A49-0A2D-4B43-9690-11C485C5E52A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268064" y="1110306"/>
            <a:ext cx="5728715" cy="535673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840474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m 11" descr="Imagem digital fictícia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75BFBE50-162C-4F3C-9741-EC22344775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8" r="-1" b="-1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49F406-B5D1-483B-8756-6B38A302A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b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pt-BR" sz="52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465699-C1E0-424E-B59F-58174427A3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537" y="1099312"/>
            <a:ext cx="11324695" cy="110829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just">
              <a:lnSpc>
                <a:spcPct val="115000"/>
              </a:lnSpc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Para a consulta dos endPoint's pelo postman ou na web para passar a URL para o acesso </a:t>
            </a:r>
            <a:r>
              <a:rPr lang="pt-BR" sz="2000" u="sng" dirty="0">
                <a:solidFill>
                  <a:schemeClr val="bg1"/>
                </a:solidFill>
                <a:effectLst/>
                <a:highlight>
                  <a:srgbClr val="000080"/>
                </a:highlight>
                <a:latin typeface="Arial" panose="020B0604020202020204" pitchFamily="34" charset="0"/>
                <a:ea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http://localhost:8080/veiculos/veiculo</a:t>
            </a:r>
            <a:endParaRPr lang="pt-BR" sz="2000" dirty="0">
              <a:solidFill>
                <a:schemeClr val="bg1"/>
              </a:solidFill>
              <a:effectLst/>
              <a:highlight>
                <a:srgbClr val="000080"/>
              </a:highlight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AA904775-660F-4EDD-9F6E-E025DE91015D}"/>
              </a:ext>
            </a:extLst>
          </p:cNvPr>
          <p:cNvSpPr txBox="1">
            <a:spLocks/>
          </p:cNvSpPr>
          <p:nvPr/>
        </p:nvSpPr>
        <p:spPr>
          <a:xfrm>
            <a:off x="482600" y="-77878"/>
            <a:ext cx="10058400" cy="109931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5000"/>
              </a:lnSpc>
            </a:pPr>
            <a:r>
              <a:rPr lang="pt-BR" sz="1800" dirty="0"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br>
              <a:rPr lang="pt-BR" sz="1800" dirty="0"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pt-BR" sz="28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Postman</a:t>
            </a:r>
            <a:r>
              <a:rPr lang="pt-BR" sz="2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pt-BR" sz="28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8" name="image11.png">
            <a:extLst>
              <a:ext uri="{FF2B5EF4-FFF2-40B4-BE49-F238E27FC236}">
                <a16:creationId xmlns:a16="http://schemas.microsoft.com/office/drawing/2014/main" id="{FD3DF7EB-6AEC-4743-AAFA-1DAFCC7A96AC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94234" y="2207603"/>
            <a:ext cx="9834322" cy="403096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363761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m 11" descr="Imagem digital fictícia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75BFBE50-162C-4F3C-9741-EC22344775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8" r="-1" b="-1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49F406-B5D1-483B-8756-6B38A302A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312" y="124350"/>
            <a:ext cx="10058400" cy="7193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b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pt-BR" sz="52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465699-C1E0-424E-B59F-58174427A3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164" y="2207602"/>
            <a:ext cx="4097986" cy="38966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just">
              <a:lnSpc>
                <a:spcPct val="115000"/>
              </a:lnSpc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 postman foi utilizado para a consulta dos endPoint's Post e Get.</a:t>
            </a:r>
          </a:p>
          <a:p>
            <a:pPr algn="just">
              <a:lnSpc>
                <a:spcPct val="115000"/>
              </a:lnSpc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GET:  Está trazendo os dados do banco, retornado o STATUS 200 onde houve sucesso ao trazer as informações.</a:t>
            </a:r>
          </a:p>
          <a:p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AA904775-660F-4EDD-9F6E-E025DE91015D}"/>
              </a:ext>
            </a:extLst>
          </p:cNvPr>
          <p:cNvSpPr txBox="1">
            <a:spLocks/>
          </p:cNvSpPr>
          <p:nvPr/>
        </p:nvSpPr>
        <p:spPr>
          <a:xfrm>
            <a:off x="482600" y="-77877"/>
            <a:ext cx="10058400" cy="9215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5000"/>
              </a:lnSpc>
            </a:pPr>
            <a:r>
              <a:rPr lang="pt-BR" sz="1800" dirty="0"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r>
              <a:rPr lang="pt-BR" sz="28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Postman</a:t>
            </a:r>
            <a:r>
              <a:rPr lang="pt-BR" sz="2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pt-BR" sz="28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9" name="image16.png">
            <a:extLst>
              <a:ext uri="{FF2B5EF4-FFF2-40B4-BE49-F238E27FC236}">
                <a16:creationId xmlns:a16="http://schemas.microsoft.com/office/drawing/2014/main" id="{7B6BFA29-7A3F-4F87-9EF7-E16BD66B79BA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660490" y="1021434"/>
            <a:ext cx="7276346" cy="551101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952307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m 11" descr="Imagem digital fictícia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75BFBE50-162C-4F3C-9741-EC22344775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8" r="-1" b="-1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49F406-B5D1-483B-8756-6B38A302A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312" y="124350"/>
            <a:ext cx="10058400" cy="7193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b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pt-BR" sz="52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465699-C1E0-424E-B59F-58174427A3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164" y="2942132"/>
            <a:ext cx="4097986" cy="316214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just">
              <a:lnSpc>
                <a:spcPct val="115000"/>
              </a:lnSpc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 postman foi utilizado para a consulta dos endPoint's Post e Get.</a:t>
            </a:r>
          </a:p>
          <a:p>
            <a:pPr algn="just">
              <a:lnSpc>
                <a:spcPct val="115000"/>
              </a:lnSpc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POST: Salva as informações do usuário no banco retornado  status 201.</a:t>
            </a:r>
          </a:p>
          <a:p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AA904775-660F-4EDD-9F6E-E025DE91015D}"/>
              </a:ext>
            </a:extLst>
          </p:cNvPr>
          <p:cNvSpPr txBox="1">
            <a:spLocks/>
          </p:cNvSpPr>
          <p:nvPr/>
        </p:nvSpPr>
        <p:spPr>
          <a:xfrm>
            <a:off x="482600" y="-77877"/>
            <a:ext cx="10058400" cy="9215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5000"/>
              </a:lnSpc>
            </a:pPr>
            <a:r>
              <a:rPr lang="pt-BR" sz="1800" dirty="0"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r>
              <a:rPr lang="pt-BR" sz="28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Postman</a:t>
            </a:r>
            <a:r>
              <a:rPr lang="pt-BR" sz="2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pt-BR" sz="28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10" name="image20.png">
            <a:extLst>
              <a:ext uri="{FF2B5EF4-FFF2-40B4-BE49-F238E27FC236}">
                <a16:creationId xmlns:a16="http://schemas.microsoft.com/office/drawing/2014/main" id="{ED21424D-F6B0-4FD4-8568-5A3366B217F7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822723" y="968040"/>
            <a:ext cx="7114113" cy="550099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038168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m 11" descr="Imagem digital fictícia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75BFBE50-162C-4F3C-9741-EC22344775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8" r="-1" b="-1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49F406-B5D1-483B-8756-6B38A302A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117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pt-BR" sz="52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465699-C1E0-424E-B59F-58174427A3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681" y="2475382"/>
            <a:ext cx="10332541" cy="363849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just">
              <a:lnSpc>
                <a:spcPct val="115000"/>
              </a:lnSpc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 spring são pacotes de  classes pré definidas em linguagem java que por sua vez facilita o dia de trabalho do desenvolvedor.</a:t>
            </a:r>
          </a:p>
          <a:p>
            <a:pPr algn="just">
              <a:lnSpc>
                <a:spcPct val="115000"/>
              </a:lnSpc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algn="just">
              <a:lnSpc>
                <a:spcPct val="115000"/>
              </a:lnSpc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Estou criando um blog de um api rest com a ferramenta framework spring boot, sobre a criação de controle de veículos de usuários.</a:t>
            </a:r>
          </a:p>
          <a:p>
            <a:pPr algn="just">
              <a:lnSpc>
                <a:spcPct val="115000"/>
              </a:lnSpc>
            </a:pPr>
            <a:endParaRPr lang="pt-BR" sz="20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Meu github: </a:t>
            </a:r>
            <a:r>
              <a:rPr lang="pt-BR" sz="2000" u="sng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https://github.com/MarioMess/OrangeTalent</a:t>
            </a:r>
            <a:endParaRPr lang="pt-BR" sz="2000" u="sng" dirty="0">
              <a:solidFill>
                <a:srgbClr val="FF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pt-BR" dirty="0">
              <a:solidFill>
                <a:srgbClr val="FFFFFF"/>
              </a:solidFill>
            </a:endParaRP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29CAD4D4-DCE0-4ABE-BD05-F8923F44B6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945" y="-43638"/>
            <a:ext cx="4217578" cy="210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062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m 11" descr="Imagem digital fictícia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75BFBE50-162C-4F3C-9741-EC22344775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8" r="-1" b="-1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49F406-B5D1-483B-8756-6B38A302A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312" y="124350"/>
            <a:ext cx="10058400" cy="7193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b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pt-BR" sz="52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465699-C1E0-424E-B59F-58174427A3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164" y="2757948"/>
            <a:ext cx="4097986" cy="334633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just">
              <a:lnSpc>
                <a:spcPct val="115000"/>
              </a:lnSpc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 postman foi utilizado para a consulta dos endPoint's Post e Get;</a:t>
            </a:r>
          </a:p>
          <a:p>
            <a:pPr algn="just">
              <a:lnSpc>
                <a:spcPct val="115000"/>
              </a:lnSpc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POST erro no cadastro das informações status 400.</a:t>
            </a: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AA904775-660F-4EDD-9F6E-E025DE91015D}"/>
              </a:ext>
            </a:extLst>
          </p:cNvPr>
          <p:cNvSpPr txBox="1">
            <a:spLocks/>
          </p:cNvSpPr>
          <p:nvPr/>
        </p:nvSpPr>
        <p:spPr>
          <a:xfrm>
            <a:off x="482600" y="-77877"/>
            <a:ext cx="10058400" cy="9215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5000"/>
              </a:lnSpc>
            </a:pPr>
            <a:r>
              <a:rPr lang="pt-BR" sz="1800" dirty="0"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r>
              <a:rPr lang="pt-BR" sz="28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Postman</a:t>
            </a:r>
            <a:r>
              <a:rPr lang="pt-BR" sz="2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pt-BR" sz="28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9" name="image3.png">
            <a:extLst>
              <a:ext uri="{FF2B5EF4-FFF2-40B4-BE49-F238E27FC236}">
                <a16:creationId xmlns:a16="http://schemas.microsoft.com/office/drawing/2014/main" id="{B8AF3FF8-4924-48F9-B140-0987DCE36A35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608315" y="990600"/>
            <a:ext cx="7350088" cy="551938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864731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m 11" descr="Imagem digital fictícia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75BFBE50-162C-4F3C-9741-EC22344775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8" r="-1" b="-1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49F406-B5D1-483B-8756-6B38A302A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312" y="124350"/>
            <a:ext cx="10058400" cy="7193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b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pt-BR" sz="52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465699-C1E0-424E-B59F-58174427A3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164" y="2711819"/>
            <a:ext cx="4480511" cy="25386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just">
              <a:lnSpc>
                <a:spcPct val="115000"/>
              </a:lnSpc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Para salvar as informações no banco de dados precisa ser feito as configurações no application.properties 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AA904775-660F-4EDD-9F6E-E025DE91015D}"/>
              </a:ext>
            </a:extLst>
          </p:cNvPr>
          <p:cNvSpPr txBox="1">
            <a:spLocks/>
          </p:cNvSpPr>
          <p:nvPr/>
        </p:nvSpPr>
        <p:spPr>
          <a:xfrm>
            <a:off x="496247" y="426339"/>
            <a:ext cx="10058400" cy="7193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5000"/>
              </a:lnSpc>
            </a:pPr>
            <a:r>
              <a:rPr lang="pt-BR" sz="28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r>
              <a:rPr lang="pt-BR" sz="2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Application properties</a:t>
            </a:r>
          </a:p>
          <a:p>
            <a:pPr>
              <a:lnSpc>
                <a:spcPct val="115000"/>
              </a:lnSpc>
            </a:pPr>
            <a:endParaRPr lang="pt-BR" sz="28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11" name="image6.png">
            <a:extLst>
              <a:ext uri="{FF2B5EF4-FFF2-40B4-BE49-F238E27FC236}">
                <a16:creationId xmlns:a16="http://schemas.microsoft.com/office/drawing/2014/main" id="{DA4BCFA1-FC1E-4A6D-BA39-5D1D4C5CE387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940710" y="843700"/>
            <a:ext cx="6996126" cy="574357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870628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m 11" descr="Imagem digital fictícia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75BFBE50-162C-4F3C-9741-EC22344775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8" r="-1" b="-1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49F406-B5D1-483B-8756-6B38A302A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312" y="124350"/>
            <a:ext cx="10058400" cy="7193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b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pt-BR" sz="52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465699-C1E0-424E-B59F-58174427A3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3200" y="2875935"/>
            <a:ext cx="5335265" cy="222700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just">
              <a:lnSpc>
                <a:spcPct val="115000"/>
              </a:lnSpc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Para salvar as informações no banco de dados precisa ser feito as configurações no application.properties , esta configurações são referente ao banco de dados para ter acesso.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AA904775-660F-4EDD-9F6E-E025DE91015D}"/>
              </a:ext>
            </a:extLst>
          </p:cNvPr>
          <p:cNvSpPr txBox="1">
            <a:spLocks/>
          </p:cNvSpPr>
          <p:nvPr/>
        </p:nvSpPr>
        <p:spPr>
          <a:xfrm>
            <a:off x="496247" y="426339"/>
            <a:ext cx="10058400" cy="9215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5000"/>
              </a:lnSpc>
            </a:pPr>
            <a:r>
              <a:rPr lang="pt-BR" sz="28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r>
              <a:rPr lang="pt-BR" sz="2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Application properties</a:t>
            </a:r>
          </a:p>
          <a:p>
            <a:pPr>
              <a:lnSpc>
                <a:spcPct val="115000"/>
              </a:lnSpc>
            </a:pPr>
            <a:endParaRPr lang="pt-BR" sz="28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9" name="image9.png">
            <a:extLst>
              <a:ext uri="{FF2B5EF4-FFF2-40B4-BE49-F238E27FC236}">
                <a16:creationId xmlns:a16="http://schemas.microsoft.com/office/drawing/2014/main" id="{8209C8CB-52BD-434E-924A-72BE5F8A7F01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831512" y="1145690"/>
            <a:ext cx="6070436" cy="528597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179350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m 11" descr="Imagem digital fictícia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75BFBE50-162C-4F3C-9741-EC22344775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8" r="-1" b="-1"/>
          <a:stretch/>
        </p:blipFill>
        <p:spPr>
          <a:xfrm>
            <a:off x="1" y="0"/>
            <a:ext cx="1219199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49F406-B5D1-483B-8756-6B38A302A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312" y="124350"/>
            <a:ext cx="10058400" cy="7193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b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pt-BR" sz="52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465699-C1E0-424E-B59F-58174427A3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182" y="1145690"/>
            <a:ext cx="5767300" cy="57123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just">
              <a:lnSpc>
                <a:spcPct val="115000"/>
              </a:lnSpc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Para acessar o h2 no navegador usar este link : </a:t>
            </a:r>
            <a:r>
              <a:rPr lang="pt-BR" sz="2000" u="sng" dirty="0">
                <a:solidFill>
                  <a:schemeClr val="bg1"/>
                </a:solidFill>
                <a:effectLst/>
                <a:highlight>
                  <a:srgbClr val="000080"/>
                </a:highlight>
                <a:latin typeface="Arial" panose="020B0604020202020204" pitchFamily="34" charset="0"/>
                <a:ea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http://localhost:8080/h2</a:t>
            </a:r>
            <a:endParaRPr lang="pt-BR" sz="2000" dirty="0">
              <a:solidFill>
                <a:schemeClr val="bg1"/>
              </a:solidFill>
              <a:effectLst/>
              <a:highlight>
                <a:srgbClr val="000080"/>
              </a:highlight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Para acessar o painel do h2 inserir a seguinte informação,  </a:t>
            </a:r>
            <a:r>
              <a:rPr lang="pt-BR" sz="2000" dirty="0">
                <a:solidFill>
                  <a:schemeClr val="bg1"/>
                </a:solidFill>
                <a:effectLst/>
                <a:highlight>
                  <a:srgbClr val="000080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spring.datasource.url=</a:t>
            </a:r>
            <a:r>
              <a:rPr lang="pt-BR" sz="2000" b="1" u="sng" dirty="0">
                <a:solidFill>
                  <a:schemeClr val="bg1"/>
                </a:solidFill>
                <a:effectLst/>
                <a:highlight>
                  <a:srgbClr val="FF0000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JDBC:H2:MEM:VEICULO</a:t>
            </a: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esta informação deve ser colocada no campo </a:t>
            </a:r>
            <a:r>
              <a:rPr lang="pt-BR" sz="2000" b="1" u="sng" dirty="0">
                <a:solidFill>
                  <a:schemeClr val="bg1"/>
                </a:solidFill>
                <a:effectLst/>
                <a:highlight>
                  <a:srgbClr val="FF0000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JDBC URL</a:t>
            </a: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no painel h2.</a:t>
            </a:r>
          </a:p>
          <a:p>
            <a:pPr algn="just">
              <a:lnSpc>
                <a:spcPct val="115000"/>
              </a:lnSpc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 password e o username referencial são estes:</a:t>
            </a:r>
          </a:p>
          <a:p>
            <a:pPr algn="just">
              <a:lnSpc>
                <a:spcPct val="115000"/>
              </a:lnSpc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pt-BR" sz="2000" dirty="0">
                <a:solidFill>
                  <a:schemeClr val="bg1"/>
                </a:solidFill>
                <a:effectLst/>
                <a:highlight>
                  <a:srgbClr val="000080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spring.datasource.username=</a:t>
            </a:r>
            <a:r>
              <a:rPr lang="pt-BR" sz="2000" dirty="0">
                <a:solidFill>
                  <a:schemeClr val="bg1"/>
                </a:solidFill>
                <a:effectLst/>
                <a:highlight>
                  <a:srgbClr val="FF0000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sa</a:t>
            </a:r>
          </a:p>
          <a:p>
            <a:pPr algn="just">
              <a:lnSpc>
                <a:spcPct val="115000"/>
              </a:lnSpc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pt-BR" sz="2000" dirty="0">
                <a:solidFill>
                  <a:schemeClr val="bg1"/>
                </a:solidFill>
                <a:effectLst/>
                <a:highlight>
                  <a:srgbClr val="000080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spring.datasource.password=</a:t>
            </a:r>
          </a:p>
          <a:p>
            <a:pPr algn="just">
              <a:lnSpc>
                <a:spcPct val="115000"/>
              </a:lnSpc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licar em CONNECT para acessar.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AA904775-660F-4EDD-9F6E-E025DE91015D}"/>
              </a:ext>
            </a:extLst>
          </p:cNvPr>
          <p:cNvSpPr txBox="1">
            <a:spLocks/>
          </p:cNvSpPr>
          <p:nvPr/>
        </p:nvSpPr>
        <p:spPr>
          <a:xfrm>
            <a:off x="496247" y="124350"/>
            <a:ext cx="10058400" cy="18164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5000"/>
              </a:lnSpc>
            </a:pPr>
            <a:r>
              <a:rPr lang="pt-BR" sz="28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r>
              <a:rPr lang="pt-BR" sz="2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Banco de dados H2 configuração e acesso</a:t>
            </a:r>
          </a:p>
          <a:p>
            <a:pPr>
              <a:lnSpc>
                <a:spcPct val="115000"/>
              </a:lnSpc>
            </a:pPr>
            <a:endParaRPr lang="pt-BR" sz="2800" b="1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endParaRPr lang="pt-BR" sz="28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10" name="image18.png">
            <a:extLst>
              <a:ext uri="{FF2B5EF4-FFF2-40B4-BE49-F238E27FC236}">
                <a16:creationId xmlns:a16="http://schemas.microsoft.com/office/drawing/2014/main" id="{46697EB7-2425-4D82-A877-98DF487B71E9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5957483" y="1145690"/>
            <a:ext cx="5915320" cy="531410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244443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m 11" descr="Imagem digital fictícia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75BFBE50-162C-4F3C-9741-EC22344775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8" r="-1" b="-1"/>
          <a:stretch/>
        </p:blipFill>
        <p:spPr>
          <a:xfrm>
            <a:off x="1" y="0"/>
            <a:ext cx="1219199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49F406-B5D1-483B-8756-6B38A302A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312" y="124350"/>
            <a:ext cx="10058400" cy="7193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b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pt-BR" sz="52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465699-C1E0-424E-B59F-58174427A3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182" y="2579427"/>
            <a:ext cx="5369960" cy="427857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just">
              <a:lnSpc>
                <a:spcPct val="115000"/>
              </a:lnSpc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Dentro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do banco H2 contém as tabelas </a:t>
            </a:r>
          </a:p>
          <a:p>
            <a:pPr marL="34290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USUARIO</a:t>
            </a:r>
          </a:p>
          <a:p>
            <a:pPr marL="34290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VEICULOS</a:t>
            </a:r>
          </a:p>
          <a:p>
            <a:pPr algn="just">
              <a:lnSpc>
                <a:spcPct val="115000"/>
              </a:lnSpc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Verifica-se que não tem informações no banco.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AA904775-660F-4EDD-9F6E-E025DE91015D}"/>
              </a:ext>
            </a:extLst>
          </p:cNvPr>
          <p:cNvSpPr txBox="1">
            <a:spLocks/>
          </p:cNvSpPr>
          <p:nvPr/>
        </p:nvSpPr>
        <p:spPr>
          <a:xfrm>
            <a:off x="496247" y="124350"/>
            <a:ext cx="10058400" cy="18164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5000"/>
              </a:lnSpc>
            </a:pPr>
            <a:r>
              <a:rPr lang="pt-BR" sz="28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r>
              <a:rPr lang="pt-BR" sz="2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Banco de dados H2 configuração e acesso</a:t>
            </a:r>
          </a:p>
          <a:p>
            <a:pPr>
              <a:lnSpc>
                <a:spcPct val="115000"/>
              </a:lnSpc>
            </a:pPr>
            <a:endParaRPr lang="pt-BR" sz="2800" b="1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endParaRPr lang="pt-BR" sz="28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9" name="image7.png">
            <a:extLst>
              <a:ext uri="{FF2B5EF4-FFF2-40B4-BE49-F238E27FC236}">
                <a16:creationId xmlns:a16="http://schemas.microsoft.com/office/drawing/2014/main" id="{BCC507A6-9520-4997-A8FD-FB4C52A78D8E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560142" y="2082207"/>
            <a:ext cx="6441676" cy="368561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342207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m 11" descr="Imagem digital fictícia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75BFBE50-162C-4F3C-9741-EC22344775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8" r="-1" b="-1"/>
          <a:stretch/>
        </p:blipFill>
        <p:spPr>
          <a:xfrm>
            <a:off x="1" y="0"/>
            <a:ext cx="1219199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49F406-B5D1-483B-8756-6B38A302A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312" y="124350"/>
            <a:ext cx="10058400" cy="7193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b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pt-BR" sz="52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465699-C1E0-424E-B59F-58174427A3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182" y="1488253"/>
            <a:ext cx="5322666" cy="435210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just">
              <a:lnSpc>
                <a:spcPct val="115000"/>
              </a:lnSpc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Dentro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do banco H2 contém as tabelas </a:t>
            </a:r>
          </a:p>
          <a:p>
            <a:pPr marL="34290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USUARIO</a:t>
            </a:r>
          </a:p>
          <a:p>
            <a:pPr marL="34290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VEICULOS</a:t>
            </a:r>
          </a:p>
          <a:p>
            <a:pPr algn="just">
              <a:lnSpc>
                <a:spcPct val="115000"/>
              </a:lnSpc>
            </a:pP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Para verificar se tem informações inseridas digite o seguinte comando SQL</a:t>
            </a:r>
          </a:p>
          <a:p>
            <a:pPr algn="just">
              <a:lnSpc>
                <a:spcPct val="115000"/>
              </a:lnSpc>
            </a:pPr>
            <a:r>
              <a:rPr lang="pt-BR" sz="2000" dirty="0">
                <a:solidFill>
                  <a:schemeClr val="bg1"/>
                </a:solidFill>
                <a:effectLst/>
                <a:highlight>
                  <a:srgbClr val="000080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SELECT * FROM USUARIO;</a:t>
            </a:r>
          </a:p>
          <a:p>
            <a:pPr algn="just">
              <a:lnSpc>
                <a:spcPct val="115000"/>
              </a:lnSpc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Após clicar no BOTÃO VERDE, </a:t>
            </a:r>
          </a:p>
          <a:p>
            <a:pPr algn="just">
              <a:lnSpc>
                <a:spcPct val="115000"/>
              </a:lnSpc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Verifica-se que foi inserido as informações do usuario no banco.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AA904775-660F-4EDD-9F6E-E025DE91015D}"/>
              </a:ext>
            </a:extLst>
          </p:cNvPr>
          <p:cNvSpPr txBox="1">
            <a:spLocks/>
          </p:cNvSpPr>
          <p:nvPr/>
        </p:nvSpPr>
        <p:spPr>
          <a:xfrm>
            <a:off x="496247" y="124350"/>
            <a:ext cx="10058400" cy="18164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5000"/>
              </a:lnSpc>
            </a:pPr>
            <a:r>
              <a:rPr lang="pt-BR" sz="28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r>
              <a:rPr lang="pt-BR" sz="2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Banco de dados H2 configuração e acesso</a:t>
            </a:r>
          </a:p>
          <a:p>
            <a:pPr>
              <a:lnSpc>
                <a:spcPct val="115000"/>
              </a:lnSpc>
            </a:pPr>
            <a:endParaRPr lang="pt-BR" sz="2800" b="1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endParaRPr lang="pt-BR" sz="28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11" name="image8.png">
            <a:extLst>
              <a:ext uri="{FF2B5EF4-FFF2-40B4-BE49-F238E27FC236}">
                <a16:creationId xmlns:a16="http://schemas.microsoft.com/office/drawing/2014/main" id="{12C15982-AC26-4FCD-95E3-0B598498B30E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515897" y="1488251"/>
            <a:ext cx="6485921" cy="435210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365340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m 11" descr="Imagem digital fictícia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75BFBE50-162C-4F3C-9741-EC22344775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8" r="-1" b="-1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49F406-B5D1-483B-8756-6B38A302A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9035" y="462447"/>
            <a:ext cx="7079240" cy="128270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pt-BR" sz="31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Ferramentas utilizada para essa api rest</a:t>
            </a:r>
            <a:b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pt-BR" sz="52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465699-C1E0-424E-B59F-58174427A3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3967" y="1745155"/>
            <a:ext cx="9641096" cy="16838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just"/>
            <a:r>
              <a:rPr lang="pt-BR" sz="2000" b="1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IntelliJ </a:t>
            </a:r>
            <a:r>
              <a:rPr lang="pt-BR" sz="2000" b="1" u="sng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lang="pt-BR" sz="2000" b="1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ommunity</a:t>
            </a:r>
            <a:r>
              <a:rPr lang="pt-BR" sz="20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ferramenta de desenvolvimento do código da api na linguagem java que por sua vez é uma ferramenta de trabalho que traz conforto e clareza na amostra de suas aplicações e interações tanto com o usuário quanto com os mecanismos que ela interage.</a:t>
            </a:r>
          </a:p>
          <a:p>
            <a:endParaRPr lang="pt-BR" dirty="0">
              <a:solidFill>
                <a:srgbClr val="FFFFFF"/>
              </a:solidFill>
            </a:endParaRPr>
          </a:p>
        </p:txBody>
      </p:sp>
      <p:pic>
        <p:nvPicPr>
          <p:cNvPr id="5" name="Imagem 4" descr="Diagrama&#10;&#10;Descrição gerada automaticamente com confiança média">
            <a:extLst>
              <a:ext uri="{FF2B5EF4-FFF2-40B4-BE49-F238E27FC236}">
                <a16:creationId xmlns:a16="http://schemas.microsoft.com/office/drawing/2014/main" id="{6BAB68F3-7A47-42C9-BCAE-A0D3698E9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93" y="66822"/>
            <a:ext cx="2952750" cy="1552575"/>
          </a:xfrm>
          <a:prstGeom prst="rect">
            <a:avLst/>
          </a:prstGeom>
        </p:spPr>
      </p:pic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E43CEA27-26F0-4307-92E6-E3F767F971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25" y="1948313"/>
            <a:ext cx="830419" cy="830419"/>
          </a:xfrm>
          <a:prstGeom prst="rect">
            <a:avLst/>
          </a:prstGeom>
        </p:spPr>
      </p:pic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4C42B0DA-6983-4230-8AF4-61B2BA1F6A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41" y="4901998"/>
            <a:ext cx="1970986" cy="1036357"/>
          </a:xfrm>
          <a:prstGeom prst="rect">
            <a:avLst/>
          </a:prstGeom>
        </p:spPr>
      </p:pic>
      <p:pic>
        <p:nvPicPr>
          <p:cNvPr id="11" name="Imagem 10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5B8442FE-6A87-4ED0-A3AB-81FEA2BFCC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63" y="3142933"/>
            <a:ext cx="1448972" cy="858132"/>
          </a:xfrm>
          <a:prstGeom prst="rect">
            <a:avLst/>
          </a:prstGeom>
        </p:spPr>
      </p:pic>
      <p:sp>
        <p:nvSpPr>
          <p:cNvPr id="18" name="Subtítulo 2">
            <a:extLst>
              <a:ext uri="{FF2B5EF4-FFF2-40B4-BE49-F238E27FC236}">
                <a16:creationId xmlns:a16="http://schemas.microsoft.com/office/drawing/2014/main" id="{E8768DC7-23E2-46AA-8AF7-DCEBE1959FBD}"/>
              </a:ext>
            </a:extLst>
          </p:cNvPr>
          <p:cNvSpPr txBox="1">
            <a:spLocks/>
          </p:cNvSpPr>
          <p:nvPr/>
        </p:nvSpPr>
        <p:spPr>
          <a:xfrm>
            <a:off x="1758035" y="3231056"/>
            <a:ext cx="9641096" cy="1683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pt-BR" sz="2000" b="1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H2</a:t>
            </a: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é um banco de dados versátil de fácil abordagem tanto de aprendizado e apresentação  e por ser um  banco de dados na memória ajuda na velocidade de trabalho.</a:t>
            </a:r>
          </a:p>
          <a:p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E5972483-A840-418F-9166-A247C96E9737}"/>
              </a:ext>
            </a:extLst>
          </p:cNvPr>
          <p:cNvSpPr txBox="1">
            <a:spLocks/>
          </p:cNvSpPr>
          <p:nvPr/>
        </p:nvSpPr>
        <p:spPr>
          <a:xfrm>
            <a:off x="1758035" y="4751422"/>
            <a:ext cx="9641096" cy="1683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</a:pPr>
            <a:r>
              <a:rPr lang="pt-BR" sz="2000" b="1" u="sng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</a:t>
            </a:r>
            <a:r>
              <a:rPr lang="pt-BR" sz="2000" b="1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ostman</a:t>
            </a: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para visualização do meu projeto em andamento eu utilizei o postman, que é uma plataforma que ajuda no desenvolvimento de api que através dela não preciso criar interface de visualização e nem criar caminhos complicados para que ela me mostre algum resultado, assim detalhando quais são meus lançamentos positivos ou negativos.</a:t>
            </a:r>
          </a:p>
          <a:p>
            <a:endParaRPr lang="pt-B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956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m 11" descr="Imagem digital fictícia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75BFBE50-162C-4F3C-9741-EC22344775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8" r="-1" b="-1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49F406-B5D1-483B-8756-6B38A302A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4742" y="404730"/>
            <a:ext cx="7955280" cy="136677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pt-BR" sz="2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Iniciando projeto spring</a:t>
            </a:r>
            <a:b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pt-BR" sz="52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465699-C1E0-424E-B59F-58174427A3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2264" y="2707417"/>
            <a:ext cx="4543578" cy="236233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just"/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 primeiro passo para inicializar um projeto em Spring, é ir neste site </a:t>
            </a:r>
            <a:r>
              <a:rPr lang="pt-BR" sz="2000" u="sng" dirty="0">
                <a:solidFill>
                  <a:schemeClr val="bg1"/>
                </a:solidFill>
                <a:effectLst/>
                <a:highlight>
                  <a:srgbClr val="000080"/>
                </a:highlight>
                <a:latin typeface="Arial" panose="020B0604020202020204" pitchFamily="34" charset="0"/>
                <a:ea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https://start.spring.io/</a:t>
            </a: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, no site contém as inserções de dependências para a criação de um projeto em spring boot, </a:t>
            </a:r>
            <a:endParaRPr lang="pt-BR" sz="2000" dirty="0">
              <a:solidFill>
                <a:schemeClr val="bg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22C78F0-7517-4BB9-B925-EA2E9697F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5024" y="1704282"/>
            <a:ext cx="6755015" cy="436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607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m 11" descr="Imagem digital fictícia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75BFBE50-162C-4F3C-9741-EC22344775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8" r="-1" b="-1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49F406-B5D1-483B-8756-6B38A302A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117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pt-BR" sz="31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Spring IO configuração</a:t>
            </a:r>
            <a:b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pt-BR" sz="52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465699-C1E0-424E-B59F-58174427A3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391" y="1503250"/>
            <a:ext cx="10058400" cy="203152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just"/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Inserir o nome do projeto no campo Name, e inserir uma descrição do projeto no campo Description, verificar a versão selecionado do spring, a linguagem que será utilizada será java, o framework utilizado e o Maven, verificar como deseja exportar seu projeto em ponto jar ou em war( utilizei o jar), verificar também a versão da linguagem java que deseja utilizar(utilizei a versão 16), após tudo isso vamos clicar no botão Generate para gerar seu projeto.</a:t>
            </a:r>
          </a:p>
          <a:p>
            <a:endParaRPr lang="pt-BR" dirty="0">
              <a:solidFill>
                <a:srgbClr val="FFFFFF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3669147-CBA3-445C-A483-B1EC6361D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0782" y="3131457"/>
            <a:ext cx="5362010" cy="346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579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m 11" descr="Imagem digital fictícia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75BFBE50-162C-4F3C-9741-EC22344775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8" r="-1" b="-1"/>
          <a:stretch/>
        </p:blipFill>
        <p:spPr>
          <a:xfrm>
            <a:off x="-3048" y="-16292"/>
            <a:ext cx="12191999" cy="687429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49F406-B5D1-483B-8756-6B38A302A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266" y="10995"/>
            <a:ext cx="10058400" cy="11647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b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pt-BR" sz="28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pt-BR" sz="2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dicionando as dependências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465699-C1E0-424E-B59F-58174427A3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266" y="1499247"/>
            <a:ext cx="10058400" cy="173527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just"/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ada dependência tem sua função para que o projeto compile, a primeira dependência: spring web é para criar uma web service, spring data JPA é a camada da persistência de dados, validation é para validar as informações inseridas no banco de dados, H2 é a dependência relacionada ao banco h2, onde será salva as informações gerado do projeto.</a:t>
            </a:r>
          </a:p>
          <a:p>
            <a:endParaRPr lang="pt-BR" dirty="0">
              <a:solidFill>
                <a:srgbClr val="FFFFFF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9ED50F8-4D6B-49AE-B4A2-E3571282E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958" y="2698956"/>
            <a:ext cx="5930709" cy="383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700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m 11" descr="Imagem digital fictícia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75BFBE50-162C-4F3C-9741-EC22344775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8" r="-1" b="-1"/>
          <a:stretch/>
        </p:blipFill>
        <p:spPr>
          <a:xfrm>
            <a:off x="-3049" y="0"/>
            <a:ext cx="1219199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49F406-B5D1-483B-8756-6B38A302A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6572" y="330633"/>
            <a:ext cx="5307044" cy="90473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As dependências do projeto ficam no arquivo chamado pom xml:</a:t>
            </a:r>
            <a:b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pt-BR" sz="2000" dirty="0">
              <a:solidFill>
                <a:schemeClr val="bg1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BE84476-0D29-4780-B119-3915C5F88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385" y="464704"/>
            <a:ext cx="5597707" cy="598963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DD850CC-3D4A-49D4-AC3A-31B3F854B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7622" y="1865245"/>
            <a:ext cx="4778891" cy="466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824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m 11" descr="Imagem digital fictícia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75BFBE50-162C-4F3C-9741-EC22344775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8" r="-1" b="-1"/>
          <a:stretch/>
        </p:blipFill>
        <p:spPr>
          <a:xfrm>
            <a:off x="-3048" y="0"/>
            <a:ext cx="1219199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49F406-B5D1-483B-8756-6B38A302A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676" y="719350"/>
            <a:ext cx="9182743" cy="13887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l"/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b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b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pt-BR" sz="2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 projeto ao inicializar ele já vem com uma pasta inicial,  ao clicar no arquivo </a:t>
            </a:r>
            <a:r>
              <a:rPr lang="pt-BR" sz="2200" b="0" i="0" u="none" strike="noStrike" dirty="0">
                <a:solidFill>
                  <a:schemeClr val="bg1"/>
                </a:solidFill>
                <a:effectLst/>
                <a:highlight>
                  <a:srgbClr val="008080"/>
                </a:highlight>
                <a:latin typeface="Arial" panose="020B0604020202020204" pitchFamily="34" charset="0"/>
                <a:cs typeface="Arial" panose="020B0604020202020204" pitchFamily="34" charset="0"/>
                <a:hlinkClick r:id="rId3" tooltip="OrangeTalentsApplication.jav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OrangeTalentsApplication.java</a:t>
            </a:r>
            <a:r>
              <a:rPr lang="pt-BR" sz="2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dentro da pasta será executado o projeto.</a:t>
            </a:r>
            <a:b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pt-BR" sz="1600" dirty="0"/>
            </a:br>
            <a:endParaRPr lang="pt-BR" sz="52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465699-C1E0-424E-B59F-58174427A3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8676" y="2428618"/>
            <a:ext cx="3194897" cy="279959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just"/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Criar os pacotes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model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controller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repository</a:t>
            </a:r>
            <a:endParaRPr lang="pt-BR" sz="2000" dirty="0">
              <a:solidFill>
                <a:schemeClr val="bg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6901FF5-7358-44B0-9CD5-0BC929183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3700" y="1887072"/>
            <a:ext cx="7057623" cy="425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472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m 11" descr="Imagem digital fictícia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75BFBE50-162C-4F3C-9741-EC22344775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8" r="-1" b="-1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90F2726-BAE8-4150-8343-52EF1FA61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280" y="955343"/>
            <a:ext cx="5865510" cy="5486399"/>
          </a:xfrm>
          <a:prstGeom prst="rect">
            <a:avLst/>
          </a:prstGeom>
        </p:spPr>
      </p:pic>
      <p:sp>
        <p:nvSpPr>
          <p:cNvPr id="10" name="Subtítulo 2">
            <a:extLst>
              <a:ext uri="{FF2B5EF4-FFF2-40B4-BE49-F238E27FC236}">
                <a16:creationId xmlns:a16="http://schemas.microsoft.com/office/drawing/2014/main" id="{CE8A103E-ACB1-4AA3-B894-77A136E22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2097" y="2804167"/>
            <a:ext cx="3805085" cy="293362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just"/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pt-BR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 classes criadas dentro da Model/Entity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CadastroUsuario</a:t>
            </a:r>
            <a:endParaRPr lang="pt-BR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CadastroVeiculos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228178B9-8494-47A0-8D5B-3D3562852736}"/>
              </a:ext>
            </a:extLst>
          </p:cNvPr>
          <p:cNvSpPr txBox="1">
            <a:spLocks/>
          </p:cNvSpPr>
          <p:nvPr/>
        </p:nvSpPr>
        <p:spPr>
          <a:xfrm>
            <a:off x="637033" y="162243"/>
            <a:ext cx="10058400" cy="11647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5000"/>
              </a:lnSpc>
            </a:pPr>
            <a:r>
              <a:rPr lang="pt-BR" sz="1800" dirty="0"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br>
              <a:rPr lang="pt-BR" sz="1800" dirty="0"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pt-BR" sz="28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pt-BR" sz="2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Model</a:t>
            </a:r>
          </a:p>
          <a:p>
            <a:pPr>
              <a:lnSpc>
                <a:spcPct val="115000"/>
              </a:lnSpc>
            </a:pPr>
            <a:endParaRPr lang="pt-BR" sz="28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4245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1272</Words>
  <Application>Microsoft Office PowerPoint</Application>
  <PresentationFormat>Widescreen</PresentationFormat>
  <Paragraphs>115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0" baseType="lpstr">
      <vt:lpstr>Arial</vt:lpstr>
      <vt:lpstr>Arial Black</vt:lpstr>
      <vt:lpstr>Calibri</vt:lpstr>
      <vt:lpstr>Calibri Light</vt:lpstr>
      <vt:lpstr>Tema do Office</vt:lpstr>
      <vt:lpstr>Apresentação do PowerPoint</vt:lpstr>
      <vt:lpstr> </vt:lpstr>
      <vt:lpstr>Ferramentas utilizada para essa api rest </vt:lpstr>
      <vt:lpstr>Iniciando projeto spring </vt:lpstr>
      <vt:lpstr>Spring IO configuração </vt:lpstr>
      <vt:lpstr>  Adicionando as dependências</vt:lpstr>
      <vt:lpstr>As dependências do projeto ficam no arquivo chamado pom xml: </vt:lpstr>
      <vt:lpstr>      O projeto ao inicializar ele já vem com uma pasta inicial,  ao clicar no arquivo OrangeTalentsApplication.java, dentro da pasta será executado o projeto.  </vt:lpstr>
      <vt:lpstr>Apresentação do PowerPoint</vt:lpstr>
      <vt:lpstr>As anotações </vt:lpstr>
      <vt:lpstr> </vt:lpstr>
      <vt:lpstr>Apresentação do PowerPoint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Rafyy San</dc:creator>
  <cp:lastModifiedBy>Rafyy San</cp:lastModifiedBy>
  <cp:revision>22</cp:revision>
  <dcterms:created xsi:type="dcterms:W3CDTF">2021-06-19T15:53:32Z</dcterms:created>
  <dcterms:modified xsi:type="dcterms:W3CDTF">2021-06-19T19:32:33Z</dcterms:modified>
</cp:coreProperties>
</file>