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jpeg" ContentType="image/jpeg"/>
  <Override PartName="/ppt/media/image6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697960" y="382860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30400" y="1845360"/>
            <a:ext cx="11504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Il primo problema è  cosa succede se sorge la necessità di modificare la struttura del nostro database dopo aver sviluppato parte della nostra applicazione?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0880" y="717120"/>
            <a:ext cx="12090240" cy="54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Il secondo, leggere e scrivere gli oggetti in un database relazionale ci espone ai seguenti 5 problemi di congruenza: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Incongruenza &amp; Descrizione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Granularità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Alcune volte si ha un modello a oggetti che ha più classi rispetto al numero di tabelle corrispondenti nel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Ereditarietà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Gli RDBMS non definiscono niente di simile all'ereditarietà, che rappresenta invece il paradigma naturale dei linguaggi object oriented.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Identità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RDBMS definisce esattamente una nozione di unicità: la chiave primaria. Java, comunque, definisce l'identità degli oggetti (a==b) e l'uguaglianza tra oggetti (a.equals(b)).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Associazioni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linguaggi object oriented rappresentano le associazioni utilizzando riferimenti agli oggetti, mentre un RDBMS rappresenta un'associazione tramite una colonna con una foreign key.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Navigazione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modalità di accesso agli oggetti Java e in un RDBMS sono fondamentalmente differenti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3000" y="2764800"/>
            <a:ext cx="121860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ORM (Object Relational Mapping) è la soluzione per gestire tutte le differenze viste.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Cosa è un ORM?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sigla ORM sta per Object Relational Mapping ed è una tecnica di programmazione per la conversione dei dati fra un database relazionale e un linguaggio object oriented come Java, C#, ecc.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64000" y="1677600"/>
            <a:ext cx="921132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sistema ORM ha i seguenti vantaggi rispetto a JDBC: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Permette l'accesso tramite codice agli oggetti piuttosto che a tabelle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Nasconde i dettagli delle query SQL alla logica object oriented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E' basato su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Non c'è necessità di conoscere l'implementazione del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Le entità sono basate su concetti di business piuttosto che sulla struttura del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Gestione automatica delle transazione e la generazione delle chiavi.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Rapido sviluppo delle applicazioni.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76000" y="1757520"/>
            <a:ext cx="99885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Una soluzione di tipo ORM consiste delle seguenti componenti: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Un'API per l'esecuzione delle operazioni base CRUD e la persistenza degli oggetti delle classi.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Un linguaggio o un'API per specificare query che si riferiscono a classi e proprietà delle classi.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Uno strumento configurabile per specificare il mapping dei metadati.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Funzionalità per interagire con le transazioni, lazy fetching e altre funzioni per l'ottimizzazione.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4200" y="1868760"/>
            <a:ext cx="1224396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Framework ORM per 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Esistono svariati framework ORM per la persistenza in Java. Un framework per la persistenza è un servizio di tipo ORM che memorizza e recupera oggetti da un DB relazionale.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Enterprise JavaBeans Entity Beans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Data Objects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Castor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TopLink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Spring DAO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molti altri.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17080" y="2892600"/>
            <a:ext cx="118782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Introduzione a Hibernate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è una soluzione ORM per Java. E' un framework open source per la persistenza creato da Gavin King nel 2001. E' un servizio per la persistenza ORM e di querying potente ed ad alte prestazioni.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91880" y="958320"/>
            <a:ext cx="1192860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mappa le classi Java in tabelle di un database e dai tipi di dati Java ai tipi di dati SQL alleviando lo sviluppatore del 95% dei compiti più comuni riguardo la persistenza dei dati.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si colloca fra i tradizionali oggetti Java ed un database server per gestire tutto il lavoro di persistenza degli oggetti tramite un appropriato meccanismo O/R.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816000" y="2736000"/>
            <a:ext cx="4380840" cy="356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9040" y="1485000"/>
            <a:ext cx="12013920" cy="46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Vantaggi di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si occupa della mappatura delle classi Java in tabelle di un DB tramite file XML senza la scrittura di righe di codice.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Fornisce delle semplici API per la memorizzazione e il recupero degli oggetti Java direttamente dal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 avvengono delle modifiche nel database o in una qualsiasi tabelle, è sufficiente modificare solo il file XML delle proprietà.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Astrae dai tipi SQL e fornisce un meccanisco per lavorare unicamente con gli oggetti Java.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non richiede un application server per funzionare.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Gestiste le associazioni complesse tra oggetti nel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Minimizza gli accessi al database con tecniche di fetching efficienti.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Fornisce semplici meccanismi di query sui dati.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180080" y="792000"/>
            <a:ext cx="7963200" cy="52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 supportati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supporta tutti i principali RDBMS. Di suguito una lista dei principali: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HSQL Database Engine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DB2/NT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MySQL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FrontBase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Oracle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Microsoft SQL Server Database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Sybase SQL Server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Informix Dynamic Server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Tecnologie supportate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supporta una varietà di altre tecnologie quali: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XDoclet Spring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J2EE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Eclipse plug-ins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981440" y="77040"/>
            <a:ext cx="9986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800" y="2764800"/>
            <a:ext cx="121464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- Architettura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ha una archiettura a strati che aiuta l'utente ad operare senza conoscere le API sottostanti.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fa uso dei dati e della configurazione del database per fornire servizi di persistenza (e persistenza di oggetti) ad una applicazione.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792000"/>
            <a:ext cx="1142856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una visione ad alto livello dell'architettura di una applicazione Hibernate.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Visione di Hibernate ad Alto Livello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è mostrata una vista dettagliata dell'architettura di una applicazione Hibernate con le principali classi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889440" y="2403720"/>
            <a:ext cx="4380840" cy="40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00960" y="2892600"/>
            <a:ext cx="1171044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utilizza differenti API JAva, come JDBC, JTA (Java Transaction API) e JNDI (Java Naming and Directory Interface)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JDBC fornisce un livello di astrazione rudimentale alle funzionalità comuni ai database relazionali, permettendo a qualsiasi database che abbia un driver JDBC di essere supportato da Hibernate.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JNDI e JTA permettono ad Hibernate di integrarsi con gli application server J2EE.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5120" y="2764800"/>
            <a:ext cx="121021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viene data una breve descrizione di ogni classe utilizzata in una applicazione Hibernate.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Oggetto Configuration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L'Oggetto Configuration è il primo oggetto da creare in ogni applicazione Hibernate. Solitamente è crato una sola volta durante l'inizializzazione dell'applicazione. Esso rappresenta il file delle proprietà richiesto da Hibernate.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37880" y="2636640"/>
            <a:ext cx="1203660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L'oggetto Configuration fornisce due componenti chiave: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La connessione al DB. Questa è gestita attraverso uno o più file di configurazione riconosciuti da Hibernate. Questi file sono: hibernate.properties e hibernate.cfg.xml.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Setup della mappatura delle classi: questo componente crea la connessione fra le classi Java e le tabelle del DB.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4240" y="2892600"/>
            <a:ext cx="1214352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Oggetto SessionFactory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L'oggetto Configuration è utilizzato per creare un oggetto SessionFactory il quale configura Hibernate per l'applicazione utilizzando il file di configurazione fornito e permette l'istanziazione di un oggetto Session.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L'oggetto SessionFactory è thread-safe è può essere utilizzato dai thread di un'applicazione.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1480" y="2892600"/>
            <a:ext cx="122090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L'oggetto SessionFactory è un oggetto complesso e "pesante"; solitamente è creato durante lo startup dell'applicazione e mantenuto per gli utilizzi successivi.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E’ necessario un solo oggetto SessionFactory per ogni DB che utilizzi un file di configurazione separato. Quindi se si utilizzano più DB, è necessaria la creazione di più oggetti SessionFactory.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4000" y="2508840"/>
            <a:ext cx="1202436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Oggetto Session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oggetto Session è utilizzato per ottenere una connessione fisica con un database. L'oggetto Session è "leggero" e progettato per essere istanziato ogni volta che è necessario interagire con il DB. Gli oggetti persistenti sono salvati e recuperati attraverso un oggetto Session.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Gli oggetti Session non dovrebbero essere tenuti aperti per un lungo periodo in quanto non sono thread-safe e dovrebbero essere creati e distrutti quando necessario.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03400" y="2508840"/>
            <a:ext cx="1190556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Oggetto Transaction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oggetto Transaction rappresenta una unità di lavoro con il DB, la maggior parte dei RDBMS supportano le transazioni.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transazioni in Hibernate sono gestite tramite un transaction manager sottostante (JDBC o JTA).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Questo tipo di oggetto è opzionale e le applicazioni Hibernate possono scegliere se usare o meno queste interfacce, oppure gestire le transazioni in maniera diretta nella propria applicazione.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2892600"/>
            <a:ext cx="1229868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Oggetto Query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Gli oggetti query utilizzano le stringhe SQL o HQL (Hibernate Query Language) per il recupero di dati dal DB e creare gli oggetti.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oggetto Query è utilizzato per inviare i parametri, limitare il numero di risultati ottenuti da una query ed infine eseguire una query stessa.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44000" y="1389960"/>
            <a:ext cx="1130976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Tutorial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è un servizio per la persistenza degli oggetti di tipo relazionale, rilasciato sotto licenza open source.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non solo permette la mappatura delle classi Java su tabelle di un database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 dai tipi Java ai tipi di dato SQL) ma fornisce anche funzionalità per il recupero dei dati.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Prerequisiti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E' necessaria un buona conoscenza del linguaggio Java. Una conoscenza base dei database, JDBC ed SQL.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14120" y="3148560"/>
            <a:ext cx="120841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Oggetto Criteria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Gli oggetti Criteria sono usati per creare ed eseguire query utilizzando il rispettivo metodo per il recupero degli oggetti.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040" y="1612800"/>
            <a:ext cx="12189600" cy="36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Environment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Vediamo come installare Hibernate e gli altri package associati ad esso per allestire l'ambiente per le applicazioni.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Lavoreremo con un database MySQL per testare degli esempi Hibernate, è quindi necessario avere già disponibile un database MySQL.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Download di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Si assumerà di avere Java installato sul proprio sistema.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base alla scelta di installare Hibernate su Windows o Unix scaricare il rispettivo file .zip o .tz.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L'ultima versione di Hibernate può essere scaricata da: http://www.hibernate.org/downloads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68520" y="1301400"/>
            <a:ext cx="941112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volta scaricato ed installato Hibernate avremo una struttura di file simile alla seguente: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018240" y="2391120"/>
            <a:ext cx="5333400" cy="18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38320" y="2380680"/>
            <a:ext cx="118130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Installazione di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volta scaricata e decompressa l'ultima versione di Hibernate è necessario eseguire i seguenti passi: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Settare la variabile CLASSPATH in maniera corretta per non andare incontro a problemi di compilazione.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Cambiare la variabile CLASSPATH stessa per includere tutti JAR contenuti nella cartella /lib.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Infine copiare il file </a:t>
            </a:r>
            <a:r>
              <a:rPr b="1" lang="it-IT" sz="1800" spc="-1" strike="noStrike">
                <a:latin typeface="Arial"/>
              </a:rPr>
              <a:t>hibernate3.jar</a:t>
            </a:r>
            <a:r>
              <a:rPr b="0" lang="it-IT" sz="1800" spc="-1" strike="noStrike">
                <a:latin typeface="Arial"/>
              </a:rPr>
              <a:t> nella propria CLASSPATH. Questo file si trova nella directory root della cartella hibernate ed è il JAR principale necessario per il funzionamento di Hibernate stesso.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92600" y="1100880"/>
            <a:ext cx="11904480" cy="46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Prerequisiti di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Di seguito una lista di tutti i package/librerie richiesti da Hibernate e che dovrebbero essere installati prima di iniziare con Hibernate stesso.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</a:t>
            </a:r>
            <a:r>
              <a:rPr b="1" lang="it-IT" sz="1800" spc="-1" strike="noStrike">
                <a:latin typeface="Arial"/>
              </a:rPr>
              <a:t>dom4j:</a:t>
            </a:r>
            <a:r>
              <a:rPr b="0" lang="it-IT" sz="1800" spc="-1" strike="noStrike">
                <a:latin typeface="Arial"/>
              </a:rPr>
              <a:t> parsing di file XML parsing www.dom4j.org/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</a:t>
            </a:r>
            <a:r>
              <a:rPr b="1" lang="it-IT" sz="1800" spc="-1" strike="noStrike">
                <a:latin typeface="Arial"/>
              </a:rPr>
              <a:t>Xalan:</a:t>
            </a:r>
            <a:r>
              <a:rPr b="0" lang="it-IT" sz="1800" spc="-1" strike="noStrike">
                <a:latin typeface="Arial"/>
              </a:rPr>
              <a:t> processore XSLT https://xml.apache.org/xalan-j/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</a:t>
            </a:r>
            <a:r>
              <a:rPr b="1" lang="it-IT" sz="1800" spc="-1" strike="noStrike">
                <a:latin typeface="Arial"/>
              </a:rPr>
              <a:t>Xerces:</a:t>
            </a:r>
            <a:r>
              <a:rPr b="0" lang="it-IT" sz="1800" spc="-1" strike="noStrike">
                <a:latin typeface="Arial"/>
              </a:rPr>
              <a:t> parse Xerces Java https://xml.apache.org/xerces-j/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 </a:t>
            </a:r>
            <a:r>
              <a:rPr b="1" lang="it-IT" sz="1800" spc="-1" strike="noStrike">
                <a:latin typeface="Arial"/>
              </a:rPr>
              <a:t>cglib:</a:t>
            </a:r>
            <a:r>
              <a:rPr b="0" lang="it-IT" sz="1800" spc="-1" strike="noStrike">
                <a:latin typeface="Arial"/>
              </a:rPr>
              <a:t> per effettuare cambiamenti alle classi Java a runtime http://cglib.sourceforge.net/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5) </a:t>
            </a:r>
            <a:r>
              <a:rPr b="1" lang="it-IT" sz="1800" spc="-1" strike="noStrike">
                <a:latin typeface="Arial"/>
              </a:rPr>
              <a:t>log4j:</a:t>
            </a:r>
            <a:r>
              <a:rPr b="0" lang="it-IT" sz="1800" spc="-1" strike="noStrike">
                <a:latin typeface="Arial"/>
              </a:rPr>
              <a:t> framework per il logging https://logging.apache.org/log4j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6) </a:t>
            </a:r>
            <a:r>
              <a:rPr b="1" lang="it-IT" sz="1800" spc="-1" strike="noStrike">
                <a:latin typeface="Arial"/>
              </a:rPr>
              <a:t>Commons:</a:t>
            </a:r>
            <a:r>
              <a:rPr b="0" lang="it-IT" sz="1800" spc="-1" strike="noStrike">
                <a:latin typeface="Arial"/>
              </a:rPr>
              <a:t> funzionalità varie di Logging, Email ecc. https://jakarta.apache.org/commons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7) </a:t>
            </a:r>
            <a:r>
              <a:rPr b="1" lang="it-IT" sz="1800" spc="-1" strike="noStrike">
                <a:latin typeface="Arial"/>
              </a:rPr>
              <a:t>SLF4J:</a:t>
            </a:r>
            <a:r>
              <a:rPr b="0" lang="it-IT" sz="1800" spc="-1" strike="noStrike">
                <a:latin typeface="Arial"/>
              </a:rPr>
              <a:t> logging Facade per Java https://www.slf4j.org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8080" y="2636640"/>
            <a:ext cx="1223352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Configurazione di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Hibernate ha la necessità di sapere in anticipo dove trovare le informazioni per il </a:t>
            </a:r>
            <a:r>
              <a:rPr b="1" lang="it-IT" sz="1800" spc="-1" strike="noStrike">
                <a:latin typeface="Arial"/>
              </a:rPr>
              <a:t>mapping</a:t>
            </a:r>
            <a:r>
              <a:rPr b="0" lang="it-IT" sz="1800" spc="-1" strike="noStrike">
                <a:latin typeface="Arial"/>
              </a:rPr>
              <a:t> che definisce in che modo le classi Java si relazionano con le tabelle del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Hibernate inoltre richiede una </a:t>
            </a:r>
            <a:r>
              <a:rPr b="1" lang="it-IT" sz="1800" spc="-1" strike="noStrike">
                <a:latin typeface="Arial"/>
              </a:rPr>
              <a:t>configurazione</a:t>
            </a:r>
            <a:r>
              <a:rPr b="0" lang="it-IT" sz="1800" spc="-1" strike="noStrike">
                <a:latin typeface="Arial"/>
              </a:rPr>
              <a:t> del database e altri parametri.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Tutte queste informazioni sono indicate in un file di proprietà standard Java chiamato </a:t>
            </a:r>
            <a:r>
              <a:rPr b="1" lang="it-IT" sz="1800" spc="-1" strike="noStrike">
                <a:latin typeface="Arial"/>
              </a:rPr>
              <a:t>hibernate.properties</a:t>
            </a:r>
            <a:r>
              <a:rPr b="0" lang="it-IT" sz="1800" spc="-1" strike="noStrike">
                <a:latin typeface="Arial"/>
              </a:rPr>
              <a:t>, od in un file </a:t>
            </a:r>
            <a:r>
              <a:rPr b="1" lang="it-IT" sz="1800" spc="-1" strike="noStrike">
                <a:latin typeface="Arial"/>
              </a:rPr>
              <a:t>hibernate.cfg.xml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26800" y="3020760"/>
            <a:ext cx="118360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Considereremo un file XML </a:t>
            </a:r>
            <a:r>
              <a:rPr b="1" lang="it-IT" sz="1800" spc="-1" strike="noStrike">
                <a:latin typeface="Arial"/>
              </a:rPr>
              <a:t>hibernate.cfg.xml</a:t>
            </a:r>
            <a:r>
              <a:rPr b="0" lang="it-IT" sz="1800" spc="-1" strike="noStrike">
                <a:latin typeface="Arial"/>
              </a:rPr>
              <a:t> per specificare quanto richiesto da Hibernate negli esempi successivi.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maggior parte delle proprietà prendono i loro valori di default e non è richiesta la loro specifica a meno che non strettamente necessario.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Questo file si trova nella root directory della classpath dell'applicazione.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29760" y="648000"/>
            <a:ext cx="11262240" cy="67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Proprietà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Di seguito una lista di proprietà </a:t>
            </a:r>
            <a:r>
              <a:rPr b="1" lang="it-IT" sz="1800" spc="-1" strike="noStrike">
                <a:latin typeface="Arial"/>
              </a:rPr>
              <a:t>fondamentali</a:t>
            </a:r>
            <a:r>
              <a:rPr b="0" lang="it-IT" sz="1800" spc="-1" strike="noStrike">
                <a:latin typeface="Arial"/>
              </a:rPr>
              <a:t> che è necessario configurare per l'utilizzo di un database: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</a:t>
            </a:r>
            <a:r>
              <a:rPr b="1" lang="it-IT" sz="1800" spc="-1" strike="noStrike">
                <a:latin typeface="Arial"/>
              </a:rPr>
              <a:t>hibernate.dialect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Questa proprietà farà generare ad Hibernate l'appropriato dialetto SQL per il tipo di DBMS utilizzato.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</a:t>
            </a:r>
            <a:r>
              <a:rPr b="1" lang="it-IT" sz="1800" spc="-1" strike="noStrike">
                <a:latin typeface="Arial"/>
              </a:rPr>
              <a:t>hibernate.connection.driver_class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classe del driver JDBC.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</a:t>
            </a:r>
            <a:r>
              <a:rPr b="1" lang="it-IT" sz="1800" spc="-1" strike="noStrike">
                <a:latin typeface="Arial"/>
              </a:rPr>
              <a:t>hibernate.connection.url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L'URL JDBC dell'istanza del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 </a:t>
            </a:r>
            <a:r>
              <a:rPr b="1" lang="it-IT" sz="1800" spc="-1" strike="noStrike">
                <a:latin typeface="Arial"/>
              </a:rPr>
              <a:t>hibernate.connection.username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nome utente del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5) </a:t>
            </a:r>
            <a:r>
              <a:rPr b="1" lang="it-IT" sz="1800" spc="-1" strike="noStrike">
                <a:latin typeface="Arial"/>
              </a:rPr>
              <a:t>hibernate.connection.password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password di accesso al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6) </a:t>
            </a:r>
            <a:r>
              <a:rPr b="1" lang="it-IT" sz="1800" spc="-1" strike="noStrike">
                <a:latin typeface="Arial"/>
              </a:rPr>
              <a:t>hibernate.connection.pool_size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Limita il numero di connessioni in attesa di connettersi al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7) </a:t>
            </a:r>
            <a:r>
              <a:rPr b="1" lang="it-IT" sz="1800" spc="-1" strike="noStrike">
                <a:latin typeface="Arial"/>
              </a:rPr>
              <a:t>hibernate.connection.autocommit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Permette la modalità autocommit, da usarsi per le connessioni JDBC.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98440" y="844920"/>
            <a:ext cx="11692800" cy="52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si sta utilizzando un DB con un </a:t>
            </a:r>
            <a:r>
              <a:rPr b="1" lang="it-IT" sz="1800" spc="-1" strike="noStrike">
                <a:latin typeface="Arial"/>
              </a:rPr>
              <a:t>application server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JNDI</a:t>
            </a:r>
            <a:r>
              <a:rPr b="0" lang="it-IT" sz="1800" spc="-1" strike="noStrike">
                <a:latin typeface="Arial"/>
              </a:rPr>
              <a:t>, allora è necessario configurare le seguenti proprietà: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</a:t>
            </a:r>
            <a:r>
              <a:rPr b="1" lang="it-IT" sz="1800" spc="-1" strike="noStrike">
                <a:latin typeface="Arial"/>
              </a:rPr>
              <a:t>hibernate.connection.datasource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nome JNDI definito nel contesto dell'application server che si sta usando per l'applicazione.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</a:t>
            </a:r>
            <a:r>
              <a:rPr b="1" lang="it-IT" sz="1800" spc="-1" strike="noStrike">
                <a:latin typeface="Arial"/>
              </a:rPr>
              <a:t>hibernate.jndi.class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classe InitialContext per JNDI.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</a:t>
            </a:r>
            <a:r>
              <a:rPr b="1" lang="it-IT" sz="1800" spc="-1" strike="noStrike">
                <a:latin typeface="Arial"/>
              </a:rPr>
              <a:t>hibernate.jndi.&lt;JNDIpropertyname&gt;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Passa una proprietà JNDI all'oggetto InitialContext JNDI.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 </a:t>
            </a:r>
            <a:r>
              <a:rPr b="1" lang="it-IT" sz="1800" spc="-1" strike="noStrike">
                <a:latin typeface="Arial"/>
              </a:rPr>
              <a:t>hibernate.jndi.url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Fornisce l'URL per il JNDI.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5) </a:t>
            </a:r>
            <a:r>
              <a:rPr b="1" lang="it-IT" sz="1800" spc="-1" strike="noStrike">
                <a:latin typeface="Arial"/>
              </a:rPr>
              <a:t>hibernate.connection.username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nome utente del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6) </a:t>
            </a:r>
            <a:r>
              <a:rPr b="1" lang="it-IT" sz="1800" spc="-1" strike="noStrike">
                <a:latin typeface="Arial"/>
              </a:rPr>
              <a:t>hibernate.connection.password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password di accesso al DB.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8240" y="2508840"/>
            <a:ext cx="1165320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Hibernate con un Database MySQL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MySQL è uno dei database più popolari disponibili oggigiorno.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Creiamo il file di configurazione </a:t>
            </a:r>
            <a:r>
              <a:rPr b="1" lang="it-IT" sz="1800" spc="-1" strike="noStrike">
                <a:latin typeface="Arial"/>
              </a:rPr>
              <a:t>hibernate.cfg.xml</a:t>
            </a:r>
            <a:r>
              <a:rPr b="0" lang="it-IT" sz="1800" spc="-1" strike="noStrike">
                <a:latin typeface="Arial"/>
              </a:rPr>
              <a:t> e posizioniamolo nella root della nostra applicazione. Bisogna essere certi di avere il database </a:t>
            </a:r>
            <a:r>
              <a:rPr b="1" lang="it-IT" sz="1800" spc="-1" strike="noStrike">
                <a:latin typeface="Arial"/>
              </a:rPr>
              <a:t>testdb</a:t>
            </a:r>
            <a:r>
              <a:rPr b="0" lang="it-IT" sz="1800" spc="-1" strike="noStrike">
                <a:latin typeface="Arial"/>
              </a:rPr>
              <a:t> disponibile in MySQL ed avere un'utenza per l'accesso al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file di configurazione XML deve essere conforme al DTD 3 di Hibernate disponibile al http://www.hibernate.org/dtd/hibernate-configuration-3.0.dtd.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3920" y="1173600"/>
            <a:ext cx="1221336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Hibernate - ORM Overview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 cosa è JDBC?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JDBC è la sigla di Java Database Connectivity. Fornisce un insieme di API Java per l'accesso a database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relazionali da programmi Java. Queste API permettono ai programmi di eseguire istruzioni SQL ed interagire con qualsiasi database SQL compliant.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JDBC fornisce un'architettura flessibile per la scrittura di applicazioni indipendenti da database e che possano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girare su differenti piattaforme, interagire con differenti DBMS senza modifica alcuna.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64000" y="720000"/>
            <a:ext cx="6486840" cy="85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&lt;?xml version = "1.0" encoding = "utf-8"?&gt;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&lt;!DOCTYPE hibernate-configuration SYSTEM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"http://www.hibernate.org/dtd/hibernate-configuration-3.0.dtd"&gt;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&lt;hibernate-configuration&gt;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&lt;</a:t>
            </a:r>
            <a:r>
              <a:rPr b="1" lang="it-IT" sz="1200" spc="-1" strike="noStrike">
                <a:latin typeface="Courier New"/>
              </a:rPr>
              <a:t>session-factory</a:t>
            </a:r>
            <a:r>
              <a:rPr b="0" lang="it-IT" sz="1200" spc="-1" strike="noStrike">
                <a:latin typeface="Courier New"/>
              </a:rPr>
              <a:t>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&lt;property name = "</a:t>
            </a:r>
            <a:r>
              <a:rPr b="1" lang="it-IT" sz="1200" spc="-1" strike="noStrike">
                <a:latin typeface="Courier New"/>
              </a:rPr>
              <a:t>hibernate.dialect</a:t>
            </a:r>
            <a:r>
              <a:rPr b="0" lang="it-IT" sz="1200" spc="-1" strike="noStrike">
                <a:latin typeface="Courier New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   </a:t>
            </a:r>
            <a:r>
              <a:rPr b="0" lang="it-IT" sz="1200" spc="-1" strike="noStrike">
                <a:latin typeface="Courier New"/>
              </a:rPr>
              <a:t>org.hibernate.dialect.MySQLDialect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&lt;/property&gt;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&lt;property name = "</a:t>
            </a:r>
            <a:r>
              <a:rPr b="1" lang="it-IT" sz="1200" spc="-1" strike="noStrike">
                <a:latin typeface="Courier New"/>
              </a:rPr>
              <a:t>hibernate.connection.driver_class</a:t>
            </a:r>
            <a:r>
              <a:rPr b="0" lang="it-IT" sz="1200" spc="-1" strike="noStrike">
                <a:latin typeface="Courier New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   </a:t>
            </a:r>
            <a:r>
              <a:rPr b="0" lang="it-IT" sz="1200" spc="-1" strike="noStrike">
                <a:latin typeface="Courier New"/>
              </a:rPr>
              <a:t>com.mysql.jdbc.Driver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&lt;/property&gt;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&lt;!-- </a:t>
            </a:r>
            <a:r>
              <a:rPr b="1" lang="it-IT" sz="1200" spc="-1" strike="noStrike">
                <a:latin typeface="Courier New"/>
              </a:rPr>
              <a:t>Si assume test come nome del DB</a:t>
            </a:r>
            <a:r>
              <a:rPr b="0" lang="it-IT" sz="1200" spc="-1" strike="noStrike">
                <a:latin typeface="Courier New"/>
              </a:rPr>
              <a:t> 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&lt;property name = "</a:t>
            </a:r>
            <a:r>
              <a:rPr b="1" lang="it-IT" sz="1200" spc="-1" strike="noStrike">
                <a:latin typeface="Courier New"/>
              </a:rPr>
              <a:t>hibernate.connection.url</a:t>
            </a:r>
            <a:r>
              <a:rPr b="0" lang="it-IT" sz="1200" spc="-1" strike="noStrike">
                <a:latin typeface="Courier New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   </a:t>
            </a:r>
            <a:r>
              <a:rPr b="0" lang="it-IT" sz="1200" spc="-1" strike="noStrike">
                <a:latin typeface="Courier New"/>
              </a:rPr>
              <a:t>jdbc:mysql://localhost/test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&lt;/property&gt;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&lt;property name = "</a:t>
            </a:r>
            <a:r>
              <a:rPr b="1" lang="it-IT" sz="1200" spc="-1" strike="noStrike">
                <a:latin typeface="Courier New"/>
              </a:rPr>
              <a:t>hibernate.connection.username</a:t>
            </a:r>
            <a:r>
              <a:rPr b="0" lang="it-IT" sz="1200" spc="-1" strike="noStrike">
                <a:latin typeface="Courier New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   </a:t>
            </a:r>
            <a:r>
              <a:rPr b="0" lang="it-IT" sz="1200" spc="-1" strike="noStrike">
                <a:latin typeface="Courier New"/>
              </a:rPr>
              <a:t>root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&lt;/property&gt;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&lt;property name = "</a:t>
            </a:r>
            <a:r>
              <a:rPr b="1" lang="it-IT" sz="1200" spc="-1" strike="noStrike">
                <a:latin typeface="Courier New"/>
              </a:rPr>
              <a:t>hibernate.connection.password</a:t>
            </a:r>
            <a:r>
              <a:rPr b="0" lang="it-IT" sz="1200" spc="-1" strike="noStrike">
                <a:latin typeface="Courier New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   </a:t>
            </a:r>
            <a:r>
              <a:rPr b="0" lang="it-IT" sz="1200" spc="-1" strike="noStrike">
                <a:latin typeface="Courier New"/>
              </a:rPr>
              <a:t>root123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&lt;/property&gt;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&lt;!-- </a:t>
            </a:r>
            <a:r>
              <a:rPr b="1" lang="it-IT" sz="1200" spc="-1" strike="noStrike">
                <a:latin typeface="Courier New"/>
              </a:rPr>
              <a:t>Lista di tutti i file XML di mappatura</a:t>
            </a:r>
            <a:r>
              <a:rPr b="0" lang="it-IT" sz="1200" spc="-1" strike="noStrike">
                <a:latin typeface="Courier New"/>
              </a:rPr>
              <a:t>  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&lt;mapping resource = "Employee.hbm.xml"/&gt;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&lt;/session-factory&gt;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&lt;/hibernate-configuration&gt;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0000" y="792000"/>
            <a:ext cx="9504000" cy="64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Di seguito una lista di vari tipi di dialetti di database: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</a:t>
            </a:r>
            <a:r>
              <a:rPr b="1" lang="it-IT" sz="1800" spc="-1" strike="noStrike">
                <a:latin typeface="Arial"/>
              </a:rPr>
              <a:t>DB2:</a:t>
            </a:r>
            <a:r>
              <a:rPr b="0" lang="it-IT" sz="1800" spc="-1" strike="noStrike">
                <a:latin typeface="Arial"/>
              </a:rPr>
              <a:t> org.hibernate.dialect.DB2Dialect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</a:t>
            </a:r>
            <a:r>
              <a:rPr b="1" lang="it-IT" sz="1800" spc="-1" strike="noStrike">
                <a:latin typeface="Arial"/>
              </a:rPr>
              <a:t>HSQLDB:</a:t>
            </a:r>
            <a:r>
              <a:rPr b="0" lang="it-IT" sz="1800" spc="-1" strike="noStrike">
                <a:latin typeface="Arial"/>
              </a:rPr>
              <a:t> org.hibernate.dialect.HSQLDialect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</a:t>
            </a:r>
            <a:r>
              <a:rPr b="1" lang="it-IT" sz="1800" spc="-1" strike="noStrike">
                <a:latin typeface="Arial"/>
              </a:rPr>
              <a:t>HypersonicSQL:</a:t>
            </a:r>
            <a:r>
              <a:rPr b="0" lang="it-IT" sz="1800" spc="-1" strike="noStrike">
                <a:latin typeface="Arial"/>
              </a:rPr>
              <a:t> org.hibernate.dialect.HSQLDialect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 </a:t>
            </a:r>
            <a:r>
              <a:rPr b="1" lang="it-IT" sz="1800" spc="-1" strike="noStrike">
                <a:latin typeface="Arial"/>
              </a:rPr>
              <a:t>Informix:</a:t>
            </a:r>
            <a:r>
              <a:rPr b="0" lang="it-IT" sz="1800" spc="-1" strike="noStrike">
                <a:latin typeface="Arial"/>
              </a:rPr>
              <a:t> org.hibernate.dialect.InformixDialect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5) </a:t>
            </a:r>
            <a:r>
              <a:rPr b="1" lang="it-IT" sz="1800" spc="-1" strike="noStrike">
                <a:latin typeface="Arial"/>
              </a:rPr>
              <a:t>Ingres:</a:t>
            </a:r>
            <a:r>
              <a:rPr b="0" lang="it-IT" sz="1800" spc="-1" strike="noStrike">
                <a:latin typeface="Arial"/>
              </a:rPr>
              <a:t> org.hibernate.dialect.IngresDialect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6) I</a:t>
            </a:r>
            <a:r>
              <a:rPr b="1" lang="it-IT" sz="1800" spc="-1" strike="noStrike">
                <a:latin typeface="Arial"/>
              </a:rPr>
              <a:t>nterbase:</a:t>
            </a:r>
            <a:r>
              <a:rPr b="0" lang="it-IT" sz="1800" spc="-1" strike="noStrike">
                <a:latin typeface="Arial"/>
              </a:rPr>
              <a:t> org.hibernate.dialect.InterbaseDialect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7) </a:t>
            </a:r>
            <a:r>
              <a:rPr b="1" lang="it-IT" sz="1800" spc="-1" strike="noStrike">
                <a:latin typeface="Arial"/>
              </a:rPr>
              <a:t>Microsoft SQL Server 2000:</a:t>
            </a:r>
            <a:r>
              <a:rPr b="0" lang="it-IT" sz="1800" spc="-1" strike="noStrike">
                <a:latin typeface="Arial"/>
              </a:rPr>
              <a:t> org.hibernate.dialect.SQLServerDialect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8) </a:t>
            </a:r>
            <a:r>
              <a:rPr b="1" lang="it-IT" sz="1800" spc="-1" strike="noStrike">
                <a:latin typeface="Arial"/>
              </a:rPr>
              <a:t>Microsoft SQL Server 2005:</a:t>
            </a:r>
            <a:r>
              <a:rPr b="0" lang="it-IT" sz="1800" spc="-1" strike="noStrike">
                <a:latin typeface="Arial"/>
              </a:rPr>
              <a:t> org.hibernate.dialect.SQLServer2005Dialect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9) </a:t>
            </a:r>
            <a:r>
              <a:rPr b="1" lang="it-IT" sz="1800" spc="-1" strike="noStrike">
                <a:latin typeface="Arial"/>
              </a:rPr>
              <a:t>Microsoft SQL Server 2008:</a:t>
            </a:r>
            <a:r>
              <a:rPr b="0" lang="it-IT" sz="1800" spc="-1" strike="noStrike">
                <a:latin typeface="Arial"/>
              </a:rPr>
              <a:t> org.hibernate.dialect.SQLServer2008Dialect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10) </a:t>
            </a:r>
            <a:r>
              <a:rPr b="1" lang="it-IT" sz="1800" spc="-1" strike="noStrike">
                <a:latin typeface="Arial"/>
              </a:rPr>
              <a:t>MySQL:</a:t>
            </a:r>
            <a:r>
              <a:rPr b="0" lang="it-IT" sz="1800" spc="-1" strike="noStrike">
                <a:latin typeface="Arial"/>
              </a:rPr>
              <a:t> org.hibernate.dialect.MySQLDialect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11) </a:t>
            </a:r>
            <a:r>
              <a:rPr b="1" lang="it-IT" sz="1800" spc="-1" strike="noStrike">
                <a:latin typeface="Arial"/>
              </a:rPr>
              <a:t>Oracle (qualsiasi versione):</a:t>
            </a:r>
            <a:r>
              <a:rPr b="0" lang="it-IT" sz="1800" spc="-1" strike="noStrike">
                <a:latin typeface="Arial"/>
              </a:rPr>
              <a:t> org.hibernate.dialect.OracleDialect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12) </a:t>
            </a:r>
            <a:r>
              <a:rPr b="1" lang="it-IT" sz="1800" spc="-1" strike="noStrike">
                <a:latin typeface="Arial"/>
              </a:rPr>
              <a:t>Oracle 11g:</a:t>
            </a:r>
            <a:r>
              <a:rPr b="0" lang="it-IT" sz="1800" spc="-1" strike="noStrike">
                <a:latin typeface="Arial"/>
              </a:rPr>
              <a:t> org.hibernate.dialect.Oracle10gDialect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  <a:ea typeface="WenQuanYi Micro Hei"/>
              </a:rPr>
              <a:t>13) </a:t>
            </a:r>
            <a:r>
              <a:rPr b="1" lang="it-IT" sz="1800" spc="-1" strike="noStrike">
                <a:latin typeface="Arial"/>
              </a:rPr>
              <a:t>Oracle 10g:</a:t>
            </a:r>
            <a:r>
              <a:rPr b="0" lang="it-IT" sz="1800" spc="-1" strike="noStrike">
                <a:latin typeface="Arial"/>
              </a:rPr>
              <a:t> org.hibernate.dialect.Oracle10gDialect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14) </a:t>
            </a:r>
            <a:r>
              <a:rPr b="1" lang="it-IT" sz="1800" spc="-1" strike="noStrike">
                <a:latin typeface="Arial"/>
              </a:rPr>
              <a:t>Oracle 9i:</a:t>
            </a:r>
            <a:r>
              <a:rPr b="0" lang="it-IT" sz="1800" spc="-1" strike="noStrike">
                <a:latin typeface="Arial"/>
              </a:rPr>
              <a:t> org.hibernate.dialect.Oracle9iDialect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15) </a:t>
            </a:r>
            <a:r>
              <a:rPr b="1" lang="it-IT" sz="1800" spc="-1" strike="noStrike">
                <a:latin typeface="Arial"/>
              </a:rPr>
              <a:t>PostgreSQL:</a:t>
            </a:r>
            <a:r>
              <a:rPr b="0" lang="it-IT" sz="1800" spc="-1" strike="noStrike">
                <a:latin typeface="Arial"/>
              </a:rPr>
              <a:t> org.hibernate.dialect.PostgreSQLDialect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16) </a:t>
            </a:r>
            <a:r>
              <a:rPr b="1" lang="it-IT" sz="1800" spc="-1" strike="noStrike">
                <a:latin typeface="Arial"/>
              </a:rPr>
              <a:t>Progress: </a:t>
            </a:r>
            <a:r>
              <a:rPr b="0" lang="it-IT" sz="1800" spc="-1" strike="noStrike">
                <a:latin typeface="Arial"/>
              </a:rPr>
              <a:t>org.hibernate.dialect.ProgressDialect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17) </a:t>
            </a:r>
            <a:r>
              <a:rPr b="1" lang="it-IT" sz="1800" spc="-1" strike="noStrike">
                <a:latin typeface="Arial"/>
              </a:rPr>
              <a:t>SAP DB:</a:t>
            </a:r>
            <a:r>
              <a:rPr b="0" lang="it-IT" sz="1800" spc="-1" strike="noStrike">
                <a:latin typeface="Arial"/>
              </a:rPr>
              <a:t> org.hibernate.dialect.SAPDBDialect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18) </a:t>
            </a:r>
            <a:r>
              <a:rPr b="1" lang="it-IT" sz="1800" spc="-1" strike="noStrike">
                <a:latin typeface="Arial"/>
              </a:rPr>
              <a:t>Sybase:</a:t>
            </a:r>
            <a:r>
              <a:rPr b="0" lang="it-IT" sz="1800" spc="-1" strike="noStrike">
                <a:latin typeface="Arial"/>
              </a:rPr>
              <a:t> org.hibernate.dialect.SybaseDialect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19) </a:t>
            </a:r>
            <a:r>
              <a:rPr b="1" lang="it-IT" sz="1800" spc="-1" strike="noStrike">
                <a:latin typeface="Arial"/>
              </a:rPr>
              <a:t>Sybase Anywhere: </a:t>
            </a:r>
            <a:r>
              <a:rPr b="0" lang="it-IT" sz="1800" spc="-1" strike="noStrike">
                <a:latin typeface="Arial"/>
              </a:rPr>
              <a:t>org.hibernate.dialect.SybaseAnywhereDialect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-72000" y="1872000"/>
            <a:ext cx="12328200" cy="23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Sessioni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</a:t>
            </a:r>
            <a:r>
              <a:rPr b="1" lang="it-IT" sz="1800" spc="-1" strike="noStrike">
                <a:latin typeface="Arial"/>
              </a:rPr>
              <a:t>sessione</a:t>
            </a:r>
            <a:r>
              <a:rPr b="0" lang="it-IT" sz="1800" spc="-1" strike="noStrike">
                <a:latin typeface="Arial"/>
              </a:rPr>
              <a:t> è utilizzata per avere una </a:t>
            </a:r>
            <a:r>
              <a:rPr b="1" lang="it-IT" sz="1800" spc="-1" strike="noStrike">
                <a:latin typeface="Arial"/>
              </a:rPr>
              <a:t>connessione fisica</a:t>
            </a:r>
            <a:r>
              <a:rPr b="0" lang="it-IT" sz="1800" spc="-1" strike="noStrike">
                <a:latin typeface="Arial"/>
              </a:rPr>
              <a:t> con un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L'oggetto sessione è "</a:t>
            </a:r>
            <a:r>
              <a:rPr b="1" lang="it-IT" sz="1800" spc="-1" strike="noStrike">
                <a:latin typeface="Arial"/>
              </a:rPr>
              <a:t>leggero</a:t>
            </a:r>
            <a:r>
              <a:rPr b="0" lang="it-IT" sz="1800" spc="-1" strike="noStrike">
                <a:latin typeface="Arial"/>
              </a:rPr>
              <a:t>" e progettato per essere istanziato </a:t>
            </a:r>
            <a:r>
              <a:rPr b="1" lang="it-IT" sz="1800" spc="-1" strike="noStrike">
                <a:latin typeface="Arial"/>
              </a:rPr>
              <a:t>ogni volta</a:t>
            </a:r>
            <a:r>
              <a:rPr b="0" lang="it-IT" sz="1800" spc="-1" strike="noStrike">
                <a:latin typeface="Arial"/>
              </a:rPr>
              <a:t> che è necessario interagire con il database.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Gli </a:t>
            </a:r>
            <a:r>
              <a:rPr b="1" lang="it-IT" sz="1800" spc="-1" strike="noStrike">
                <a:latin typeface="Arial"/>
              </a:rPr>
              <a:t>oggetti persistenti</a:t>
            </a:r>
            <a:r>
              <a:rPr b="0" lang="it-IT" sz="1800" spc="-1" strike="noStrike">
                <a:latin typeface="Arial"/>
              </a:rPr>
              <a:t> sono salvati o recuperati attraverso un oggetto Session.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Gli oggetti Session </a:t>
            </a:r>
            <a:r>
              <a:rPr b="1" lang="it-IT" sz="1800" spc="-1" strike="noStrike">
                <a:latin typeface="Arial"/>
              </a:rPr>
              <a:t>non</a:t>
            </a:r>
            <a:r>
              <a:rPr b="0" lang="it-IT" sz="1800" spc="-1" strike="noStrike">
                <a:latin typeface="Arial"/>
              </a:rPr>
              <a:t> dovrebbero essere tenuti aperti per lunghi tempi visto che </a:t>
            </a:r>
            <a:r>
              <a:rPr b="1" lang="it-IT" sz="1800" spc="-1" strike="noStrike">
                <a:latin typeface="Arial"/>
              </a:rPr>
              <a:t>non</a:t>
            </a:r>
            <a:r>
              <a:rPr b="0" lang="it-IT" sz="1800" spc="-1" strike="noStrike">
                <a:latin typeface="Arial"/>
              </a:rPr>
              <a:t> sono thread-safe e possono essere creati o distrutti quando necessario.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principale funzione di un Session è di offrire le operazioni di creazione, lettura e cancellazione (</a:t>
            </a:r>
            <a:r>
              <a:rPr b="1" lang="it-IT" sz="1800" spc="-1" strike="noStrike">
                <a:latin typeface="Arial"/>
              </a:rPr>
              <a:t>CRUD</a:t>
            </a:r>
            <a:r>
              <a:rPr b="0" lang="it-IT" sz="1800" spc="-1" strike="noStrike">
                <a:latin typeface="Arial"/>
              </a:rPr>
              <a:t>) di istanze della class mappata.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10880" y="2694240"/>
            <a:ext cx="12067560" cy="23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</a:t>
            </a:r>
            <a:r>
              <a:rPr b="1" lang="it-IT" sz="1800" spc="-1" strike="noStrike">
                <a:latin typeface="Arial"/>
              </a:rPr>
              <a:t>istanze</a:t>
            </a:r>
            <a:r>
              <a:rPr b="0" lang="it-IT" sz="1800" spc="-1" strike="noStrike">
                <a:latin typeface="Arial"/>
              </a:rPr>
              <a:t> possono essere in uno di 3 possibili stati in un dato istante: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</a:t>
            </a:r>
            <a:r>
              <a:rPr b="1" lang="it-IT" sz="1800" spc="-1" strike="noStrike">
                <a:latin typeface="Arial"/>
              </a:rPr>
              <a:t>transient:</a:t>
            </a:r>
            <a:r>
              <a:rPr b="0" lang="it-IT" sz="1800" spc="-1" strike="noStrike">
                <a:latin typeface="Arial"/>
              </a:rPr>
              <a:t> una </a:t>
            </a:r>
            <a:r>
              <a:rPr b="1" lang="it-IT" sz="1800" spc="-1" strike="noStrike">
                <a:latin typeface="Arial"/>
              </a:rPr>
              <a:t>nuova istanza</a:t>
            </a:r>
            <a:r>
              <a:rPr b="0" lang="it-IT" sz="1800" spc="-1" strike="noStrike">
                <a:latin typeface="Arial"/>
              </a:rPr>
              <a:t> di una classe persistente, che </a:t>
            </a:r>
            <a:r>
              <a:rPr b="1" lang="it-IT" sz="1800" spc="-1" strike="noStrike">
                <a:latin typeface="Arial"/>
              </a:rPr>
              <a:t>non</a:t>
            </a:r>
            <a:r>
              <a:rPr b="0" lang="it-IT" sz="1800" spc="-1" strike="noStrike">
                <a:latin typeface="Arial"/>
              </a:rPr>
              <a:t> è associata con un </a:t>
            </a:r>
            <a:r>
              <a:rPr b="1" lang="it-IT" sz="1800" spc="-1" strike="noStrike">
                <a:latin typeface="Arial"/>
              </a:rPr>
              <a:t>Session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non ha</a:t>
            </a:r>
            <a:r>
              <a:rPr b="0" lang="it-IT" sz="1800" spc="-1" strike="noStrike">
                <a:latin typeface="Arial"/>
              </a:rPr>
              <a:t> rappresentazione nel database e nessun valore identificativo.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</a:t>
            </a:r>
            <a:r>
              <a:rPr b="1" lang="it-IT" sz="1800" spc="-1" strike="noStrike">
                <a:latin typeface="Arial"/>
              </a:rPr>
              <a:t>persistent:</a:t>
            </a:r>
            <a:r>
              <a:rPr b="0" lang="it-IT" sz="1800" spc="-1" strike="noStrike">
                <a:latin typeface="Arial"/>
              </a:rPr>
              <a:t> le istanze transienti possono essere rese persistenti associandole ad un Session. Un'istanza persistente </a:t>
            </a:r>
            <a:r>
              <a:rPr b="1" lang="it-IT" sz="1800" spc="-1" strike="noStrike">
                <a:latin typeface="Arial"/>
              </a:rPr>
              <a:t>ha una rappresentazione</a:t>
            </a:r>
            <a:r>
              <a:rPr b="0" lang="it-IT" sz="1800" spc="-1" strike="noStrike">
                <a:latin typeface="Arial"/>
              </a:rPr>
              <a:t> nel database, </a:t>
            </a:r>
            <a:r>
              <a:rPr b="1" lang="it-IT" sz="1800" spc="-1" strike="noStrike">
                <a:latin typeface="Arial"/>
              </a:rPr>
              <a:t>un valore identificativo</a:t>
            </a:r>
            <a:r>
              <a:rPr b="0" lang="it-IT" sz="1800" spc="-1" strike="noStrike">
                <a:latin typeface="Arial"/>
              </a:rPr>
              <a:t> ed è </a:t>
            </a:r>
            <a:r>
              <a:rPr b="1" lang="it-IT" sz="1800" spc="-1" strike="noStrike">
                <a:latin typeface="Arial"/>
              </a:rPr>
              <a:t>associato</a:t>
            </a:r>
            <a:r>
              <a:rPr b="0" lang="it-IT" sz="1800" spc="-1" strike="noStrike">
                <a:latin typeface="Arial"/>
              </a:rPr>
              <a:t> con un Session.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</a:t>
            </a:r>
            <a:r>
              <a:rPr b="1" lang="it-IT" sz="1800" spc="-1" strike="noStrike">
                <a:latin typeface="Arial"/>
              </a:rPr>
              <a:t>detached:</a:t>
            </a:r>
            <a:r>
              <a:rPr b="0" lang="it-IT" sz="1800" spc="-1" strike="noStrike">
                <a:latin typeface="Arial"/>
              </a:rPr>
              <a:t> una volta </a:t>
            </a:r>
            <a:r>
              <a:rPr b="1" lang="it-IT" sz="1800" spc="-1" strike="noStrike">
                <a:latin typeface="Arial"/>
              </a:rPr>
              <a:t>chiusa</a:t>
            </a:r>
            <a:r>
              <a:rPr b="0" lang="it-IT" sz="1800" spc="-1" strike="noStrike">
                <a:latin typeface="Arial"/>
              </a:rPr>
              <a:t> la </a:t>
            </a:r>
            <a:r>
              <a:rPr b="1" lang="it-IT" sz="1800" spc="-1" strike="noStrike">
                <a:latin typeface="Arial"/>
              </a:rPr>
              <a:t>Hibernate Session</a:t>
            </a:r>
            <a:r>
              <a:rPr b="0" lang="it-IT" sz="1800" spc="-1" strike="noStrike">
                <a:latin typeface="Arial"/>
              </a:rPr>
              <a:t>, l'istanza persistente diventerà un'istanza distaccata.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81520" y="1008000"/>
            <a:ext cx="11726280" cy="54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tipica </a:t>
            </a:r>
            <a:r>
              <a:rPr b="1" lang="it-IT" sz="1800" spc="-1" strike="noStrike">
                <a:latin typeface="Arial"/>
              </a:rPr>
              <a:t>transazione</a:t>
            </a:r>
            <a:r>
              <a:rPr b="0" lang="it-IT" sz="1800" spc="-1" strike="noStrike">
                <a:latin typeface="Arial"/>
              </a:rPr>
              <a:t> potrebbe seguire il seguente schema: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Session session = factory.openSession();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Transaction tx = null;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tx = session.beginTransaction();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// fai qualche cosa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tx.commit();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 (Exception e)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if (tx!=null) tx.rollback();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e.printStackTrace();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 finally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session.close();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la Session lancia un'</a:t>
            </a:r>
            <a:r>
              <a:rPr b="1" lang="it-IT" sz="1800" spc="-1" strike="noStrike">
                <a:latin typeface="Arial"/>
              </a:rPr>
              <a:t>eccezione</a:t>
            </a:r>
            <a:r>
              <a:rPr b="0" lang="it-IT" sz="1800" spc="-1" strike="noStrike">
                <a:latin typeface="Arial"/>
              </a:rPr>
              <a:t>, la transazione dovrà essere </a:t>
            </a:r>
            <a:r>
              <a:rPr b="1" lang="it-IT" sz="1800" spc="-1" strike="noStrike">
                <a:latin typeface="Arial"/>
              </a:rPr>
              <a:t>annullata</a:t>
            </a:r>
            <a:r>
              <a:rPr b="0" lang="it-IT" sz="1800" spc="-1" strike="noStrike">
                <a:latin typeface="Arial"/>
              </a:rPr>
              <a:t> e la sessione dovrà essere </a:t>
            </a:r>
            <a:r>
              <a:rPr b="1" lang="it-IT" sz="1800" spc="-1" strike="noStrike">
                <a:latin typeface="Arial"/>
              </a:rPr>
              <a:t>scartata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0400" y="766800"/>
            <a:ext cx="11927520" cy="52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Metodi dell'interfaccia Session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L'interfaccia </a:t>
            </a:r>
            <a:r>
              <a:rPr b="1" lang="it-IT" sz="1800" spc="-1" strike="noStrike">
                <a:latin typeface="Arial"/>
              </a:rPr>
              <a:t>Session</a:t>
            </a:r>
            <a:r>
              <a:rPr b="0" lang="it-IT" sz="1800" spc="-1" strike="noStrike">
                <a:latin typeface="Arial"/>
              </a:rPr>
              <a:t> fornisce un certo numero di metodi, ma vedremo solamente i principali, che saranno utilizzati di seguito. E' possibile far riferimento alla documentazione Hibernate per una lista completa dei metodi di Session e SessionFactory.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</a:t>
            </a:r>
            <a:r>
              <a:rPr b="1" lang="it-IT" sz="1800" spc="-1" strike="noStrike">
                <a:latin typeface="Arial"/>
              </a:rPr>
              <a:t>Transaction beginTransaction()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Inizia una unità operativa e restituisce l'oggetto Transaction associato.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</a:t>
            </a:r>
            <a:r>
              <a:rPr b="1" lang="it-IT" sz="1800" spc="-1" strike="noStrike">
                <a:latin typeface="Arial"/>
              </a:rPr>
              <a:t>void cancelQuery()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Cancella l'esecuzione della query corrente.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</a:t>
            </a:r>
            <a:r>
              <a:rPr b="1" lang="it-IT" sz="1800" spc="-1" strike="noStrike">
                <a:latin typeface="Arial"/>
              </a:rPr>
              <a:t>void clear()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Cancella completamente la sessione.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 </a:t>
            </a:r>
            <a:r>
              <a:rPr b="1" lang="it-IT" sz="1800" spc="-1" strike="noStrike">
                <a:latin typeface="Arial"/>
              </a:rPr>
              <a:t>Connection close()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Chiude la sessione rilasciando la connessione JDBC, pulendo l'ambiente.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5) </a:t>
            </a:r>
            <a:r>
              <a:rPr b="1" lang="it-IT" sz="1800" spc="-1" strike="noStrike">
                <a:latin typeface="Arial"/>
              </a:rPr>
              <a:t>Criteria createCriteria(Class persistentClass)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 una nuova istanza Criteria per una data classe, od una superclasse delle classe data.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48000" y="1653840"/>
            <a:ext cx="9339480" cy="36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  <a:ea typeface="WenQuanYi Micro Hei"/>
              </a:rPr>
              <a:t>6) </a:t>
            </a:r>
            <a:r>
              <a:rPr b="1" lang="it-IT" sz="1800" spc="-1" strike="noStrike">
                <a:latin typeface="Arial"/>
              </a:rPr>
              <a:t>Criteria createCriteria(String entityName)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 una nuova istanza di Criteria, per una dato nome di entità.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7) </a:t>
            </a:r>
            <a:r>
              <a:rPr b="1" lang="it-IT" sz="1800" spc="-1" strike="noStrike">
                <a:latin typeface="Arial"/>
              </a:rPr>
              <a:t>Serializable getIdentifier(Object object)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Restituisce il valore dell'identificatore di una data entità associata con la sessione corrente.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8) </a:t>
            </a:r>
            <a:r>
              <a:rPr b="1" lang="it-IT" sz="1800" spc="-1" strike="noStrike">
                <a:latin typeface="Arial"/>
              </a:rPr>
              <a:t>Query createFilter(Object collection, String queryString)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 una nuova istanza di Query per una data collection e una data query.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9) </a:t>
            </a:r>
            <a:r>
              <a:rPr b="1" lang="it-IT" sz="1800" spc="-1" strike="noStrike">
                <a:latin typeface="Arial"/>
              </a:rPr>
              <a:t>Query createQuery(String queryString)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 una nuova istanza di Query per una data stringa di query HQL.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10) </a:t>
            </a:r>
            <a:r>
              <a:rPr b="1" lang="it-IT" sz="1800" spc="-1" strike="noStrike">
                <a:latin typeface="Arial"/>
              </a:rPr>
              <a:t>SQLQuery createSQLQuery(String queryString)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 una nuova istanza di SQLQuery per la data stringa di query SQL.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055160" y="2054160"/>
            <a:ext cx="10179360" cy="36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11) </a:t>
            </a:r>
            <a:r>
              <a:rPr b="1" lang="it-IT" sz="1800" spc="-1" strike="noStrike">
                <a:latin typeface="Arial"/>
              </a:rPr>
              <a:t>void delete(Object object)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Rimuove un'istanza persistente dal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12) </a:t>
            </a:r>
            <a:r>
              <a:rPr b="1" lang="it-IT" sz="1800" spc="-1" strike="noStrike">
                <a:latin typeface="Arial"/>
              </a:rPr>
              <a:t>void delete(String entityName, Object object)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Rimuove un'istanza persistente dal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13) </a:t>
            </a:r>
            <a:r>
              <a:rPr b="1" lang="it-IT" sz="1800" spc="-1" strike="noStrike">
                <a:latin typeface="Arial"/>
              </a:rPr>
              <a:t>Session get(String entityName, Serializable id)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Restituisce l'istanza persistente di una data entità con un dato identificativo, o null se non presente.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14) </a:t>
            </a:r>
            <a:r>
              <a:rPr b="1" lang="it-IT" sz="1800" spc="-1" strike="noStrike">
                <a:latin typeface="Arial"/>
              </a:rPr>
              <a:t>SessionFactory getSessionFactory()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Restituisce il SessionFactory che ha creato questa sessione.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15) </a:t>
            </a:r>
            <a:r>
              <a:rPr b="1" lang="it-IT" sz="1800" spc="-1" strike="noStrike">
                <a:latin typeface="Arial"/>
              </a:rPr>
              <a:t>void refresh(Object object)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Rilegge lo stato di una data istanza dal database sottostante.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935640" y="718200"/>
            <a:ext cx="8928000" cy="59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16) </a:t>
            </a:r>
            <a:r>
              <a:rPr b="1" lang="it-IT" sz="1600" spc="-1" strike="noStrike">
                <a:latin typeface="Arial"/>
              </a:rPr>
              <a:t>Transaction getTransaction()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Ottiene l'istanza Transaction associata alla sessione.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17) </a:t>
            </a:r>
            <a:r>
              <a:rPr b="1" lang="it-IT" sz="1600" spc="-1" strike="noStrike">
                <a:latin typeface="Arial"/>
              </a:rPr>
              <a:t>boolean isConnected()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Controlla se la sessione è correntemente connessa.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18)</a:t>
            </a:r>
            <a:r>
              <a:rPr b="0" lang="it-IT" sz="1600" spc="-1" strike="noStrike">
                <a:latin typeface="Arial"/>
              </a:rPr>
              <a:t>	</a:t>
            </a:r>
            <a:r>
              <a:rPr b="1" lang="it-IT" sz="1600" spc="-1" strike="noStrike">
                <a:latin typeface="Arial"/>
              </a:rPr>
              <a:t>boolean isDirty()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Indica se la sessione contiene cambiamenti che devono essere sincronizzati con il DB.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19) </a:t>
            </a:r>
            <a:r>
              <a:rPr b="1" lang="it-IT" sz="1600" spc="-1" strike="noStrike">
                <a:latin typeface="Arial"/>
              </a:rPr>
              <a:t>boolean isOpen()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Controlla se la sessione è aperta.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20)</a:t>
            </a:r>
            <a:r>
              <a:rPr b="0" lang="it-IT" sz="1600" spc="-1" strike="noStrike">
                <a:latin typeface="Arial"/>
              </a:rPr>
              <a:t>	</a:t>
            </a:r>
            <a:r>
              <a:rPr b="1" lang="it-IT" sz="1600" spc="-1" strike="noStrike">
                <a:latin typeface="Arial"/>
              </a:rPr>
              <a:t>Serializable save(Object object)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Effettua la persistenza di un’istanza </a:t>
            </a:r>
            <a:r>
              <a:rPr b="1" lang="it-IT" sz="1600" spc="-1" strike="noStrike">
                <a:latin typeface="Arial"/>
              </a:rPr>
              <a:t>transiente</a:t>
            </a:r>
            <a:r>
              <a:rPr b="0" lang="it-IT" sz="1600" spc="-1" strike="noStrike">
                <a:latin typeface="Arial"/>
              </a:rPr>
              <a:t>, dopo avere generato un identificatore.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21) </a:t>
            </a:r>
            <a:r>
              <a:rPr b="1" lang="it-IT" sz="1600" spc="-1" strike="noStrike">
                <a:latin typeface="Arial"/>
              </a:rPr>
              <a:t>void saveOrUpdate(Object object)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Salva od aggiorna un oggetto di una data istanza.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22) </a:t>
            </a:r>
            <a:r>
              <a:rPr b="1" lang="it-IT" sz="1600" spc="-1" strike="noStrike">
                <a:latin typeface="Arial"/>
              </a:rPr>
              <a:t>void update(Object object)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Aggiorna l'istanza persistente con l'identificatore dato dall'istanza </a:t>
            </a:r>
            <a:r>
              <a:rPr b="1" lang="it-IT" sz="1600" spc="-1" strike="noStrike">
                <a:latin typeface="Arial"/>
              </a:rPr>
              <a:t>detached</a:t>
            </a:r>
            <a:r>
              <a:rPr b="0" lang="it-IT" sz="1600" spc="-1" strike="noStrike">
                <a:latin typeface="Arial"/>
              </a:rPr>
              <a:t>.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23) </a:t>
            </a:r>
            <a:r>
              <a:rPr b="1" lang="it-IT" sz="1600" spc="-1" strike="noStrike">
                <a:latin typeface="Arial"/>
              </a:rPr>
              <a:t>void update(String entityName, Object object)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Aggiorna l'istanza persistente con l'identificatore di una data istanza detached.</a:t>
            </a:r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0240" y="2566080"/>
            <a:ext cx="122292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Classi Persistenti Hibernate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L'intero concetto di Hibernate è di prendere i valori dagli attributi di una classe Java e realizzarne la persistenza in una tabella di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 file di </a:t>
            </a:r>
            <a:r>
              <a:rPr b="1" lang="it-IT" sz="1800" spc="-1" strike="noStrike">
                <a:latin typeface="Arial"/>
              </a:rPr>
              <a:t>mappatura</a:t>
            </a:r>
            <a:r>
              <a:rPr b="0" lang="it-IT" sz="1800" spc="-1" strike="noStrike">
                <a:latin typeface="Arial"/>
              </a:rPr>
              <a:t> permette ad Hibernate di determinare come </a:t>
            </a:r>
            <a:r>
              <a:rPr b="1" lang="it-IT" sz="1800" spc="-1" strike="noStrike">
                <a:latin typeface="Arial"/>
              </a:rPr>
              <a:t>associare</a:t>
            </a:r>
            <a:r>
              <a:rPr b="0" lang="it-IT" sz="1800" spc="-1" strike="noStrike">
                <a:latin typeface="Arial"/>
              </a:rPr>
              <a:t> i valori di una classe e </a:t>
            </a:r>
            <a:r>
              <a:rPr b="1" lang="it-IT" sz="1800" spc="-1" strike="noStrike">
                <a:latin typeface="Arial"/>
              </a:rPr>
              <a:t>mapparli</a:t>
            </a:r>
            <a:r>
              <a:rPr b="0" lang="it-IT" sz="1800" spc="-1" strike="noStrike">
                <a:latin typeface="Arial"/>
              </a:rPr>
              <a:t> in una tabella.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classi Java i cui oggetti o istanze vengono memorizzati in un database sono chiamate </a:t>
            </a:r>
            <a:r>
              <a:rPr b="1" lang="it-IT" sz="1800" spc="-1" strike="noStrike">
                <a:latin typeface="Arial"/>
              </a:rPr>
              <a:t>classi persistenti.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Hibernate funziona in maniera ottimale con tali classi seguendo alcune semplici regole, conosciute come modello di programmazione POJO (Plain Old Java Object)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98120" y="1649160"/>
            <a:ext cx="63720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 e Contro di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 di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Processamento di istruzioni SQL in maniera semplice e pulita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Buone performance su grandi quantità di dati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Molto adatto per piccole applicazioni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Sintassi semplice da imparare 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94040" y="2054160"/>
            <a:ext cx="11901600" cy="36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Ci sono alcune regole da seguire per le classi persistenti.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Tutte le classi Java da rendere persistenti devono avere un </a:t>
            </a:r>
            <a:r>
              <a:rPr b="1" lang="it-IT" sz="1800" spc="-1" strike="noStrike">
                <a:latin typeface="Arial"/>
              </a:rPr>
              <a:t>costruttore di default.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Tutte le classi dovrebbero contenere un </a:t>
            </a:r>
            <a:r>
              <a:rPr b="1" lang="it-IT" sz="1800" spc="-1" strike="noStrike">
                <a:latin typeface="Arial"/>
              </a:rPr>
              <a:t>ID</a:t>
            </a:r>
            <a:r>
              <a:rPr b="0" lang="it-IT" sz="1800" spc="-1" strike="noStrike">
                <a:latin typeface="Arial"/>
              </a:rPr>
              <a:t> per poter permette una identificazione degli oggetti da parte di Hibernate e del database. Questa proprietà coinciderà con la chiave primaria in una tabella del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Tutti gli </a:t>
            </a:r>
            <a:r>
              <a:rPr b="1" lang="it-IT" sz="1800" spc="-1" strike="noStrike">
                <a:latin typeface="Arial"/>
              </a:rPr>
              <a:t>attributi</a:t>
            </a:r>
            <a:r>
              <a:rPr b="0" lang="it-IT" sz="1800" spc="-1" strike="noStrike">
                <a:latin typeface="Arial"/>
              </a:rPr>
              <a:t> che dovranno persistere dovrebbero essere dichiarati private ed avere i metodi</a:t>
            </a:r>
            <a:r>
              <a:rPr b="1" lang="it-IT" sz="1800" spc="-1" strike="noStrike">
                <a:latin typeface="Arial"/>
              </a:rPr>
              <a:t> setXXX()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getXXX()</a:t>
            </a:r>
            <a:r>
              <a:rPr b="0" lang="it-IT" sz="1800" spc="-1" strike="noStrike">
                <a:latin typeface="Arial"/>
              </a:rPr>
              <a:t> definiti secondo lo stile JavaBean.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32000" y="720000"/>
            <a:ext cx="11750400" cy="79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nome POJO è utilizzato per enfatizzare il fatto che un dato oggetto è un oggetto Java ordinario, non è un oggetto speciale, ed in particolare non è un EJB (Enterprise JavaBean).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Esempio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Basandoci sulle poche regole prima menzionare, possiamo definire una classe POJO come segue: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public class Employee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private int 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private String firstName;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private String lastName;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private int salary;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public Employee()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public Employee(String fname, String lname, int salary)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this.firstName = fname;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this.lastName = lname;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this.salary = salary;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public int getId()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return 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public void setId( int id 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   </a:t>
            </a:r>
            <a:r>
              <a:rPr b="0" lang="it-IT" sz="1200" spc="-1" strike="noStrike">
                <a:latin typeface="Courier New"/>
              </a:rPr>
              <a:t>this.id = 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r>
              <a:rPr b="0" lang="it-IT" sz="1200" spc="-1" strike="noStrike">
                <a:latin typeface="Courier New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latin typeface="Courier New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0120" y="1008000"/>
            <a:ext cx="11945520" cy="21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Hibernate - File di mapping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mappatura oggetto/relazionale è solitamente definita in un </a:t>
            </a:r>
            <a:r>
              <a:rPr b="1" lang="it-IT" sz="1800" spc="-1" strike="noStrike">
                <a:latin typeface="Arial"/>
              </a:rPr>
              <a:t>documento XML</a:t>
            </a:r>
            <a:r>
              <a:rPr b="0" lang="it-IT" sz="1800" spc="-1" strike="noStrike">
                <a:latin typeface="Arial"/>
              </a:rPr>
              <a:t>. Questo file indica ad Hibernate come </a:t>
            </a:r>
            <a:r>
              <a:rPr b="1" lang="it-IT" sz="1800" spc="-1" strike="noStrike">
                <a:latin typeface="Arial"/>
              </a:rPr>
              <a:t>mappare</a:t>
            </a:r>
            <a:r>
              <a:rPr b="0" lang="it-IT" sz="1800" spc="-1" strike="noStrike">
                <a:latin typeface="Arial"/>
              </a:rPr>
              <a:t> le classi definite.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Molti utilizzatori di Hibernate scelgono di scrivere i file XML </a:t>
            </a:r>
            <a:r>
              <a:rPr b="1" lang="it-IT" sz="1800" spc="-1" strike="noStrike">
                <a:latin typeface="Arial"/>
              </a:rPr>
              <a:t>manualmente</a:t>
            </a:r>
            <a:r>
              <a:rPr b="0" lang="it-IT" sz="1800" spc="-1" strike="noStrike">
                <a:latin typeface="Arial"/>
              </a:rPr>
              <a:t>, ma esistono un certo numero di tool per generare il documento di mapping. Tra questi includiamo </a:t>
            </a:r>
            <a:r>
              <a:rPr b="1" lang="it-IT" sz="1800" spc="-1" strike="noStrike">
                <a:latin typeface="Arial"/>
              </a:rPr>
              <a:t>XDoclet, Middlegen e AndroMDA</a:t>
            </a:r>
            <a:r>
              <a:rPr b="0" lang="it-IT" sz="1800" spc="-1" strike="noStrike">
                <a:latin typeface="Arial"/>
              </a:rPr>
              <a:t> per gli utenti Hibernate avanzati.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789480"/>
            <a:ext cx="11386440" cy="90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Consideriamo la classe POJO i cui oggetti saranno resi persistenti nella tabella definita di seguito: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public class Employee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private int id;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private String firstName;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private String lastName;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private int salary;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Employee() {}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Employee(String fname, String lname, int salary)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this.firstName = fname;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this.lastName = lname;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this.salary = salary;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int getId()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return id;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void setId( int id 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this.id = id;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String getFirstName()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return firstName;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}</a:t>
            </a:r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56680" y="2124720"/>
            <a:ext cx="1177632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Dovrà esserci una tabella nel DB che corrisponda ad ogni oggetto di cui si desidera avere la persistenza.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Considerando gli oggetti sopra definiti per l'immagazzinamento ed il recupero nella seguente tabella RDBMS: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create table EMPLOYEE (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id INT NOT NULL auto_increment,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first_name VARCHAR(20) default NULL,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last_name  VARCHAR(20) default NULL,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salary     INT  default NULL,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PRIMARY KEY (id)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000" y="432000"/>
            <a:ext cx="12363120" cy="64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base alle due entità su descritte, possiamo definire il seguente file di</a:t>
            </a:r>
            <a:r>
              <a:rPr b="1" lang="it-IT" sz="1800" spc="-1" strike="noStrike">
                <a:latin typeface="Arial"/>
              </a:rPr>
              <a:t> mapping</a:t>
            </a:r>
            <a:r>
              <a:rPr b="0" lang="it-IT" sz="1800" spc="-1" strike="noStrike">
                <a:latin typeface="Arial"/>
              </a:rPr>
              <a:t>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che indica ad Hibernate come mappare le classi nelle tabelle del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&lt;?xml version = "1.0" encoding = "utf-8"?&gt;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&lt;!DOCTYPE hibernate-mapping PUBLIC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"-//Hibernate/Hibernate Mapping DTD//EN"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"http://www.hibernate.org/dtd/hibernate-mapping-3.0.dtd"&gt;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&lt;</a:t>
            </a:r>
            <a:r>
              <a:rPr b="1" lang="it-IT" sz="1400" spc="-1" strike="noStrike">
                <a:latin typeface="Courier New"/>
              </a:rPr>
              <a:t>hibernate-mapping</a:t>
            </a:r>
            <a:r>
              <a:rPr b="0" lang="it-IT" sz="1400" spc="-1" strike="noStrike">
                <a:latin typeface="Courier New"/>
              </a:rPr>
              <a:t>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&lt;class name = "</a:t>
            </a:r>
            <a:r>
              <a:rPr b="1" lang="it-IT" sz="1400" spc="-1" strike="noStrike">
                <a:latin typeface="Courier New"/>
              </a:rPr>
              <a:t>Employee</a:t>
            </a:r>
            <a:r>
              <a:rPr b="0" lang="it-IT" sz="1400" spc="-1" strike="noStrike">
                <a:latin typeface="Courier New"/>
              </a:rPr>
              <a:t>" table = "</a:t>
            </a:r>
            <a:r>
              <a:rPr b="1" lang="it-IT" sz="1400" spc="-1" strike="noStrike">
                <a:latin typeface="Courier New"/>
              </a:rPr>
              <a:t>EMPLOYEE</a:t>
            </a:r>
            <a:r>
              <a:rPr b="0" lang="it-IT" sz="1400" spc="-1" strike="noStrike">
                <a:latin typeface="Courier New"/>
              </a:rPr>
              <a:t>"&gt;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&lt;meta attribute = "class-description"&gt;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</a:t>
            </a:r>
            <a:r>
              <a:rPr b="0" lang="it-IT" sz="1400" spc="-1" strike="noStrike">
                <a:latin typeface="Courier New"/>
              </a:rPr>
              <a:t>Questa classe contiene i dettagli degli impiegati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&lt;/meta&gt;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&lt;id name = "id" type = "int" column = "id"&gt;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</a:t>
            </a:r>
            <a:r>
              <a:rPr b="0" lang="it-IT" sz="1400" spc="-1" strike="noStrike">
                <a:latin typeface="Courier New"/>
              </a:rPr>
              <a:t>&lt;generator class="native"/&gt;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&lt;/id&gt;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&lt;property name = "firstName" column = "first_name" type = "string"/&gt;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&lt;property name = "lastName" column = "last_name" type = "string"/&gt;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&lt;property name = "salary" column = "salary" type = "int"/&gt;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&lt;/class&gt;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&lt;/hibernate-mapping&gt;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E' necessario salvare il documento di mapping in un file con il formato </a:t>
            </a:r>
            <a:r>
              <a:rPr b="1" lang="it-IT" sz="1800" spc="-1" strike="noStrike">
                <a:latin typeface="Arial"/>
              </a:rPr>
              <a:t>&lt;classname&gt;.hbm.xml</a:t>
            </a:r>
            <a:r>
              <a:rPr b="0" lang="it-IT" sz="1800" spc="-1" strike="noStrike">
                <a:latin typeface="Arial"/>
              </a:rPr>
              <a:t>. Nel nostro caso il documento di mapping sarà salvato nel file</a:t>
            </a:r>
            <a:r>
              <a:rPr b="1" lang="it-IT" sz="1800" spc="-1" strike="noStrike">
                <a:latin typeface="Arial"/>
              </a:rPr>
              <a:t> Employee.hbm.xml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008000" y="1656000"/>
            <a:ext cx="44899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 di  JDBC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Complesso se utilizzato per grandi progetti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Grande overhead di programmazione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Niente incapsulamento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Difficile implementazione dei concetti MVC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specifiche per ogni DBMS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800" y="2892600"/>
            <a:ext cx="1214640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Perchè l'ORM Object Relational Mapping?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Quando si lavora con sistemi object-oriented, esiste un disaccoppiamento fra il modello a oggetti ed il database relazionale.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Gli RDBMS rappresenttano i dati in maniera tabulare, mentre il linguaggi object oriented come Java o C# li rappresentano come un grafo di oggetti interconnessi.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76000" y="648000"/>
            <a:ext cx="8999280" cy="80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consideri la seguente classe Java dotata di costruttore e relativi metodi pubblici: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Employee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private int id;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private String first_name;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private String last_name;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private int salary;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Employee() {}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Employee(String fname, String lname, int salary)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this.first_name = fname;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this.last_name = lname;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this.salary = salary;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int getId()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id;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String getFirstName()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first_name;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String getLastName()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last_name;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int getSalary()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salary;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0470600" y="59760"/>
            <a:ext cx="13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Hibernate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1120" y="2252880"/>
            <a:ext cx="1130976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supponga che il precedente oggetto debba essere memorizzato e recuperato dalla seguente tabella RDBM: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table EMPLOYEE (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INT NOT NULL auto_increment,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first_name VARCHAR(20) default NULL,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last_name  VARCHAR(20) default NULL,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salary     INT  default NULL,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PRIMARY KEY (id)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LibreOffice/6.0.7.3$Linux_X86_64 LibreOffice_project/00m0$Build-3</Applicat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2019-04-29T22:31:32Z</dcterms:modified>
  <cp:revision>6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