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it-IT" sz="1400" spc="-1" strike="noStrike">
                <a:latin typeface="Times New Roman"/>
              </a:rPr>
              <a:t>&lt;data/ora&gt;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it-IT" sz="1400" spc="-1" strike="noStrike">
                <a:latin typeface="Times New Roman"/>
              </a:rPr>
              <a:t>&lt;piè di pagina&gt;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BA37DAC0-A27D-47DB-80AC-EB8AD754CB74}" type="slidenum">
              <a:rPr b="0" lang="it-IT" sz="1400" spc="-1" strike="noStrike">
                <a:latin typeface="Times New Roman"/>
              </a:rPr>
              <a:t>&lt;numero&gt;</a:t>
            </a:fld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891640" y="49320"/>
            <a:ext cx="605520" cy="29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237960" y="1666800"/>
            <a:ext cx="9808200" cy="24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JDBC - Batch Processing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Il batch processing permette di eseguire un gruppo di istruzioni SQL correlate in un'</a:t>
            </a:r>
            <a:r>
              <a:rPr b="1" lang="it-IT" sz="1800" spc="-1" strike="noStrike">
                <a:latin typeface="Arial"/>
              </a:rPr>
              <a:t>unica</a:t>
            </a:r>
            <a:r>
              <a:rPr b="0" lang="it-IT" sz="1800" spc="-1" strike="noStrike">
                <a:latin typeface="Arial"/>
              </a:rPr>
              <a:t> chiamata al database.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Quando si inviano varie istruzioni SQL al database insieme, si riduce l</a:t>
            </a:r>
            <a:r>
              <a:rPr b="1" lang="it-IT" sz="1800" spc="-1" strike="noStrike">
                <a:latin typeface="Arial"/>
              </a:rPr>
              <a:t>'overhead</a:t>
            </a:r>
            <a:r>
              <a:rPr b="0" lang="it-IT" sz="1800" spc="-1" strike="noStrike">
                <a:latin typeface="Arial"/>
              </a:rPr>
              <a:t> di comunicazione, migliorando quindi le </a:t>
            </a:r>
            <a:r>
              <a:rPr b="1" lang="it-IT" sz="1800" spc="-1" strike="noStrike">
                <a:latin typeface="Arial"/>
              </a:rPr>
              <a:t>performance</a:t>
            </a:r>
            <a:r>
              <a:rPr b="0" lang="it-IT" sz="1800" spc="-1" strike="noStrike">
                <a:latin typeface="Arial"/>
              </a:rPr>
              <a:t>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Non è detto che i driver JDBC supportino tale caratteristica.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E' necessario utilizzare il metodo </a:t>
            </a:r>
            <a:r>
              <a:rPr b="1" lang="it-IT" sz="1800" spc="-1" strike="noStrike">
                <a:latin typeface="Arial"/>
              </a:rPr>
              <a:t>DatabaseMetaData.supportsBatchUpdates()</a:t>
            </a:r>
            <a:r>
              <a:rPr b="0" lang="it-IT" sz="1800" spc="-1" strike="noStrike">
                <a:latin typeface="Arial"/>
              </a:rPr>
              <a:t> per determinare se il database in uso supporta gli update in batch processing. Il metodo restituirà true se così è.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8891640" y="49320"/>
            <a:ext cx="605520" cy="29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575640" y="1726200"/>
            <a:ext cx="5912280" cy="21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Di seguito un semplice esempio che mostra come effettuare un INSERT in una tabella: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//Crea l'oggetto Statement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stmt = conn.createStatement();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//Inserisce i dati ==&gt; ID, Nome, Cognome, Data di nascita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String sql="INSERT INTO STUDENTS VALUES" +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          </a:t>
            </a:r>
            <a:r>
              <a:rPr b="0" lang="it-IT" sz="1800" spc="-1" strike="noStrike">
                <a:latin typeface="Arial"/>
              </a:rPr>
              <a:t>"(100,'Zara','Ali', {d '2001-12-16'})";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stmt.executeUpdate(sql);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8891640" y="49320"/>
            <a:ext cx="605520" cy="29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532080" y="2073960"/>
            <a:ext cx="9114840" cy="155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Nella stessa maniera è possibile utilizzare le altre due sequenze t o ts: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{t 'hh:mm:ss'}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Dove hh = ora; mm = minuti; ss = secondi. Usando questa sintassi {t '13:30:29'} rappresenta le 1:30:29 PM.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{ts 'yyyy-mm-dd hh:mm:ss'}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Questa è la sintassi combinata di 'd' e 't' per rappresentare un timestamp.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8891640" y="49320"/>
            <a:ext cx="605520" cy="29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24840" y="1756440"/>
            <a:ext cx="10129320" cy="21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Carattere di escape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Questo carattere indica il carattere speciale di escape da utilizzare. Utile quando si usa il carattere jolly SQL %, che significa 0 o più corrispondenze nella clausola LIKE. Per esempio: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String sql = "SELECT symbol FROM MathSymbols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           </a:t>
            </a:r>
            <a:r>
              <a:rPr b="0" lang="it-IT" sz="1800" spc="-1" strike="noStrike">
                <a:latin typeface="Arial"/>
              </a:rPr>
              <a:t>WHERE symbol LIKE '\%' {escape '\'}";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stmt.execute(sql);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Se è necessario utilizzare il carattere backslash (\) come carattere di escape è necessario utilizzare 2 backslash nella Stringa Java, visto che il backslash è carattere di escape anche per Java stesso.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8891640" y="49320"/>
            <a:ext cx="605520" cy="29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52560" y="1968120"/>
            <a:ext cx="10073880" cy="176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Parola chiave fn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Questa parola chiave permette di invocare le funzioni scalare utilizzabili in un DBMS. Per esempio è possibile utilizzare la funzione length per ottenere la lunghezza di una stringa: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{fn length('Hello World')}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Questa ritornerà 11, ovvero la lunghezza della stringa di 'Hello World'.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8891640" y="49320"/>
            <a:ext cx="605520" cy="29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-16920" y="1650960"/>
            <a:ext cx="10213920" cy="24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Parola chiave call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Questa parola chiave è utilizzata per richiamare le stored procedure. Per esempio, per una stored procedure che richiede un parametro di tipo IN, utilizzare la seguente sintassi: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{call my_procedure(?)};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Per una stored procedure che richiede un parametro di tipo IN e ritorna un parametro di tipo OUT, utilizzare la seguente sintassi: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{? = call my_procedure(?)};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8891640" y="49320"/>
            <a:ext cx="605520" cy="29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131400" y="1439280"/>
            <a:ext cx="9916560" cy="282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Parola chiave oj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Questa parola chiave è utilizzata per indicare gli outer join. La sintassi è la seguente: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{oj outer-join}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dove outer-join = prima_tabella {LEFT|RIGHT|FULL} OUTERJOIN {seconda_tabella | outer-join} on search-condition.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Per esempio: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String sql = "SELECT Employees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           </a:t>
            </a:r>
            <a:r>
              <a:rPr b="0" lang="it-IT" sz="1800" spc="-1" strike="noStrike">
                <a:latin typeface="Arial"/>
              </a:rPr>
              <a:t>FROM {oj QuestaTabella RIGHT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           </a:t>
            </a:r>
            <a:r>
              <a:rPr b="0" lang="it-IT" sz="1800" spc="-1" strike="noStrike">
                <a:latin typeface="Arial"/>
              </a:rPr>
              <a:t>OUTER JOIN AltraTabella on id = '100'}";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stmt.execute(sql);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8891640" y="49320"/>
            <a:ext cx="605520" cy="29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41400" y="2285640"/>
            <a:ext cx="10096560" cy="11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JDBC - Streaming Dati Binari e ASCII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Un oggetto di tipo PreparedStatement ha la capacità di poter utilizzare stream di input ed output per fornire i dati ai parametri. Questo permette di inserire interi file in singole colonne di un DB in modo da contenere oggetti grandi come i CLOB e i BLOB.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8891640" y="49320"/>
            <a:ext cx="605520" cy="29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223920" y="1756440"/>
            <a:ext cx="9731520" cy="21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Esistono i seguenti metodi che possono essere utilizzati per inviare dati: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setAsciiStream(): Questo metodo è utilizzato per inserire grandi valori di tipo ASCII.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setCharacterStream(): Questo metodo è utilizzato per inserire grandi quantità di dati UNICODE.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setBinaryStream(): Questo metodo è utilizzato per inserire grandi valori binari.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Il metodo setXXXStream() richiede un parametro extra, la dimensione del file, oltre al placeholder del parametro. Questo parametro indica al driver quanti dati dovranno essere inviati al database tramite lo stream.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891640" y="49320"/>
            <a:ext cx="605520" cy="29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79200" y="1227600"/>
            <a:ext cx="10020960" cy="32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Esempio: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Si voglia fare l'upload id un file XML in una tabella di un database, in particolare XML_Data.xml. Di seguito il contenuto del file XML: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&lt;?xml version="1.0"?&gt;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&lt;Employee&gt;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&lt;id&gt;100&lt;/id&gt;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&lt;first&gt;Zara&lt;/first&gt;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&lt;last&gt;Ali&lt;/last&gt;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&lt;Salary&gt;10000&lt;/Salary&gt;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&lt;Dob&gt;18-08-1978&lt;/Dob&gt;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&lt;Employee&gt;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Salvare il file XML nella stessa cartella in cui si esegue l'esempio.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891640" y="49320"/>
            <a:ext cx="605520" cy="29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34280" y="2603160"/>
            <a:ext cx="99104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Questo esempio creerà un tabella XML_Data e successivamente il file XML_Data.xml sarà caricato in questa tabella.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Vedere l’esempio JDBC-XML_streaming.java 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8891640" y="49320"/>
            <a:ext cx="605520" cy="29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160200" y="2391480"/>
            <a:ext cx="9858600" cy="15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Il metodo </a:t>
            </a:r>
            <a:r>
              <a:rPr b="1" lang="it-IT" sz="1800" spc="-1" strike="noStrike">
                <a:latin typeface="Arial"/>
              </a:rPr>
              <a:t>addBatch()</a:t>
            </a:r>
            <a:r>
              <a:rPr b="0" lang="it-IT" sz="1800" spc="-1" strike="noStrike">
                <a:latin typeface="Arial"/>
              </a:rPr>
              <a:t> degli oggetti </a:t>
            </a:r>
            <a:r>
              <a:rPr b="1" lang="it-IT" sz="1800" spc="-1" strike="noStrike">
                <a:latin typeface="Arial"/>
              </a:rPr>
              <a:t>Statement, PrepareStatement e CallableStatement</a:t>
            </a:r>
            <a:r>
              <a:rPr b="0" lang="it-IT" sz="1800" spc="-1" strike="noStrike">
                <a:latin typeface="Arial"/>
              </a:rPr>
              <a:t> è utilizzato per l'</a:t>
            </a:r>
            <a:r>
              <a:rPr b="1" lang="it-IT" sz="1800" spc="-1" strike="noStrike">
                <a:latin typeface="Arial"/>
              </a:rPr>
              <a:t>aggiunta</a:t>
            </a:r>
            <a:r>
              <a:rPr b="0" lang="it-IT" sz="1800" spc="-1" strike="noStrike">
                <a:latin typeface="Arial"/>
              </a:rPr>
              <a:t> di istruzioni singole al batch.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Il metodo </a:t>
            </a:r>
            <a:r>
              <a:rPr b="1" lang="it-IT" sz="1800" spc="-1" strike="noStrike">
                <a:latin typeface="Arial"/>
              </a:rPr>
              <a:t>executeBatch()</a:t>
            </a:r>
            <a:r>
              <a:rPr b="0" lang="it-IT" sz="1800" spc="-1" strike="noStrike">
                <a:latin typeface="Arial"/>
              </a:rPr>
              <a:t> è utilizzato per far </a:t>
            </a:r>
            <a:r>
              <a:rPr b="1" lang="it-IT" sz="1800" spc="-1" strike="noStrike">
                <a:latin typeface="Arial"/>
              </a:rPr>
              <a:t>eseguire</a:t>
            </a:r>
            <a:r>
              <a:rPr b="0" lang="it-IT" sz="1800" spc="-1" strike="noStrike">
                <a:latin typeface="Arial"/>
              </a:rPr>
              <a:t> tutto il gruppo di istruzioni </a:t>
            </a:r>
            <a:r>
              <a:rPr b="1" lang="it-IT" sz="1800" spc="-1" strike="noStrike">
                <a:latin typeface="Arial"/>
              </a:rPr>
              <a:t>insieme</a:t>
            </a:r>
            <a:r>
              <a:rPr b="0" lang="it-IT" sz="1800" spc="-1" strike="noStrike">
                <a:latin typeface="Arial"/>
              </a:rPr>
              <a:t>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Il metodo executeBatch() restituirà un array di interi, nel quale ogni elemento dell'array rappresenta il conteggio degli update relativo alla corrispondente istruzione.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8891640" y="49320"/>
            <a:ext cx="605520" cy="29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62360" y="2497320"/>
            <a:ext cx="9854640" cy="9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Così come è possibile aggiungere istruzione al batch, è possibile </a:t>
            </a:r>
            <a:r>
              <a:rPr b="1" lang="it-IT" sz="1800" spc="-1" strike="noStrike">
                <a:latin typeface="Arial"/>
              </a:rPr>
              <a:t>rimuoverle</a:t>
            </a:r>
            <a:r>
              <a:rPr b="0" lang="it-IT" sz="1800" spc="-1" strike="noStrike">
                <a:latin typeface="Arial"/>
              </a:rPr>
              <a:t> col metodo </a:t>
            </a:r>
            <a:r>
              <a:rPr b="1" lang="it-IT" sz="1800" spc="-1" strike="noStrike">
                <a:latin typeface="Arial"/>
              </a:rPr>
              <a:t>clearBatch().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Questo metodo </a:t>
            </a:r>
            <a:r>
              <a:rPr b="1" lang="it-IT" sz="1800" spc="-1" strike="noStrike">
                <a:latin typeface="Arial"/>
              </a:rPr>
              <a:t>rimuove tutte</a:t>
            </a:r>
            <a:r>
              <a:rPr b="0" lang="it-IT" sz="1800" spc="-1" strike="noStrike">
                <a:latin typeface="Arial"/>
              </a:rPr>
              <a:t> le istruzioni aggiunte con il metodo addBatch().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Comunque </a:t>
            </a:r>
            <a:r>
              <a:rPr b="1" lang="it-IT" sz="1800" spc="-1" strike="noStrike">
                <a:latin typeface="Arial"/>
              </a:rPr>
              <a:t>non è possibile</a:t>
            </a:r>
            <a:r>
              <a:rPr b="0" lang="it-IT" sz="1800" spc="-1" strike="noStrike">
                <a:latin typeface="Arial"/>
              </a:rPr>
              <a:t> selezionare quali istruzioni rimuovere.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8891640" y="49320"/>
            <a:ext cx="605520" cy="29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388440" y="1307880"/>
            <a:ext cx="9373320" cy="303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Utilizzo dell'oggetto Statement per effettuare batch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Qui è mostrata una tipica sequenza di passi per utilizzare il batch processing con l'oggetto Statement: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1) </a:t>
            </a:r>
            <a:r>
              <a:rPr b="1" lang="it-IT" sz="1800" spc="-1" strike="noStrike">
                <a:latin typeface="Arial"/>
              </a:rPr>
              <a:t>Creare</a:t>
            </a:r>
            <a:r>
              <a:rPr b="0" lang="it-IT" sz="1800" spc="-1" strike="noStrike">
                <a:latin typeface="Arial"/>
              </a:rPr>
              <a:t> un oggetto Statement utilizzando i metodi </a:t>
            </a:r>
            <a:r>
              <a:rPr b="1" lang="it-IT" sz="1800" spc="-1" strike="noStrike">
                <a:latin typeface="Arial"/>
              </a:rPr>
              <a:t>createStatement().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2) </a:t>
            </a:r>
            <a:r>
              <a:rPr b="1" lang="it-IT" sz="1800" spc="-1" strike="noStrike">
                <a:latin typeface="Arial"/>
              </a:rPr>
              <a:t>Impostare</a:t>
            </a:r>
            <a:r>
              <a:rPr b="0" lang="it-IT" sz="1800" spc="-1" strike="noStrike">
                <a:latin typeface="Arial"/>
              </a:rPr>
              <a:t> l'auto-commit a </a:t>
            </a:r>
            <a:r>
              <a:rPr b="1" lang="it-IT" sz="1800" spc="-1" strike="noStrike">
                <a:latin typeface="Arial"/>
              </a:rPr>
              <a:t>false</a:t>
            </a:r>
            <a:r>
              <a:rPr b="0" lang="it-IT" sz="1800" spc="-1" strike="noStrike">
                <a:latin typeface="Arial"/>
              </a:rPr>
              <a:t> tramite </a:t>
            </a:r>
            <a:r>
              <a:rPr b="1" lang="it-IT" sz="1800" spc="-1" strike="noStrike">
                <a:latin typeface="Arial"/>
              </a:rPr>
              <a:t>setAutoCommit().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3) </a:t>
            </a:r>
            <a:r>
              <a:rPr b="1" lang="it-IT" sz="1800" spc="-1" strike="noStrike">
                <a:latin typeface="Arial"/>
              </a:rPr>
              <a:t>Aggiungere</a:t>
            </a:r>
            <a:r>
              <a:rPr b="0" lang="it-IT" sz="1800" spc="-1" strike="noStrike">
                <a:latin typeface="Arial"/>
              </a:rPr>
              <a:t> tutte le istruzioni SQL desiderate al batch utilizzando il metodo </a:t>
            </a:r>
            <a:r>
              <a:rPr b="1" lang="it-IT" sz="1800" spc="-1" strike="noStrike">
                <a:latin typeface="Arial"/>
              </a:rPr>
              <a:t>addBatch()</a:t>
            </a:r>
            <a:r>
              <a:rPr b="0" lang="it-IT" sz="1800" spc="-1" strike="noStrike">
                <a:latin typeface="Arial"/>
              </a:rPr>
              <a:t> dell'oggetto Statement.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4) Eseguire tutte le istruzioni SQL del batch usando il metodo </a:t>
            </a:r>
            <a:r>
              <a:rPr b="1" lang="it-IT" sz="1800" spc="-1" strike="noStrike">
                <a:latin typeface="Arial"/>
              </a:rPr>
              <a:t>executeBatch()</a:t>
            </a:r>
            <a:r>
              <a:rPr b="0" lang="it-IT" sz="1800" spc="-1" strike="noStrike">
                <a:latin typeface="Arial"/>
              </a:rPr>
              <a:t> dell'oggetto Statement creato.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5) Infine, </a:t>
            </a:r>
            <a:r>
              <a:rPr b="1" lang="it-IT" sz="1800" spc="-1" strike="noStrike">
                <a:latin typeface="Arial"/>
              </a:rPr>
              <a:t>committare</a:t>
            </a:r>
            <a:r>
              <a:rPr b="0" lang="it-IT" sz="1800" spc="-1" strike="noStrike">
                <a:latin typeface="Arial"/>
              </a:rPr>
              <a:t> tutti i cambiamenti tramite il metodo </a:t>
            </a:r>
            <a:r>
              <a:rPr b="1" lang="it-IT" sz="1800" spc="-1" strike="noStrike">
                <a:latin typeface="Arial"/>
              </a:rPr>
              <a:t>commit().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8891640" y="49320"/>
            <a:ext cx="605520" cy="29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142920" y="646920"/>
            <a:ext cx="10154880" cy="72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Esempio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Il seguente spezzone di codice fornisce un esempio di un </a:t>
            </a:r>
            <a:r>
              <a:rPr b="1" lang="it-IT" sz="1800" spc="-1" strike="noStrike">
                <a:latin typeface="Arial"/>
              </a:rPr>
              <a:t>batch di update</a:t>
            </a:r>
            <a:r>
              <a:rPr b="0" lang="it-IT" sz="1800" spc="-1" strike="noStrike">
                <a:latin typeface="Arial"/>
              </a:rPr>
              <a:t> utilizzando un oggetto di tipo </a:t>
            </a:r>
            <a:r>
              <a:rPr b="1" lang="it-IT" sz="1800" spc="-1" strike="noStrike">
                <a:latin typeface="Arial"/>
              </a:rPr>
              <a:t>Statement: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400" spc="-1" strike="noStrike">
                <a:latin typeface="Courier New"/>
              </a:rPr>
              <a:t>// Create statement object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Statement stmt = conn.createStatement();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400" spc="-1" strike="noStrike">
                <a:latin typeface="Courier New"/>
              </a:rPr>
              <a:t>// Set auto-commit to false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conn.setAutoCommit(false);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400" spc="-1" strike="noStrike">
                <a:latin typeface="Courier New"/>
              </a:rPr>
              <a:t>// Create SQL statement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String SQL = "INSERT INTO Employees (id, first, last, age) " +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          </a:t>
            </a:r>
            <a:r>
              <a:rPr b="0" lang="it-IT" sz="1400" spc="-1" strike="noStrike">
                <a:latin typeface="Courier New"/>
              </a:rPr>
              <a:t>"VALUES(200,'Zia', 'Ali', 30)";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400" spc="-1" strike="noStrike">
                <a:latin typeface="Courier New"/>
              </a:rPr>
              <a:t>// Add above SQL statement in the batch.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stmt.addBatch(SQL);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400" spc="-1" strike="noStrike">
                <a:latin typeface="Courier New"/>
              </a:rPr>
              <a:t>// Create one more SQL statement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String SQL = "INSERT INTO Employees (id, first, last, age) " +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          </a:t>
            </a:r>
            <a:r>
              <a:rPr b="0" lang="it-IT" sz="1400" spc="-1" strike="noStrike">
                <a:latin typeface="Courier New"/>
              </a:rPr>
              <a:t>"VALUES(201,'Raj', 'Kumar', 35)";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400" spc="-1" strike="noStrike">
                <a:latin typeface="Courier New"/>
              </a:rPr>
              <a:t>// Add above SQL statement in the batch.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stmt.addBatch(SQL);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400" spc="-1" strike="noStrike">
                <a:latin typeface="Courier New"/>
              </a:rPr>
              <a:t>// Create one more SQL statement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String SQL = "UPDATE Employees SET age = 35 " +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          </a:t>
            </a:r>
            <a:r>
              <a:rPr b="0" lang="it-IT" sz="1400" spc="-1" strike="noStrike">
                <a:latin typeface="Courier New"/>
              </a:rPr>
              <a:t>"WHERE id = 100";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400" spc="-1" strike="noStrike">
                <a:latin typeface="Courier New"/>
              </a:rPr>
              <a:t>// Add above SQL statement in the batch.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stmt.addBatch(SQL);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400" spc="-1" strike="noStrike">
                <a:latin typeface="Courier New"/>
              </a:rPr>
              <a:t>// Create an int[] to hold returned values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int[] count = stmt.executeBatch();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400" spc="-1" strike="noStrike">
                <a:latin typeface="Courier New"/>
              </a:rPr>
              <a:t>//Explicitly commit statements to apply changes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conn.commit();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Per una migliore comprensione, si studi l'esempio </a:t>
            </a:r>
            <a:r>
              <a:rPr b="1" lang="it-IT" sz="1800" spc="-1" strike="noStrike">
                <a:latin typeface="Arial"/>
              </a:rPr>
              <a:t>Batching.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891640" y="49320"/>
            <a:ext cx="605520" cy="29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97360" y="1130760"/>
            <a:ext cx="9480600" cy="32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Batching tramite l'oggetto PrepareStatement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Di seguito una tipica sequenza di passi per usare il batch processing tramite l'oggetto </a:t>
            </a:r>
            <a:r>
              <a:rPr b="1" lang="it-IT" sz="1800" spc="-1" strike="noStrike">
                <a:latin typeface="Arial"/>
              </a:rPr>
              <a:t>PrepareStatement</a:t>
            </a:r>
            <a:r>
              <a:rPr b="0" lang="it-IT" sz="1800" spc="-1" strike="noStrike">
                <a:latin typeface="Arial"/>
              </a:rPr>
              <a:t>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1) </a:t>
            </a:r>
            <a:r>
              <a:rPr b="1" lang="it-IT" sz="1800" spc="-1" strike="noStrike">
                <a:latin typeface="Arial"/>
              </a:rPr>
              <a:t>Creare</a:t>
            </a:r>
            <a:r>
              <a:rPr b="0" lang="it-IT" sz="1800" spc="-1" strike="noStrike">
                <a:latin typeface="Arial"/>
              </a:rPr>
              <a:t> delle istruzioni SQL con i </a:t>
            </a:r>
            <a:r>
              <a:rPr b="1" lang="it-IT" sz="1800" spc="-1" strike="noStrike">
                <a:latin typeface="Arial"/>
              </a:rPr>
              <a:t>placeholder.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2) </a:t>
            </a:r>
            <a:r>
              <a:rPr b="1" lang="it-IT" sz="1800" spc="-1" strike="noStrike">
                <a:latin typeface="Arial"/>
              </a:rPr>
              <a:t>Creare</a:t>
            </a:r>
            <a:r>
              <a:rPr b="0" lang="it-IT" sz="1800" spc="-1" strike="noStrike">
                <a:latin typeface="Arial"/>
              </a:rPr>
              <a:t> un oggetto PrepareStatement tramite il metodo </a:t>
            </a:r>
            <a:r>
              <a:rPr b="1" lang="it-IT" sz="1800" spc="-1" strike="noStrike">
                <a:latin typeface="Arial"/>
              </a:rPr>
              <a:t>prepareStatement().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3) </a:t>
            </a:r>
            <a:r>
              <a:rPr b="1" lang="it-IT" sz="1800" spc="-1" strike="noStrike">
                <a:latin typeface="Arial"/>
              </a:rPr>
              <a:t>Impostare</a:t>
            </a:r>
            <a:r>
              <a:rPr b="0" lang="it-IT" sz="1800" spc="-1" strike="noStrike">
                <a:latin typeface="Arial"/>
              </a:rPr>
              <a:t> l'auto-commit a </a:t>
            </a:r>
            <a:r>
              <a:rPr b="1" lang="it-IT" sz="1800" spc="-1" strike="noStrike">
                <a:latin typeface="Arial"/>
              </a:rPr>
              <a:t>false</a:t>
            </a:r>
            <a:r>
              <a:rPr b="0" lang="it-IT" sz="1800" spc="-1" strike="noStrike">
                <a:latin typeface="Arial"/>
              </a:rPr>
              <a:t> utilizzando </a:t>
            </a:r>
            <a:r>
              <a:rPr b="1" lang="it-IT" sz="1800" spc="-1" strike="noStrike">
                <a:latin typeface="Arial"/>
              </a:rPr>
              <a:t>setAutoCommit().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  <a:ea typeface="WenQuanYi Micro Hei"/>
              </a:rPr>
              <a:t>4) </a:t>
            </a:r>
            <a:r>
              <a:rPr b="1" lang="it-IT" sz="1800" spc="-1" strike="noStrike">
                <a:latin typeface="Arial"/>
                <a:ea typeface="WenQuanYi Micro Hei"/>
              </a:rPr>
              <a:t>Aggiungere</a:t>
            </a:r>
            <a:r>
              <a:rPr b="0" lang="it-IT" sz="1800" spc="-1" strike="noStrike">
                <a:latin typeface="Arial"/>
                <a:ea typeface="WenQuanYi Micro Hei"/>
              </a:rPr>
              <a:t> tutte le istruzioni SQL desiderate nel batch tramite il metodo dell'oggetto PrepareStatement </a:t>
            </a:r>
            <a:r>
              <a:rPr b="1" lang="it-IT" sz="1800" spc="-1" strike="noStrike">
                <a:latin typeface="Arial"/>
                <a:ea typeface="WenQuanYi Micro Hei"/>
              </a:rPr>
              <a:t>addBatch().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  <a:ea typeface="WenQuanYi Micro Hei"/>
              </a:rPr>
              <a:t>5) </a:t>
            </a:r>
            <a:r>
              <a:rPr b="1" lang="it-IT" sz="1800" spc="-1" strike="noStrike">
                <a:latin typeface="Arial"/>
                <a:ea typeface="WenQuanYi Micro Hei"/>
              </a:rPr>
              <a:t>Eseguire</a:t>
            </a:r>
            <a:r>
              <a:rPr b="0" lang="it-IT" sz="1800" spc="-1" strike="noStrike">
                <a:latin typeface="Arial"/>
                <a:ea typeface="WenQuanYi Micro Hei"/>
              </a:rPr>
              <a:t> tutte le istruzioni SQL utilizzando il metodo </a:t>
            </a:r>
            <a:r>
              <a:rPr b="1" lang="it-IT" sz="1800" spc="-1" strike="noStrike">
                <a:latin typeface="Arial"/>
                <a:ea typeface="WenQuanYi Micro Hei"/>
              </a:rPr>
              <a:t>executeBatch()</a:t>
            </a:r>
            <a:r>
              <a:rPr b="0" lang="it-IT" sz="1800" spc="-1" strike="noStrike">
                <a:latin typeface="Arial"/>
                <a:ea typeface="WenQuanYi Micro Hei"/>
              </a:rPr>
              <a:t> dell'oggetto PrepareStatement.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  <a:ea typeface="WenQuanYi Micro Hei"/>
              </a:rPr>
              <a:t>6) </a:t>
            </a:r>
            <a:r>
              <a:rPr b="1" lang="it-IT" sz="1800" spc="-1" strike="noStrike">
                <a:latin typeface="Arial"/>
                <a:ea typeface="WenQuanYi Micro Hei"/>
              </a:rPr>
              <a:t>Infine</a:t>
            </a:r>
            <a:r>
              <a:rPr b="0" lang="it-IT" sz="1800" spc="-1" strike="noStrike">
                <a:latin typeface="Arial"/>
                <a:ea typeface="WenQuanYi Micro Hei"/>
              </a:rPr>
              <a:t>, </a:t>
            </a:r>
            <a:r>
              <a:rPr b="1" lang="it-IT" sz="1800" spc="-1" strike="noStrike">
                <a:latin typeface="Arial"/>
                <a:ea typeface="WenQuanYi Micro Hei"/>
              </a:rPr>
              <a:t>committare</a:t>
            </a:r>
            <a:r>
              <a:rPr b="0" lang="it-IT" sz="1800" spc="-1" strike="noStrike">
                <a:latin typeface="Arial"/>
                <a:ea typeface="WenQuanYi Micro Hei"/>
              </a:rPr>
              <a:t> tutti i cambiamenti utilizzando il metodo </a:t>
            </a:r>
            <a:r>
              <a:rPr b="1" lang="it-IT" sz="1800" spc="-1" strike="noStrike">
                <a:latin typeface="Arial"/>
                <a:ea typeface="WenQuanYi Micro Hei"/>
              </a:rPr>
              <a:t>commit().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8891640" y="49320"/>
            <a:ext cx="605520" cy="29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178560" y="483840"/>
            <a:ext cx="9169200" cy="74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Il seguente estratto di codice fornisce un esempio di </a:t>
            </a:r>
            <a:r>
              <a:rPr b="1" lang="it-IT" sz="1800" spc="-1" strike="noStrike">
                <a:latin typeface="Arial"/>
              </a:rPr>
              <a:t>update batch</a:t>
            </a:r>
            <a:r>
              <a:rPr b="0" lang="it-IT" sz="1800" spc="-1" strike="noStrike">
                <a:latin typeface="Arial"/>
              </a:rPr>
              <a:t> utilizzando l'oggetto </a:t>
            </a:r>
            <a:r>
              <a:rPr b="1" lang="it-IT" sz="1800" spc="-1" strike="noStrike">
                <a:latin typeface="Arial"/>
              </a:rPr>
              <a:t>PrepareStatement: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400" spc="-1" strike="noStrike">
                <a:latin typeface="Courier New"/>
              </a:rPr>
              <a:t>// Creazione dell'istruzione SQL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String SQL = "INSERT INTO Employees (id, first, last, age) " +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          </a:t>
            </a:r>
            <a:r>
              <a:rPr b="0" lang="it-IT" sz="1400" spc="-1" strike="noStrike">
                <a:latin typeface="Courier New"/>
              </a:rPr>
              <a:t>"VALUES(?, ?, ?, ?)";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400" spc="-1" strike="noStrike">
                <a:latin typeface="Courier New"/>
              </a:rPr>
              <a:t>// Creazione dell'oggetto PrepareStatement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PreparedStatemen pstmt = conn.prepareStatement(SQL);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400" spc="-1" strike="noStrike">
                <a:latin typeface="Courier New"/>
              </a:rPr>
              <a:t>//Imposta l'auto-commit a false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conn.setAutoCommit(false);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400" spc="-1" strike="noStrike">
                <a:latin typeface="Courier New"/>
              </a:rPr>
              <a:t>// Setta le variabili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pstmt.setInt( 1, 400 );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pstmt.setString( 2, "Pappu" );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pstmt.setString( 3, "Singh" );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pstmt.setInt( 4, 33 );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400" spc="-1" strike="noStrike">
                <a:latin typeface="Courier New"/>
              </a:rPr>
              <a:t>// Le aggiunge al batch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pstmt.addBatch();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400" spc="-1" strike="noStrike">
                <a:latin typeface="Courier New"/>
              </a:rPr>
              <a:t>// Setta le variabili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pstmt.setInt( 1, 401 );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pstmt.setString( 2, "Pawan" );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pstmt.setString( 3, "Singh" );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pstmt.setInt( 4, 31 );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400" spc="-1" strike="noStrike">
                <a:latin typeface="Courier New"/>
              </a:rPr>
              <a:t>// Le aggiunge al batch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pstmt.addBatch();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400" spc="-1" strike="noStrike">
                <a:latin typeface="Courier New"/>
              </a:rPr>
              <a:t>//aggiungere ulteriori batch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...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400" spc="-1" strike="noStrike">
                <a:latin typeface="Courier New"/>
              </a:rPr>
              <a:t>//Crea un int[] per contenere i valori ritornati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int[] count = stmt.executeBatch();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400" spc="-1" strike="noStrike">
                <a:latin typeface="Courier New"/>
              </a:rPr>
              <a:t>//Committa esplicitamente le istruzioni per rendere effettivi i cambiamenti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conn.commit();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Per una migliore comprensione, si studi il codice di esempio </a:t>
            </a:r>
            <a:r>
              <a:rPr b="1" lang="it-IT" sz="1800" spc="-1" strike="noStrike">
                <a:latin typeface="Arial"/>
              </a:rPr>
              <a:t>Batching.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8891640" y="49320"/>
            <a:ext cx="605520" cy="29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124560" y="1726200"/>
            <a:ext cx="9930240" cy="21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Sintassi sequenze di Escape JDBC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La sintassi di escape da la possibilità di usare caratteristiche specifiche di un database utilizzando i metodi e le proprietà JDBC standard.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La sintassi generale di una sequenza di Escape è la seguente: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{keyword 'parameters'}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Qui di seguito le sequenze di escape che saranno di grande utilità: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8891640" y="49320"/>
            <a:ext cx="605520" cy="29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171000" y="2602800"/>
            <a:ext cx="9837000" cy="17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Parole chiave d, t, ts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Loro aiutano a identificare data, ora e timestamp. I DBMS non rappresentano il tempo e la data nella stessa maniera. Queste sequenze di escape indicano al driver come inserire i dati temporali nel database di riferimento. Per esempio: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{d 'yyyy-mm-dd'}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Where yyyy = anno, mm = mese; dd = data. Utilizzando questa sintassi {d '2009-09-03'} si indicherà il 9 Marzo, 2009.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2019-04-24T12:05:21Z</dcterms:created>
  <dc:creator/>
  <dc:description/>
  <dc:language>it-IT</dc:language>
  <cp:lastModifiedBy/>
  <dcterms:modified xsi:type="dcterms:W3CDTF">2019-04-24T12:05:57Z</dcterms:modified>
  <cp:revision>1</cp:revision>
  <dc:subject/>
  <dc:title/>
</cp:coreProperties>
</file>