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6.xml.rels" ContentType="application/vnd.openxmlformats-package.relationships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media/image51.jpeg" ContentType="image/jpeg"/>
  <Override PartName="/ppt/media/image50.wmf" ContentType="image/x-wmf"/>
  <Override PartName="/ppt/media/image42.wmf" ContentType="image/x-wmf"/>
  <Override PartName="/ppt/media/image41.wmf" ContentType="image/x-wmf"/>
  <Override PartName="/ppt/media/image39.jpeg" ContentType="image/jpeg"/>
  <Override PartName="/ppt/media/image37.jpeg" ContentType="image/jpeg"/>
  <Override PartName="/ppt/media/image45.png" ContentType="image/png"/>
  <Override PartName="/ppt/media/image15.wmf" ContentType="image/x-wmf"/>
  <Override PartName="/ppt/media/image44.png" ContentType="image/png"/>
  <Override PartName="/ppt/media/image14.wmf" ContentType="image/x-wmf"/>
  <Override PartName="/ppt/media/image43.png" ContentType="image/png"/>
  <Override PartName="/ppt/media/image13.wmf" ContentType="image/x-wmf"/>
  <Override PartName="/ppt/media/image12.wmf" ContentType="image/x-wmf"/>
  <Override PartName="/ppt/media/image11.wmf" ContentType="image/x-wmf"/>
  <Override PartName="/ppt/media/image40.png" ContentType="image/png"/>
  <Override PartName="/ppt/media/image10.wmf" ContentType="image/x-wmf"/>
  <Override PartName="/ppt/media/image47.png" ContentType="image/png"/>
  <Override PartName="/ppt/media/image17.wmf" ContentType="image/x-wmf"/>
  <Override PartName="/ppt/media/image18.wmf" ContentType="image/x-wmf"/>
  <Override PartName="/ppt/media/image20.wmf" ContentType="image/x-wmf"/>
  <Override PartName="/ppt/media/image52.png" ContentType="image/png"/>
  <Override PartName="/ppt/media/image22.wmf" ContentType="image/x-wmf"/>
  <Override PartName="/ppt/media/image53.png" ContentType="image/png"/>
  <Override PartName="/ppt/media/image48.wmf" ContentType="image/x-wmf"/>
  <Override PartName="/ppt/media/image23.wmf" ContentType="image/x-wmf"/>
  <Override PartName="/ppt/media/image54.png" ContentType="image/png"/>
  <Override PartName="/ppt/media/image49.wmf" ContentType="image/x-wmf"/>
  <Override PartName="/ppt/media/image24.wmf" ContentType="image/x-wmf"/>
  <Override PartName="/ppt/media/image27.wmf" ContentType="image/x-wmf"/>
  <Override PartName="/ppt/media/image28.wmf" ContentType="image/x-wmf"/>
  <Override PartName="/ppt/media/image32.wmf" ContentType="image/x-wmf"/>
  <Override PartName="/ppt/media/image33.wmf" ContentType="image/x-wmf"/>
  <Override PartName="/ppt/media/image9.wmf" ContentType="image/x-wmf"/>
  <Override PartName="/ppt/media/image8.wmf" ContentType="image/x-wmf"/>
  <Override PartName="/ppt/media/image38.jpeg" ContentType="image/jpeg"/>
  <Override PartName="/ppt/media/image2.wmf" ContentType="image/x-wmf"/>
  <Override PartName="/ppt/media/image6.wmf" ContentType="image/x-wmf"/>
  <Override PartName="/ppt/media/image4.wmf" ContentType="image/x-wmf"/>
  <Override PartName="/ppt/media/image7.jpeg" ContentType="image/jpeg"/>
  <Override PartName="/ppt/media/image46.png" ContentType="image/png"/>
  <Override PartName="/ppt/media/image16.wmf" ContentType="image/x-wmf"/>
  <Override PartName="/ppt/media/image21.png" ContentType="image/png"/>
  <Override PartName="/ppt/media/image55.png" ContentType="image/png"/>
  <Override PartName="/ppt/media/image25.wmf" ContentType="image/x-wmf"/>
  <Override PartName="/ppt/media/image30.png" ContentType="image/png"/>
  <Override PartName="/ppt/media/image26.wmf" ContentType="image/x-wmf"/>
  <Override PartName="/ppt/media/image31.png" ContentType="image/png"/>
  <Override PartName="/ppt/media/image34.png" ContentType="image/png"/>
  <Override PartName="/ppt/media/image35.png" ContentType="image/png"/>
  <Override PartName="/ppt/media/image1.png" ContentType="image/png"/>
  <Override PartName="/ppt/media/image3.png" ContentType="image/png"/>
  <Override PartName="/ppt/media/image5.png" ContentType="image/png"/>
  <Override PartName="/ppt/media/image19.jpeg" ContentType="image/jpeg"/>
  <Override PartName="/ppt/media/image29.png" ContentType="image/png"/>
  <Override PartName="/ppt/media/image36.jpeg" ContentType="image/jpeg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68.xml" ContentType="application/vnd.openxmlformats-officedocument.presentationml.slide+xml"/>
  <Override PartName="/ppt/slides/slide43.xml" ContentType="application/vnd.openxmlformats-officedocument.presentationml.slide+xml"/>
  <Override PartName="/ppt/slides/slide67.xml" ContentType="application/vnd.openxmlformats-officedocument.presentationml.slide+xml"/>
  <Override PartName="/ppt/slides/slide42.xml" ContentType="application/vnd.openxmlformats-officedocument.presentationml.slide+xml"/>
  <Override PartName="/ppt/slides/slide66.xml" ContentType="application/vnd.openxmlformats-officedocument.presentationml.slide+xml"/>
  <Override PartName="/ppt/slides/slide41.xml" ContentType="application/vnd.openxmlformats-officedocument.presentationml.slide+xml"/>
  <Override PartName="/ppt/slides/slide6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68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slide" Target="slides/slide56.xml"/><Relationship Id="rId69" Type="http://schemas.openxmlformats.org/officeDocument/2006/relationships/slide" Target="slides/slide57.xml"/><Relationship Id="rId70" Type="http://schemas.openxmlformats.org/officeDocument/2006/relationships/slide" Target="slides/slide58.xml"/><Relationship Id="rId71" Type="http://schemas.openxmlformats.org/officeDocument/2006/relationships/slide" Target="slides/slide59.xml"/><Relationship Id="rId72" Type="http://schemas.openxmlformats.org/officeDocument/2006/relationships/slide" Target="slides/slide60.xml"/><Relationship Id="rId73" Type="http://schemas.openxmlformats.org/officeDocument/2006/relationships/slide" Target="slides/slide61.xml"/><Relationship Id="rId74" Type="http://schemas.openxmlformats.org/officeDocument/2006/relationships/slide" Target="slides/slide62.xml"/><Relationship Id="rId75" Type="http://schemas.openxmlformats.org/officeDocument/2006/relationships/slide" Target="slides/slide63.xml"/><Relationship Id="rId76" Type="http://schemas.openxmlformats.org/officeDocument/2006/relationships/slide" Target="slides/slide64.xml"/><Relationship Id="rId77" Type="http://schemas.openxmlformats.org/officeDocument/2006/relationships/slide" Target="slides/slide65.xml"/><Relationship Id="rId78" Type="http://schemas.openxmlformats.org/officeDocument/2006/relationships/slide" Target="slides/slide66.xml"/><Relationship Id="rId79" Type="http://schemas.openxmlformats.org/officeDocument/2006/relationships/slide" Target="slides/slide67.xml"/><Relationship Id="rId80" Type="http://schemas.openxmlformats.org/officeDocument/2006/relationships/slide" Target="slides/slide6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3" name="CustomShape 2"/>
          <p:cNvSpPr/>
          <p:nvPr/>
        </p:nvSpPr>
        <p:spPr>
          <a:xfrm>
            <a:off x="0" y="0"/>
            <a:ext cx="7560000" cy="10692000"/>
          </a:xfrm>
          <a:custGeom>
            <a:avLst/>
            <a:gdLst/>
            <a:ahLst/>
            <a:rect l="0" t="0" r="r" b="b"/>
            <a:pathLst>
              <a:path w="21002" h="2970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9696"/>
                </a:lnTo>
                <a:cubicBezTo>
                  <a:pt x="0" y="29698"/>
                  <a:pt x="2" y="29701"/>
                  <a:pt x="4" y="29701"/>
                </a:cubicBezTo>
                <a:lnTo>
                  <a:pt x="20996" y="29701"/>
                </a:lnTo>
                <a:cubicBezTo>
                  <a:pt x="20998" y="29701"/>
                  <a:pt x="21001" y="29698"/>
                  <a:pt x="21001" y="29696"/>
                </a:cubicBezTo>
                <a:lnTo>
                  <a:pt x="21001" y="4"/>
                </a:lnTo>
                <a:cubicBezTo>
                  <a:pt x="21001" y="2"/>
                  <a:pt x="20998" y="0"/>
                  <a:pt x="2099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"/>
          <p:cNvSpPr/>
          <p:nvPr/>
        </p:nvSpPr>
        <p:spPr>
          <a:xfrm>
            <a:off x="0" y="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4"/>
          <p:cNvSpPr/>
          <p:nvPr/>
        </p:nvSpPr>
        <p:spPr>
          <a:xfrm>
            <a:off x="4282560" y="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PlaceHolder 5"/>
          <p:cNvSpPr>
            <a:spLocks noGrp="1"/>
          </p:cNvSpPr>
          <p:nvPr>
            <p:ph type="sldImg"/>
          </p:nvPr>
        </p:nvSpPr>
        <p:spPr>
          <a:xfrm>
            <a:off x="1259640" y="801360"/>
            <a:ext cx="5038560" cy="400788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spostare la diapositiva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600"/>
          </a:xfrm>
          <a:prstGeom prst="rect">
            <a:avLst/>
          </a:prstGeom>
        </p:spPr>
        <p:txBody>
          <a:bodyPr lIns="90000" rIns="90000" tIns="46800" bIns="46800"/>
          <a:p>
            <a:r>
              <a:rPr b="0" lang="it-IT" sz="2810" spc="-1" strike="noStrike">
                <a:solidFill>
                  <a:srgbClr val="000000"/>
                </a:solidFill>
                <a:latin typeface="Times New Roman"/>
              </a:rPr>
              <a:t>Fai clic per modificare il formato delle note</a:t>
            </a:r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CustomShape 7"/>
          <p:cNvSpPr/>
          <p:nvPr/>
        </p:nvSpPr>
        <p:spPr>
          <a:xfrm>
            <a:off x="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PlaceHolder 8"/>
          <p:cNvSpPr>
            <a:spLocks noGrp="1"/>
          </p:cNvSpPr>
          <p:nvPr>
            <p:ph type="sldNum"/>
          </p:nvPr>
        </p:nvSpPr>
        <p:spPr>
          <a:xfrm>
            <a:off x="4282200" y="10155240"/>
            <a:ext cx="3273840" cy="532440"/>
          </a:xfrm>
          <a:prstGeom prst="rect">
            <a:avLst/>
          </a:prstGeom>
        </p:spPr>
        <p:txBody>
          <a:bodyPr lIns="90000" rIns="90000" tIns="46800" bIns="46800" anchor="b"/>
          <a:p>
            <a:pPr marL="215640" indent="-215640" algn="r">
              <a:lnSpc>
                <a:spcPct val="100000"/>
              </a:lnSpc>
            </a:pPr>
            <a:fld id="{B4C27AB1-F0D1-4538-819B-07E33B955BA3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CustomShape 1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4531164-058A-46EC-B971-5BE3E7BCE840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1008000" y="5078520"/>
            <a:ext cx="5544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16CAE385-B7A3-4F0F-AD88-97044543EB34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936CF95-781C-4969-97E3-5A8A28F2218C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A25E19ED-ED06-461B-B53D-9FB981AEAB78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0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FDE9DBF-7B0E-461E-AFC9-05763AE5F957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207892E0-641A-4FD2-B6D6-1F5AE6F70571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AD41F8F4-022C-4B53-BA04-14A7D4AB2578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9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D29C97A-6E24-4997-B6CA-417DA67B2E8E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2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5B97501F-F7DF-4A79-A327-BDAE28C13C68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1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310E30F4-E128-4D5C-ADBF-193732B1FC2C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35" name="PlaceHolder 3"/>
          <p:cNvSpPr>
            <a:spLocks noGrp="1"/>
          </p:cNvSpPr>
          <p:nvPr>
            <p:ph type="body"/>
          </p:nvPr>
        </p:nvSpPr>
        <p:spPr>
          <a:xfrm>
            <a:off x="1008000" y="5078520"/>
            <a:ext cx="5544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300DCFD-A0CA-47FA-A499-93B29FC59F6B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4984372-CB66-4F92-B652-F4CEB904698F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E5DFF120-CA0D-4D30-87BC-B8FD543AABD7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51130737-20FD-45BF-9045-A4C72945B6CE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A529D4EC-68F3-4F49-AD1F-D5B768DC1250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1D4DF495-D7C2-4420-9639-2C53CE5F73B4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24CCE798-E21E-48F5-A263-2C019532A934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CFD5E06-D853-4168-A9F6-FDDBB4698922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30733837-5CC0-4B58-9783-3E4AECF3E9CC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2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E3854F17-0427-4D1C-A878-4B09D1F5834E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ustomShape 1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6B929849-1B4B-4376-A49A-175525FCD31D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65" name="PlaceHolder 3"/>
          <p:cNvSpPr>
            <a:spLocks noGrp="1"/>
          </p:cNvSpPr>
          <p:nvPr>
            <p:ph type="body"/>
          </p:nvPr>
        </p:nvSpPr>
        <p:spPr>
          <a:xfrm>
            <a:off x="1008000" y="5078520"/>
            <a:ext cx="5544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A612221-5C36-4E56-A611-30BC9F882F25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CustomShape 1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77FF27CB-96EF-4909-9BDC-162C034D675A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890" name="PlaceHolder 3"/>
          <p:cNvSpPr>
            <a:spLocks noGrp="1"/>
          </p:cNvSpPr>
          <p:nvPr>
            <p:ph type="body"/>
          </p:nvPr>
        </p:nvSpPr>
        <p:spPr>
          <a:xfrm>
            <a:off x="1008000" y="5078520"/>
            <a:ext cx="5544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5DD83A65-5D15-44C5-B101-56D5CD0E58E1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D825C419-98FA-4920-AC24-7DF88F42D3E2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AFD51DFC-86BC-4CF3-A3C9-7B3D0ED81DA8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FC69FAB9-BF63-4988-B9A4-DEB8A33F08AE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C53AED15-F218-47EF-BA18-1ED8FB297080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EC9FE5BD-4D72-4E13-B5A6-F55982C76493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814FC323-60DA-4161-8AE6-108D7D50258C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2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DBFEF4B-D434-45AB-BC5E-4E554F9E95A5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5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2341B2C6-53A4-4745-9B96-6F1236B7D379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8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5D74FD4A-7850-42CB-AC6A-B4D4A0B71F69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7950FABF-4D96-4C62-AEFB-7B3726B75D0C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1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9ECDE432-AB9B-4CF8-A54B-BF8C491717D7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4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530C1CD-02B8-4533-A738-0FF00816985B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7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F2B79535-5837-4124-9B56-273D41282C7D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0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8927606A-AE03-4B5B-889D-41C7F5B39AC9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3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49C1DE40-0E6B-4E06-A4D5-91BC3330D997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A74D19B4-F415-4A58-ABCF-FACB095617C8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CustomShape 1"/>
          <p:cNvSpPr/>
          <p:nvPr/>
        </p:nvSpPr>
        <p:spPr>
          <a:xfrm>
            <a:off x="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0" lang="en-US" sz="1200" spc="-1" strike="noStrike">
                <a:latin typeface="Arial"/>
              </a:rPr>
              <a:t>© Accenture 2005 All Rights Reserved</a:t>
            </a:r>
            <a:endParaRPr b="0" lang="it-IT" sz="1200" spc="-1" strike="noStrike">
              <a:latin typeface="Arial"/>
            </a:endParaRPr>
          </a:p>
          <a:p>
            <a:pPr/>
            <a:r>
              <a:rPr b="0" lang="en-US" sz="1200" spc="-1" strike="noStrike">
                <a:latin typeface="Arial"/>
              </a:rPr>
              <a:t>Course Code #Z16325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18" name="CustomShape 2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r>
              <a:rPr b="0" lang="en-US" sz="1200" spc="-1" strike="noStrike">
                <a:latin typeface="Arial"/>
              </a:rPr>
              <a:t>  </a:t>
            </a:r>
            <a:fld id="{7602867D-C595-4F9E-9343-C64ED93E21C8}" type="slidenum">
              <a:rPr b="0" lang="en-US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  <p:sp>
        <p:nvSpPr>
          <p:cNvPr id="1019" name="CustomShape 3"/>
          <p:cNvSpPr/>
          <p:nvPr/>
        </p:nvSpPr>
        <p:spPr>
          <a:xfrm>
            <a:off x="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latin typeface="Arial"/>
              </a:rPr>
              <a:t>ATS Application Programming: Java Programming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20" name="CustomShape 4"/>
          <p:cNvSpPr/>
          <p:nvPr/>
        </p:nvSpPr>
        <p:spPr>
          <a:xfrm>
            <a:off x="428220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200" spc="-1" strike="noStrike">
                <a:latin typeface="Arial"/>
              </a:rPr>
              <a:t>2.2 Language Fundamentals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21" name="PlaceHolder 5"/>
          <p:cNvSpPr>
            <a:spLocks noGrp="1"/>
          </p:cNvSpPr>
          <p:nvPr>
            <p:ph type="sldImg"/>
          </p:nvPr>
        </p:nvSpPr>
        <p:spPr>
          <a:xfrm>
            <a:off x="1553760" y="809280"/>
            <a:ext cx="4697280" cy="3738240"/>
          </a:xfrm>
          <a:prstGeom prst="rect">
            <a:avLst/>
          </a:prstGeom>
        </p:spPr>
      </p:sp>
      <p:sp>
        <p:nvSpPr>
          <p:cNvPr id="1022" name="PlaceHolder 6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Alcune parole sono riservate al linguaggio Java. Alcune sono riserevate alle funzioni, altre sono semplicemente da non usare (goto e const)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5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565BFBA7-5CD0-4AEF-8873-7350624B9E29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0" lang="en-US" sz="1200" spc="-1" strike="noStrike">
                <a:latin typeface="Arial"/>
              </a:rPr>
              <a:t>© Accenture 2005 All Rights Reserved</a:t>
            </a:r>
            <a:endParaRPr b="0" lang="it-IT" sz="1200" spc="-1" strike="noStrike">
              <a:latin typeface="Arial"/>
            </a:endParaRPr>
          </a:p>
          <a:p>
            <a:pPr/>
            <a:r>
              <a:rPr b="0" lang="en-US" sz="1200" spc="-1" strike="noStrike">
                <a:latin typeface="Arial"/>
              </a:rPr>
              <a:t>Course Code #Z16325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27" name="CustomShape 2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r>
              <a:rPr b="0" lang="en-US" sz="1200" spc="-1" strike="noStrike">
                <a:latin typeface="Arial"/>
              </a:rPr>
              <a:t>  </a:t>
            </a:r>
            <a:fld id="{2BD6048E-F30F-4C4B-B7FB-F87FBCC517B8}" type="slidenum">
              <a:rPr b="0" lang="en-US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  <p:sp>
        <p:nvSpPr>
          <p:cNvPr id="1028" name="CustomShape 3"/>
          <p:cNvSpPr/>
          <p:nvPr/>
        </p:nvSpPr>
        <p:spPr>
          <a:xfrm>
            <a:off x="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latin typeface="Arial"/>
              </a:rPr>
              <a:t>ATS Application Programming: Java Programming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29" name="CustomShape 4"/>
          <p:cNvSpPr/>
          <p:nvPr/>
        </p:nvSpPr>
        <p:spPr>
          <a:xfrm>
            <a:off x="428220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200" spc="-1" strike="noStrike">
                <a:latin typeface="Arial"/>
              </a:rPr>
              <a:t>2.2 Language Fundamentals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30" name="PlaceHolder 5"/>
          <p:cNvSpPr>
            <a:spLocks noGrp="1"/>
          </p:cNvSpPr>
          <p:nvPr>
            <p:ph type="sldImg"/>
          </p:nvPr>
        </p:nvSpPr>
        <p:spPr>
          <a:xfrm>
            <a:off x="1553760" y="809280"/>
            <a:ext cx="4697280" cy="3738240"/>
          </a:xfrm>
          <a:prstGeom prst="rect">
            <a:avLst/>
          </a:prstGeom>
        </p:spPr>
      </p:sp>
      <p:sp>
        <p:nvSpPr>
          <p:cNvPr id="1031" name="PlaceHolder 6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Notes: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(Primitive Casting will be discussed in this presentation)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(Reference Casting will be discussed in the Inheritance presentation in the next coming days)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Nel 1990, Sun Microsystems iniziò un progetto interno conosciuto come  </a:t>
            </a: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Green Project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  per lavorare ad una nuova tecnologia. Il suo team originalmente considerava C++ come il linguaggio da usare ma presto fu abbandonato per un intero nuovo linguaggio chiamato </a:t>
            </a: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Oak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. 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Nel 1992, il Green Project il suo interesse diretto verso la realizzazione di dispositivi altamente interattivi per l’industria della TV Cavo.Questo fallì.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Nel 1994, fu riattivato il focus dell’originale team, questa volta per l’uso della tecnologia Internet. Fu scritto un piccolo web browser di nome </a:t>
            </a: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HotJava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. Oak venne rinominato in </a:t>
            </a: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Java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 dopo aver saputo che Oak era già un nome coperto da trademark.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Nel 1995, Java fu pubblicamente rilasciato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Nel 1996, fu rilasciato Java Development Kit (</a:t>
            </a:r>
            <a:r>
              <a:rPr b="1" i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JDK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) 1.0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Nel 2002, fu rilasciato JDK 1.4 (nome in codice 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Merlin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), la versione più largamente usata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In 2004,  fu rilasciato JDK 5.0 (nome in codice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Tiger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)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Il nome Java fu adottato in un caffé locale frequentato da alcuni dei membri. 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Non è chiaro se il nome fosse un acronimo o no.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Quindi alcune relazioni riportano che esso rappresenta le iniziali di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J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ames Gosling,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rthur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an Hoff, and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ndy Bechtolsheim. 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Altre che è un acronimo di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J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ust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nother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ague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cronym. 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B7304FD-8E2E-4A02-A28B-54D3D4318878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CustomShape 1"/>
          <p:cNvSpPr/>
          <p:nvPr/>
        </p:nvSpPr>
        <p:spPr>
          <a:xfrm>
            <a:off x="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0" lang="en-US" sz="1200" spc="-1" strike="noStrike">
                <a:latin typeface="Arial"/>
              </a:rPr>
              <a:t>© Accenture 2005 All Rights Reserved</a:t>
            </a:r>
            <a:endParaRPr b="0" lang="it-IT" sz="1200" spc="-1" strike="noStrike">
              <a:latin typeface="Arial"/>
            </a:endParaRPr>
          </a:p>
          <a:p>
            <a:pPr/>
            <a:r>
              <a:rPr b="0" lang="en-US" sz="1200" spc="-1" strike="noStrike">
                <a:latin typeface="Arial"/>
              </a:rPr>
              <a:t>Course Code #Z16325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33" name="CustomShape 2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r>
              <a:rPr b="0" lang="en-US" sz="1200" spc="-1" strike="noStrike">
                <a:latin typeface="Arial"/>
              </a:rPr>
              <a:t>  </a:t>
            </a:r>
            <a:fld id="{B1855C71-1FA2-4A72-B83F-1798302F7AE1}" type="slidenum">
              <a:rPr b="0" lang="en-US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  <p:sp>
        <p:nvSpPr>
          <p:cNvPr id="1034" name="CustomShape 3"/>
          <p:cNvSpPr/>
          <p:nvPr/>
        </p:nvSpPr>
        <p:spPr>
          <a:xfrm>
            <a:off x="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latin typeface="Arial"/>
              </a:rPr>
              <a:t>ATS Application Programming: Java Programming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35" name="CustomShape 4"/>
          <p:cNvSpPr/>
          <p:nvPr/>
        </p:nvSpPr>
        <p:spPr>
          <a:xfrm>
            <a:off x="428220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200" spc="-1" strike="noStrike">
                <a:latin typeface="Arial"/>
              </a:rPr>
              <a:t>2.2 Language Fundamentals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36" name="PlaceHolder 5"/>
          <p:cNvSpPr>
            <a:spLocks noGrp="1"/>
          </p:cNvSpPr>
          <p:nvPr>
            <p:ph type="sldImg"/>
          </p:nvPr>
        </p:nvSpPr>
        <p:spPr>
          <a:xfrm>
            <a:off x="1553760" y="809280"/>
            <a:ext cx="4697280" cy="3738240"/>
          </a:xfrm>
          <a:prstGeom prst="rect">
            <a:avLst/>
          </a:prstGeom>
        </p:spPr>
      </p:sp>
      <p:sp>
        <p:nvSpPr>
          <p:cNvPr id="1037" name="PlaceHolder 6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Notes: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(Primitive Casting will be discussed in this presentation)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(Reference Casting will be discussed in the Inheritance presentation in the next coming days)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CustomShape 1"/>
          <p:cNvSpPr/>
          <p:nvPr/>
        </p:nvSpPr>
        <p:spPr>
          <a:xfrm>
            <a:off x="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0" lang="en-US" sz="1200" spc="-1" strike="noStrike">
                <a:latin typeface="Arial"/>
              </a:rPr>
              <a:t>© Accenture 2005 All Rights Reserved</a:t>
            </a:r>
            <a:endParaRPr b="0" lang="it-IT" sz="1200" spc="-1" strike="noStrike">
              <a:latin typeface="Arial"/>
            </a:endParaRPr>
          </a:p>
          <a:p>
            <a:pPr/>
            <a:r>
              <a:rPr b="0" lang="en-US" sz="1200" spc="-1" strike="noStrike">
                <a:latin typeface="Arial"/>
              </a:rPr>
              <a:t>Course Code #Z16325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39" name="CustomShape 2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r>
              <a:rPr b="0" lang="en-US" sz="1200" spc="-1" strike="noStrike">
                <a:latin typeface="Arial"/>
              </a:rPr>
              <a:t>  </a:t>
            </a:r>
            <a:fld id="{30D9EE6B-CA54-4FED-9CFB-E7B6AB685D0E}" type="slidenum">
              <a:rPr b="0" lang="en-US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  <p:sp>
        <p:nvSpPr>
          <p:cNvPr id="1040" name="CustomShape 3"/>
          <p:cNvSpPr/>
          <p:nvPr/>
        </p:nvSpPr>
        <p:spPr>
          <a:xfrm>
            <a:off x="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latin typeface="Arial"/>
              </a:rPr>
              <a:t>ATS Application Programming: Java Programming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41" name="CustomShape 4"/>
          <p:cNvSpPr/>
          <p:nvPr/>
        </p:nvSpPr>
        <p:spPr>
          <a:xfrm>
            <a:off x="428220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200" spc="-1" strike="noStrike">
                <a:latin typeface="Arial"/>
              </a:rPr>
              <a:t>2.2 Language Fundamentals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42" name="PlaceHolder 5"/>
          <p:cNvSpPr>
            <a:spLocks noGrp="1"/>
          </p:cNvSpPr>
          <p:nvPr>
            <p:ph type="sldImg"/>
          </p:nvPr>
        </p:nvSpPr>
        <p:spPr>
          <a:xfrm>
            <a:off x="1553760" y="809280"/>
            <a:ext cx="4697280" cy="3738240"/>
          </a:xfrm>
          <a:prstGeom prst="rect">
            <a:avLst/>
          </a:prstGeom>
        </p:spPr>
      </p:sp>
      <p:sp>
        <p:nvSpPr>
          <p:cNvPr id="1043" name="PlaceHolder 6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Notes: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(Primitive Casting will be discussed in this presentation)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(Reference Casting will be discussed in the Inheritance presentation in the next coming days)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CustomShape 1"/>
          <p:cNvSpPr/>
          <p:nvPr/>
        </p:nvSpPr>
        <p:spPr>
          <a:xfrm>
            <a:off x="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0" lang="en-US" sz="1200" spc="-1" strike="noStrike">
                <a:latin typeface="Arial"/>
              </a:rPr>
              <a:t>© Accenture 2005 All Rights Reserved</a:t>
            </a:r>
            <a:endParaRPr b="0" lang="it-IT" sz="1200" spc="-1" strike="noStrike">
              <a:latin typeface="Arial"/>
            </a:endParaRPr>
          </a:p>
          <a:p>
            <a:pPr/>
            <a:r>
              <a:rPr b="0" lang="en-US" sz="1200" spc="-1" strike="noStrike">
                <a:latin typeface="Arial"/>
              </a:rPr>
              <a:t>Course Code #Z16325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45" name="CustomShape 2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r>
              <a:rPr b="0" lang="en-US" sz="1200" spc="-1" strike="noStrike">
                <a:latin typeface="Arial"/>
              </a:rPr>
              <a:t>  </a:t>
            </a:r>
            <a:fld id="{ED01E546-5318-4D22-9EAA-0A30BC8332C6}" type="slidenum">
              <a:rPr b="0" lang="en-US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  <p:sp>
        <p:nvSpPr>
          <p:cNvPr id="1046" name="CustomShape 3"/>
          <p:cNvSpPr/>
          <p:nvPr/>
        </p:nvSpPr>
        <p:spPr>
          <a:xfrm>
            <a:off x="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latin typeface="Arial"/>
              </a:rPr>
              <a:t>ATS Application Programming: Java Programming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47" name="CustomShape 4"/>
          <p:cNvSpPr/>
          <p:nvPr/>
        </p:nvSpPr>
        <p:spPr>
          <a:xfrm>
            <a:off x="428220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200" spc="-1" strike="noStrike">
                <a:latin typeface="Arial"/>
              </a:rPr>
              <a:t>2.2 Language Fundamentals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48" name="PlaceHolder 5"/>
          <p:cNvSpPr>
            <a:spLocks noGrp="1"/>
          </p:cNvSpPr>
          <p:nvPr>
            <p:ph type="sldImg"/>
          </p:nvPr>
        </p:nvSpPr>
        <p:spPr>
          <a:xfrm>
            <a:off x="1553760" y="809280"/>
            <a:ext cx="4697280" cy="3738240"/>
          </a:xfrm>
          <a:prstGeom prst="rect">
            <a:avLst/>
          </a:prstGeom>
        </p:spPr>
      </p:sp>
      <p:sp>
        <p:nvSpPr>
          <p:cNvPr id="1049" name="PlaceHolder 6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CustomShape 1"/>
          <p:cNvSpPr/>
          <p:nvPr/>
        </p:nvSpPr>
        <p:spPr>
          <a:xfrm>
            <a:off x="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/>
            <a:r>
              <a:rPr b="0" lang="en-US" sz="1200" spc="-1" strike="noStrike">
                <a:latin typeface="Arial"/>
              </a:rPr>
              <a:t>© Accenture 2005 All Rights Reserved</a:t>
            </a:r>
            <a:endParaRPr b="0" lang="it-IT" sz="1200" spc="-1" strike="noStrike">
              <a:latin typeface="Arial"/>
            </a:endParaRPr>
          </a:p>
          <a:p>
            <a:pPr/>
            <a:r>
              <a:rPr b="0" lang="en-US" sz="1200" spc="-1" strike="noStrike">
                <a:latin typeface="Arial"/>
              </a:rPr>
              <a:t>Course Code #Z16325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51" name="CustomShape 2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r>
              <a:rPr b="0" lang="en-US" sz="1200" spc="-1" strike="noStrike">
                <a:latin typeface="Arial"/>
              </a:rPr>
              <a:t>  </a:t>
            </a:r>
            <a:fld id="{1BCD342F-3832-4A4D-AE08-83A856282026}" type="slidenum">
              <a:rPr b="0" lang="en-US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  <p:sp>
        <p:nvSpPr>
          <p:cNvPr id="1052" name="CustomShape 3"/>
          <p:cNvSpPr/>
          <p:nvPr/>
        </p:nvSpPr>
        <p:spPr>
          <a:xfrm>
            <a:off x="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en-US" sz="1200" spc="-1" strike="noStrike">
                <a:latin typeface="Arial"/>
              </a:rPr>
              <a:t>ATS Application Programming: Java Programming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53" name="CustomShape 4"/>
          <p:cNvSpPr/>
          <p:nvPr/>
        </p:nvSpPr>
        <p:spPr>
          <a:xfrm>
            <a:off x="4282200" y="-36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/>
            <a:r>
              <a:rPr b="0" lang="en-US" sz="1200" spc="-1" strike="noStrike">
                <a:latin typeface="Arial"/>
              </a:rPr>
              <a:t>2.2 Language Fundamentals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054" name="PlaceHolder 5"/>
          <p:cNvSpPr>
            <a:spLocks noGrp="1"/>
          </p:cNvSpPr>
          <p:nvPr>
            <p:ph type="sldImg"/>
          </p:nvPr>
        </p:nvSpPr>
        <p:spPr>
          <a:xfrm>
            <a:off x="1553760" y="809280"/>
            <a:ext cx="4697280" cy="3738240"/>
          </a:xfrm>
          <a:prstGeom prst="rect">
            <a:avLst/>
          </a:prstGeom>
        </p:spPr>
      </p:sp>
      <p:sp>
        <p:nvSpPr>
          <p:cNvPr id="1055" name="PlaceHolder 6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Notes: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age = sex;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// will this compile? NO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sex = iq;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// will this compile? NO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iq = (byte) height;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// will this compile? YES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distance = height;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// will this compile? YES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price = money;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// will this compile? NO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sex = (char) money;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// will this compile? Yes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8" name="CustomShape 3"/>
          <p:cNvSpPr/>
          <p:nvPr/>
        </p:nvSpPr>
        <p:spPr>
          <a:xfrm>
            <a:off x="428256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6E156A61-11A4-4BA6-AF1D-C9D8FD892B52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CustomShape 1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5BDDBF53-6A74-498A-947F-D37B7A96913F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61" name="PlaceHolder 3"/>
          <p:cNvSpPr>
            <a:spLocks noGrp="1"/>
          </p:cNvSpPr>
          <p:nvPr>
            <p:ph type="body"/>
          </p:nvPr>
        </p:nvSpPr>
        <p:spPr>
          <a:xfrm>
            <a:off x="1008000" y="5078520"/>
            <a:ext cx="5544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4" name="CustomShape 3"/>
          <p:cNvSpPr/>
          <p:nvPr/>
        </p:nvSpPr>
        <p:spPr>
          <a:xfrm>
            <a:off x="428256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3D02EFBD-E247-40BE-9C9E-EEF067826952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CA34B58F-4955-4871-BE39-A5A3143AC57C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CustomShape 3"/>
          <p:cNvSpPr/>
          <p:nvPr/>
        </p:nvSpPr>
        <p:spPr>
          <a:xfrm>
            <a:off x="428256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20E64752-1BBE-4C9F-883B-668B8F9C55EF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3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D3E95CF1-111F-41C8-AF20-A54AFA71CD4F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CustomShape 3"/>
          <p:cNvSpPr/>
          <p:nvPr/>
        </p:nvSpPr>
        <p:spPr>
          <a:xfrm>
            <a:off x="4282200" y="1015524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663B05F2-2C3E-4303-9392-D5C15488A637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DF315E87-BEEB-42C3-9652-8272E9417243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9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775322ED-51D8-43BD-A642-65DC89DB8F7B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CDF39790-7496-44FC-8249-7A445C513BEC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5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F81C9BFF-9DC3-4BD5-B0DB-DB3728E97D42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8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724CCDDA-8C34-4088-87B6-56621B75C38D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1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98D32826-19B5-4ED6-9E30-3B9F1738AA39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4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96B2B53-824F-487B-A975-CD2FBC51238C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7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106E3051-7A5D-41CC-A701-EDDBF7A577EC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0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7EAA7AB9-56A1-4986-A45C-3E3E2CF435D3}" type="slidenum">
              <a:rPr b="0" lang="it-IT" sz="1200" spc="-1" strike="noStrike">
                <a:latin typeface="Arial"/>
              </a:rPr>
              <a:t>&lt;numero&gt;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6C38ABC6-2CA7-45B3-9D8F-098CA1AC4B6B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FE672CF-FABB-48BF-9200-508BFBEC628D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40000" cy="4009680"/>
          </a:xfrm>
          <a:prstGeom prst="rect">
            <a:avLst/>
          </a:prstGeom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it-IT" sz="28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CustomShape 3"/>
          <p:cNvSpPr/>
          <p:nvPr/>
        </p:nvSpPr>
        <p:spPr>
          <a:xfrm>
            <a:off x="4282200" y="10155600"/>
            <a:ext cx="3276000" cy="53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325E3F04-C0C8-4CFA-9FD7-B127B0DC1D89}" type="slidenum">
              <a:rPr b="0" lang="it-IT" sz="12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2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1359360" y="681120"/>
            <a:ext cx="8132400" cy="437508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892080" y="3506400"/>
            <a:ext cx="877068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386680" y="18306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8920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5386680" y="3506400"/>
            <a:ext cx="42800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385740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823080" y="18306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892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385740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823080" y="3506400"/>
            <a:ext cx="2823840" cy="153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9C2017A-61BE-4DAB-9816-4C76EF1C9EE8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pPr marL="282960" indent="-282960">
              <a:spcBef>
                <a:spcPts val="660"/>
              </a:spcBef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della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1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Secondo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2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Terzo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3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Quarto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4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Quinto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5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Sesto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6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Settimo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 titolo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/>
          </p:nvPr>
        </p:nvSpPr>
        <p:spPr>
          <a:xfrm>
            <a:off x="7264080" y="5198760"/>
            <a:ext cx="2416680" cy="376920"/>
          </a:xfrm>
          <a:prstGeom prst="rect">
            <a:avLst/>
          </a:prstGeom>
        </p:spPr>
        <p:txBody>
          <a:bodyPr anchor="b"/>
          <a:p>
            <a:pPr marL="215640" indent="-215640" algn="r">
              <a:lnSpc>
                <a:spcPct val="100000"/>
              </a:lnSpc>
            </a:pPr>
            <a:fld id="{F6FAA288-1F51-4470-94E1-BF4E58319FC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&lt;numero&gt;</a:t>
            </a:fld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endParaRPr b="0" lang="it-IT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pPr marL="282960" indent="-282960">
              <a:spcBef>
                <a:spcPts val="660"/>
              </a:spcBef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della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1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Secondo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2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Terzo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3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Quarto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4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Quinto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5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Sesto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6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Settimo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 titolo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7264080" y="5198760"/>
            <a:ext cx="2416680" cy="376920"/>
          </a:xfrm>
          <a:prstGeom prst="rect">
            <a:avLst/>
          </a:prstGeom>
        </p:spPr>
        <p:txBody>
          <a:bodyPr anchor="b"/>
          <a:p>
            <a:pPr marL="215640" indent="-215640" algn="r">
              <a:lnSpc>
                <a:spcPct val="100000"/>
              </a:lnSpc>
            </a:pPr>
            <a:fld id="{F35C7AB5-0039-41CD-BE78-D884E9F93405}" type="slidenum">
              <a:rPr b="0" lang="en-US" sz="1600" spc="-1" strike="noStrike">
                <a:solidFill>
                  <a:srgbClr val="003366"/>
                </a:solidFill>
                <a:latin typeface="Times New Roman"/>
                <a:ea typeface="DejaVu Sans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Times New Roman"/>
                <a:ea typeface="DejaVu Sans"/>
              </a:rPr>
              <a:t>   </a:t>
            </a:r>
            <a:endParaRPr b="0" lang="it-IT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pPr marL="282960" indent="-282960">
              <a:spcBef>
                <a:spcPts val="660"/>
              </a:spcBef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della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1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Secondo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2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Terzo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3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Quarto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4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Quinto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5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Sesto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6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Settimo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 titolo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/>
          </p:nvPr>
        </p:nvSpPr>
        <p:spPr>
          <a:xfrm>
            <a:off x="7264080" y="5198760"/>
            <a:ext cx="2416680" cy="376920"/>
          </a:xfrm>
          <a:prstGeom prst="rect">
            <a:avLst/>
          </a:prstGeom>
        </p:spPr>
        <p:txBody>
          <a:bodyPr anchor="b"/>
          <a:p>
            <a:pPr marL="215640" indent="-215640" algn="r">
              <a:lnSpc>
                <a:spcPct val="100000"/>
              </a:lnSpc>
            </a:pPr>
            <a:fld id="{9A297E4F-929D-409E-83F1-3A75CD13A33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&lt;numero&gt;</a:t>
            </a:fld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endParaRPr b="0" lang="it-IT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508560" cy="6037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rcRect l="39314" t="1373" r="39708" b="22235"/>
          <a:stretch/>
        </p:blipFill>
        <p:spPr>
          <a:xfrm>
            <a:off x="8720280" y="0"/>
            <a:ext cx="1359720" cy="531720"/>
          </a:xfrm>
          <a:prstGeom prst="rect">
            <a:avLst/>
          </a:prstGeom>
          <a:ln>
            <a:noFill/>
          </a:ln>
        </p:spPr>
      </p:pic>
      <p:sp>
        <p:nvSpPr>
          <p:cNvPr id="121" name="Line 1"/>
          <p:cNvSpPr/>
          <p:nvPr/>
        </p:nvSpPr>
        <p:spPr>
          <a:xfrm>
            <a:off x="0" y="628560"/>
            <a:ext cx="6944400" cy="1440"/>
          </a:xfrm>
          <a:prstGeom prst="line">
            <a:avLst/>
          </a:prstGeom>
          <a:ln w="9360">
            <a:solidFill>
              <a:srgbClr val="8acdd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2"/>
          <p:cNvSpPr/>
          <p:nvPr/>
        </p:nvSpPr>
        <p:spPr>
          <a:xfrm>
            <a:off x="1144080" y="5251320"/>
            <a:ext cx="8662680" cy="1440"/>
          </a:xfrm>
          <a:prstGeom prst="line">
            <a:avLst/>
          </a:prstGeom>
          <a:ln w="9360">
            <a:solidFill>
              <a:srgbClr val="8acdd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3"/>
          <p:cNvSpPr/>
          <p:nvPr/>
        </p:nvSpPr>
        <p:spPr>
          <a:xfrm>
            <a:off x="4666320" y="5332680"/>
            <a:ext cx="1496880" cy="3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2080" rIns="82080" tIns="41040" bIns="41040"/>
          <a:p>
            <a:pPr>
              <a:lnSpc>
                <a:spcPct val="100000"/>
              </a:lnSpc>
            </a:pPr>
            <a:r>
              <a:rPr b="1" i="1" lang="it-CH" sz="1490" spc="-1" strike="noStrike">
                <a:latin typeface="Calibri"/>
              </a:rPr>
              <a:t>“</a:t>
            </a:r>
            <a:r>
              <a:rPr b="1" i="1" lang="it-CH" sz="1490" spc="-1" strike="noStrike">
                <a:latin typeface="Calibri"/>
              </a:rPr>
              <a:t>corso java”</a:t>
            </a:r>
            <a:endParaRPr b="0" lang="it-IT" sz="149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pPr marL="282960" indent="-282960">
              <a:spcBef>
                <a:spcPts val="660"/>
              </a:spcBef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della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1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Secondo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2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Terzo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3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Quarto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4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Quinto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5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Sesto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6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Settimo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 titolo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529640" y="5256720"/>
            <a:ext cx="20998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7"/>
          <p:cNvSpPr>
            <a:spLocks noGrp="1"/>
          </p:cNvSpPr>
          <p:nvPr>
            <p:ph type="sldNum"/>
          </p:nvPr>
        </p:nvSpPr>
        <p:spPr>
          <a:xfrm>
            <a:off x="7125840" y="5258880"/>
            <a:ext cx="2100240" cy="3765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B0FFE4E-6A58-4B2A-8E93-772FAD142155}" type="slidenum">
              <a:rPr b="0" lang="en-US" sz="1400" spc="-1" strike="noStrike">
                <a:solidFill>
                  <a:srgbClr val="800000"/>
                </a:solidFill>
                <a:latin typeface="Times New Roman"/>
                <a:ea typeface="DejaVu Sans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pPr marL="282960" indent="-282960">
              <a:spcBef>
                <a:spcPts val="660"/>
              </a:spcBef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della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1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Secondo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2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Terzo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3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Quarto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4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Quinto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5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Sesto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6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Settimo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 titolo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92440" y="5303880"/>
            <a:ext cx="2100240" cy="2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4"/>
          <p:cNvSpPr>
            <a:spLocks noGrp="1"/>
          </p:cNvSpPr>
          <p:nvPr>
            <p:ph type="sldNum"/>
          </p:nvPr>
        </p:nvSpPr>
        <p:spPr>
          <a:xfrm>
            <a:off x="7264080" y="5198760"/>
            <a:ext cx="2416680" cy="376920"/>
          </a:xfrm>
          <a:prstGeom prst="rect">
            <a:avLst/>
          </a:prstGeom>
        </p:spPr>
        <p:txBody>
          <a:bodyPr anchor="b"/>
          <a:p>
            <a:pPr marL="215640" indent="-215640" algn="r">
              <a:lnSpc>
                <a:spcPct val="100000"/>
              </a:lnSpc>
            </a:pPr>
            <a:fld id="{715CD158-0107-43C1-8FA9-E8042170154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&lt;numero&gt;</a:t>
            </a:fld>
            <a:endParaRPr b="0" lang="it-IT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pPr marL="282960" indent="-282960">
              <a:spcBef>
                <a:spcPts val="660"/>
              </a:spcBef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della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1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Secondo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2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Terzo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3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Quarto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4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Quinto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5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Sesto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6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Settimo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 titolo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/>
          </p:nvPr>
        </p:nvSpPr>
        <p:spPr>
          <a:xfrm>
            <a:off x="7264080" y="5198760"/>
            <a:ext cx="2416680" cy="376920"/>
          </a:xfrm>
          <a:prstGeom prst="rect">
            <a:avLst/>
          </a:prstGeom>
        </p:spPr>
        <p:txBody>
          <a:bodyPr anchor="b"/>
          <a:p>
            <a:pPr marL="215640" indent="-215640" algn="r">
              <a:lnSpc>
                <a:spcPct val="100000"/>
              </a:lnSpc>
            </a:pPr>
            <a:fld id="{C2C2A0F7-088C-439C-AF65-42929628F85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&lt;numero&gt;</a:t>
            </a:fld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endParaRPr b="0" lang="it-IT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pPr marL="282960" indent="-282960">
              <a:spcBef>
                <a:spcPts val="660"/>
              </a:spcBef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della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1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Secondo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2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Terzo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3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Quarto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4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Quinto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5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Sesto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6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Settimo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 titolo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92440" y="5303880"/>
            <a:ext cx="2100240" cy="2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PlaceHolder 4"/>
          <p:cNvSpPr>
            <a:spLocks noGrp="1"/>
          </p:cNvSpPr>
          <p:nvPr>
            <p:ph type="sldNum"/>
          </p:nvPr>
        </p:nvSpPr>
        <p:spPr>
          <a:xfrm>
            <a:off x="7264080" y="5198760"/>
            <a:ext cx="2416680" cy="376920"/>
          </a:xfrm>
          <a:prstGeom prst="rect">
            <a:avLst/>
          </a:prstGeom>
        </p:spPr>
        <p:txBody>
          <a:bodyPr anchor="b"/>
          <a:p>
            <a:pPr marL="215640" indent="-215640" algn="r">
              <a:lnSpc>
                <a:spcPct val="100000"/>
              </a:lnSpc>
            </a:pPr>
            <a:fld id="{BCE2027F-1A43-486F-B952-B6376D36A0A1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&lt;numero&gt;</a:t>
            </a:fld>
            <a:endParaRPr b="0" lang="it-IT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pPr marL="282960" indent="-282960">
              <a:spcBef>
                <a:spcPts val="660"/>
              </a:spcBef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della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1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Secondo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2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Terzo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3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Quarto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4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Quinto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5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Sesto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6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Settimo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 titolo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892440" y="5303880"/>
            <a:ext cx="2100240" cy="2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4"/>
          <p:cNvSpPr>
            <a:spLocks noGrp="1"/>
          </p:cNvSpPr>
          <p:nvPr>
            <p:ph type="sldNum"/>
          </p:nvPr>
        </p:nvSpPr>
        <p:spPr>
          <a:xfrm>
            <a:off x="7264080" y="5198760"/>
            <a:ext cx="2416680" cy="376920"/>
          </a:xfrm>
          <a:prstGeom prst="rect">
            <a:avLst/>
          </a:prstGeom>
        </p:spPr>
        <p:txBody>
          <a:bodyPr anchor="b"/>
          <a:p>
            <a:pPr marL="215640" indent="-215640" algn="r">
              <a:lnSpc>
                <a:spcPct val="100000"/>
              </a:lnSpc>
            </a:pPr>
            <a:fld id="{E42F5BD1-ED22-4E60-939D-475BD8FD14B9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&lt;numero&gt;</a:t>
            </a:fld>
            <a:endParaRPr b="0" lang="it-IT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892080" y="1830600"/>
            <a:ext cx="8770680" cy="3207600"/>
          </a:xfrm>
          <a:prstGeom prst="rect">
            <a:avLst/>
          </a:prstGeom>
        </p:spPr>
        <p:txBody>
          <a:bodyPr>
            <a:normAutofit/>
          </a:bodyPr>
          <a:p>
            <a:pPr marL="282960" indent="-282960">
              <a:spcBef>
                <a:spcPts val="660"/>
              </a:spcBef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della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1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Secondo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2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Terzo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3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Quarto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4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Quinto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5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Sesto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  <a:p>
            <a:pPr lvl="6" marL="282960" indent="-282960">
              <a:spcBef>
                <a:spcPts val="660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it-IT" sz="2650" spc="-1" strike="noStrike">
                <a:solidFill>
                  <a:srgbClr val="003366"/>
                </a:solidFill>
                <a:latin typeface="Times New Roman"/>
              </a:rPr>
              <a:t>Settimo livello struttura</a:t>
            </a:r>
            <a:endParaRPr b="0" lang="it-IT" sz="26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title"/>
          </p:nvPr>
        </p:nvSpPr>
        <p:spPr>
          <a:xfrm>
            <a:off x="1359360" y="681120"/>
            <a:ext cx="8132400" cy="943560"/>
          </a:xfrm>
          <a:prstGeom prst="rect">
            <a:avLst/>
          </a:prstGeom>
        </p:spPr>
        <p:txBody>
          <a:bodyPr anchor="ctr"/>
          <a:p>
            <a:pPr algn="ctr"/>
            <a:r>
              <a:rPr b="0" lang="it-IT" sz="4250" spc="-1" strike="noStrike">
                <a:solidFill>
                  <a:srgbClr val="003366"/>
                </a:solidFill>
                <a:latin typeface="Times New Roman"/>
              </a:rPr>
              <a:t>Fai clic per modificare il formato del testo del titolo</a:t>
            </a:r>
            <a:endParaRPr b="0" lang="it-IT" sz="4250" spc="-1" strike="noStrike">
              <a:solidFill>
                <a:srgbClr val="003366"/>
              </a:solidFill>
              <a:latin typeface="Times New Roman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892440" y="5303880"/>
            <a:ext cx="2100240" cy="2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4"/>
          <p:cNvSpPr>
            <a:spLocks noGrp="1"/>
          </p:cNvSpPr>
          <p:nvPr>
            <p:ph type="sldNum"/>
          </p:nvPr>
        </p:nvSpPr>
        <p:spPr>
          <a:xfrm>
            <a:off x="7264080" y="5198760"/>
            <a:ext cx="2416680" cy="376920"/>
          </a:xfrm>
          <a:prstGeom prst="rect">
            <a:avLst/>
          </a:prstGeom>
        </p:spPr>
        <p:txBody>
          <a:bodyPr anchor="b"/>
          <a:p>
            <a:pPr marL="215640" indent="-215640" algn="r">
              <a:lnSpc>
                <a:spcPct val="100000"/>
              </a:lnSpc>
            </a:pPr>
            <a:fld id="{79A4A482-5A16-4E56-8106-7E500C64DAFF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&lt;numero&gt;</a:t>
            </a:fld>
            <a:endParaRPr b="0" lang="it-IT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3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5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7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8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image" Target="../media/image38.jpeg"/><Relationship Id="rId4" Type="http://schemas.openxmlformats.org/officeDocument/2006/relationships/image" Target="../media/image39.jpeg"/><Relationship Id="rId5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1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2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wmf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4404600" y="2835000"/>
            <a:ext cx="1078200" cy="1368720"/>
          </a:xfrm>
          <a:prstGeom prst="rect">
            <a:avLst/>
          </a:prstGeom>
          <a:ln>
            <a:noFill/>
          </a:ln>
        </p:spPr>
      </p:pic>
      <p:sp>
        <p:nvSpPr>
          <p:cNvPr id="411" name="CustomShape 1"/>
          <p:cNvSpPr/>
          <p:nvPr/>
        </p:nvSpPr>
        <p:spPr>
          <a:xfrm>
            <a:off x="1149480" y="1524960"/>
            <a:ext cx="754092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1" lang="it-IT" sz="3000" spc="-1" strike="noStrike">
                <a:solidFill>
                  <a:srgbClr val="000066"/>
                </a:solidFill>
                <a:latin typeface="Verdana"/>
              </a:rPr>
              <a:t>Corso Java Base</a:t>
            </a: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it-IT" sz="3000" spc="-1" strike="noStrike">
                <a:solidFill>
                  <a:srgbClr val="000066"/>
                </a:solidFill>
                <a:latin typeface="Verdana"/>
              </a:rPr>
              <a:t>… </a:t>
            </a:r>
            <a:r>
              <a:rPr b="1" lang="it-IT" sz="3000" spc="-1" strike="noStrike">
                <a:solidFill>
                  <a:srgbClr val="000066"/>
                </a:solidFill>
                <a:latin typeface="Verdana"/>
              </a:rPr>
              <a:t>ripasso …</a:t>
            </a: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726444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1C519DF-604F-40A9-9F5C-B085003BA4B8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516240" y="930240"/>
            <a:ext cx="7500600" cy="50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Java è </a:t>
            </a:r>
            <a:r>
              <a:rPr b="0" i="1" lang="it-IT" sz="4000" spc="-1" strike="noStrike">
                <a:solidFill>
                  <a:srgbClr val="003366"/>
                </a:solidFill>
                <a:latin typeface="Times New Roman"/>
              </a:rPr>
              <a:t>robusto</a:t>
            </a: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754200" y="2060280"/>
            <a:ext cx="9031320" cy="232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Dimensioni del linguaggio minori di altri linguaggi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Il programmatore non si deve preoccupare della  memoria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452" name="Object 3"/>
          <p:cNvGraphicFramePr/>
          <p:nvPr/>
        </p:nvGraphicFramePr>
        <p:xfrm>
          <a:off x="7498800" y="870120"/>
          <a:ext cx="2222280" cy="12232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5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498800" y="870120"/>
                    <a:ext cx="2222280" cy="12232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54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A9C6EFF-A869-42FA-83C2-1719264F5B74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673920" y="870120"/>
            <a:ext cx="750024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Java è </a:t>
            </a:r>
            <a:r>
              <a:rPr b="0" i="1" lang="it-IT" sz="4000" spc="-1" strike="noStrike">
                <a:solidFill>
                  <a:srgbClr val="003366"/>
                </a:solidFill>
                <a:latin typeface="Times New Roman"/>
              </a:rPr>
              <a:t>sicuro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516240" y="1524960"/>
            <a:ext cx="8949240" cy="31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Il bytecode è sottoposto ad un processo di verifica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Il bytecode gira nell'ambiente della JVM (Java Virtual Machine) e non può accedere ad aree protette della memoria.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Security Manager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457" name="Object 3"/>
          <p:cNvGraphicFramePr/>
          <p:nvPr/>
        </p:nvGraphicFramePr>
        <p:xfrm>
          <a:off x="6945480" y="513000"/>
          <a:ext cx="1317960" cy="9529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5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945480" y="513000"/>
                    <a:ext cx="1317960" cy="952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59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F1091D3-F100-4B7B-878D-770471908400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197280" y="1108800"/>
            <a:ext cx="750060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Java è </a:t>
            </a:r>
            <a:r>
              <a:rPr b="0" i="1" lang="it-IT" sz="4000" spc="-1" strike="noStrike">
                <a:solidFill>
                  <a:srgbClr val="003366"/>
                </a:solidFill>
                <a:latin typeface="Times New Roman"/>
              </a:rPr>
              <a:t>portabile</a:t>
            </a: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673560" y="2299320"/>
            <a:ext cx="9031680" cy="156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Il bytecode è indipendente dall’architettura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Write once, run everywhere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462" name="Object 3"/>
          <p:cNvGraphicFramePr/>
          <p:nvPr/>
        </p:nvGraphicFramePr>
        <p:xfrm>
          <a:off x="7488000" y="750600"/>
          <a:ext cx="2005560" cy="15490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6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488000" y="750600"/>
                    <a:ext cx="2005560" cy="15490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64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7D7026F-E75E-4E52-B431-91BDB4F443BB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2103120" y="572040"/>
            <a:ext cx="6504840" cy="65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Gira su differenti piattaforme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3134160" y="1108800"/>
            <a:ext cx="4451760" cy="160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3e3e7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US" sz="1400" spc="-1" strike="noStrike">
                <a:solidFill>
                  <a:srgbClr val="0066ff"/>
                </a:solidFill>
                <a:latin typeface="Arial"/>
              </a:rPr>
              <a:t>class</a:t>
            </a:r>
            <a:r>
              <a:rPr b="0" lang="en-US" sz="1400" spc="-1" strike="noStrike">
                <a:solidFill>
                  <a:srgbClr val="003366"/>
                </a:solidFill>
                <a:latin typeface="Arial"/>
              </a:rPr>
              <a:t> HelloWorld {</a:t>
            </a:r>
            <a:endParaRPr b="0" lang="it-IT" sz="1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US" sz="1400" spc="-1" strike="noStrike">
                <a:solidFill>
                  <a:srgbClr val="003366"/>
                </a:solid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66ff"/>
                </a:solidFill>
                <a:latin typeface="Arial"/>
              </a:rPr>
              <a:t>public static void</a:t>
            </a:r>
            <a:r>
              <a:rPr b="0" lang="en-US" sz="1400" spc="-1" strike="noStrike">
                <a:solidFill>
                  <a:srgbClr val="003366"/>
                </a:solidFill>
                <a:latin typeface="Arial"/>
              </a:rPr>
              <a:t> main(String args[ ]) {</a:t>
            </a:r>
            <a:endParaRPr b="0" lang="it-IT" sz="1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US" sz="1400" spc="-1" strike="noStrike">
                <a:solidFill>
                  <a:srgbClr val="003366"/>
                </a:solidFill>
                <a:latin typeface="Arial"/>
              </a:rPr>
              <a:t>          </a:t>
            </a:r>
            <a:r>
              <a:rPr b="0" lang="en-US" sz="1400" spc="-1" strike="noStrike">
                <a:solidFill>
                  <a:srgbClr val="003366"/>
                </a:solidFill>
                <a:latin typeface="Arial"/>
              </a:rPr>
              <a:t>System.out.println(“Hello World!”);</a:t>
            </a:r>
            <a:endParaRPr b="0" lang="it-IT" sz="1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US" sz="1400" spc="-1" strike="noStrike">
                <a:solidFill>
                  <a:srgbClr val="003366"/>
                </a:solid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3366"/>
                </a:solidFill>
                <a:latin typeface="Arial"/>
              </a:rPr>
              <a:t>}</a:t>
            </a:r>
            <a:endParaRPr b="0" lang="it-IT" sz="1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US" sz="1400" spc="-1" strike="noStrike">
                <a:solidFill>
                  <a:srgbClr val="003366"/>
                </a:solidFill>
                <a:latin typeface="Arial"/>
              </a:rPr>
              <a:t>}</a:t>
            </a:r>
            <a:endParaRPr b="0" lang="it-IT" sz="14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4314960" y="2113200"/>
            <a:ext cx="2105280" cy="235800"/>
          </a:xfrm>
          <a:custGeom>
            <a:avLst/>
            <a:gdLst/>
            <a:ahLst/>
            <a:rect l="0" t="0" r="r" b="b"/>
            <a:pathLst>
              <a:path w="5850" h="657">
                <a:moveTo>
                  <a:pt x="109" y="0"/>
                </a:moveTo>
                <a:cubicBezTo>
                  <a:pt x="54" y="0"/>
                  <a:pt x="0" y="54"/>
                  <a:pt x="0" y="109"/>
                </a:cubicBezTo>
                <a:lnTo>
                  <a:pt x="0" y="546"/>
                </a:lnTo>
                <a:cubicBezTo>
                  <a:pt x="0" y="601"/>
                  <a:pt x="54" y="656"/>
                  <a:pt x="109" y="656"/>
                </a:cubicBezTo>
                <a:lnTo>
                  <a:pt x="5739" y="656"/>
                </a:lnTo>
                <a:cubicBezTo>
                  <a:pt x="5794" y="656"/>
                  <a:pt x="5849" y="601"/>
                  <a:pt x="5849" y="546"/>
                </a:cubicBezTo>
                <a:lnTo>
                  <a:pt x="5849" y="109"/>
                </a:lnTo>
                <a:cubicBezTo>
                  <a:pt x="5849" y="54"/>
                  <a:pt x="5794" y="0"/>
                  <a:pt x="5739" y="0"/>
                </a:cubicBezTo>
                <a:lnTo>
                  <a:pt x="109" y="0"/>
                </a:lnTo>
              </a:path>
            </a:pathLst>
          </a:custGeom>
          <a:solidFill>
            <a:srgbClr val="ffffff"/>
          </a:solidFill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latin typeface="Arial"/>
              </a:rPr>
              <a:t>Programma Java </a:t>
            </a:r>
            <a:endParaRPr b="0" lang="it-IT" sz="1800" spc="-1" strike="noStrike">
              <a:solidFill>
                <a:srgbClr val="003366"/>
              </a:solidFill>
              <a:latin typeface="Arial"/>
            </a:endParaRPr>
          </a:p>
        </p:txBody>
      </p:sp>
      <p:grpSp>
        <p:nvGrpSpPr>
          <p:cNvPr id="468" name="Group 4"/>
          <p:cNvGrpSpPr/>
          <p:nvPr/>
        </p:nvGrpSpPr>
        <p:grpSpPr>
          <a:xfrm>
            <a:off x="4493520" y="2369160"/>
            <a:ext cx="1774800" cy="583920"/>
            <a:chOff x="4493520" y="2369160"/>
            <a:chExt cx="1774800" cy="583920"/>
          </a:xfrm>
        </p:grpSpPr>
        <p:sp>
          <p:nvSpPr>
            <p:cNvPr id="469" name="CustomShape 5"/>
            <p:cNvSpPr/>
            <p:nvPr/>
          </p:nvSpPr>
          <p:spPr>
            <a:xfrm>
              <a:off x="4493520" y="2687760"/>
              <a:ext cx="1774800" cy="265320"/>
            </a:xfrm>
            <a:custGeom>
              <a:avLst/>
              <a:gdLst/>
              <a:ahLst/>
              <a:rect l="0" t="0" r="r" b="b"/>
              <a:pathLst>
                <a:path w="4931" h="739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lnTo>
                    <a:pt x="0" y="615"/>
                  </a:lnTo>
                  <a:cubicBezTo>
                    <a:pt x="0" y="676"/>
                    <a:pt x="61" y="738"/>
                    <a:pt x="122" y="738"/>
                  </a:cubicBezTo>
                  <a:lnTo>
                    <a:pt x="4807" y="738"/>
                  </a:lnTo>
                  <a:cubicBezTo>
                    <a:pt x="4868" y="738"/>
                    <a:pt x="4930" y="676"/>
                    <a:pt x="4930" y="615"/>
                  </a:cubicBezTo>
                  <a:lnTo>
                    <a:pt x="4930" y="122"/>
                  </a:lnTo>
                  <a:cubicBezTo>
                    <a:pt x="4930" y="61"/>
                    <a:pt x="4868" y="0"/>
                    <a:pt x="4807" y="0"/>
                  </a:cubicBezTo>
                  <a:lnTo>
                    <a:pt x="122" y="0"/>
                  </a:lnTo>
                </a:path>
              </a:pathLst>
            </a:custGeom>
            <a:solidFill>
              <a:srgbClr val="ffffff"/>
            </a:solidFill>
            <a:ln w="936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0066"/>
                  </a:solidFill>
                  <a:latin typeface="Arial"/>
                </a:rPr>
                <a:t>Compiler</a:t>
              </a:r>
              <a:endParaRPr b="0" lang="it-IT" sz="1800" spc="-1" strike="noStrike">
                <a:solidFill>
                  <a:srgbClr val="003366"/>
                </a:solidFill>
                <a:latin typeface="Arial"/>
              </a:endParaRPr>
            </a:p>
          </p:txBody>
        </p:sp>
        <p:sp>
          <p:nvSpPr>
            <p:cNvPr id="470" name="Line 6"/>
            <p:cNvSpPr/>
            <p:nvPr/>
          </p:nvSpPr>
          <p:spPr>
            <a:xfrm>
              <a:off x="5342400" y="2369160"/>
              <a:ext cx="0" cy="317520"/>
            </a:xfrm>
            <a:prstGeom prst="line">
              <a:avLst/>
            </a:prstGeom>
            <a:ln w="9360">
              <a:solidFill>
                <a:srgbClr val="003366"/>
              </a:solidFill>
              <a:miter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1" name="Group 7"/>
          <p:cNvGrpSpPr/>
          <p:nvPr/>
        </p:nvGrpSpPr>
        <p:grpSpPr>
          <a:xfrm>
            <a:off x="4410000" y="3062160"/>
            <a:ext cx="1928520" cy="2292120"/>
            <a:chOff x="4410000" y="3062160"/>
            <a:chExt cx="1928520" cy="2292120"/>
          </a:xfrm>
        </p:grpSpPr>
        <p:grpSp>
          <p:nvGrpSpPr>
            <p:cNvPr id="472" name="Group 8"/>
            <p:cNvGrpSpPr/>
            <p:nvPr/>
          </p:nvGrpSpPr>
          <p:grpSpPr>
            <a:xfrm>
              <a:off x="4410000" y="3391200"/>
              <a:ext cx="1928520" cy="1963080"/>
              <a:chOff x="4410000" y="3391200"/>
              <a:chExt cx="1928520" cy="1963080"/>
            </a:xfrm>
          </p:grpSpPr>
          <p:grpSp>
            <p:nvGrpSpPr>
              <p:cNvPr id="473" name="Group 9"/>
              <p:cNvGrpSpPr/>
              <p:nvPr/>
            </p:nvGrpSpPr>
            <p:grpSpPr>
              <a:xfrm>
                <a:off x="4410000" y="3922920"/>
                <a:ext cx="1928520" cy="1431360"/>
                <a:chOff x="4410000" y="3922920"/>
                <a:chExt cx="1928520" cy="1431360"/>
              </a:xfrm>
            </p:grpSpPr>
            <p:grpSp>
              <p:nvGrpSpPr>
                <p:cNvPr id="474" name="Group 10"/>
                <p:cNvGrpSpPr/>
                <p:nvPr/>
              </p:nvGrpSpPr>
              <p:grpSpPr>
                <a:xfrm>
                  <a:off x="4410000" y="3922920"/>
                  <a:ext cx="1928520" cy="902880"/>
                  <a:chOff x="4410000" y="3922920"/>
                  <a:chExt cx="1928520" cy="902880"/>
                </a:xfrm>
              </p:grpSpPr>
              <p:sp>
                <p:nvSpPr>
                  <p:cNvPr id="475" name="CustomShape 11"/>
                  <p:cNvSpPr/>
                  <p:nvPr/>
                </p:nvSpPr>
                <p:spPr>
                  <a:xfrm>
                    <a:off x="4410000" y="3922920"/>
                    <a:ext cx="1928520" cy="90288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18250" y="17743"/>
                        </a:moveTo>
                        <a:lnTo>
                          <a:pt x="17557" y="16971"/>
                        </a:lnTo>
                        <a:lnTo>
                          <a:pt x="5429" y="16971"/>
                        </a:lnTo>
                        <a:lnTo>
                          <a:pt x="4736" y="17743"/>
                        </a:lnTo>
                        <a:lnTo>
                          <a:pt x="18250" y="17743"/>
                        </a:lnTo>
                        <a:close/>
                        <a:moveTo>
                          <a:pt x="18250" y="17743"/>
                        </a:moveTo>
                        <a:moveTo>
                          <a:pt x="19405" y="19131"/>
                        </a:moveTo>
                        <a:lnTo>
                          <a:pt x="18712" y="18360"/>
                        </a:lnTo>
                        <a:lnTo>
                          <a:pt x="4274" y="18360"/>
                        </a:lnTo>
                        <a:lnTo>
                          <a:pt x="3581" y="19131"/>
                        </a:lnTo>
                        <a:lnTo>
                          <a:pt x="19405" y="19131"/>
                        </a:lnTo>
                        <a:close/>
                        <a:moveTo>
                          <a:pt x="19405" y="19131"/>
                        </a:moveTo>
                        <a:moveTo>
                          <a:pt x="20560" y="20520"/>
                        </a:moveTo>
                        <a:lnTo>
                          <a:pt x="19867" y="19749"/>
                        </a:lnTo>
                        <a:lnTo>
                          <a:pt x="3119" y="19749"/>
                        </a:lnTo>
                        <a:lnTo>
                          <a:pt x="2426" y="20520"/>
                        </a:lnTo>
                        <a:lnTo>
                          <a:pt x="20560" y="20520"/>
                        </a:lnTo>
                        <a:close/>
                        <a:moveTo>
                          <a:pt x="20560" y="20520"/>
                        </a:moveTo>
                        <a:moveTo>
                          <a:pt x="4620" y="16971"/>
                        </a:moveTo>
                        <a:lnTo>
                          <a:pt x="5313" y="16200"/>
                        </a:lnTo>
                        <a:lnTo>
                          <a:pt x="7624" y="16200"/>
                        </a:lnTo>
                        <a:lnTo>
                          <a:pt x="7624" y="14194"/>
                        </a:lnTo>
                        <a:lnTo>
                          <a:pt x="5891" y="14194"/>
                        </a:lnTo>
                        <a:lnTo>
                          <a:pt x="5891" y="0"/>
                        </a:lnTo>
                        <a:lnTo>
                          <a:pt x="12013" y="0"/>
                        </a:lnTo>
                        <a:lnTo>
                          <a:pt x="18135" y="0"/>
                        </a:lnTo>
                        <a:lnTo>
                          <a:pt x="18135" y="10800"/>
                        </a:lnTo>
                        <a:lnTo>
                          <a:pt x="18135" y="14194"/>
                        </a:lnTo>
                        <a:lnTo>
                          <a:pt x="16402" y="14194"/>
                        </a:lnTo>
                        <a:lnTo>
                          <a:pt x="16402" y="16200"/>
                        </a:lnTo>
                        <a:lnTo>
                          <a:pt x="17788" y="16200"/>
                        </a:lnTo>
                        <a:lnTo>
                          <a:pt x="19059" y="17743"/>
                        </a:lnTo>
                        <a:lnTo>
                          <a:pt x="21022" y="19903"/>
                        </a:lnTo>
                        <a:lnTo>
                          <a:pt x="21253" y="20057"/>
                        </a:lnTo>
                        <a:lnTo>
                          <a:pt x="21369" y="20366"/>
                        </a:lnTo>
                        <a:lnTo>
                          <a:pt x="21600" y="20674"/>
                        </a:lnTo>
                        <a:lnTo>
                          <a:pt x="21600" y="20829"/>
                        </a:lnTo>
                        <a:lnTo>
                          <a:pt x="21600" y="20983"/>
                        </a:lnTo>
                        <a:lnTo>
                          <a:pt x="21600" y="21137"/>
                        </a:lnTo>
                        <a:lnTo>
                          <a:pt x="21600" y="21291"/>
                        </a:lnTo>
                        <a:lnTo>
                          <a:pt x="21484" y="21446"/>
                        </a:lnTo>
                        <a:lnTo>
                          <a:pt x="21369" y="21446"/>
                        </a:lnTo>
                        <a:lnTo>
                          <a:pt x="21138" y="21600"/>
                        </a:lnTo>
                        <a:lnTo>
                          <a:pt x="21022" y="21600"/>
                        </a:lnTo>
                        <a:lnTo>
                          <a:pt x="10973" y="21600"/>
                        </a:lnTo>
                        <a:lnTo>
                          <a:pt x="2079" y="21600"/>
                        </a:lnTo>
                        <a:lnTo>
                          <a:pt x="1848" y="21600"/>
                        </a:lnTo>
                        <a:lnTo>
                          <a:pt x="1733" y="21446"/>
                        </a:lnTo>
                        <a:lnTo>
                          <a:pt x="1617" y="21446"/>
                        </a:lnTo>
                        <a:lnTo>
                          <a:pt x="1502" y="21291"/>
                        </a:lnTo>
                        <a:lnTo>
                          <a:pt x="1386" y="21291"/>
                        </a:lnTo>
                        <a:lnTo>
                          <a:pt x="1386" y="21137"/>
                        </a:lnTo>
                        <a:lnTo>
                          <a:pt x="1386" y="20983"/>
                        </a:lnTo>
                        <a:lnTo>
                          <a:pt x="1386" y="20829"/>
                        </a:lnTo>
                        <a:lnTo>
                          <a:pt x="1502" y="20674"/>
                        </a:lnTo>
                        <a:lnTo>
                          <a:pt x="1617" y="20366"/>
                        </a:lnTo>
                        <a:lnTo>
                          <a:pt x="1733" y="20057"/>
                        </a:lnTo>
                        <a:lnTo>
                          <a:pt x="1964" y="19903"/>
                        </a:lnTo>
                        <a:lnTo>
                          <a:pt x="0" y="19903"/>
                        </a:lnTo>
                        <a:lnTo>
                          <a:pt x="0" y="10800"/>
                        </a:lnTo>
                        <a:lnTo>
                          <a:pt x="0" y="2777"/>
                        </a:lnTo>
                        <a:lnTo>
                          <a:pt x="4620" y="2777"/>
                        </a:lnTo>
                        <a:lnTo>
                          <a:pt x="4620" y="16971"/>
                        </a:lnTo>
                        <a:moveTo>
                          <a:pt x="4620" y="16971"/>
                        </a:moveTo>
                        <a:moveTo>
                          <a:pt x="4620" y="16971"/>
                        </a:moveTo>
                        <a:lnTo>
                          <a:pt x="4158" y="17434"/>
                        </a:lnTo>
                        <a:lnTo>
                          <a:pt x="2541" y="19286"/>
                        </a:lnTo>
                        <a:lnTo>
                          <a:pt x="1964" y="19903"/>
                        </a:lnTo>
                        <a:lnTo>
                          <a:pt x="4620" y="16971"/>
                        </a:lnTo>
                        <a:close/>
                        <a:moveTo>
                          <a:pt x="7624" y="2314"/>
                        </a:moveTo>
                        <a:moveTo>
                          <a:pt x="16402" y="2314"/>
                        </a:moveTo>
                        <a:lnTo>
                          <a:pt x="16402" y="11880"/>
                        </a:lnTo>
                        <a:lnTo>
                          <a:pt x="7624" y="11880"/>
                        </a:lnTo>
                        <a:lnTo>
                          <a:pt x="7624" y="2314"/>
                        </a:lnTo>
                        <a:lnTo>
                          <a:pt x="16402" y="2314"/>
                        </a:lnTo>
                        <a:close/>
                        <a:moveTo>
                          <a:pt x="578" y="4011"/>
                        </a:moveTo>
                        <a:moveTo>
                          <a:pt x="4043" y="4011"/>
                        </a:moveTo>
                        <a:lnTo>
                          <a:pt x="4043" y="4320"/>
                        </a:lnTo>
                        <a:lnTo>
                          <a:pt x="578" y="4320"/>
                        </a:lnTo>
                        <a:lnTo>
                          <a:pt x="578" y="4011"/>
                        </a:lnTo>
                        <a:lnTo>
                          <a:pt x="4043" y="4011"/>
                        </a:lnTo>
                        <a:close/>
                        <a:moveTo>
                          <a:pt x="7624" y="14194"/>
                        </a:moveTo>
                        <a:lnTo>
                          <a:pt x="16402" y="14194"/>
                        </a:lnTo>
                        <a:lnTo>
                          <a:pt x="16402" y="16200"/>
                        </a:lnTo>
                        <a:lnTo>
                          <a:pt x="7624" y="16200"/>
                        </a:lnTo>
                      </a:path>
                    </a:pathLst>
                  </a:custGeom>
                  <a:solidFill>
                    <a:srgbClr val="c3e3e7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6" name="CustomShape 12"/>
                  <p:cNvSpPr/>
                  <p:nvPr/>
                </p:nvSpPr>
                <p:spPr>
                  <a:xfrm>
                    <a:off x="5104800" y="4029120"/>
                    <a:ext cx="769680" cy="622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600a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0" rIns="0" tIns="36720" bIns="36720"/>
                  <a:p>
                    <a:pPr algn="ctr">
                      <a:lnSpc>
                        <a:spcPct val="100000"/>
                      </a:lnSpc>
                      <a:spcBef>
                        <a:spcPts val="1123"/>
                      </a:spcBef>
                    </a:pPr>
                    <a:r>
                      <a:rPr b="0" lang="en-US" sz="1800" spc="-1" strike="noStrike">
                        <a:solidFill>
                          <a:srgbClr val="ffffff"/>
                        </a:solidFill>
                        <a:latin typeface="Arial Narrow"/>
                      </a:rPr>
                      <a:t>Hello World!</a:t>
                    </a:r>
                    <a:endParaRPr b="0" lang="it-IT" sz="1800" spc="-1" strike="noStrike">
                      <a:solidFill>
                        <a:srgbClr val="003366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477" name="CustomShape 13"/>
                <p:cNvSpPr/>
                <p:nvPr/>
              </p:nvSpPr>
              <p:spPr>
                <a:xfrm>
                  <a:off x="4564080" y="4986000"/>
                  <a:ext cx="1772640" cy="3682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/>
                <a:p>
                  <a:pPr algn="ctr">
                    <a:lnSpc>
                      <a:spcPct val="100000"/>
                    </a:lnSpc>
                    <a:spcBef>
                      <a:spcPts val="1123"/>
                    </a:spcBef>
                  </a:pPr>
                  <a:r>
                    <a:rPr b="1" lang="en-US" sz="1800" spc="-1" strike="noStrike">
                      <a:solidFill>
                        <a:srgbClr val="3366cc"/>
                      </a:solidFill>
                      <a:latin typeface="Arial"/>
                    </a:rPr>
                    <a:t>Solaris</a:t>
                  </a:r>
                  <a:endParaRPr b="0" lang="it-IT" sz="1800" spc="-1" strike="noStrike">
                    <a:solidFill>
                      <a:srgbClr val="003366"/>
                    </a:solidFill>
                    <a:latin typeface="Arial"/>
                  </a:endParaRPr>
                </a:p>
              </p:txBody>
            </p:sp>
          </p:grpSp>
          <p:sp>
            <p:nvSpPr>
              <p:cNvPr id="478" name="Line 14"/>
              <p:cNvSpPr/>
              <p:nvPr/>
            </p:nvSpPr>
            <p:spPr>
              <a:xfrm>
                <a:off x="5335560" y="3647160"/>
                <a:ext cx="0" cy="264960"/>
              </a:xfrm>
              <a:prstGeom prst="line">
                <a:avLst/>
              </a:prstGeom>
              <a:ln w="9360">
                <a:solidFill>
                  <a:srgbClr val="003366"/>
                </a:solidFill>
                <a:miter/>
                <a:tailEnd len="lg" type="stealth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CustomShape 15"/>
              <p:cNvSpPr/>
              <p:nvPr/>
            </p:nvSpPr>
            <p:spPr>
              <a:xfrm>
                <a:off x="4487040" y="3391200"/>
                <a:ext cx="1773000" cy="264960"/>
              </a:xfrm>
              <a:custGeom>
                <a:avLst/>
                <a:gdLst/>
                <a:ahLst/>
                <a:rect l="0" t="0" r="r" b="b"/>
                <a:pathLst>
                  <a:path w="4927" h="738">
                    <a:moveTo>
                      <a:pt x="122" y="0"/>
                    </a:moveTo>
                    <a:cubicBezTo>
                      <a:pt x="61" y="0"/>
                      <a:pt x="0" y="61"/>
                      <a:pt x="0" y="122"/>
                    </a:cubicBezTo>
                    <a:lnTo>
                      <a:pt x="0" y="614"/>
                    </a:lnTo>
                    <a:cubicBezTo>
                      <a:pt x="0" y="675"/>
                      <a:pt x="61" y="737"/>
                      <a:pt x="122" y="737"/>
                    </a:cubicBezTo>
                    <a:lnTo>
                      <a:pt x="4803" y="737"/>
                    </a:lnTo>
                    <a:cubicBezTo>
                      <a:pt x="4864" y="737"/>
                      <a:pt x="4926" y="675"/>
                      <a:pt x="4926" y="614"/>
                    </a:cubicBezTo>
                    <a:lnTo>
                      <a:pt x="4926" y="122"/>
                    </a:lnTo>
                    <a:cubicBezTo>
                      <a:pt x="4926" y="61"/>
                      <a:pt x="4864" y="0"/>
                      <a:pt x="4803" y="0"/>
                    </a:cubicBezTo>
                    <a:lnTo>
                      <a:pt x="12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339933"/>
                    </a:solidFill>
                    <a:latin typeface="Arial"/>
                  </a:rPr>
                  <a:t>Interpreter</a:t>
                </a:r>
                <a:endParaRPr b="0" lang="it-IT" sz="1800" spc="-1" strike="noStrike">
                  <a:solidFill>
                    <a:srgbClr val="003366"/>
                  </a:solidFill>
                  <a:latin typeface="Arial"/>
                </a:endParaRPr>
              </a:p>
            </p:txBody>
          </p:sp>
        </p:grpSp>
        <p:sp>
          <p:nvSpPr>
            <p:cNvPr id="480" name="Line 16"/>
            <p:cNvSpPr/>
            <p:nvPr/>
          </p:nvSpPr>
          <p:spPr>
            <a:xfrm>
              <a:off x="5335560" y="3062160"/>
              <a:ext cx="0" cy="317160"/>
            </a:xfrm>
            <a:prstGeom prst="line">
              <a:avLst/>
            </a:prstGeom>
            <a:ln w="9360">
              <a:solidFill>
                <a:srgbClr val="003366"/>
              </a:solidFill>
              <a:miter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1" name="Group 17"/>
          <p:cNvGrpSpPr/>
          <p:nvPr/>
        </p:nvGrpSpPr>
        <p:grpSpPr>
          <a:xfrm>
            <a:off x="1386000" y="3062160"/>
            <a:ext cx="3704760" cy="2292120"/>
            <a:chOff x="1386000" y="3062160"/>
            <a:chExt cx="3704760" cy="2292120"/>
          </a:xfrm>
        </p:grpSpPr>
        <p:grpSp>
          <p:nvGrpSpPr>
            <p:cNvPr id="482" name="Group 18"/>
            <p:cNvGrpSpPr/>
            <p:nvPr/>
          </p:nvGrpSpPr>
          <p:grpSpPr>
            <a:xfrm>
              <a:off x="1386000" y="3391200"/>
              <a:ext cx="1617840" cy="1963080"/>
              <a:chOff x="1386000" y="3391200"/>
              <a:chExt cx="1617840" cy="1963080"/>
            </a:xfrm>
          </p:grpSpPr>
          <p:grpSp>
            <p:nvGrpSpPr>
              <p:cNvPr id="483" name="Group 19"/>
              <p:cNvGrpSpPr/>
              <p:nvPr/>
            </p:nvGrpSpPr>
            <p:grpSpPr>
              <a:xfrm>
                <a:off x="1462680" y="3922920"/>
                <a:ext cx="1367640" cy="1431360"/>
                <a:chOff x="1462680" y="3922920"/>
                <a:chExt cx="1367640" cy="1431360"/>
              </a:xfrm>
            </p:grpSpPr>
            <p:grpSp>
              <p:nvGrpSpPr>
                <p:cNvPr id="484" name="Group 20"/>
                <p:cNvGrpSpPr/>
                <p:nvPr/>
              </p:nvGrpSpPr>
              <p:grpSpPr>
                <a:xfrm>
                  <a:off x="1462680" y="3922920"/>
                  <a:ext cx="1367640" cy="955440"/>
                  <a:chOff x="1462680" y="3922920"/>
                  <a:chExt cx="1367640" cy="955440"/>
                </a:xfrm>
              </p:grpSpPr>
              <p:sp>
                <p:nvSpPr>
                  <p:cNvPr id="485" name="CustomShape 21"/>
                  <p:cNvSpPr/>
                  <p:nvPr/>
                </p:nvSpPr>
                <p:spPr>
                  <a:xfrm>
                    <a:off x="1462680" y="3922920"/>
                    <a:ext cx="1367640" cy="955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16994" y="15388"/>
                        </a:moveTo>
                        <a:lnTo>
                          <a:pt x="16994" y="13553"/>
                        </a:lnTo>
                        <a:lnTo>
                          <a:pt x="19535" y="13553"/>
                        </a:lnTo>
                        <a:lnTo>
                          <a:pt x="19535" y="10729"/>
                        </a:lnTo>
                        <a:lnTo>
                          <a:pt x="19535" y="6776"/>
                        </a:lnTo>
                        <a:lnTo>
                          <a:pt x="19535" y="0"/>
                        </a:lnTo>
                        <a:lnTo>
                          <a:pt x="10800" y="0"/>
                        </a:lnTo>
                        <a:lnTo>
                          <a:pt x="2065" y="0"/>
                        </a:lnTo>
                        <a:lnTo>
                          <a:pt x="2065" y="6776"/>
                        </a:lnTo>
                        <a:lnTo>
                          <a:pt x="2065" y="10729"/>
                        </a:lnTo>
                        <a:lnTo>
                          <a:pt x="2065" y="13553"/>
                        </a:lnTo>
                        <a:lnTo>
                          <a:pt x="4606" y="13553"/>
                        </a:lnTo>
                        <a:lnTo>
                          <a:pt x="4606" y="15388"/>
                        </a:lnTo>
                        <a:lnTo>
                          <a:pt x="0" y="15388"/>
                        </a:lnTo>
                        <a:lnTo>
                          <a:pt x="0" y="21600"/>
                        </a:lnTo>
                        <a:lnTo>
                          <a:pt x="10800" y="21600"/>
                        </a:lnTo>
                        <a:lnTo>
                          <a:pt x="21600" y="21600"/>
                        </a:lnTo>
                        <a:lnTo>
                          <a:pt x="21600" y="15388"/>
                        </a:lnTo>
                        <a:lnTo>
                          <a:pt x="16994" y="15388"/>
                        </a:lnTo>
                        <a:close/>
                        <a:moveTo>
                          <a:pt x="4606" y="15388"/>
                        </a:moveTo>
                        <a:lnTo>
                          <a:pt x="4606" y="13553"/>
                        </a:lnTo>
                        <a:lnTo>
                          <a:pt x="16994" y="13553"/>
                        </a:lnTo>
                        <a:lnTo>
                          <a:pt x="16994" y="15388"/>
                        </a:lnTo>
                        <a:lnTo>
                          <a:pt x="4606" y="15388"/>
                        </a:lnTo>
                        <a:moveTo>
                          <a:pt x="4606" y="11294"/>
                        </a:moveTo>
                        <a:lnTo>
                          <a:pt x="4606" y="2259"/>
                        </a:lnTo>
                        <a:lnTo>
                          <a:pt x="16994" y="2259"/>
                        </a:lnTo>
                        <a:lnTo>
                          <a:pt x="16994" y="11294"/>
                        </a:lnTo>
                        <a:lnTo>
                          <a:pt x="4606" y="11294"/>
                        </a:lnTo>
                        <a:moveTo>
                          <a:pt x="13976" y="17082"/>
                        </a:moveTo>
                        <a:lnTo>
                          <a:pt x="13976" y="16376"/>
                        </a:lnTo>
                        <a:lnTo>
                          <a:pt x="20171" y="16376"/>
                        </a:lnTo>
                        <a:lnTo>
                          <a:pt x="20171" y="17082"/>
                        </a:lnTo>
                        <a:lnTo>
                          <a:pt x="13976" y="17082"/>
                        </a:lnTo>
                      </a:path>
                    </a:pathLst>
                  </a:custGeom>
                  <a:solidFill>
                    <a:srgbClr val="c3e3e7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86" name="CustomShape 22"/>
                  <p:cNvSpPr/>
                  <p:nvPr/>
                </p:nvSpPr>
                <p:spPr>
                  <a:xfrm>
                    <a:off x="1771920" y="4029120"/>
                    <a:ext cx="768960" cy="622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66cc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0" rIns="0" tIns="36720" bIns="36720"/>
                  <a:p>
                    <a:pPr algn="ctr">
                      <a:lnSpc>
                        <a:spcPct val="100000"/>
                      </a:lnSpc>
                      <a:spcBef>
                        <a:spcPts val="1123"/>
                      </a:spcBef>
                    </a:pPr>
                    <a:r>
                      <a:rPr b="0" lang="en-US" sz="1800" spc="-1" strike="noStrike">
                        <a:solidFill>
                          <a:srgbClr val="ffffff"/>
                        </a:solidFill>
                        <a:latin typeface="Arial Narrow"/>
                      </a:rPr>
                      <a:t>Hello World!</a:t>
                    </a:r>
                    <a:endParaRPr b="0" lang="it-IT" sz="1800" spc="-1" strike="noStrike">
                      <a:solidFill>
                        <a:srgbClr val="003366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487" name="CustomShape 23"/>
                <p:cNvSpPr/>
                <p:nvPr/>
              </p:nvSpPr>
              <p:spPr>
                <a:xfrm>
                  <a:off x="1462680" y="4986000"/>
                  <a:ext cx="1307880" cy="3682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/>
                <a:p>
                  <a:pPr algn="ctr">
                    <a:lnSpc>
                      <a:spcPct val="100000"/>
                    </a:lnSpc>
                    <a:spcBef>
                      <a:spcPts val="1123"/>
                    </a:spcBef>
                  </a:pPr>
                  <a:r>
                    <a:rPr b="1" lang="en-US" sz="1800" spc="-1" strike="noStrike">
                      <a:solidFill>
                        <a:srgbClr val="3366cc"/>
                      </a:solidFill>
                      <a:latin typeface="Arial"/>
                    </a:rPr>
                    <a:t>Win32</a:t>
                  </a:r>
                  <a:endParaRPr b="0" lang="it-IT" sz="1800" spc="-1" strike="noStrike">
                    <a:solidFill>
                      <a:srgbClr val="003366"/>
                    </a:solidFill>
                    <a:latin typeface="Arial"/>
                  </a:endParaRPr>
                </a:p>
              </p:txBody>
            </p:sp>
          </p:grpSp>
          <p:sp>
            <p:nvSpPr>
              <p:cNvPr id="488" name="Line 24"/>
              <p:cNvSpPr/>
              <p:nvPr/>
            </p:nvSpPr>
            <p:spPr>
              <a:xfrm>
                <a:off x="2157120" y="3647160"/>
                <a:ext cx="0" cy="264960"/>
              </a:xfrm>
              <a:prstGeom prst="line">
                <a:avLst/>
              </a:prstGeom>
              <a:ln w="9360">
                <a:solidFill>
                  <a:srgbClr val="003366"/>
                </a:solidFill>
                <a:miter/>
                <a:tailEnd len="lg" type="stealth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CustomShape 25"/>
              <p:cNvSpPr/>
              <p:nvPr/>
            </p:nvSpPr>
            <p:spPr>
              <a:xfrm>
                <a:off x="1386000" y="3391200"/>
                <a:ext cx="1617840" cy="264960"/>
              </a:xfrm>
              <a:custGeom>
                <a:avLst/>
                <a:gdLst/>
                <a:ahLst/>
                <a:rect l="0" t="0" r="r" b="b"/>
                <a:pathLst>
                  <a:path w="4496" h="738">
                    <a:moveTo>
                      <a:pt x="122" y="0"/>
                    </a:moveTo>
                    <a:cubicBezTo>
                      <a:pt x="61" y="0"/>
                      <a:pt x="0" y="61"/>
                      <a:pt x="0" y="122"/>
                    </a:cubicBezTo>
                    <a:lnTo>
                      <a:pt x="0" y="614"/>
                    </a:lnTo>
                    <a:cubicBezTo>
                      <a:pt x="0" y="675"/>
                      <a:pt x="61" y="737"/>
                      <a:pt x="122" y="737"/>
                    </a:cubicBezTo>
                    <a:lnTo>
                      <a:pt x="4372" y="737"/>
                    </a:lnTo>
                    <a:cubicBezTo>
                      <a:pt x="4433" y="737"/>
                      <a:pt x="4495" y="675"/>
                      <a:pt x="4495" y="614"/>
                    </a:cubicBezTo>
                    <a:lnTo>
                      <a:pt x="4495" y="122"/>
                    </a:lnTo>
                    <a:cubicBezTo>
                      <a:pt x="4495" y="61"/>
                      <a:pt x="4433" y="0"/>
                      <a:pt x="4372" y="0"/>
                    </a:cubicBezTo>
                    <a:lnTo>
                      <a:pt x="12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339933"/>
                    </a:solidFill>
                    <a:latin typeface="Arial"/>
                  </a:rPr>
                  <a:t>Interpreter</a:t>
                </a:r>
                <a:endParaRPr b="0" lang="it-IT" sz="1800" spc="-1" strike="noStrike">
                  <a:solidFill>
                    <a:srgbClr val="003366"/>
                  </a:solidFill>
                  <a:latin typeface="Arial"/>
                </a:endParaRPr>
              </a:p>
            </p:txBody>
          </p:sp>
        </p:grpSp>
        <p:sp>
          <p:nvSpPr>
            <p:cNvPr id="490" name="Line 26"/>
            <p:cNvSpPr/>
            <p:nvPr/>
          </p:nvSpPr>
          <p:spPr>
            <a:xfrm>
              <a:off x="2157120" y="3222000"/>
              <a:ext cx="0" cy="158400"/>
            </a:xfrm>
            <a:prstGeom prst="line">
              <a:avLst/>
            </a:prstGeom>
            <a:ln w="9360">
              <a:solidFill>
                <a:srgbClr val="003366"/>
              </a:solidFill>
              <a:miter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Line 27"/>
            <p:cNvSpPr/>
            <p:nvPr/>
          </p:nvSpPr>
          <p:spPr>
            <a:xfrm>
              <a:off x="2157120" y="3222000"/>
              <a:ext cx="2931480" cy="0"/>
            </a:xfrm>
            <a:prstGeom prst="line">
              <a:avLst/>
            </a:prstGeom>
            <a:ln w="936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Line 28"/>
            <p:cNvSpPr/>
            <p:nvPr/>
          </p:nvSpPr>
          <p:spPr>
            <a:xfrm>
              <a:off x="5090760" y="3062160"/>
              <a:ext cx="0" cy="158400"/>
            </a:xfrm>
            <a:prstGeom prst="line">
              <a:avLst/>
            </a:prstGeom>
            <a:ln w="936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3" name="Group 29"/>
          <p:cNvGrpSpPr/>
          <p:nvPr/>
        </p:nvGrpSpPr>
        <p:grpSpPr>
          <a:xfrm>
            <a:off x="5418000" y="3062160"/>
            <a:ext cx="3935520" cy="2292120"/>
            <a:chOff x="5418000" y="3062160"/>
            <a:chExt cx="3935520" cy="2292120"/>
          </a:xfrm>
        </p:grpSpPr>
        <p:grpSp>
          <p:nvGrpSpPr>
            <p:cNvPr id="494" name="Group 30"/>
            <p:cNvGrpSpPr/>
            <p:nvPr/>
          </p:nvGrpSpPr>
          <p:grpSpPr>
            <a:xfrm>
              <a:off x="7502040" y="3391200"/>
              <a:ext cx="1851480" cy="1963080"/>
              <a:chOff x="7502040" y="3391200"/>
              <a:chExt cx="1851480" cy="1963080"/>
            </a:xfrm>
          </p:grpSpPr>
          <p:grpSp>
            <p:nvGrpSpPr>
              <p:cNvPr id="495" name="Group 31"/>
              <p:cNvGrpSpPr/>
              <p:nvPr/>
            </p:nvGrpSpPr>
            <p:grpSpPr>
              <a:xfrm>
                <a:off x="7502040" y="3868920"/>
                <a:ext cx="1851480" cy="1485360"/>
                <a:chOff x="7502040" y="3868920"/>
                <a:chExt cx="1851480" cy="1485360"/>
              </a:xfrm>
            </p:grpSpPr>
            <p:grpSp>
              <p:nvGrpSpPr>
                <p:cNvPr id="496" name="Group 32"/>
                <p:cNvGrpSpPr/>
                <p:nvPr/>
              </p:nvGrpSpPr>
              <p:grpSpPr>
                <a:xfrm>
                  <a:off x="7502040" y="3868920"/>
                  <a:ext cx="1851480" cy="1061640"/>
                  <a:chOff x="7502040" y="3868920"/>
                  <a:chExt cx="1851480" cy="1061640"/>
                </a:xfrm>
              </p:grpSpPr>
              <p:sp>
                <p:nvSpPr>
                  <p:cNvPr id="497" name="CustomShape 33"/>
                  <p:cNvSpPr/>
                  <p:nvPr/>
                </p:nvSpPr>
                <p:spPr>
                  <a:xfrm>
                    <a:off x="7502040" y="3868920"/>
                    <a:ext cx="1851480" cy="106164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21022" y="20295"/>
                        </a:moveTo>
                        <a:lnTo>
                          <a:pt x="18828" y="18396"/>
                        </a:lnTo>
                        <a:lnTo>
                          <a:pt x="18828" y="13174"/>
                        </a:lnTo>
                        <a:lnTo>
                          <a:pt x="15478" y="13174"/>
                        </a:lnTo>
                        <a:lnTo>
                          <a:pt x="15478" y="11631"/>
                        </a:lnTo>
                        <a:lnTo>
                          <a:pt x="17326" y="11631"/>
                        </a:lnTo>
                        <a:lnTo>
                          <a:pt x="17326" y="11156"/>
                        </a:lnTo>
                        <a:lnTo>
                          <a:pt x="17326" y="0"/>
                        </a:lnTo>
                        <a:lnTo>
                          <a:pt x="10858" y="0"/>
                        </a:lnTo>
                        <a:lnTo>
                          <a:pt x="4274" y="0"/>
                        </a:lnTo>
                        <a:lnTo>
                          <a:pt x="4274" y="11037"/>
                        </a:lnTo>
                        <a:lnTo>
                          <a:pt x="4274" y="11631"/>
                        </a:lnTo>
                        <a:lnTo>
                          <a:pt x="6122" y="11631"/>
                        </a:lnTo>
                        <a:lnTo>
                          <a:pt x="6122" y="13174"/>
                        </a:lnTo>
                        <a:lnTo>
                          <a:pt x="2772" y="13174"/>
                        </a:lnTo>
                        <a:lnTo>
                          <a:pt x="2772" y="18514"/>
                        </a:lnTo>
                        <a:lnTo>
                          <a:pt x="693" y="20295"/>
                        </a:lnTo>
                        <a:lnTo>
                          <a:pt x="462" y="20413"/>
                        </a:lnTo>
                        <a:lnTo>
                          <a:pt x="231" y="20651"/>
                        </a:lnTo>
                        <a:lnTo>
                          <a:pt x="116" y="20888"/>
                        </a:lnTo>
                        <a:lnTo>
                          <a:pt x="0" y="21125"/>
                        </a:lnTo>
                        <a:lnTo>
                          <a:pt x="0" y="21244"/>
                        </a:lnTo>
                        <a:lnTo>
                          <a:pt x="116" y="21363"/>
                        </a:lnTo>
                        <a:lnTo>
                          <a:pt x="116" y="21481"/>
                        </a:lnTo>
                        <a:lnTo>
                          <a:pt x="231" y="21481"/>
                        </a:lnTo>
                        <a:lnTo>
                          <a:pt x="347" y="21600"/>
                        </a:lnTo>
                        <a:lnTo>
                          <a:pt x="578" y="21600"/>
                        </a:lnTo>
                        <a:lnTo>
                          <a:pt x="693" y="21600"/>
                        </a:lnTo>
                        <a:lnTo>
                          <a:pt x="10858" y="21600"/>
                        </a:lnTo>
                        <a:lnTo>
                          <a:pt x="20907" y="21600"/>
                        </a:lnTo>
                        <a:lnTo>
                          <a:pt x="21138" y="21600"/>
                        </a:lnTo>
                        <a:lnTo>
                          <a:pt x="21253" y="21600"/>
                        </a:lnTo>
                        <a:lnTo>
                          <a:pt x="21369" y="21481"/>
                        </a:lnTo>
                        <a:lnTo>
                          <a:pt x="21484" y="21481"/>
                        </a:lnTo>
                        <a:lnTo>
                          <a:pt x="21600" y="21363"/>
                        </a:lnTo>
                        <a:lnTo>
                          <a:pt x="21600" y="21244"/>
                        </a:lnTo>
                        <a:lnTo>
                          <a:pt x="21600" y="21125"/>
                        </a:lnTo>
                        <a:lnTo>
                          <a:pt x="21484" y="20888"/>
                        </a:lnTo>
                        <a:lnTo>
                          <a:pt x="21369" y="20651"/>
                        </a:lnTo>
                        <a:lnTo>
                          <a:pt x="21253" y="20413"/>
                        </a:lnTo>
                        <a:lnTo>
                          <a:pt x="21022" y="20295"/>
                        </a:lnTo>
                        <a:close/>
                        <a:moveTo>
                          <a:pt x="18019" y="18514"/>
                        </a:moveTo>
                        <a:lnTo>
                          <a:pt x="17326" y="17921"/>
                        </a:lnTo>
                        <a:lnTo>
                          <a:pt x="4389" y="17921"/>
                        </a:lnTo>
                        <a:lnTo>
                          <a:pt x="3696" y="18514"/>
                        </a:lnTo>
                        <a:lnTo>
                          <a:pt x="18019" y="18514"/>
                        </a:lnTo>
                        <a:close/>
                        <a:moveTo>
                          <a:pt x="19174" y="19701"/>
                        </a:moveTo>
                        <a:lnTo>
                          <a:pt x="18481" y="19108"/>
                        </a:lnTo>
                        <a:lnTo>
                          <a:pt x="3119" y="19108"/>
                        </a:lnTo>
                        <a:lnTo>
                          <a:pt x="2426" y="19701"/>
                        </a:lnTo>
                        <a:lnTo>
                          <a:pt x="19174" y="19701"/>
                        </a:lnTo>
                        <a:close/>
                        <a:moveTo>
                          <a:pt x="20560" y="20769"/>
                        </a:moveTo>
                        <a:lnTo>
                          <a:pt x="19867" y="20176"/>
                        </a:lnTo>
                        <a:lnTo>
                          <a:pt x="1848" y="20176"/>
                        </a:lnTo>
                        <a:lnTo>
                          <a:pt x="1155" y="20769"/>
                        </a:lnTo>
                        <a:lnTo>
                          <a:pt x="20560" y="20769"/>
                        </a:lnTo>
                        <a:close/>
                        <a:moveTo>
                          <a:pt x="18828" y="18396"/>
                        </a:moveTo>
                        <a:lnTo>
                          <a:pt x="17442" y="17209"/>
                        </a:lnTo>
                        <a:lnTo>
                          <a:pt x="4158" y="17209"/>
                        </a:lnTo>
                        <a:lnTo>
                          <a:pt x="2772" y="18514"/>
                        </a:lnTo>
                        <a:moveTo>
                          <a:pt x="13168" y="14123"/>
                        </a:moveTo>
                        <a:lnTo>
                          <a:pt x="13168" y="14716"/>
                        </a:lnTo>
                        <a:lnTo>
                          <a:pt x="17788" y="14716"/>
                        </a:lnTo>
                        <a:lnTo>
                          <a:pt x="17788" y="14123"/>
                        </a:lnTo>
                        <a:lnTo>
                          <a:pt x="13168" y="14123"/>
                        </a:lnTo>
                        <a:close/>
                        <a:moveTo>
                          <a:pt x="6122" y="1899"/>
                        </a:moveTo>
                        <a:lnTo>
                          <a:pt x="6122" y="9732"/>
                        </a:lnTo>
                        <a:lnTo>
                          <a:pt x="15478" y="9732"/>
                        </a:lnTo>
                        <a:lnTo>
                          <a:pt x="15478" y="1899"/>
                        </a:lnTo>
                        <a:lnTo>
                          <a:pt x="6122" y="1899"/>
                        </a:lnTo>
                        <a:moveTo>
                          <a:pt x="6122" y="11631"/>
                        </a:moveTo>
                        <a:lnTo>
                          <a:pt x="15478" y="11631"/>
                        </a:lnTo>
                        <a:lnTo>
                          <a:pt x="15478" y="13174"/>
                        </a:lnTo>
                        <a:lnTo>
                          <a:pt x="6122" y="13174"/>
                        </a:lnTo>
                        <a:lnTo>
                          <a:pt x="6122" y="11631"/>
                        </a:lnTo>
                        <a:close/>
                      </a:path>
                    </a:pathLst>
                  </a:custGeom>
                  <a:solidFill>
                    <a:srgbClr val="c3e3e7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98" name="CustomShape 34"/>
                  <p:cNvSpPr/>
                  <p:nvPr/>
                </p:nvSpPr>
                <p:spPr>
                  <a:xfrm>
                    <a:off x="8042760" y="3955680"/>
                    <a:ext cx="770040" cy="622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0" rIns="0" tIns="36720" bIns="36720"/>
                  <a:p>
                    <a:pPr algn="ctr">
                      <a:lnSpc>
                        <a:spcPct val="100000"/>
                      </a:lnSpc>
                      <a:spcBef>
                        <a:spcPts val="1123"/>
                      </a:spcBef>
                    </a:pPr>
                    <a:r>
                      <a:rPr b="0" lang="en-US" sz="1800" spc="-1" strike="noStrike">
                        <a:solidFill>
                          <a:srgbClr val="ffffff"/>
                        </a:solidFill>
                        <a:latin typeface="Arial Narrow"/>
                      </a:rPr>
                      <a:t>Hello World!</a:t>
                    </a:r>
                    <a:endParaRPr b="0" lang="it-IT" sz="1800" spc="-1" strike="noStrike">
                      <a:solidFill>
                        <a:srgbClr val="003366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499" name="CustomShape 35"/>
                <p:cNvSpPr/>
                <p:nvPr/>
              </p:nvSpPr>
              <p:spPr>
                <a:xfrm>
                  <a:off x="7579440" y="4986000"/>
                  <a:ext cx="1772640" cy="3682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6800" bIns="46800"/>
                <a:p>
                  <a:pPr algn="ctr">
                    <a:lnSpc>
                      <a:spcPct val="100000"/>
                    </a:lnSpc>
                    <a:spcBef>
                      <a:spcPts val="1123"/>
                    </a:spcBef>
                  </a:pPr>
                  <a:r>
                    <a:rPr b="1" lang="en-US" sz="1800" spc="-1" strike="noStrike">
                      <a:solidFill>
                        <a:srgbClr val="3366cc"/>
                      </a:solidFill>
                      <a:latin typeface="Arial"/>
                    </a:rPr>
                    <a:t>MacOS</a:t>
                  </a:r>
                  <a:endParaRPr b="0" lang="it-IT" sz="1800" spc="-1" strike="noStrike">
                    <a:solidFill>
                      <a:srgbClr val="003366"/>
                    </a:solidFill>
                    <a:latin typeface="Arial"/>
                  </a:endParaRPr>
                </a:p>
              </p:txBody>
            </p:sp>
          </p:grpSp>
          <p:sp>
            <p:nvSpPr>
              <p:cNvPr id="500" name="Line 36"/>
              <p:cNvSpPr/>
              <p:nvPr/>
            </p:nvSpPr>
            <p:spPr>
              <a:xfrm>
                <a:off x="8427960" y="3647160"/>
                <a:ext cx="0" cy="264960"/>
              </a:xfrm>
              <a:prstGeom prst="line">
                <a:avLst/>
              </a:prstGeom>
              <a:ln w="9360">
                <a:solidFill>
                  <a:srgbClr val="003366"/>
                </a:solidFill>
                <a:miter/>
                <a:tailEnd len="lg" type="stealth" w="lg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CustomShape 37"/>
              <p:cNvSpPr/>
              <p:nvPr/>
            </p:nvSpPr>
            <p:spPr>
              <a:xfrm>
                <a:off x="7579440" y="3391200"/>
                <a:ext cx="1618560" cy="264960"/>
              </a:xfrm>
              <a:custGeom>
                <a:avLst/>
                <a:gdLst/>
                <a:ahLst/>
                <a:rect l="0" t="0" r="r" b="b"/>
                <a:pathLst>
                  <a:path w="4498" h="738">
                    <a:moveTo>
                      <a:pt x="122" y="0"/>
                    </a:moveTo>
                    <a:cubicBezTo>
                      <a:pt x="61" y="0"/>
                      <a:pt x="0" y="61"/>
                      <a:pt x="0" y="122"/>
                    </a:cubicBezTo>
                    <a:lnTo>
                      <a:pt x="0" y="614"/>
                    </a:lnTo>
                    <a:cubicBezTo>
                      <a:pt x="0" y="675"/>
                      <a:pt x="61" y="737"/>
                      <a:pt x="122" y="737"/>
                    </a:cubicBezTo>
                    <a:lnTo>
                      <a:pt x="4374" y="737"/>
                    </a:lnTo>
                    <a:cubicBezTo>
                      <a:pt x="4435" y="737"/>
                      <a:pt x="4497" y="675"/>
                      <a:pt x="4497" y="614"/>
                    </a:cubicBezTo>
                    <a:lnTo>
                      <a:pt x="4497" y="122"/>
                    </a:lnTo>
                    <a:cubicBezTo>
                      <a:pt x="4497" y="61"/>
                      <a:pt x="4435" y="0"/>
                      <a:pt x="4374" y="0"/>
                    </a:cubicBezTo>
                    <a:lnTo>
                      <a:pt x="122" y="0"/>
                    </a:lnTo>
                  </a:path>
                </a:pathLst>
              </a:custGeom>
              <a:solidFill>
                <a:srgbClr val="ffffff"/>
              </a:solidFill>
              <a:ln w="9360">
                <a:solidFill>
                  <a:srgbClr val="00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339933"/>
                    </a:solidFill>
                    <a:latin typeface="Arial"/>
                  </a:rPr>
                  <a:t>Interpreter</a:t>
                </a:r>
                <a:endParaRPr b="0" lang="it-IT" sz="1800" spc="-1" strike="noStrike">
                  <a:solidFill>
                    <a:srgbClr val="003366"/>
                  </a:solidFill>
                  <a:latin typeface="Arial"/>
                </a:endParaRPr>
              </a:p>
            </p:txBody>
          </p:sp>
        </p:grpSp>
        <p:sp>
          <p:nvSpPr>
            <p:cNvPr id="502" name="Line 38"/>
            <p:cNvSpPr/>
            <p:nvPr/>
          </p:nvSpPr>
          <p:spPr>
            <a:xfrm>
              <a:off x="8427960" y="3222000"/>
              <a:ext cx="0" cy="158400"/>
            </a:xfrm>
            <a:prstGeom prst="line">
              <a:avLst/>
            </a:prstGeom>
            <a:ln w="9360">
              <a:solidFill>
                <a:srgbClr val="003366"/>
              </a:solidFill>
              <a:miter/>
              <a:tailEnd len="lg" type="stealth" w="lg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Line 39"/>
            <p:cNvSpPr/>
            <p:nvPr/>
          </p:nvSpPr>
          <p:spPr>
            <a:xfrm>
              <a:off x="5418000" y="3222000"/>
              <a:ext cx="3008160" cy="0"/>
            </a:xfrm>
            <a:prstGeom prst="line">
              <a:avLst/>
            </a:prstGeom>
            <a:ln w="936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Line 40"/>
            <p:cNvSpPr/>
            <p:nvPr/>
          </p:nvSpPr>
          <p:spPr>
            <a:xfrm>
              <a:off x="5418000" y="3062160"/>
              <a:ext cx="0" cy="158400"/>
            </a:xfrm>
            <a:prstGeom prst="line">
              <a:avLst/>
            </a:prstGeom>
            <a:ln w="936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5" name="CustomShape 41"/>
          <p:cNvSpPr/>
          <p:nvPr/>
        </p:nvSpPr>
        <p:spPr>
          <a:xfrm>
            <a:off x="7327080" y="500832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5779636-C12F-4859-8F84-EC5864090DEE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28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2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6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dur="indefinite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0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dur="indefinite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dur="indefinite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6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dur="indefinite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9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832680" y="989640"/>
            <a:ext cx="750060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Java è </a:t>
            </a:r>
            <a:r>
              <a:rPr b="0" i="1" lang="it-IT" sz="4000" spc="-1" strike="noStrike">
                <a:solidFill>
                  <a:srgbClr val="003366"/>
                </a:solidFill>
                <a:latin typeface="Times New Roman"/>
              </a:rPr>
              <a:t>multithreadead</a:t>
            </a: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991800" y="2120760"/>
            <a:ext cx="7017480" cy="133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Supporto per i thread 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Supporto a metodi synchronized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08" name="Object 3"/>
          <p:cNvGraphicFramePr/>
          <p:nvPr/>
        </p:nvGraphicFramePr>
        <p:xfrm>
          <a:off x="8034120" y="1048320"/>
          <a:ext cx="1629000" cy="15490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0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034120" y="1048320"/>
                    <a:ext cx="1629000" cy="15490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10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71AE39E-9535-4DCF-9774-CCC2248B60E2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94720" y="1167840"/>
            <a:ext cx="750024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Java è </a:t>
            </a:r>
            <a:r>
              <a:rPr b="0" i="1" lang="it-IT" sz="4000" spc="-1" strike="noStrike">
                <a:solidFill>
                  <a:srgbClr val="003366"/>
                </a:solidFill>
                <a:latin typeface="Times New Roman"/>
              </a:rPr>
              <a:t>dinamico</a:t>
            </a: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072440" y="2715480"/>
            <a:ext cx="7904880" cy="142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Java carica dinamicamente le classi quando ne ha bisogno</a:t>
            </a:r>
            <a:r>
              <a:rPr b="0" lang="it-IT" sz="20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13" name="Object 3"/>
          <p:cNvGraphicFramePr/>
          <p:nvPr/>
        </p:nvGraphicFramePr>
        <p:xfrm>
          <a:off x="7659360" y="1059120"/>
          <a:ext cx="2152440" cy="14475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1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659360" y="1059120"/>
                    <a:ext cx="2152440" cy="1447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15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CC22061-F847-4813-B7EB-3800B4A43022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673560" y="810720"/>
            <a:ext cx="750060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Bytecode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1070640" y="1822680"/>
            <a:ext cx="8064000" cy="258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Istruzioni compilate, portate al livello più basso possibile prima di diventare dipendenti dalla macchina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Creare il bytecode è circa l’80% del lavoro di compilazione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Il restante 20% è ottenuto a run-time dalla JVM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18" name="Object 3"/>
          <p:cNvGraphicFramePr/>
          <p:nvPr/>
        </p:nvGraphicFramePr>
        <p:xfrm>
          <a:off x="7738560" y="637560"/>
          <a:ext cx="2063160" cy="12981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1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738560" y="637560"/>
                    <a:ext cx="2063160" cy="1298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20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41AE5E7-64D4-4683-BA4D-B107770F9FDD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387440" y="691200"/>
            <a:ext cx="7500600" cy="56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Percorso di un bytecode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522" name="" descr=""/>
          <p:cNvPicPr/>
          <p:nvPr/>
        </p:nvPicPr>
        <p:blipFill>
          <a:blip r:embed="rId1"/>
          <a:stretch/>
        </p:blipFill>
        <p:spPr>
          <a:xfrm>
            <a:off x="1139400" y="1346040"/>
            <a:ext cx="8107560" cy="342864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  <p:sp>
        <p:nvSpPr>
          <p:cNvPr id="523" name="CustomShape 2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649659B-D8BC-49A1-9C81-4CF18A51E15C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911520" y="1287360"/>
            <a:ext cx="8568000" cy="11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900000" indent="-898560" algn="ctr">
              <a:lnSpc>
                <a:spcPct val="85000"/>
              </a:lnSpc>
            </a:pPr>
            <a:r>
              <a:rPr b="1" lang="it-IT" sz="4000" spc="-1" strike="noStrike">
                <a:solidFill>
                  <a:srgbClr val="003366"/>
                </a:solidFill>
                <a:latin typeface="Times New Roman"/>
              </a:rPr>
              <a:t>2 – </a:t>
            </a:r>
            <a:r>
              <a:rPr b="0" lang="it-IT" sz="5000" spc="-1" strike="noStrike">
                <a:solidFill>
                  <a:srgbClr val="003366"/>
                </a:solidFill>
                <a:latin typeface="Times New Roman"/>
              </a:rPr>
              <a:t>Software</a:t>
            </a:r>
            <a:endParaRPr b="0" lang="it-IT" sz="5000" spc="-1" strike="noStrike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525" name="" descr=""/>
          <p:cNvPicPr/>
          <p:nvPr/>
        </p:nvPicPr>
        <p:blipFill>
          <a:blip r:embed="rId1"/>
          <a:stretch/>
        </p:blipFill>
        <p:spPr>
          <a:xfrm>
            <a:off x="3214800" y="2597400"/>
            <a:ext cx="3095280" cy="2322000"/>
          </a:xfrm>
          <a:prstGeom prst="rect">
            <a:avLst/>
          </a:prstGeom>
          <a:ln>
            <a:noFill/>
          </a:ln>
        </p:spPr>
      </p:pic>
      <p:sp>
        <p:nvSpPr>
          <p:cNvPr id="526" name="CustomShape 2"/>
          <p:cNvSpPr/>
          <p:nvPr/>
        </p:nvSpPr>
        <p:spPr>
          <a:xfrm>
            <a:off x="7125840" y="5259240"/>
            <a:ext cx="21016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1627120-0408-4DB2-A60A-69AABB1F9AC3}" type="slidenum">
              <a:rPr b="0" lang="en-US" sz="1400" spc="-1" strike="noStrike">
                <a:solidFill>
                  <a:srgbClr val="800000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1071000" y="632160"/>
            <a:ext cx="730440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en-US" sz="3600" spc="-1" strike="noStrike">
                <a:solidFill>
                  <a:srgbClr val="003366"/>
                </a:solidFill>
                <a:latin typeface="Times New Roman"/>
              </a:rPr>
              <a:t>Java Software Development Kit</a:t>
            </a:r>
            <a:r>
              <a:rPr b="0" lang="en-US" sz="44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44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840240" y="1121760"/>
            <a:ext cx="7822080" cy="201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899"/>
              </a:spcBef>
            </a:pPr>
            <a:r>
              <a:rPr b="0" lang="it-IT" sz="3600" spc="-1" strike="noStrike">
                <a:solidFill>
                  <a:srgbClr val="002060"/>
                </a:solidFill>
                <a:latin typeface="Times New Roman"/>
              </a:rPr>
              <a:t>Le API della piattaforma Java:</a:t>
            </a:r>
            <a:endParaRPr b="0" lang="it-IT" sz="36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2060"/>
                </a:solidFill>
                <a:latin typeface="Times New Roman"/>
              </a:rPr>
              <a:t>1. Java 2 Platform, Standard Edition (J2SE)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 lvl="1" marL="911160" indent="-339840">
              <a:lnSpc>
                <a:spcPct val="100000"/>
              </a:lnSpc>
              <a:spcBef>
                <a:spcPts val="598"/>
              </a:spcBef>
              <a:buClr>
                <a:srgbClr val="003366"/>
              </a:buClr>
              <a:buSzPct val="55000"/>
              <a:buFont typeface="Times New Roman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Core Java Platform riservato alle applicazioni in esecuzioni su workstations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2060"/>
                </a:solidFill>
                <a:latin typeface="Times New Roman"/>
              </a:rPr>
              <a:t>2. Java 2 Platform, Enterprise Edition (J2EE)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 lvl="1" marL="911160" indent="-339840">
              <a:lnSpc>
                <a:spcPct val="100000"/>
              </a:lnSpc>
              <a:spcBef>
                <a:spcPts val="598"/>
              </a:spcBef>
              <a:buClr>
                <a:srgbClr val="003366"/>
              </a:buClr>
              <a:buSzPct val="55000"/>
              <a:buFont typeface="Times New Roman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Ad approccio component-based riservato allo sviluppo di applicazioni enterprise distribuite su più livelli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en-US" sz="2400" spc="-1" strike="noStrike">
                <a:solidFill>
                  <a:srgbClr val="002060"/>
                </a:solidFill>
                <a:latin typeface="Times New Roman"/>
              </a:rPr>
              <a:t>3. Java 2 Platform, Micro Edition (J2ME)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 lvl="1" marL="911160" indent="-339840">
              <a:lnSpc>
                <a:spcPct val="100000"/>
              </a:lnSpc>
              <a:spcBef>
                <a:spcPts val="598"/>
              </a:spcBef>
              <a:buClr>
                <a:srgbClr val="003366"/>
              </a:buClr>
              <a:buSzPct val="55000"/>
              <a:buFont typeface="Times New Roman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Riservato a applicazioni stand-alone su piccoli dispositivi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29" name="Object 3"/>
          <p:cNvGraphicFramePr/>
          <p:nvPr/>
        </p:nvGraphicFramePr>
        <p:xfrm>
          <a:off x="7857360" y="945000"/>
          <a:ext cx="2222280" cy="13071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3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857360" y="945000"/>
                    <a:ext cx="2222280" cy="1307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31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61B4F7E-F083-409B-96B3-487B6C65A66D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343240" y="125640"/>
            <a:ext cx="750060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Argomenti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945000" y="1322640"/>
            <a:ext cx="8272080" cy="39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15800" indent="-415800">
              <a:lnSpc>
                <a:spcPct val="100000"/>
              </a:lnSpc>
              <a:spcBef>
                <a:spcPts val="624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500" spc="-1" strike="noStrike">
                <a:solidFill>
                  <a:srgbClr val="003366"/>
                </a:solidFill>
                <a:latin typeface="Times New Roman"/>
              </a:rPr>
              <a:t>1- Caratteristiche del  Linguaggio Java</a:t>
            </a:r>
            <a:endParaRPr b="0" lang="it-IT" sz="2500" spc="-1" strike="noStrike">
              <a:solidFill>
                <a:srgbClr val="003366"/>
              </a:solidFill>
              <a:latin typeface="Arial"/>
            </a:endParaRPr>
          </a:p>
          <a:p>
            <a:pPr marL="415800" indent="-415800">
              <a:lnSpc>
                <a:spcPct val="100000"/>
              </a:lnSpc>
              <a:spcBef>
                <a:spcPts val="624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500" spc="-1" strike="noStrike">
                <a:solidFill>
                  <a:srgbClr val="003366"/>
                </a:solidFill>
                <a:latin typeface="Times New Roman"/>
              </a:rPr>
              <a:t>2 - Software </a:t>
            </a:r>
            <a:endParaRPr b="0" lang="it-IT" sz="2500" spc="-1" strike="noStrike">
              <a:solidFill>
                <a:srgbClr val="003366"/>
              </a:solidFill>
              <a:latin typeface="Arial"/>
            </a:endParaRPr>
          </a:p>
          <a:p>
            <a:pPr marL="415800" indent="-415800">
              <a:lnSpc>
                <a:spcPct val="100000"/>
              </a:lnSpc>
              <a:spcBef>
                <a:spcPts val="624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500" spc="-1" strike="noStrike">
                <a:solidFill>
                  <a:srgbClr val="003366"/>
                </a:solidFill>
                <a:latin typeface="Times New Roman"/>
              </a:rPr>
              <a:t>3 - Sintassi</a:t>
            </a:r>
            <a:endParaRPr b="0" lang="it-IT" sz="2500" spc="-1" strike="noStrike">
              <a:solidFill>
                <a:srgbClr val="003366"/>
              </a:solidFill>
              <a:latin typeface="Arial"/>
            </a:endParaRPr>
          </a:p>
          <a:p>
            <a:pPr marL="415800" indent="-415800">
              <a:lnSpc>
                <a:spcPct val="100000"/>
              </a:lnSpc>
              <a:spcBef>
                <a:spcPts val="624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500" spc="-1" strike="noStrike">
                <a:solidFill>
                  <a:srgbClr val="003366"/>
                </a:solidFill>
                <a:latin typeface="Times New Roman"/>
              </a:rPr>
              <a:t>4 - Modificatori</a:t>
            </a:r>
            <a:endParaRPr b="0" lang="it-IT" sz="2500" spc="-1" strike="noStrike">
              <a:solidFill>
                <a:srgbClr val="003366"/>
              </a:solidFill>
              <a:latin typeface="Arial"/>
            </a:endParaRPr>
          </a:p>
          <a:p>
            <a:pPr marL="415800" indent="-415800">
              <a:lnSpc>
                <a:spcPct val="100000"/>
              </a:lnSpc>
              <a:spcBef>
                <a:spcPts val="624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500" spc="-1" strike="noStrike">
                <a:solidFill>
                  <a:srgbClr val="003366"/>
                </a:solidFill>
                <a:latin typeface="Times New Roman"/>
              </a:rPr>
              <a:t>5 - Eccezioni</a:t>
            </a:r>
            <a:endParaRPr b="0" lang="it-IT" sz="25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415" name="Object 3"/>
          <p:cNvGraphicFramePr/>
          <p:nvPr/>
        </p:nvGraphicFramePr>
        <p:xfrm>
          <a:off x="6396120" y="1405440"/>
          <a:ext cx="1937160" cy="17244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1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396120" y="1405440"/>
                    <a:ext cx="1937160" cy="1724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17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C1633FC-75DB-4564-B691-C860D1D53D81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2579400" y="691560"/>
            <a:ext cx="750024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La piattaforma java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533" name="" descr=""/>
          <p:cNvPicPr/>
          <p:nvPr/>
        </p:nvPicPr>
        <p:blipFill>
          <a:blip r:embed="rId1"/>
          <a:stretch/>
        </p:blipFill>
        <p:spPr>
          <a:xfrm>
            <a:off x="1546920" y="1108800"/>
            <a:ext cx="7013880" cy="3906360"/>
          </a:xfrm>
          <a:prstGeom prst="rect">
            <a:avLst/>
          </a:prstGeom>
          <a:ln>
            <a:noFill/>
          </a:ln>
        </p:spPr>
      </p:pic>
      <p:sp>
        <p:nvSpPr>
          <p:cNvPr id="534" name="CustomShape 2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535F8CA-453D-44F1-AFCA-33AEBB7C22F9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516240" y="870120"/>
            <a:ext cx="750060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package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866160" y="1684800"/>
            <a:ext cx="9072000" cy="351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74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000" spc="-1" strike="noStrike">
                <a:solidFill>
                  <a:srgbClr val="003366"/>
                </a:solidFill>
                <a:latin typeface="Times New Roman"/>
              </a:rPr>
              <a:t>Un </a:t>
            </a:r>
            <a:r>
              <a:rPr b="1" i="1" lang="it-IT" sz="3000" spc="-1" strike="noStrike">
                <a:solidFill>
                  <a:srgbClr val="002060"/>
                </a:solidFill>
                <a:latin typeface="Times New Roman"/>
              </a:rPr>
              <a:t>package</a:t>
            </a:r>
            <a:r>
              <a:rPr b="0" i="1" lang="it-IT" sz="3000" spc="-1" strike="noStrike">
                <a:solidFill>
                  <a:srgbClr val="003366"/>
                </a:solidFill>
                <a:latin typeface="Times New Roman"/>
              </a:rPr>
              <a:t> è</a:t>
            </a:r>
            <a:r>
              <a:rPr b="0" lang="it-IT" sz="3000" spc="-1" strike="noStrike">
                <a:solidFill>
                  <a:srgbClr val="003366"/>
                </a:solidFill>
                <a:latin typeface="Times New Roman"/>
              </a:rPr>
              <a:t> una raccolta di classi ed interfacce che gestiscono una particolare materia. </a:t>
            </a: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748"/>
              </a:spcBef>
            </a:pP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74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000" spc="-1" strike="noStrike">
                <a:solidFill>
                  <a:srgbClr val="003366"/>
                </a:solidFill>
                <a:latin typeface="Times New Roman"/>
              </a:rPr>
              <a:t>Il JDK contiene un certo numero di package racchiuse in un file compresso di estensione </a:t>
            </a:r>
            <a:r>
              <a:rPr b="1" i="1" lang="it-IT" sz="3000" spc="-1" strike="noStrike">
                <a:solidFill>
                  <a:srgbClr val="002060"/>
                </a:solidFill>
                <a:latin typeface="Times New Roman"/>
              </a:rPr>
              <a:t>jar</a:t>
            </a: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748"/>
              </a:spcBef>
            </a:pP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74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000" spc="-1" strike="noStrike">
                <a:solidFill>
                  <a:srgbClr val="003366"/>
                </a:solidFill>
                <a:latin typeface="Times New Roman"/>
              </a:rPr>
              <a:t>Ogni file di estensione jar corrisponde ad una determinata libreria che gestisce un determinato progetto</a:t>
            </a: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748"/>
              </a:spcBef>
            </a:pP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748"/>
              </a:spcBef>
            </a:pP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748"/>
              </a:spcBef>
            </a:pPr>
            <a:endParaRPr b="0" lang="it-IT" sz="3000" spc="-1" strike="noStrike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8214120" y="572040"/>
            <a:ext cx="1545480" cy="1227240"/>
          </a:xfrm>
          <a:prstGeom prst="rect">
            <a:avLst/>
          </a:prstGeom>
          <a:ln>
            <a:noFill/>
          </a:ln>
        </p:spPr>
      </p:pic>
      <p:sp>
        <p:nvSpPr>
          <p:cNvPr id="538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FD856F9-DE3B-406F-889A-4E07BF0D2A86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2579400" y="632160"/>
            <a:ext cx="6189480" cy="48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400" spc="-1" strike="noStrike">
                <a:solidFill>
                  <a:srgbClr val="003366"/>
                </a:solidFill>
                <a:latin typeface="Times New Roman"/>
              </a:rPr>
              <a:t>JDK</a:t>
            </a:r>
            <a:endParaRPr b="0" lang="it-IT" sz="44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944640" y="1062720"/>
            <a:ext cx="9324000" cy="161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1280" indent="-339840"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Arial"/>
              </a:rPr>
              <a:t>Java Development Kit (JDK)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  <a:p>
            <a:pPr lvl="1" marL="911160" indent="-339840">
              <a:lnSpc>
                <a:spcPct val="100000"/>
              </a:lnSpc>
              <a:buClr>
                <a:srgbClr val="002060"/>
              </a:buClr>
              <a:buSzPct val="55000"/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WenQuanYi Micro Hei"/>
              </a:rPr>
              <a:t>E’ un insieme di tools Java tools per lo sviluppo dei programmi Java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  <a:p>
            <a:pPr lvl="1" marL="911160" indent="-339840">
              <a:lnSpc>
                <a:spcPct val="100000"/>
              </a:lnSpc>
              <a:buClr>
                <a:srgbClr val="002060"/>
              </a:buClr>
              <a:buSzPct val="55000"/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WenQuanYi Micro Hei"/>
              </a:rPr>
              <a:t>Consiste di Java API, Java Compiler, and JVM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  <a:p>
            <a:pPr marL="341280" indent="-339840"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Arial"/>
              </a:rPr>
              <a:t>Java Application Programming Interface (API)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  <a:p>
            <a:pPr lvl="1" marL="911160" indent="-339840">
              <a:lnSpc>
                <a:spcPct val="100000"/>
              </a:lnSpc>
              <a:buClr>
                <a:srgbClr val="002060"/>
              </a:buClr>
              <a:buSzPct val="55000"/>
              <a:buFont typeface="Arial"/>
              <a:buChar char="•"/>
            </a:pPr>
            <a:r>
              <a:rPr b="0" lang="en-US" sz="2000" spc="-1" strike="noStrike">
                <a:solidFill>
                  <a:srgbClr val="002060"/>
                </a:solidFill>
                <a:latin typeface="Arial"/>
                <a:ea typeface="WenQuanYi Micro Hei"/>
              </a:rPr>
              <a:t>E’ codice precompilato organizzato in packages di argomenti </a:t>
            </a:r>
            <a:r>
              <a:rPr b="0" lang="en-US" sz="2000" spc="-1" strike="noStrike">
                <a:solidFill>
                  <a:srgbClr val="003366"/>
                </a:solidFill>
                <a:latin typeface="Arial"/>
                <a:ea typeface="WenQuanYi Micro Hei"/>
              </a:rPr>
              <a:t>simili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</p:txBody>
      </p:sp>
      <p:grpSp>
        <p:nvGrpSpPr>
          <p:cNvPr id="541" name="Group 3"/>
          <p:cNvGrpSpPr/>
          <p:nvPr/>
        </p:nvGrpSpPr>
        <p:grpSpPr>
          <a:xfrm>
            <a:off x="4378320" y="2835000"/>
            <a:ext cx="5542200" cy="2518560"/>
            <a:chOff x="4378320" y="2835000"/>
            <a:chExt cx="5542200" cy="2518560"/>
          </a:xfrm>
        </p:grpSpPr>
        <p:sp>
          <p:nvSpPr>
            <p:cNvPr id="542" name="CustomShape 4"/>
            <p:cNvSpPr/>
            <p:nvPr/>
          </p:nvSpPr>
          <p:spPr>
            <a:xfrm>
              <a:off x="4378320" y="2835000"/>
              <a:ext cx="5542200" cy="2518560"/>
            </a:xfrm>
            <a:prstGeom prst="rect">
              <a:avLst/>
            </a:prstGeom>
            <a:solidFill>
              <a:srgbClr val="00ccff"/>
            </a:solidFill>
            <a:ln w="2556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5"/>
            <p:cNvSpPr/>
            <p:nvPr/>
          </p:nvSpPr>
          <p:spPr>
            <a:xfrm>
              <a:off x="4786200" y="3307680"/>
              <a:ext cx="4889160" cy="1888560"/>
            </a:xfrm>
            <a:prstGeom prst="rect">
              <a:avLst/>
            </a:prstGeom>
            <a:solidFill>
              <a:srgbClr val="ffcc00"/>
            </a:solidFill>
            <a:ln w="936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44" name="Group 6"/>
            <p:cNvGrpSpPr/>
            <p:nvPr/>
          </p:nvGrpSpPr>
          <p:grpSpPr>
            <a:xfrm>
              <a:off x="5111640" y="3780000"/>
              <a:ext cx="4401000" cy="1258560"/>
              <a:chOff x="5111640" y="3780000"/>
              <a:chExt cx="4401000" cy="1258560"/>
            </a:xfrm>
          </p:grpSpPr>
          <p:sp>
            <p:nvSpPr>
              <p:cNvPr id="545" name="CustomShape 7"/>
              <p:cNvSpPr/>
              <p:nvPr/>
            </p:nvSpPr>
            <p:spPr>
              <a:xfrm>
                <a:off x="5111640" y="3780000"/>
                <a:ext cx="4401000" cy="3070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CustomShape 8"/>
              <p:cNvSpPr/>
              <p:nvPr/>
            </p:nvSpPr>
            <p:spPr>
              <a:xfrm>
                <a:off x="5111640" y="4190760"/>
                <a:ext cx="4401000" cy="43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CustomShape 9"/>
              <p:cNvSpPr/>
              <p:nvPr/>
            </p:nvSpPr>
            <p:spPr>
              <a:xfrm>
                <a:off x="5111640" y="4731480"/>
                <a:ext cx="4401000" cy="3070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CustomShape 10"/>
              <p:cNvSpPr/>
              <p:nvPr/>
            </p:nvSpPr>
            <p:spPr>
              <a:xfrm>
                <a:off x="5111640" y="4190760"/>
                <a:ext cx="4401000" cy="435600"/>
              </a:xfrm>
              <a:prstGeom prst="rect">
                <a:avLst/>
              </a:prstGeom>
              <a:solidFill>
                <a:srgbClr val="339933">
                  <a:alpha val="24000"/>
                </a:srgbClr>
              </a:solidFill>
              <a:ln w="50760">
                <a:solidFill>
                  <a:srgbClr val="79b47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/>
              <a:p>
                <a:pPr algn="ctr">
                  <a:lnSpc>
                    <a:spcPct val="100000"/>
                  </a:lnSpc>
                </a:pPr>
                <a:endParaRPr b="0" lang="it-IT" sz="1800" spc="-1" strike="noStrike">
                  <a:solidFill>
                    <a:srgbClr val="003366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1" lang="en-US" sz="2200" spc="-1" strike="noStrike">
                    <a:solidFill>
                      <a:srgbClr val="003366"/>
                    </a:solidFill>
                    <a:latin typeface="Arial"/>
                  </a:rPr>
                  <a:t>Java Virtual Machine</a:t>
                </a:r>
                <a:endParaRPr b="0" lang="it-IT" sz="2200" spc="-1" strike="noStrike">
                  <a:solidFill>
                    <a:srgbClr val="003366"/>
                  </a:solidFill>
                  <a:latin typeface="Arial"/>
                </a:endParaRPr>
              </a:p>
            </p:txBody>
          </p:sp>
          <p:sp>
            <p:nvSpPr>
              <p:cNvPr id="549" name="CustomShape 11"/>
              <p:cNvSpPr/>
              <p:nvPr/>
            </p:nvSpPr>
            <p:spPr>
              <a:xfrm>
                <a:off x="5111640" y="4190760"/>
                <a:ext cx="3337200" cy="192600"/>
              </a:xfrm>
              <a:prstGeom prst="rect">
                <a:avLst/>
              </a:prstGeom>
              <a:solidFill>
                <a:srgbClr val="339933">
                  <a:alpha val="24000"/>
                </a:srgbClr>
              </a:solidFill>
              <a:ln w="50760">
                <a:solidFill>
                  <a:srgbClr val="79b47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/>
              <a:p>
                <a:pPr algn="ctr">
                  <a:lnSpc>
                    <a:spcPct val="100000"/>
                  </a:lnSpc>
                </a:pPr>
                <a:r>
                  <a:rPr b="1" lang="en-US" sz="2200" spc="-1" strike="noStrike">
                    <a:solidFill>
                      <a:srgbClr val="003366"/>
                    </a:solidFill>
                    <a:latin typeface="Arial"/>
                  </a:rPr>
                  <a:t>Java API</a:t>
                </a:r>
                <a:endParaRPr b="0" lang="it-IT" sz="2200" spc="-1" strike="noStrike">
                  <a:solidFill>
                    <a:srgbClr val="003366"/>
                  </a:solidFill>
                  <a:latin typeface="Arial"/>
                </a:endParaRPr>
              </a:p>
            </p:txBody>
          </p:sp>
          <p:sp>
            <p:nvSpPr>
              <p:cNvPr id="550" name="CustomShape 12"/>
              <p:cNvSpPr/>
              <p:nvPr/>
            </p:nvSpPr>
            <p:spPr>
              <a:xfrm>
                <a:off x="5111640" y="3780000"/>
                <a:ext cx="4401000" cy="296640"/>
              </a:xfrm>
              <a:prstGeom prst="rect">
                <a:avLst/>
              </a:prstGeom>
              <a:solidFill>
                <a:srgbClr val="ff0000">
                  <a:alpha val="24000"/>
                </a:srgbClr>
              </a:solidFill>
              <a:ln w="50760">
                <a:solidFill>
                  <a:srgbClr val="e8969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/>
              <a:p>
                <a:pPr algn="ctr">
                  <a:lnSpc>
                    <a:spcPct val="100000"/>
                  </a:lnSpc>
                </a:pPr>
                <a:r>
                  <a:rPr b="1" lang="en-US" sz="2200" spc="-1" strike="noStrike">
                    <a:solidFill>
                      <a:srgbClr val="003366"/>
                    </a:solidFill>
                    <a:latin typeface="Arial"/>
                  </a:rPr>
                  <a:t>MyProgram.java</a:t>
                </a:r>
                <a:endParaRPr b="0" lang="it-IT" sz="2200" spc="-1" strike="noStrike">
                  <a:solidFill>
                    <a:srgbClr val="003366"/>
                  </a:solidFill>
                  <a:latin typeface="Arial"/>
                </a:endParaRPr>
              </a:p>
            </p:txBody>
          </p:sp>
          <p:sp>
            <p:nvSpPr>
              <p:cNvPr id="551" name="CustomShape 13"/>
              <p:cNvSpPr/>
              <p:nvPr/>
            </p:nvSpPr>
            <p:spPr>
              <a:xfrm>
                <a:off x="5111640" y="4731480"/>
                <a:ext cx="4401000" cy="296640"/>
              </a:xfrm>
              <a:prstGeom prst="rect">
                <a:avLst/>
              </a:prstGeom>
              <a:solidFill>
                <a:srgbClr val="3366ff">
                  <a:alpha val="24000"/>
                </a:srgbClr>
              </a:solidFill>
              <a:ln w="50760">
                <a:solidFill>
                  <a:srgbClr val="97a1e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6800" bIns="46800" anchor="ctr"/>
              <a:p>
                <a:pPr algn="ctr">
                  <a:lnSpc>
                    <a:spcPct val="100000"/>
                  </a:lnSpc>
                </a:pPr>
                <a:r>
                  <a:rPr b="1" lang="en-US" sz="2200" spc="-1" strike="noStrike">
                    <a:solidFill>
                      <a:srgbClr val="003366"/>
                    </a:solidFill>
                    <a:latin typeface="Arial"/>
                  </a:rPr>
                  <a:t>Hardware - Based Platform</a:t>
                </a:r>
                <a:endParaRPr b="0" lang="it-IT" sz="2200" spc="-1" strike="noStrike">
                  <a:solidFill>
                    <a:srgbClr val="003366"/>
                  </a:solidFill>
                  <a:latin typeface="Arial"/>
                </a:endParaRPr>
              </a:p>
            </p:txBody>
          </p:sp>
        </p:grpSp>
        <p:sp>
          <p:nvSpPr>
            <p:cNvPr id="552" name="CustomShape 14"/>
            <p:cNvSpPr/>
            <p:nvPr/>
          </p:nvSpPr>
          <p:spPr>
            <a:xfrm>
              <a:off x="4458600" y="2887200"/>
              <a:ext cx="97668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lnSpc>
                  <a:spcPct val="100000"/>
                </a:lnSpc>
                <a:spcBef>
                  <a:spcPts val="1500"/>
                </a:spcBef>
              </a:pPr>
              <a:r>
                <a:rPr b="1" lang="en-US" sz="2400" spc="-1" strike="noStrike">
                  <a:solidFill>
                    <a:srgbClr val="003366"/>
                  </a:solidFill>
                  <a:latin typeface="Arial"/>
                </a:rPr>
                <a:t>JDK</a:t>
              </a:r>
              <a:endParaRPr b="0" lang="it-IT" sz="2400" spc="-1" strike="noStrike">
                <a:solidFill>
                  <a:srgbClr val="003366"/>
                </a:solidFill>
                <a:latin typeface="Arial"/>
              </a:endParaRPr>
            </a:p>
          </p:txBody>
        </p:sp>
        <p:sp>
          <p:nvSpPr>
            <p:cNvPr id="553" name="CustomShape 15"/>
            <p:cNvSpPr/>
            <p:nvPr/>
          </p:nvSpPr>
          <p:spPr>
            <a:xfrm>
              <a:off x="4866480" y="3359880"/>
              <a:ext cx="105876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lnSpc>
                  <a:spcPct val="100000"/>
                </a:lnSpc>
                <a:spcBef>
                  <a:spcPts val="1500"/>
                </a:spcBef>
              </a:pPr>
              <a:r>
                <a:rPr b="1" lang="en-US" sz="2400" spc="-1" strike="noStrike">
                  <a:solidFill>
                    <a:srgbClr val="003366"/>
                  </a:solidFill>
                  <a:latin typeface="Arial"/>
                </a:rPr>
                <a:t>JRE</a:t>
              </a:r>
              <a:endParaRPr b="0" lang="it-IT" sz="2400" spc="-1" strike="noStrike">
                <a:solidFill>
                  <a:srgbClr val="003366"/>
                </a:solidFill>
                <a:latin typeface="Arial"/>
              </a:endParaRPr>
            </a:p>
          </p:txBody>
        </p:sp>
      </p:grpSp>
      <p:sp>
        <p:nvSpPr>
          <p:cNvPr id="554" name="CustomShape 16"/>
          <p:cNvSpPr/>
          <p:nvPr/>
        </p:nvSpPr>
        <p:spPr>
          <a:xfrm>
            <a:off x="944640" y="3231000"/>
            <a:ext cx="3308040" cy="177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/>
            <a:r>
              <a:rPr b="1" lang="en-US" sz="2000" spc="-1" strike="noStrike">
                <a:solidFill>
                  <a:srgbClr val="002060"/>
                </a:solidFill>
                <a:latin typeface="Arial"/>
              </a:rPr>
              <a:t>Java Virtual Machine (JVM)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  <a:p>
            <a:pPr/>
            <a:r>
              <a:rPr b="0" lang="en-US" sz="2000" spc="-1" strike="noStrike">
                <a:solidFill>
                  <a:srgbClr val="003366"/>
                </a:solidFill>
                <a:latin typeface="Arial"/>
              </a:rPr>
              <a:t>E’ il contenitore dove gira il bytecode Java compilato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  <a:p>
            <a:pPr>
              <a:spcBef>
                <a:spcPts val="1247"/>
              </a:spcBef>
            </a:pP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55" name="CustomShape 17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601E881-0886-4409-90FC-AAE6DBE290A0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69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72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dur="indefinite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75" dur="500"/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dur="indefinite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78" dur="500"/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80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83" dur="500"/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dur="indefinite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86" dur="500"/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1071000" y="691560"/>
            <a:ext cx="750060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Esempi file jar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1018080" y="1322640"/>
            <a:ext cx="8466840" cy="39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1" lang="it-IT" sz="3200" spc="-1" strike="noStrike">
                <a:solidFill>
                  <a:srgbClr val="ff3300"/>
                </a:solidFill>
                <a:latin typeface="Times New Roman"/>
              </a:rPr>
              <a:t>rt.jar</a:t>
            </a: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 (libreria base di java)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1" lang="it-IT" sz="3200" spc="-1" strike="noStrike">
                <a:solidFill>
                  <a:srgbClr val="ff3300"/>
                </a:solidFill>
                <a:latin typeface="Times New Roman"/>
              </a:rPr>
              <a:t>catalina.jar</a:t>
            </a: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 (libreria tomcat)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1" lang="it-IT" sz="3200" spc="-1" strike="noStrike">
                <a:solidFill>
                  <a:srgbClr val="ff3300"/>
                </a:solidFill>
                <a:latin typeface="Times New Roman"/>
              </a:rPr>
              <a:t>RXTXcomm.jar</a:t>
            </a: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  (libreria di gestione porte seriali e parallele)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58" name="Object 3"/>
          <p:cNvGraphicFramePr/>
          <p:nvPr/>
        </p:nvGraphicFramePr>
        <p:xfrm>
          <a:off x="7733160" y="930240"/>
          <a:ext cx="1723680" cy="13701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5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733160" y="930240"/>
                    <a:ext cx="1723680" cy="1370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60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C622F2F-85ED-401D-8E8E-34BFF73F6820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2022840" y="632160"/>
            <a:ext cx="6667560" cy="41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Alcune librerie (rt.jar)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62" name="Table 2"/>
          <p:cNvGraphicFramePr/>
          <p:nvPr/>
        </p:nvGraphicFramePr>
        <p:xfrm>
          <a:off x="945000" y="1179720"/>
          <a:ext cx="8982000" cy="3749760"/>
        </p:xfrm>
        <a:graphic>
          <a:graphicData uri="http://schemas.openxmlformats.org/drawingml/2006/table">
            <a:tbl>
              <a:tblPr/>
              <a:tblGrid>
                <a:gridCol w="1667880"/>
                <a:gridCol w="7314120"/>
              </a:tblGrid>
              <a:tr h="685800">
                <a:tc>
                  <a:txBody>
                    <a:bodyPr lIns="90000" rIns="90000" tIns="65160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2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java.applet </a:t>
                      </a:r>
                      <a:endParaRPr b="0" lang="it-IT" sz="22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516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2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Package che tratta gli applet, cioè piccole applicazioni che girano "incastrate" nella pagina Web. </a:t>
                      </a:r>
                      <a:endParaRPr b="0" lang="it-IT" sz="22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73080">
                <a:tc>
                  <a:txBody>
                    <a:bodyPr lIns="90000" rIns="90000" tIns="65160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2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java.awt</a:t>
                      </a:r>
                      <a:endParaRPr b="0" lang="it-IT" sz="22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51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2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Abstract Window Toolkit. Si tratta di un package che tratta tutti gli oggetti grafici che possiamo trovare in una finestra, come bottoni, pannelli, menù, ecc. </a:t>
                      </a:r>
                      <a:endParaRPr b="0" lang="it-IT" sz="22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8520">
                <a:tc>
                  <a:txBody>
                    <a:bodyPr lIns="90000" rIns="90000" tIns="65160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2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java.rmi</a:t>
                      </a:r>
                      <a:endParaRPr b="0" lang="it-IT" sz="22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51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2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Package per la gestione degli oggetti distribuiti scritti in java. </a:t>
                      </a:r>
                      <a:endParaRPr b="0" lang="it-IT" sz="22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47640">
                <a:tc>
                  <a:txBody>
                    <a:bodyPr lIns="90000" rIns="90000" tIns="65160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2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java.lang</a:t>
                      </a:r>
                      <a:endParaRPr b="0" lang="it-IT" sz="22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51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2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Package che tratta la gestione di tutti gli elementi del linguaggio java come interi, stringhe, ecc. </a:t>
                      </a:r>
                      <a:endParaRPr b="0" lang="it-IT" sz="22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2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Particolare importanza va alla classe </a:t>
                      </a:r>
                      <a:r>
                        <a:rPr b="1" i="1" lang="it-IT" sz="22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java.lang.Object</a:t>
                      </a:r>
                      <a:r>
                        <a:rPr b="0" i="1" lang="it-IT" sz="22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it-IT" sz="22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che è la classe origine di tutte le altri, insomma la radice dell'albero di tutte le classi.</a:t>
                      </a:r>
                      <a:endParaRPr b="0" lang="it-IT" sz="22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3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9CC863F-D925-43B8-9A83-0D33514FC055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1706040" y="632160"/>
            <a:ext cx="6667920" cy="41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Alcune librerie (rt.jar)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65" name="Table 2"/>
          <p:cNvGraphicFramePr/>
          <p:nvPr/>
        </p:nvGraphicFramePr>
        <p:xfrm>
          <a:off x="945000" y="1106280"/>
          <a:ext cx="8982000" cy="4284000"/>
        </p:xfrm>
        <a:graphic>
          <a:graphicData uri="http://schemas.openxmlformats.org/drawingml/2006/table">
            <a:tbl>
              <a:tblPr/>
              <a:tblGrid>
                <a:gridCol w="2313720"/>
                <a:gridCol w="6668280"/>
              </a:tblGrid>
              <a:tr h="848160"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8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java.io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8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Package che tratta la gestione di input/output dei files. 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8160"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8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java.net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8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Package che tratta la gestione della rete. Ci si trovano oggetti come Socket e URL. 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2400"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8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java.util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8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Package per le operazioni di utilità. 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48160"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8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java.security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8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Package per la gestione della sicurezza in Java.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2400"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8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java.sql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8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Package per la gestione dei database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2400"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1" i="1" lang="it-IT" sz="28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java.text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70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8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Package per il trattamento dei testi</a:t>
                      </a:r>
                      <a:endParaRPr b="0" lang="it-IT" sz="28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6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37D7134-F24F-4E94-97C7-3098CC55CD9D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276120" y="810720"/>
            <a:ext cx="750060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Tool di sviluppo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1018440" y="1764000"/>
            <a:ext cx="9140040" cy="31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3200" spc="-1" strike="noStrike">
                <a:solidFill>
                  <a:srgbClr val="ff3300"/>
                </a:solidFill>
                <a:latin typeface="Times New Roman"/>
              </a:rPr>
              <a:t>javac </a:t>
            </a: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compilatore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3200" spc="-1" strike="noStrike">
                <a:solidFill>
                  <a:srgbClr val="ff3300"/>
                </a:solidFill>
                <a:latin typeface="Times New Roman"/>
              </a:rPr>
              <a:t>java </a:t>
            </a: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interprete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3200" spc="-1" strike="noStrike">
                <a:solidFill>
                  <a:srgbClr val="ff3300"/>
                </a:solidFill>
                <a:latin typeface="Times New Roman"/>
              </a:rPr>
              <a:t>appletviewer </a:t>
            </a: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visualizzatore di applet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3200" spc="-1" strike="noStrike">
                <a:solidFill>
                  <a:srgbClr val="ff3300"/>
                </a:solidFill>
                <a:latin typeface="Times New Roman"/>
              </a:rPr>
              <a:t>javadoc.exe</a:t>
            </a:r>
            <a:r>
              <a:rPr b="0" i="1" lang="it-IT" sz="3200" spc="-1" strike="noStrike">
                <a:solidFill>
                  <a:srgbClr val="003366"/>
                </a:solidFill>
                <a:latin typeface="Times New Roman"/>
              </a:rPr>
              <a:t>. </a:t>
            </a: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Permette di generare documentazione dei programmi java in formato html estraendo tutto ciò che si trova commentato tra i simboli /** ..... */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69" name="Object 3"/>
          <p:cNvGraphicFramePr/>
          <p:nvPr/>
        </p:nvGraphicFramePr>
        <p:xfrm>
          <a:off x="7511040" y="930240"/>
          <a:ext cx="2042280" cy="8337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7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511040" y="930240"/>
                    <a:ext cx="2042280" cy="8337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71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7B9AE53C-205E-47DB-8426-BDB1ED3A4DA9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673560" y="870120"/>
            <a:ext cx="7500600" cy="50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CLASSPATH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435600" y="1764000"/>
            <a:ext cx="9286920" cy="357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598"/>
              </a:spcBef>
            </a:pPr>
            <a:r>
              <a:rPr b="0" i="1" lang="it-IT" sz="2400" spc="-1" strike="noStrike">
                <a:solidFill>
                  <a:srgbClr val="003366"/>
                </a:solidFill>
                <a:latin typeface="Times New Roman"/>
              </a:rPr>
              <a:t>E’ la variabile di ambiente che contiene gli identificativi di tutte le directory a partire dalle quali la JVM cerca le classi che le occorrono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</a:pPr>
            <a:r>
              <a:rPr b="0" lang="it-IT" sz="2400" spc="-1" strike="noStrike">
                <a:solidFill>
                  <a:srgbClr val="003366"/>
                </a:solidFill>
                <a:latin typeface="Times New Roman"/>
              </a:rPr>
              <a:t>Esempio per ambiente Windows: 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 lvl="1" marL="177480" indent="5040">
              <a:lnSpc>
                <a:spcPct val="90000"/>
              </a:lnSpc>
              <a:spcBef>
                <a:spcPts val="598"/>
              </a:spcBef>
            </a:pPr>
            <a:r>
              <a:rPr b="0" lang="it-IT" sz="2400" spc="-1" strike="noStrike">
                <a:solidFill>
                  <a:srgbClr val="ff3300"/>
                </a:solidFill>
                <a:latin typeface="Times New Roman"/>
                <a:ea typeface="WenQuanYi Micro Hei"/>
              </a:rPr>
              <a:t>set classpath=.;c:\unpathdelleclassi\mieclassi.jar;c:\ilpathdialtreclassi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</a:pPr>
            <a:r>
              <a:rPr b="0" lang="it-IT" sz="2400" spc="-1" strike="noStrike">
                <a:solidFill>
                  <a:srgbClr val="003366"/>
                </a:solidFill>
                <a:latin typeface="Times New Roman"/>
              </a:rPr>
              <a:t>Esempio per ambiente Unix: 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</a:pPr>
            <a:r>
              <a:rPr b="0" lang="it-IT" sz="2400" spc="-1" strike="noStrike">
                <a:solidFill>
                  <a:srgbClr val="ff3300"/>
                </a:solidFill>
                <a:latin typeface="Times New Roman"/>
              </a:rPr>
              <a:t>export classpath=.:usr/local/unpathdelleclassi/mieclassi.zip:usr/local/ilpathdialtreclassi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74" name="Object 3"/>
          <p:cNvGraphicFramePr/>
          <p:nvPr/>
        </p:nvGraphicFramePr>
        <p:xfrm>
          <a:off x="7250040" y="810720"/>
          <a:ext cx="2184120" cy="9579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7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250040" y="810720"/>
                    <a:ext cx="2184120" cy="957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76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345A396D-008E-4A0C-9780-5C24F04FA360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911160" y="1287720"/>
            <a:ext cx="8568000" cy="11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900000" indent="-898560" algn="ctr">
              <a:lnSpc>
                <a:spcPct val="85000"/>
              </a:lnSpc>
            </a:pPr>
            <a:r>
              <a:rPr b="1" lang="it-IT" sz="4000" spc="-1" strike="noStrike">
                <a:solidFill>
                  <a:srgbClr val="003366"/>
                </a:solidFill>
                <a:latin typeface="Times New Roman"/>
              </a:rPr>
              <a:t>3 – </a:t>
            </a:r>
            <a:r>
              <a:rPr b="0" lang="it-IT" sz="5000" spc="-1" strike="noStrike">
                <a:solidFill>
                  <a:srgbClr val="003366"/>
                </a:solidFill>
                <a:latin typeface="Times New Roman"/>
              </a:rPr>
              <a:t>Sintassi</a:t>
            </a:r>
            <a:endParaRPr b="0" lang="it-IT" sz="50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78" name="Object 2"/>
          <p:cNvGraphicFramePr/>
          <p:nvPr/>
        </p:nvGraphicFramePr>
        <p:xfrm>
          <a:off x="3293280" y="2835000"/>
          <a:ext cx="3255120" cy="17258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7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293280" y="2835000"/>
                    <a:ext cx="3255120" cy="17258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80" name="CustomShape 3"/>
          <p:cNvSpPr/>
          <p:nvPr/>
        </p:nvSpPr>
        <p:spPr>
          <a:xfrm>
            <a:off x="7125840" y="5259240"/>
            <a:ext cx="21016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7E27D5F6-31BE-4BA1-965A-A894CE2986DA}" type="slidenum">
              <a:rPr b="0" lang="en-US" sz="1400" spc="-1" strike="noStrike">
                <a:solidFill>
                  <a:srgbClr val="800000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832680" y="691560"/>
            <a:ext cx="750060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Sintassi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866160" y="1168200"/>
            <a:ext cx="9059760" cy="39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Alfabeto, tipi di dati, variabili, operatori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lvl="1" marL="520560">
              <a:lnSpc>
                <a:spcPct val="80000"/>
              </a:lnSpc>
              <a:spcBef>
                <a:spcPts val="598"/>
              </a:spcBef>
            </a:pPr>
            <a:r>
              <a:rPr b="0" i="1" lang="it-IT" sz="20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L'alfabeto utilizzato da Java è l'UNICODE, un'estensione a 16 bit del codice ASCII che permette la visualizzazione di un'ampia gamma di simboli utilizzati in tutto il mondo. (ftp.unicode.org )</a:t>
            </a:r>
            <a:r>
              <a:rPr b="0" lang="it-IT" sz="24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 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Istruzioni condizionali e cicli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lvl="1" marL="520560">
              <a:lnSpc>
                <a:spcPct val="80000"/>
              </a:lnSpc>
              <a:spcBef>
                <a:spcPts val="499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Le </a:t>
            </a:r>
            <a:r>
              <a:rPr b="0" i="1" lang="it-IT" sz="20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istruzioni condizionali </a:t>
            </a:r>
            <a:r>
              <a:rPr b="0" lang="it-IT" sz="20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consentono di regolare il flusso di esecuzione del programma secondo le necessità, ramificandolo in base al risultato di un confronto sul valore di una variabile o di un'espressione. 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Array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lvl="1" marL="520560">
              <a:lnSpc>
                <a:spcPct val="80000"/>
              </a:lnSpc>
              <a:spcBef>
                <a:spcPts val="598"/>
              </a:spcBef>
            </a:pPr>
            <a:r>
              <a:rPr b="0" i="1" lang="it-IT" sz="20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Un array è una collezione di oggetti istanze della classe Object.</a:t>
            </a:r>
            <a:r>
              <a:rPr b="0" lang="it-IT" sz="24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 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Classi ed oggetti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lvl="1" marL="520560">
              <a:lnSpc>
                <a:spcPct val="80000"/>
              </a:lnSpc>
              <a:spcBef>
                <a:spcPts val="697"/>
              </a:spcBef>
            </a:pPr>
            <a:r>
              <a:rPr b="0" i="1" lang="it-IT" sz="20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I due concetti che fanno capo alla OOP sono Classe (modello) e Oggetto che è l’istanza della Classe. In pratica nella teoria degli insiemi la Classe rappresenta l’insieme e l’Oggetto un elemento dell’insieme</a:t>
            </a:r>
            <a:r>
              <a:rPr b="0" i="1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.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83" name="Object 3"/>
          <p:cNvGraphicFramePr/>
          <p:nvPr/>
        </p:nvGraphicFramePr>
        <p:xfrm>
          <a:off x="6786360" y="214920"/>
          <a:ext cx="1204200" cy="7743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8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786360" y="214920"/>
                    <a:ext cx="1204200" cy="7743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85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23FB62A-1BFA-40D9-B1CF-D765FD04AAC9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2680" y="1823040"/>
            <a:ext cx="8568000" cy="11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900000" indent="-898560">
              <a:lnSpc>
                <a:spcPct val="85000"/>
              </a:lnSpc>
            </a:pPr>
            <a:r>
              <a:rPr b="1" lang="it-IT" sz="4000" spc="-1" strike="noStrike">
                <a:solidFill>
                  <a:srgbClr val="003366"/>
                </a:solidFill>
                <a:latin typeface="Times New Roman"/>
              </a:rPr>
              <a:t>1 – </a:t>
            </a:r>
            <a:r>
              <a:rPr b="0" lang="it-IT" sz="4600" spc="-1" strike="noStrike">
                <a:solidFill>
                  <a:srgbClr val="003366"/>
                </a:solidFill>
                <a:latin typeface="Times New Roman"/>
              </a:rPr>
              <a:t>Caratteristiche del  Linguaggio Java</a:t>
            </a:r>
            <a:endParaRPr b="0" lang="it-IT" sz="4600" spc="-1" strike="noStrike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4007160" y="3311280"/>
            <a:ext cx="1078200" cy="1368720"/>
          </a:xfrm>
          <a:prstGeom prst="rect">
            <a:avLst/>
          </a:prstGeom>
          <a:ln>
            <a:noFill/>
          </a:ln>
        </p:spPr>
      </p:pic>
      <p:sp>
        <p:nvSpPr>
          <p:cNvPr id="420" name="CustomShape 2"/>
          <p:cNvSpPr/>
          <p:nvPr/>
        </p:nvSpPr>
        <p:spPr>
          <a:xfrm>
            <a:off x="7125480" y="5259240"/>
            <a:ext cx="210204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5B5BABF-896E-4E03-AB34-E5BAA11E4011}" type="slidenum">
              <a:rPr b="0" lang="en-US" sz="1400" spc="-1" strike="noStrike">
                <a:solidFill>
                  <a:srgbClr val="800000"/>
                </a:solidFill>
                <a:latin typeface="Arial"/>
              </a:rPr>
              <a:t>&lt;numero&gt;</a:t>
            </a:fld>
            <a:endParaRPr b="0" lang="it-IT" sz="14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832680" y="691560"/>
            <a:ext cx="750060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3600" spc="-1" strike="noStrike">
                <a:solidFill>
                  <a:srgbClr val="003366"/>
                </a:solidFill>
                <a:latin typeface="Times New Roman"/>
              </a:rPr>
              <a:t>Alfabeto</a:t>
            </a:r>
            <a:endParaRPr b="0" lang="it-IT" sz="36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673560" y="1524960"/>
            <a:ext cx="9059760" cy="359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20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i="1" lang="it-IT" sz="2800" spc="-1" strike="noStrike">
                <a:solidFill>
                  <a:srgbClr val="ff3300"/>
                </a:solidFill>
                <a:latin typeface="Times New Roman"/>
              </a:rPr>
              <a:t>Istruzioni</a:t>
            </a:r>
            <a:r>
              <a:rPr b="0" i="1" lang="it-IT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che rappresentano le singole operazioni Java.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i="1" lang="it-IT" sz="2800" spc="-1" strike="noStrike">
                <a:solidFill>
                  <a:srgbClr val="ff3300"/>
                </a:solidFill>
                <a:latin typeface="Times New Roman"/>
              </a:rPr>
              <a:t>Commenti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 // ; /* xxx */ ; /** xxx */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i="1" lang="it-IT" sz="2800" spc="-1" strike="noStrike">
                <a:solidFill>
                  <a:srgbClr val="ff3300"/>
                </a:solidFill>
                <a:latin typeface="Times New Roman"/>
              </a:rPr>
              <a:t>Identificatori</a:t>
            </a:r>
            <a:r>
              <a:rPr b="0" i="1" lang="it-IT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che sono i nomi che identificano le classi, i metodi o le variabili.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i="1" lang="it-IT" sz="2800" spc="-1" strike="noStrike">
                <a:solidFill>
                  <a:srgbClr val="ff3300"/>
                </a:solidFill>
                <a:latin typeface="Times New Roman"/>
              </a:rPr>
              <a:t>Costanti</a:t>
            </a:r>
            <a:r>
              <a:rPr b="0" i="1" lang="it-IT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sono valori considerati in sé, a cui non viene assegnato un nome.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i="1" lang="it-IT" sz="2800" spc="-1" strike="noStrike">
                <a:solidFill>
                  <a:srgbClr val="ff3300"/>
                </a:solidFill>
                <a:latin typeface="Times New Roman"/>
              </a:rPr>
              <a:t>Espressioni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 che  sono sequenze di variabili e operatori utilizzati per eseguire determinate operazioni restituendo un risultato. </a:t>
            </a:r>
            <a:r>
              <a:rPr b="0" lang="it-IT" sz="20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20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588" name="Object 3"/>
          <p:cNvGraphicFramePr/>
          <p:nvPr/>
        </p:nvGraphicFramePr>
        <p:xfrm>
          <a:off x="8692200" y="865800"/>
          <a:ext cx="1125360" cy="7232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8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692200" y="865800"/>
                    <a:ext cx="1125360" cy="723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90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AD3EBD4-5592-469E-8FAC-724825E212FA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1308600" y="691560"/>
            <a:ext cx="750096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Tipi di dati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357120" y="1167840"/>
            <a:ext cx="9072000" cy="37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2800" spc="-1" strike="noStrike">
                <a:solidFill>
                  <a:srgbClr val="ff3300"/>
                </a:solidFill>
                <a:latin typeface="Times New Roman"/>
              </a:rPr>
              <a:t>Primitivi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lvl="1" marL="520560" indent="14400">
              <a:lnSpc>
                <a:spcPct val="80000"/>
              </a:lnSpc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E’ questo un modo di rappresentare la memoria molto semplice che coinvolge al massimo 64 bit. Il valore è direttamente scritto nella posizione di memoria e non si hanno successivi puntatori ad altre posizioni di memoria.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lvl="1" marL="520560" indent="14400">
              <a:lnSpc>
                <a:spcPct val="80000"/>
              </a:lnSpc>
            </a:pP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i="1" lang="it-IT" sz="2800" spc="-1" strike="noStrike">
                <a:solidFill>
                  <a:srgbClr val="ff3300"/>
                </a:solidFill>
                <a:latin typeface="Times New Roman"/>
              </a:rPr>
              <a:t>Oggetti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lvl="1" marL="520560" indent="14400">
              <a:lnSpc>
                <a:spcPct val="80000"/>
              </a:lnSpc>
              <a:spcBef>
                <a:spcPts val="598"/>
              </a:spcBef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E’ questo un modo molto più complesso di rappresentare la memoria, dovendo rappresentare tutto un “mondo” in cui convivono metodi e variabili. </a:t>
            </a:r>
            <a:r>
              <a:rPr b="0" lang="it-IT" sz="24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 !</a:t>
            </a: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598"/>
              </a:spcBef>
            </a:pPr>
            <a:endParaRPr b="0" lang="it-IT" sz="24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0" y="1056600"/>
            <a:ext cx="2030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4"/>
          <p:cNvSpPr/>
          <p:nvPr/>
        </p:nvSpPr>
        <p:spPr>
          <a:xfrm>
            <a:off x="0" y="4308840"/>
            <a:ext cx="20304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5" name="" descr=""/>
          <p:cNvPicPr/>
          <p:nvPr/>
        </p:nvPicPr>
        <p:blipFill>
          <a:blip r:embed="rId1"/>
          <a:stretch/>
        </p:blipFill>
        <p:spPr>
          <a:xfrm>
            <a:off x="8771040" y="632160"/>
            <a:ext cx="1004400" cy="1065960"/>
          </a:xfrm>
          <a:prstGeom prst="rect">
            <a:avLst/>
          </a:prstGeom>
          <a:ln>
            <a:noFill/>
          </a:ln>
        </p:spPr>
      </p:pic>
      <p:sp>
        <p:nvSpPr>
          <p:cNvPr id="596" name="CustomShape 5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72AC4D45-5FD1-4F22-B25E-A01808C54ADE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1627560" y="691200"/>
            <a:ext cx="6749640" cy="4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Tipi primitivi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516240" y="1226880"/>
            <a:ext cx="9218520" cy="37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60280" indent="-26028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Sono fissi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Una "istanza" di tipo primitivo è generata da una costante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Si agisce su di essi con gli operatori 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Una variabile "contiene" un tipo primitivo (il concetto tradizionale di variabile)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</p:txBody>
      </p:sp>
      <p:grpSp>
        <p:nvGrpSpPr>
          <p:cNvPr id="599" name="Group 3"/>
          <p:cNvGrpSpPr/>
          <p:nvPr/>
        </p:nvGrpSpPr>
        <p:grpSpPr>
          <a:xfrm>
            <a:off x="8294760" y="811080"/>
            <a:ext cx="1506240" cy="1047240"/>
            <a:chOff x="8294760" y="811080"/>
            <a:chExt cx="1506240" cy="1047240"/>
          </a:xfrm>
        </p:grpSpPr>
        <p:sp>
          <p:nvSpPr>
            <p:cNvPr id="600" name="CustomShape 4"/>
            <p:cNvSpPr/>
            <p:nvPr/>
          </p:nvSpPr>
          <p:spPr>
            <a:xfrm>
              <a:off x="8797680" y="1792800"/>
              <a:ext cx="160560" cy="65520"/>
            </a:xfrm>
            <a:custGeom>
              <a:avLst/>
              <a:gdLst/>
              <a:ahLst/>
              <a:rect l="l" t="t" r="r" b="b"/>
              <a:pathLst>
                <a:path w="276" h="168">
                  <a:moveTo>
                    <a:pt x="156" y="0"/>
                  </a:moveTo>
                  <a:lnTo>
                    <a:pt x="120" y="0"/>
                  </a:lnTo>
                  <a:lnTo>
                    <a:pt x="84" y="0"/>
                  </a:lnTo>
                  <a:lnTo>
                    <a:pt x="48" y="0"/>
                  </a:lnTo>
                  <a:lnTo>
                    <a:pt x="24" y="36"/>
                  </a:lnTo>
                  <a:lnTo>
                    <a:pt x="0" y="72"/>
                  </a:lnTo>
                  <a:lnTo>
                    <a:pt x="0" y="108"/>
                  </a:lnTo>
                  <a:lnTo>
                    <a:pt x="24" y="144"/>
                  </a:lnTo>
                  <a:lnTo>
                    <a:pt x="60" y="156"/>
                  </a:lnTo>
                  <a:lnTo>
                    <a:pt x="96" y="168"/>
                  </a:lnTo>
                  <a:lnTo>
                    <a:pt x="132" y="168"/>
                  </a:lnTo>
                  <a:lnTo>
                    <a:pt x="168" y="156"/>
                  </a:lnTo>
                  <a:lnTo>
                    <a:pt x="204" y="144"/>
                  </a:lnTo>
                  <a:lnTo>
                    <a:pt x="240" y="132"/>
                  </a:lnTo>
                  <a:lnTo>
                    <a:pt x="276" y="120"/>
                  </a:lnTo>
                </a:path>
              </a:pathLst>
            </a:custGeom>
            <a:solidFill>
              <a:srgbClr val="8fd0d7"/>
            </a:solidFill>
            <a:ln w="12600">
              <a:solidFill>
                <a:srgbClr val="0033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5"/>
            <p:cNvSpPr/>
            <p:nvPr/>
          </p:nvSpPr>
          <p:spPr>
            <a:xfrm>
              <a:off x="8476920" y="852840"/>
              <a:ext cx="507960" cy="816480"/>
            </a:xfrm>
            <a:custGeom>
              <a:avLst/>
              <a:gdLst/>
              <a:ahLst/>
              <a:rect l="l" t="t" r="r" b="b"/>
              <a:pathLst>
                <a:path w="861" h="2065">
                  <a:moveTo>
                    <a:pt x="454" y="611"/>
                  </a:moveTo>
                  <a:lnTo>
                    <a:pt x="464" y="603"/>
                  </a:lnTo>
                  <a:lnTo>
                    <a:pt x="484" y="596"/>
                  </a:lnTo>
                  <a:lnTo>
                    <a:pt x="507" y="600"/>
                  </a:lnTo>
                  <a:lnTo>
                    <a:pt x="533" y="605"/>
                  </a:lnTo>
                  <a:lnTo>
                    <a:pt x="556" y="605"/>
                  </a:lnTo>
                  <a:lnTo>
                    <a:pt x="565" y="604"/>
                  </a:lnTo>
                  <a:lnTo>
                    <a:pt x="577" y="592"/>
                  </a:lnTo>
                  <a:lnTo>
                    <a:pt x="580" y="581"/>
                  </a:lnTo>
                  <a:lnTo>
                    <a:pt x="580" y="566"/>
                  </a:lnTo>
                  <a:lnTo>
                    <a:pt x="579" y="553"/>
                  </a:lnTo>
                  <a:lnTo>
                    <a:pt x="576" y="545"/>
                  </a:lnTo>
                  <a:lnTo>
                    <a:pt x="572" y="536"/>
                  </a:lnTo>
                  <a:lnTo>
                    <a:pt x="572" y="524"/>
                  </a:lnTo>
                  <a:lnTo>
                    <a:pt x="583" y="516"/>
                  </a:lnTo>
                  <a:lnTo>
                    <a:pt x="579" y="499"/>
                  </a:lnTo>
                  <a:lnTo>
                    <a:pt x="568" y="492"/>
                  </a:lnTo>
                  <a:lnTo>
                    <a:pt x="584" y="482"/>
                  </a:lnTo>
                  <a:lnTo>
                    <a:pt x="580" y="467"/>
                  </a:lnTo>
                  <a:lnTo>
                    <a:pt x="577" y="456"/>
                  </a:lnTo>
                  <a:lnTo>
                    <a:pt x="574" y="441"/>
                  </a:lnTo>
                  <a:lnTo>
                    <a:pt x="580" y="432"/>
                  </a:lnTo>
                  <a:lnTo>
                    <a:pt x="602" y="427"/>
                  </a:lnTo>
                  <a:lnTo>
                    <a:pt x="623" y="423"/>
                  </a:lnTo>
                  <a:lnTo>
                    <a:pt x="640" y="411"/>
                  </a:lnTo>
                  <a:lnTo>
                    <a:pt x="640" y="396"/>
                  </a:lnTo>
                  <a:lnTo>
                    <a:pt x="630" y="384"/>
                  </a:lnTo>
                  <a:lnTo>
                    <a:pt x="612" y="367"/>
                  </a:lnTo>
                  <a:lnTo>
                    <a:pt x="587" y="345"/>
                  </a:lnTo>
                  <a:lnTo>
                    <a:pt x="550" y="312"/>
                  </a:lnTo>
                  <a:lnTo>
                    <a:pt x="534" y="285"/>
                  </a:lnTo>
                  <a:lnTo>
                    <a:pt x="543" y="269"/>
                  </a:lnTo>
                  <a:lnTo>
                    <a:pt x="550" y="252"/>
                  </a:lnTo>
                  <a:lnTo>
                    <a:pt x="543" y="235"/>
                  </a:lnTo>
                  <a:lnTo>
                    <a:pt x="531" y="216"/>
                  </a:lnTo>
                  <a:lnTo>
                    <a:pt x="526" y="196"/>
                  </a:lnTo>
                  <a:lnTo>
                    <a:pt x="511" y="168"/>
                  </a:lnTo>
                  <a:lnTo>
                    <a:pt x="494" y="147"/>
                  </a:lnTo>
                  <a:lnTo>
                    <a:pt x="478" y="133"/>
                  </a:lnTo>
                  <a:lnTo>
                    <a:pt x="499" y="102"/>
                  </a:lnTo>
                  <a:lnTo>
                    <a:pt x="499" y="71"/>
                  </a:lnTo>
                  <a:lnTo>
                    <a:pt x="494" y="38"/>
                  </a:lnTo>
                  <a:lnTo>
                    <a:pt x="483" y="19"/>
                  </a:lnTo>
                  <a:lnTo>
                    <a:pt x="460" y="7"/>
                  </a:lnTo>
                  <a:lnTo>
                    <a:pt x="431" y="4"/>
                  </a:lnTo>
                  <a:lnTo>
                    <a:pt x="400" y="1"/>
                  </a:lnTo>
                  <a:lnTo>
                    <a:pt x="338" y="0"/>
                  </a:lnTo>
                  <a:lnTo>
                    <a:pt x="278" y="7"/>
                  </a:lnTo>
                  <a:lnTo>
                    <a:pt x="210" y="21"/>
                  </a:lnTo>
                  <a:lnTo>
                    <a:pt x="145" y="41"/>
                  </a:lnTo>
                  <a:lnTo>
                    <a:pt x="103" y="61"/>
                  </a:lnTo>
                  <a:lnTo>
                    <a:pt x="71" y="79"/>
                  </a:lnTo>
                  <a:lnTo>
                    <a:pt x="40" y="121"/>
                  </a:lnTo>
                  <a:lnTo>
                    <a:pt x="11" y="180"/>
                  </a:lnTo>
                  <a:lnTo>
                    <a:pt x="4" y="242"/>
                  </a:lnTo>
                  <a:lnTo>
                    <a:pt x="0" y="305"/>
                  </a:lnTo>
                  <a:lnTo>
                    <a:pt x="11" y="378"/>
                  </a:lnTo>
                  <a:lnTo>
                    <a:pt x="27" y="412"/>
                  </a:lnTo>
                  <a:lnTo>
                    <a:pt x="46" y="442"/>
                  </a:lnTo>
                  <a:lnTo>
                    <a:pt x="75" y="490"/>
                  </a:lnTo>
                  <a:lnTo>
                    <a:pt x="107" y="527"/>
                  </a:lnTo>
                  <a:lnTo>
                    <a:pt x="132" y="576"/>
                  </a:lnTo>
                  <a:lnTo>
                    <a:pt x="146" y="634"/>
                  </a:lnTo>
                  <a:lnTo>
                    <a:pt x="148" y="681"/>
                  </a:lnTo>
                  <a:lnTo>
                    <a:pt x="137" y="737"/>
                  </a:lnTo>
                  <a:lnTo>
                    <a:pt x="120" y="771"/>
                  </a:lnTo>
                  <a:lnTo>
                    <a:pt x="53" y="880"/>
                  </a:lnTo>
                  <a:lnTo>
                    <a:pt x="27" y="932"/>
                  </a:lnTo>
                  <a:lnTo>
                    <a:pt x="5" y="1000"/>
                  </a:lnTo>
                  <a:lnTo>
                    <a:pt x="2" y="1058"/>
                  </a:lnTo>
                  <a:lnTo>
                    <a:pt x="5" y="1114"/>
                  </a:lnTo>
                  <a:lnTo>
                    <a:pt x="10" y="1181"/>
                  </a:lnTo>
                  <a:lnTo>
                    <a:pt x="41" y="1431"/>
                  </a:lnTo>
                  <a:lnTo>
                    <a:pt x="101" y="1658"/>
                  </a:lnTo>
                  <a:lnTo>
                    <a:pt x="173" y="1933"/>
                  </a:lnTo>
                  <a:lnTo>
                    <a:pt x="221" y="2065"/>
                  </a:lnTo>
                  <a:lnTo>
                    <a:pt x="861" y="2065"/>
                  </a:lnTo>
                  <a:lnTo>
                    <a:pt x="843" y="1802"/>
                  </a:lnTo>
                  <a:lnTo>
                    <a:pt x="783" y="1563"/>
                  </a:lnTo>
                  <a:lnTo>
                    <a:pt x="764" y="1460"/>
                  </a:lnTo>
                  <a:lnTo>
                    <a:pt x="735" y="1353"/>
                  </a:lnTo>
                  <a:lnTo>
                    <a:pt x="697" y="1263"/>
                  </a:lnTo>
                  <a:lnTo>
                    <a:pt x="640" y="1150"/>
                  </a:lnTo>
                  <a:lnTo>
                    <a:pt x="591" y="1062"/>
                  </a:lnTo>
                  <a:lnTo>
                    <a:pt x="547" y="991"/>
                  </a:lnTo>
                  <a:lnTo>
                    <a:pt x="504" y="927"/>
                  </a:lnTo>
                  <a:lnTo>
                    <a:pt x="498" y="894"/>
                  </a:lnTo>
                  <a:lnTo>
                    <a:pt x="483" y="870"/>
                  </a:lnTo>
                  <a:lnTo>
                    <a:pt x="466" y="863"/>
                  </a:lnTo>
                  <a:lnTo>
                    <a:pt x="442" y="815"/>
                  </a:lnTo>
                  <a:lnTo>
                    <a:pt x="436" y="785"/>
                  </a:lnTo>
                  <a:lnTo>
                    <a:pt x="441" y="755"/>
                  </a:lnTo>
                  <a:lnTo>
                    <a:pt x="453" y="730"/>
                  </a:lnTo>
                  <a:lnTo>
                    <a:pt x="459" y="704"/>
                  </a:lnTo>
                  <a:lnTo>
                    <a:pt x="456" y="683"/>
                  </a:lnTo>
                  <a:lnTo>
                    <a:pt x="446" y="656"/>
                  </a:lnTo>
                  <a:lnTo>
                    <a:pt x="444" y="637"/>
                  </a:lnTo>
                  <a:lnTo>
                    <a:pt x="447" y="621"/>
                  </a:lnTo>
                  <a:lnTo>
                    <a:pt x="454" y="611"/>
                  </a:lnTo>
                </a:path>
              </a:pathLst>
            </a:custGeom>
            <a:solidFill>
              <a:srgbClr val="ffc0c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6"/>
            <p:cNvSpPr/>
            <p:nvPr/>
          </p:nvSpPr>
          <p:spPr>
            <a:xfrm>
              <a:off x="8536320" y="1506600"/>
              <a:ext cx="476280" cy="172080"/>
            </a:xfrm>
            <a:custGeom>
              <a:avLst/>
              <a:gdLst/>
              <a:ahLst/>
              <a:rect l="l" t="t" r="r" b="b"/>
              <a:pathLst>
                <a:path w="808" h="437">
                  <a:moveTo>
                    <a:pt x="12" y="144"/>
                  </a:moveTo>
                  <a:lnTo>
                    <a:pt x="84" y="84"/>
                  </a:lnTo>
                  <a:lnTo>
                    <a:pt x="185" y="30"/>
                  </a:lnTo>
                  <a:lnTo>
                    <a:pt x="305" y="0"/>
                  </a:lnTo>
                  <a:lnTo>
                    <a:pt x="413" y="0"/>
                  </a:lnTo>
                  <a:lnTo>
                    <a:pt x="497" y="0"/>
                  </a:lnTo>
                  <a:lnTo>
                    <a:pt x="610" y="12"/>
                  </a:lnTo>
                  <a:lnTo>
                    <a:pt x="706" y="30"/>
                  </a:lnTo>
                  <a:lnTo>
                    <a:pt x="784" y="84"/>
                  </a:lnTo>
                  <a:lnTo>
                    <a:pt x="778" y="120"/>
                  </a:lnTo>
                  <a:lnTo>
                    <a:pt x="771" y="150"/>
                  </a:lnTo>
                  <a:lnTo>
                    <a:pt x="766" y="180"/>
                  </a:lnTo>
                  <a:lnTo>
                    <a:pt x="796" y="198"/>
                  </a:lnTo>
                  <a:lnTo>
                    <a:pt x="808" y="228"/>
                  </a:lnTo>
                  <a:lnTo>
                    <a:pt x="808" y="264"/>
                  </a:lnTo>
                  <a:lnTo>
                    <a:pt x="792" y="302"/>
                  </a:lnTo>
                  <a:lnTo>
                    <a:pt x="772" y="341"/>
                  </a:lnTo>
                  <a:lnTo>
                    <a:pt x="790" y="383"/>
                  </a:lnTo>
                  <a:lnTo>
                    <a:pt x="784" y="407"/>
                  </a:lnTo>
                  <a:lnTo>
                    <a:pt x="790" y="437"/>
                  </a:lnTo>
                  <a:lnTo>
                    <a:pt x="72" y="437"/>
                  </a:lnTo>
                  <a:lnTo>
                    <a:pt x="53" y="419"/>
                  </a:lnTo>
                  <a:lnTo>
                    <a:pt x="36" y="389"/>
                  </a:lnTo>
                  <a:lnTo>
                    <a:pt x="48" y="353"/>
                  </a:lnTo>
                  <a:lnTo>
                    <a:pt x="54" y="329"/>
                  </a:lnTo>
                  <a:lnTo>
                    <a:pt x="30" y="305"/>
                  </a:lnTo>
                  <a:lnTo>
                    <a:pt x="6" y="270"/>
                  </a:lnTo>
                  <a:lnTo>
                    <a:pt x="0" y="237"/>
                  </a:lnTo>
                  <a:lnTo>
                    <a:pt x="3" y="207"/>
                  </a:lnTo>
                  <a:lnTo>
                    <a:pt x="8" y="177"/>
                  </a:lnTo>
                  <a:lnTo>
                    <a:pt x="12" y="144"/>
                  </a:lnTo>
                </a:path>
              </a:pathLst>
            </a:custGeom>
            <a:solidFill>
              <a:srgbClr val="0646c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7"/>
            <p:cNvSpPr/>
            <p:nvPr/>
          </p:nvSpPr>
          <p:spPr>
            <a:xfrm>
              <a:off x="8567640" y="1611720"/>
              <a:ext cx="154080" cy="27720"/>
            </a:xfrm>
            <a:custGeom>
              <a:avLst/>
              <a:gdLst/>
              <a:ahLst/>
              <a:rect l="l" t="t" r="r" b="b"/>
              <a:pathLst>
                <a:path w="263" h="71">
                  <a:moveTo>
                    <a:pt x="0" y="71"/>
                  </a:moveTo>
                  <a:lnTo>
                    <a:pt x="96" y="23"/>
                  </a:lnTo>
                  <a:lnTo>
                    <a:pt x="227" y="0"/>
                  </a:lnTo>
                  <a:lnTo>
                    <a:pt x="263" y="6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8"/>
            <p:cNvSpPr/>
            <p:nvPr/>
          </p:nvSpPr>
          <p:spPr>
            <a:xfrm>
              <a:off x="8753400" y="1546200"/>
              <a:ext cx="236520" cy="29880"/>
            </a:xfrm>
            <a:custGeom>
              <a:avLst/>
              <a:gdLst/>
              <a:ahLst/>
              <a:rect l="l" t="t" r="r" b="b"/>
              <a:pathLst>
                <a:path w="401" h="78">
                  <a:moveTo>
                    <a:pt x="401" y="78"/>
                  </a:moveTo>
                  <a:lnTo>
                    <a:pt x="329" y="48"/>
                  </a:lnTo>
                  <a:lnTo>
                    <a:pt x="234" y="18"/>
                  </a:lnTo>
                  <a:lnTo>
                    <a:pt x="120" y="6"/>
                  </a:lnTo>
                  <a:lnTo>
                    <a:pt x="48" y="0"/>
                  </a:lnTo>
                  <a:lnTo>
                    <a:pt x="0" y="6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05" name="Group 9"/>
            <p:cNvGrpSpPr/>
            <p:nvPr/>
          </p:nvGrpSpPr>
          <p:grpSpPr>
            <a:xfrm>
              <a:off x="8750160" y="1634040"/>
              <a:ext cx="411120" cy="223200"/>
              <a:chOff x="8750160" y="1634040"/>
              <a:chExt cx="411120" cy="223200"/>
            </a:xfrm>
          </p:grpSpPr>
          <p:sp>
            <p:nvSpPr>
              <p:cNvPr id="606" name="CustomShape 10"/>
              <p:cNvSpPr/>
              <p:nvPr/>
            </p:nvSpPr>
            <p:spPr>
              <a:xfrm>
                <a:off x="8750160" y="1634040"/>
                <a:ext cx="411120" cy="223200"/>
              </a:xfrm>
              <a:custGeom>
                <a:avLst/>
                <a:gdLst/>
                <a:ahLst/>
                <a:rect l="l" t="t" r="r" b="b"/>
                <a:pathLst>
                  <a:path w="699" h="568">
                    <a:moveTo>
                      <a:pt x="0" y="0"/>
                    </a:moveTo>
                    <a:lnTo>
                      <a:pt x="0" y="248"/>
                    </a:lnTo>
                    <a:lnTo>
                      <a:pt x="18" y="255"/>
                    </a:lnTo>
                    <a:lnTo>
                      <a:pt x="49" y="272"/>
                    </a:lnTo>
                    <a:lnTo>
                      <a:pt x="75" y="289"/>
                    </a:lnTo>
                    <a:lnTo>
                      <a:pt x="111" y="311"/>
                    </a:lnTo>
                    <a:lnTo>
                      <a:pt x="155" y="343"/>
                    </a:lnTo>
                    <a:lnTo>
                      <a:pt x="182" y="366"/>
                    </a:lnTo>
                    <a:lnTo>
                      <a:pt x="206" y="392"/>
                    </a:lnTo>
                    <a:lnTo>
                      <a:pt x="220" y="412"/>
                    </a:lnTo>
                    <a:lnTo>
                      <a:pt x="233" y="432"/>
                    </a:lnTo>
                    <a:lnTo>
                      <a:pt x="245" y="447"/>
                    </a:lnTo>
                    <a:lnTo>
                      <a:pt x="287" y="476"/>
                    </a:lnTo>
                    <a:lnTo>
                      <a:pt x="346" y="509"/>
                    </a:lnTo>
                    <a:lnTo>
                      <a:pt x="381" y="528"/>
                    </a:lnTo>
                    <a:lnTo>
                      <a:pt x="406" y="546"/>
                    </a:lnTo>
                    <a:lnTo>
                      <a:pt x="421" y="558"/>
                    </a:lnTo>
                    <a:lnTo>
                      <a:pt x="437" y="568"/>
                    </a:lnTo>
                    <a:lnTo>
                      <a:pt x="457" y="566"/>
                    </a:lnTo>
                    <a:lnTo>
                      <a:pt x="472" y="556"/>
                    </a:lnTo>
                    <a:lnTo>
                      <a:pt x="476" y="546"/>
                    </a:lnTo>
                    <a:lnTo>
                      <a:pt x="491" y="555"/>
                    </a:lnTo>
                    <a:lnTo>
                      <a:pt x="517" y="550"/>
                    </a:lnTo>
                    <a:lnTo>
                      <a:pt x="538" y="543"/>
                    </a:lnTo>
                    <a:lnTo>
                      <a:pt x="554" y="533"/>
                    </a:lnTo>
                    <a:lnTo>
                      <a:pt x="574" y="535"/>
                    </a:lnTo>
                    <a:lnTo>
                      <a:pt x="588" y="533"/>
                    </a:lnTo>
                    <a:lnTo>
                      <a:pt x="603" y="523"/>
                    </a:lnTo>
                    <a:lnTo>
                      <a:pt x="615" y="514"/>
                    </a:lnTo>
                    <a:lnTo>
                      <a:pt x="631" y="501"/>
                    </a:lnTo>
                    <a:lnTo>
                      <a:pt x="638" y="501"/>
                    </a:lnTo>
                    <a:lnTo>
                      <a:pt x="644" y="502"/>
                    </a:lnTo>
                    <a:lnTo>
                      <a:pt x="650" y="501"/>
                    </a:lnTo>
                    <a:lnTo>
                      <a:pt x="654" y="499"/>
                    </a:lnTo>
                    <a:lnTo>
                      <a:pt x="659" y="496"/>
                    </a:lnTo>
                    <a:lnTo>
                      <a:pt x="662" y="492"/>
                    </a:lnTo>
                    <a:lnTo>
                      <a:pt x="666" y="488"/>
                    </a:lnTo>
                    <a:lnTo>
                      <a:pt x="669" y="481"/>
                    </a:lnTo>
                    <a:lnTo>
                      <a:pt x="680" y="475"/>
                    </a:lnTo>
                    <a:lnTo>
                      <a:pt x="690" y="467"/>
                    </a:lnTo>
                    <a:lnTo>
                      <a:pt x="696" y="458"/>
                    </a:lnTo>
                    <a:lnTo>
                      <a:pt x="699" y="448"/>
                    </a:lnTo>
                    <a:lnTo>
                      <a:pt x="699" y="437"/>
                    </a:lnTo>
                    <a:lnTo>
                      <a:pt x="699" y="427"/>
                    </a:lnTo>
                    <a:lnTo>
                      <a:pt x="696" y="415"/>
                    </a:lnTo>
                    <a:lnTo>
                      <a:pt x="693" y="404"/>
                    </a:lnTo>
                    <a:lnTo>
                      <a:pt x="668" y="346"/>
                    </a:lnTo>
                    <a:lnTo>
                      <a:pt x="612" y="274"/>
                    </a:lnTo>
                    <a:lnTo>
                      <a:pt x="529" y="217"/>
                    </a:lnTo>
                    <a:lnTo>
                      <a:pt x="518" y="207"/>
                    </a:lnTo>
                    <a:lnTo>
                      <a:pt x="507" y="200"/>
                    </a:lnTo>
                    <a:lnTo>
                      <a:pt x="499" y="200"/>
                    </a:lnTo>
                    <a:lnTo>
                      <a:pt x="484" y="203"/>
                    </a:lnTo>
                    <a:lnTo>
                      <a:pt x="475" y="205"/>
                    </a:lnTo>
                    <a:lnTo>
                      <a:pt x="466" y="204"/>
                    </a:lnTo>
                    <a:lnTo>
                      <a:pt x="449" y="201"/>
                    </a:lnTo>
                    <a:lnTo>
                      <a:pt x="433" y="195"/>
                    </a:lnTo>
                    <a:lnTo>
                      <a:pt x="421" y="194"/>
                    </a:lnTo>
                    <a:lnTo>
                      <a:pt x="407" y="197"/>
                    </a:lnTo>
                    <a:lnTo>
                      <a:pt x="389" y="207"/>
                    </a:lnTo>
                    <a:lnTo>
                      <a:pt x="373" y="216"/>
                    </a:lnTo>
                    <a:lnTo>
                      <a:pt x="359" y="224"/>
                    </a:lnTo>
                    <a:lnTo>
                      <a:pt x="337" y="224"/>
                    </a:lnTo>
                    <a:lnTo>
                      <a:pt x="315" y="224"/>
                    </a:lnTo>
                    <a:lnTo>
                      <a:pt x="291" y="224"/>
                    </a:lnTo>
                    <a:lnTo>
                      <a:pt x="282" y="222"/>
                    </a:lnTo>
                    <a:lnTo>
                      <a:pt x="272" y="215"/>
                    </a:lnTo>
                    <a:lnTo>
                      <a:pt x="263" y="207"/>
                    </a:lnTo>
                    <a:lnTo>
                      <a:pt x="255" y="200"/>
                    </a:lnTo>
                    <a:lnTo>
                      <a:pt x="245" y="191"/>
                    </a:lnTo>
                    <a:lnTo>
                      <a:pt x="234" y="186"/>
                    </a:lnTo>
                    <a:lnTo>
                      <a:pt x="224" y="181"/>
                    </a:lnTo>
                    <a:lnTo>
                      <a:pt x="210" y="176"/>
                    </a:lnTo>
                    <a:lnTo>
                      <a:pt x="196" y="170"/>
                    </a:lnTo>
                    <a:lnTo>
                      <a:pt x="183" y="161"/>
                    </a:lnTo>
                    <a:lnTo>
                      <a:pt x="170" y="152"/>
                    </a:lnTo>
                    <a:lnTo>
                      <a:pt x="156" y="143"/>
                    </a:lnTo>
                    <a:lnTo>
                      <a:pt x="143" y="133"/>
                    </a:lnTo>
                    <a:lnTo>
                      <a:pt x="129" y="121"/>
                    </a:lnTo>
                    <a:lnTo>
                      <a:pt x="116" y="107"/>
                    </a:lnTo>
                    <a:lnTo>
                      <a:pt x="103" y="89"/>
                    </a:lnTo>
                    <a:lnTo>
                      <a:pt x="84" y="63"/>
                    </a:lnTo>
                    <a:lnTo>
                      <a:pt x="71" y="46"/>
                    </a:lnTo>
                    <a:lnTo>
                      <a:pt x="58" y="30"/>
                    </a:lnTo>
                    <a:lnTo>
                      <a:pt x="48" y="14"/>
                    </a:lnTo>
                    <a:lnTo>
                      <a:pt x="3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0c0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7" name="Group 11"/>
              <p:cNvGrpSpPr/>
              <p:nvPr/>
            </p:nvGrpSpPr>
            <p:grpSpPr>
              <a:xfrm>
                <a:off x="8984880" y="1803240"/>
                <a:ext cx="141480" cy="47160"/>
                <a:chOff x="8984880" y="1803240"/>
                <a:chExt cx="141480" cy="47160"/>
              </a:xfrm>
            </p:grpSpPr>
            <p:sp>
              <p:nvSpPr>
                <p:cNvPr id="608" name="CustomShape 12"/>
                <p:cNvSpPr/>
                <p:nvPr/>
              </p:nvSpPr>
              <p:spPr>
                <a:xfrm>
                  <a:off x="8984880" y="1830240"/>
                  <a:ext cx="54000" cy="20160"/>
                </a:xfrm>
                <a:custGeom>
                  <a:avLst/>
                  <a:gdLst/>
                  <a:ahLst/>
                  <a:rect l="l" t="t" r="r" b="b"/>
                  <a:pathLst>
                    <a:path w="95" h="55">
                      <a:moveTo>
                        <a:pt x="0" y="0"/>
                      </a:moveTo>
                      <a:lnTo>
                        <a:pt x="20" y="8"/>
                      </a:lnTo>
                      <a:lnTo>
                        <a:pt x="38" y="17"/>
                      </a:lnTo>
                      <a:lnTo>
                        <a:pt x="52" y="25"/>
                      </a:lnTo>
                      <a:lnTo>
                        <a:pt x="61" y="32"/>
                      </a:lnTo>
                      <a:lnTo>
                        <a:pt x="70" y="40"/>
                      </a:lnTo>
                      <a:lnTo>
                        <a:pt x="82" y="49"/>
                      </a:lnTo>
                      <a:lnTo>
                        <a:pt x="88" y="52"/>
                      </a:lnTo>
                      <a:lnTo>
                        <a:pt x="94" y="54"/>
                      </a:lnTo>
                      <a:lnTo>
                        <a:pt x="95" y="55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9" name="CustomShape 13"/>
                <p:cNvSpPr/>
                <p:nvPr/>
              </p:nvSpPr>
              <p:spPr>
                <a:xfrm>
                  <a:off x="9024840" y="1819800"/>
                  <a:ext cx="61200" cy="24120"/>
                </a:xfrm>
                <a:custGeom>
                  <a:avLst/>
                  <a:gdLst/>
                  <a:ahLst/>
                  <a:rect l="l" t="t" r="r" b="b"/>
                  <a:pathLst>
                    <a:path w="105" h="65">
                      <a:moveTo>
                        <a:pt x="0" y="0"/>
                      </a:moveTo>
                      <a:lnTo>
                        <a:pt x="18" y="12"/>
                      </a:lnTo>
                      <a:lnTo>
                        <a:pt x="35" y="22"/>
                      </a:lnTo>
                      <a:lnTo>
                        <a:pt x="47" y="29"/>
                      </a:lnTo>
                      <a:lnTo>
                        <a:pt x="53" y="34"/>
                      </a:lnTo>
                      <a:lnTo>
                        <a:pt x="63" y="44"/>
                      </a:lnTo>
                      <a:lnTo>
                        <a:pt x="69" y="51"/>
                      </a:lnTo>
                      <a:lnTo>
                        <a:pt x="78" y="57"/>
                      </a:lnTo>
                      <a:lnTo>
                        <a:pt x="88" y="60"/>
                      </a:lnTo>
                      <a:lnTo>
                        <a:pt x="95" y="63"/>
                      </a:lnTo>
                      <a:lnTo>
                        <a:pt x="105" y="65"/>
                      </a:lnTo>
                      <a:lnTo>
                        <a:pt x="105" y="64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0" name="CustomShape 14"/>
                <p:cNvSpPr/>
                <p:nvPr/>
              </p:nvSpPr>
              <p:spPr>
                <a:xfrm>
                  <a:off x="9059760" y="1803240"/>
                  <a:ext cx="66600" cy="27000"/>
                </a:xfrm>
                <a:custGeom>
                  <a:avLst/>
                  <a:gdLst/>
                  <a:ahLst/>
                  <a:rect l="l" t="t" r="r" b="b"/>
                  <a:pathLst>
                    <a:path w="115" h="73">
                      <a:moveTo>
                        <a:pt x="0" y="0"/>
                      </a:moveTo>
                      <a:lnTo>
                        <a:pt x="18" y="14"/>
                      </a:lnTo>
                      <a:lnTo>
                        <a:pt x="30" y="27"/>
                      </a:lnTo>
                      <a:lnTo>
                        <a:pt x="44" y="39"/>
                      </a:lnTo>
                      <a:lnTo>
                        <a:pt x="61" y="52"/>
                      </a:lnTo>
                      <a:lnTo>
                        <a:pt x="70" y="58"/>
                      </a:lnTo>
                      <a:lnTo>
                        <a:pt x="87" y="64"/>
                      </a:lnTo>
                      <a:lnTo>
                        <a:pt x="105" y="70"/>
                      </a:lnTo>
                      <a:lnTo>
                        <a:pt x="115" y="73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611" name="CustomShape 15"/>
            <p:cNvSpPr/>
            <p:nvPr/>
          </p:nvSpPr>
          <p:spPr>
            <a:xfrm>
              <a:off x="8497800" y="1185120"/>
              <a:ext cx="432720" cy="539280"/>
            </a:xfrm>
            <a:custGeom>
              <a:avLst/>
              <a:gdLst/>
              <a:ahLst/>
              <a:rect l="l" t="t" r="r" b="b"/>
              <a:pathLst>
                <a:path w="735" h="1367">
                  <a:moveTo>
                    <a:pt x="37" y="379"/>
                  </a:moveTo>
                  <a:lnTo>
                    <a:pt x="65" y="493"/>
                  </a:lnTo>
                  <a:lnTo>
                    <a:pt x="88" y="588"/>
                  </a:lnTo>
                  <a:lnTo>
                    <a:pt x="137" y="709"/>
                  </a:lnTo>
                  <a:lnTo>
                    <a:pt x="180" y="794"/>
                  </a:lnTo>
                  <a:lnTo>
                    <a:pt x="282" y="1058"/>
                  </a:lnTo>
                  <a:lnTo>
                    <a:pt x="396" y="1297"/>
                  </a:lnTo>
                  <a:lnTo>
                    <a:pt x="415" y="1367"/>
                  </a:lnTo>
                  <a:lnTo>
                    <a:pt x="735" y="1367"/>
                  </a:lnTo>
                  <a:lnTo>
                    <a:pt x="674" y="1241"/>
                  </a:lnTo>
                  <a:lnTo>
                    <a:pt x="611" y="1121"/>
                  </a:lnTo>
                  <a:lnTo>
                    <a:pt x="611" y="1000"/>
                  </a:lnTo>
                  <a:lnTo>
                    <a:pt x="573" y="792"/>
                  </a:lnTo>
                  <a:lnTo>
                    <a:pt x="535" y="678"/>
                  </a:lnTo>
                  <a:lnTo>
                    <a:pt x="460" y="429"/>
                  </a:lnTo>
                  <a:lnTo>
                    <a:pt x="396" y="227"/>
                  </a:lnTo>
                  <a:lnTo>
                    <a:pt x="358" y="138"/>
                  </a:lnTo>
                  <a:lnTo>
                    <a:pt x="309" y="63"/>
                  </a:lnTo>
                  <a:lnTo>
                    <a:pt x="270" y="30"/>
                  </a:lnTo>
                  <a:lnTo>
                    <a:pt x="229" y="5"/>
                  </a:lnTo>
                  <a:lnTo>
                    <a:pt x="188" y="0"/>
                  </a:lnTo>
                  <a:lnTo>
                    <a:pt x="120" y="0"/>
                  </a:lnTo>
                  <a:lnTo>
                    <a:pt x="75" y="15"/>
                  </a:lnTo>
                  <a:lnTo>
                    <a:pt x="47" y="39"/>
                  </a:lnTo>
                  <a:lnTo>
                    <a:pt x="25" y="74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3" y="200"/>
                  </a:lnTo>
                  <a:lnTo>
                    <a:pt x="7" y="246"/>
                  </a:lnTo>
                  <a:lnTo>
                    <a:pt x="20" y="305"/>
                  </a:lnTo>
                  <a:lnTo>
                    <a:pt x="37" y="379"/>
                  </a:lnTo>
                </a:path>
              </a:pathLst>
            </a:custGeom>
            <a:solidFill>
              <a:srgbClr val="ffc0c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16"/>
            <p:cNvSpPr/>
            <p:nvPr/>
          </p:nvSpPr>
          <p:spPr>
            <a:xfrm>
              <a:off x="8753400" y="1702080"/>
              <a:ext cx="168480" cy="40680"/>
            </a:xfrm>
            <a:prstGeom prst="ellipse">
              <a:avLst/>
            </a:prstGeom>
            <a:solidFill>
              <a:srgbClr val="fdc0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17"/>
            <p:cNvSpPr/>
            <p:nvPr/>
          </p:nvSpPr>
          <p:spPr>
            <a:xfrm>
              <a:off x="9044280" y="1405800"/>
              <a:ext cx="756720" cy="383040"/>
            </a:xfrm>
            <a:custGeom>
              <a:avLst/>
              <a:gdLst/>
              <a:ahLst/>
              <a:rect l="l" t="t" r="r" b="b"/>
              <a:pathLst>
                <a:path w="1284" h="971">
                  <a:moveTo>
                    <a:pt x="0" y="895"/>
                  </a:moveTo>
                  <a:lnTo>
                    <a:pt x="29" y="885"/>
                  </a:lnTo>
                  <a:lnTo>
                    <a:pt x="57" y="876"/>
                  </a:lnTo>
                  <a:lnTo>
                    <a:pt x="86" y="847"/>
                  </a:lnTo>
                  <a:lnTo>
                    <a:pt x="114" y="828"/>
                  </a:lnTo>
                  <a:lnTo>
                    <a:pt x="143" y="800"/>
                  </a:lnTo>
                  <a:lnTo>
                    <a:pt x="171" y="781"/>
                  </a:lnTo>
                  <a:lnTo>
                    <a:pt x="190" y="752"/>
                  </a:lnTo>
                  <a:lnTo>
                    <a:pt x="209" y="723"/>
                  </a:lnTo>
                  <a:lnTo>
                    <a:pt x="238" y="695"/>
                  </a:lnTo>
                  <a:lnTo>
                    <a:pt x="247" y="666"/>
                  </a:lnTo>
                  <a:lnTo>
                    <a:pt x="276" y="638"/>
                  </a:lnTo>
                  <a:lnTo>
                    <a:pt x="295" y="609"/>
                  </a:lnTo>
                  <a:lnTo>
                    <a:pt x="314" y="581"/>
                  </a:lnTo>
                  <a:lnTo>
                    <a:pt x="342" y="533"/>
                  </a:lnTo>
                  <a:lnTo>
                    <a:pt x="390" y="495"/>
                  </a:lnTo>
                  <a:lnTo>
                    <a:pt x="418" y="476"/>
                  </a:lnTo>
                  <a:lnTo>
                    <a:pt x="447" y="457"/>
                  </a:lnTo>
                  <a:lnTo>
                    <a:pt x="485" y="419"/>
                  </a:lnTo>
                  <a:lnTo>
                    <a:pt x="514" y="400"/>
                  </a:lnTo>
                  <a:lnTo>
                    <a:pt x="542" y="371"/>
                  </a:lnTo>
                  <a:lnTo>
                    <a:pt x="571" y="343"/>
                  </a:lnTo>
                  <a:lnTo>
                    <a:pt x="599" y="324"/>
                  </a:lnTo>
                  <a:lnTo>
                    <a:pt x="637" y="305"/>
                  </a:lnTo>
                  <a:lnTo>
                    <a:pt x="656" y="276"/>
                  </a:lnTo>
                  <a:lnTo>
                    <a:pt x="685" y="248"/>
                  </a:lnTo>
                  <a:lnTo>
                    <a:pt x="713" y="209"/>
                  </a:lnTo>
                  <a:lnTo>
                    <a:pt x="742" y="190"/>
                  </a:lnTo>
                  <a:lnTo>
                    <a:pt x="770" y="171"/>
                  </a:lnTo>
                  <a:lnTo>
                    <a:pt x="808" y="152"/>
                  </a:lnTo>
                  <a:lnTo>
                    <a:pt x="837" y="124"/>
                  </a:lnTo>
                  <a:lnTo>
                    <a:pt x="875" y="105"/>
                  </a:lnTo>
                  <a:lnTo>
                    <a:pt x="913" y="76"/>
                  </a:lnTo>
                  <a:lnTo>
                    <a:pt x="942" y="57"/>
                  </a:lnTo>
                  <a:lnTo>
                    <a:pt x="970" y="38"/>
                  </a:lnTo>
                  <a:lnTo>
                    <a:pt x="999" y="29"/>
                  </a:lnTo>
                  <a:lnTo>
                    <a:pt x="1027" y="19"/>
                  </a:lnTo>
                  <a:lnTo>
                    <a:pt x="1065" y="10"/>
                  </a:lnTo>
                  <a:lnTo>
                    <a:pt x="1103" y="0"/>
                  </a:lnTo>
                  <a:lnTo>
                    <a:pt x="1132" y="0"/>
                  </a:lnTo>
                  <a:lnTo>
                    <a:pt x="1170" y="0"/>
                  </a:lnTo>
                  <a:lnTo>
                    <a:pt x="1198" y="19"/>
                  </a:lnTo>
                  <a:lnTo>
                    <a:pt x="1217" y="48"/>
                  </a:lnTo>
                  <a:lnTo>
                    <a:pt x="1236" y="76"/>
                  </a:lnTo>
                  <a:lnTo>
                    <a:pt x="1265" y="105"/>
                  </a:lnTo>
                  <a:lnTo>
                    <a:pt x="1274" y="133"/>
                  </a:lnTo>
                  <a:lnTo>
                    <a:pt x="1284" y="162"/>
                  </a:lnTo>
                  <a:lnTo>
                    <a:pt x="1284" y="190"/>
                  </a:lnTo>
                  <a:lnTo>
                    <a:pt x="1284" y="219"/>
                  </a:lnTo>
                  <a:lnTo>
                    <a:pt x="1284" y="257"/>
                  </a:lnTo>
                  <a:lnTo>
                    <a:pt x="1284" y="286"/>
                  </a:lnTo>
                  <a:lnTo>
                    <a:pt x="1284" y="324"/>
                  </a:lnTo>
                  <a:lnTo>
                    <a:pt x="1284" y="362"/>
                  </a:lnTo>
                  <a:lnTo>
                    <a:pt x="1284" y="390"/>
                  </a:lnTo>
                  <a:lnTo>
                    <a:pt x="1255" y="381"/>
                  </a:lnTo>
                  <a:lnTo>
                    <a:pt x="1236" y="419"/>
                  </a:lnTo>
                  <a:lnTo>
                    <a:pt x="1208" y="447"/>
                  </a:lnTo>
                  <a:lnTo>
                    <a:pt x="1179" y="466"/>
                  </a:lnTo>
                  <a:lnTo>
                    <a:pt x="1151" y="486"/>
                  </a:lnTo>
                  <a:lnTo>
                    <a:pt x="1122" y="514"/>
                  </a:lnTo>
                  <a:lnTo>
                    <a:pt x="1094" y="533"/>
                  </a:lnTo>
                  <a:lnTo>
                    <a:pt x="1056" y="552"/>
                  </a:lnTo>
                  <a:lnTo>
                    <a:pt x="1027" y="562"/>
                  </a:lnTo>
                  <a:lnTo>
                    <a:pt x="999" y="581"/>
                  </a:lnTo>
                  <a:lnTo>
                    <a:pt x="961" y="600"/>
                  </a:lnTo>
                  <a:lnTo>
                    <a:pt x="932" y="619"/>
                  </a:lnTo>
                  <a:lnTo>
                    <a:pt x="904" y="638"/>
                  </a:lnTo>
                  <a:lnTo>
                    <a:pt x="875" y="647"/>
                  </a:lnTo>
                  <a:lnTo>
                    <a:pt x="846" y="647"/>
                  </a:lnTo>
                  <a:lnTo>
                    <a:pt x="827" y="676"/>
                  </a:lnTo>
                  <a:lnTo>
                    <a:pt x="799" y="695"/>
                  </a:lnTo>
                  <a:lnTo>
                    <a:pt x="770" y="714"/>
                  </a:lnTo>
                  <a:lnTo>
                    <a:pt x="732" y="743"/>
                  </a:lnTo>
                  <a:lnTo>
                    <a:pt x="704" y="752"/>
                  </a:lnTo>
                  <a:lnTo>
                    <a:pt x="666" y="781"/>
                  </a:lnTo>
                  <a:lnTo>
                    <a:pt x="628" y="800"/>
                  </a:lnTo>
                  <a:lnTo>
                    <a:pt x="599" y="809"/>
                  </a:lnTo>
                  <a:lnTo>
                    <a:pt x="571" y="828"/>
                  </a:lnTo>
                  <a:lnTo>
                    <a:pt x="542" y="838"/>
                  </a:lnTo>
                  <a:lnTo>
                    <a:pt x="514" y="857"/>
                  </a:lnTo>
                  <a:lnTo>
                    <a:pt x="485" y="866"/>
                  </a:lnTo>
                  <a:lnTo>
                    <a:pt x="457" y="885"/>
                  </a:lnTo>
                  <a:lnTo>
                    <a:pt x="428" y="885"/>
                  </a:lnTo>
                  <a:lnTo>
                    <a:pt x="399" y="895"/>
                  </a:lnTo>
                  <a:lnTo>
                    <a:pt x="371" y="895"/>
                  </a:lnTo>
                  <a:lnTo>
                    <a:pt x="333" y="914"/>
                  </a:lnTo>
                  <a:lnTo>
                    <a:pt x="295" y="914"/>
                  </a:lnTo>
                  <a:lnTo>
                    <a:pt x="266" y="933"/>
                  </a:lnTo>
                  <a:lnTo>
                    <a:pt x="228" y="952"/>
                  </a:lnTo>
                  <a:lnTo>
                    <a:pt x="200" y="952"/>
                  </a:lnTo>
                  <a:lnTo>
                    <a:pt x="171" y="952"/>
                  </a:lnTo>
                  <a:lnTo>
                    <a:pt x="143" y="961"/>
                  </a:lnTo>
                  <a:lnTo>
                    <a:pt x="114" y="971"/>
                  </a:lnTo>
                  <a:lnTo>
                    <a:pt x="86" y="971"/>
                  </a:lnTo>
                  <a:lnTo>
                    <a:pt x="57" y="971"/>
                  </a:lnTo>
                  <a:lnTo>
                    <a:pt x="29" y="971"/>
                  </a:lnTo>
                  <a:lnTo>
                    <a:pt x="29" y="942"/>
                  </a:lnTo>
                  <a:lnTo>
                    <a:pt x="19" y="914"/>
                  </a:lnTo>
                </a:path>
              </a:pathLst>
            </a:custGeom>
            <a:solidFill>
              <a:srgbClr val="8fd0d7"/>
            </a:solidFill>
            <a:ln w="12600">
              <a:solidFill>
                <a:srgbClr val="0033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18"/>
            <p:cNvSpPr/>
            <p:nvPr/>
          </p:nvSpPr>
          <p:spPr>
            <a:xfrm>
              <a:off x="8294760" y="811080"/>
              <a:ext cx="515160" cy="560520"/>
            </a:xfrm>
            <a:custGeom>
              <a:avLst/>
              <a:gdLst/>
              <a:ahLst/>
              <a:rect l="l" t="t" r="r" b="b"/>
              <a:pathLst>
                <a:path w="875" h="1419">
                  <a:moveTo>
                    <a:pt x="875" y="371"/>
                  </a:moveTo>
                  <a:lnTo>
                    <a:pt x="824" y="384"/>
                  </a:lnTo>
                  <a:lnTo>
                    <a:pt x="790" y="406"/>
                  </a:lnTo>
                  <a:lnTo>
                    <a:pt x="780" y="364"/>
                  </a:lnTo>
                  <a:lnTo>
                    <a:pt x="734" y="384"/>
                  </a:lnTo>
                  <a:lnTo>
                    <a:pt x="710" y="410"/>
                  </a:lnTo>
                  <a:lnTo>
                    <a:pt x="680" y="380"/>
                  </a:lnTo>
                  <a:lnTo>
                    <a:pt x="651" y="432"/>
                  </a:lnTo>
                  <a:lnTo>
                    <a:pt x="629" y="462"/>
                  </a:lnTo>
                  <a:lnTo>
                    <a:pt x="571" y="507"/>
                  </a:lnTo>
                  <a:lnTo>
                    <a:pt x="542" y="468"/>
                  </a:lnTo>
                  <a:lnTo>
                    <a:pt x="534" y="439"/>
                  </a:lnTo>
                  <a:lnTo>
                    <a:pt x="520" y="423"/>
                  </a:lnTo>
                  <a:lnTo>
                    <a:pt x="498" y="416"/>
                  </a:lnTo>
                  <a:lnTo>
                    <a:pt x="479" y="416"/>
                  </a:lnTo>
                  <a:lnTo>
                    <a:pt x="454" y="442"/>
                  </a:lnTo>
                  <a:lnTo>
                    <a:pt x="442" y="471"/>
                  </a:lnTo>
                  <a:lnTo>
                    <a:pt x="442" y="517"/>
                  </a:lnTo>
                  <a:lnTo>
                    <a:pt x="452" y="562"/>
                  </a:lnTo>
                  <a:lnTo>
                    <a:pt x="466" y="621"/>
                  </a:lnTo>
                  <a:lnTo>
                    <a:pt x="481" y="722"/>
                  </a:lnTo>
                  <a:lnTo>
                    <a:pt x="483" y="780"/>
                  </a:lnTo>
                  <a:lnTo>
                    <a:pt x="486" y="848"/>
                  </a:lnTo>
                  <a:lnTo>
                    <a:pt x="481" y="917"/>
                  </a:lnTo>
                  <a:lnTo>
                    <a:pt x="471" y="972"/>
                  </a:lnTo>
                  <a:lnTo>
                    <a:pt x="430" y="1069"/>
                  </a:lnTo>
                  <a:lnTo>
                    <a:pt x="394" y="1160"/>
                  </a:lnTo>
                  <a:lnTo>
                    <a:pt x="372" y="1259"/>
                  </a:lnTo>
                  <a:lnTo>
                    <a:pt x="341" y="1387"/>
                  </a:lnTo>
                  <a:lnTo>
                    <a:pt x="253" y="1411"/>
                  </a:lnTo>
                  <a:lnTo>
                    <a:pt x="196" y="1419"/>
                  </a:lnTo>
                  <a:lnTo>
                    <a:pt x="116" y="1394"/>
                  </a:lnTo>
                  <a:lnTo>
                    <a:pt x="92" y="1325"/>
                  </a:lnTo>
                  <a:lnTo>
                    <a:pt x="61" y="1275"/>
                  </a:lnTo>
                  <a:lnTo>
                    <a:pt x="45" y="1239"/>
                  </a:lnTo>
                  <a:lnTo>
                    <a:pt x="26" y="1279"/>
                  </a:lnTo>
                  <a:lnTo>
                    <a:pt x="6" y="1171"/>
                  </a:lnTo>
                  <a:lnTo>
                    <a:pt x="0" y="1125"/>
                  </a:lnTo>
                  <a:lnTo>
                    <a:pt x="37" y="1050"/>
                  </a:lnTo>
                  <a:lnTo>
                    <a:pt x="67" y="1024"/>
                  </a:lnTo>
                  <a:lnTo>
                    <a:pt x="65" y="1001"/>
                  </a:lnTo>
                  <a:lnTo>
                    <a:pt x="111" y="949"/>
                  </a:lnTo>
                  <a:lnTo>
                    <a:pt x="140" y="907"/>
                  </a:lnTo>
                  <a:lnTo>
                    <a:pt x="162" y="796"/>
                  </a:lnTo>
                  <a:lnTo>
                    <a:pt x="170" y="715"/>
                  </a:lnTo>
                  <a:lnTo>
                    <a:pt x="165" y="559"/>
                  </a:lnTo>
                  <a:lnTo>
                    <a:pt x="170" y="423"/>
                  </a:lnTo>
                  <a:lnTo>
                    <a:pt x="174" y="332"/>
                  </a:lnTo>
                  <a:lnTo>
                    <a:pt x="182" y="234"/>
                  </a:lnTo>
                  <a:lnTo>
                    <a:pt x="221" y="146"/>
                  </a:lnTo>
                  <a:lnTo>
                    <a:pt x="269" y="88"/>
                  </a:lnTo>
                  <a:lnTo>
                    <a:pt x="325" y="52"/>
                  </a:lnTo>
                  <a:lnTo>
                    <a:pt x="389" y="16"/>
                  </a:lnTo>
                  <a:lnTo>
                    <a:pt x="471" y="0"/>
                  </a:lnTo>
                  <a:lnTo>
                    <a:pt x="530" y="0"/>
                  </a:lnTo>
                  <a:lnTo>
                    <a:pt x="578" y="7"/>
                  </a:lnTo>
                  <a:lnTo>
                    <a:pt x="651" y="36"/>
                  </a:lnTo>
                  <a:lnTo>
                    <a:pt x="729" y="59"/>
                  </a:lnTo>
                  <a:lnTo>
                    <a:pt x="783" y="101"/>
                  </a:lnTo>
                  <a:lnTo>
                    <a:pt x="817" y="146"/>
                  </a:lnTo>
                  <a:lnTo>
                    <a:pt x="853" y="202"/>
                  </a:lnTo>
                  <a:lnTo>
                    <a:pt x="865" y="260"/>
                  </a:lnTo>
                  <a:lnTo>
                    <a:pt x="875" y="371"/>
                  </a:lnTo>
                </a:path>
              </a:pathLst>
            </a:custGeom>
            <a:solidFill>
              <a:srgbClr val="00000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19"/>
            <p:cNvSpPr/>
            <p:nvPr/>
          </p:nvSpPr>
          <p:spPr>
            <a:xfrm>
              <a:off x="8627760" y="1009080"/>
              <a:ext cx="244800" cy="255960"/>
            </a:xfrm>
            <a:custGeom>
              <a:avLst/>
              <a:gdLst/>
              <a:ahLst/>
              <a:rect l="l" t="t" r="r" b="b"/>
              <a:pathLst>
                <a:path w="417" h="649">
                  <a:moveTo>
                    <a:pt x="321" y="127"/>
                  </a:moveTo>
                  <a:lnTo>
                    <a:pt x="327" y="145"/>
                  </a:lnTo>
                  <a:lnTo>
                    <a:pt x="345" y="157"/>
                  </a:lnTo>
                  <a:lnTo>
                    <a:pt x="363" y="175"/>
                  </a:lnTo>
                  <a:lnTo>
                    <a:pt x="363" y="193"/>
                  </a:lnTo>
                  <a:lnTo>
                    <a:pt x="363" y="217"/>
                  </a:lnTo>
                  <a:lnTo>
                    <a:pt x="369" y="235"/>
                  </a:lnTo>
                  <a:lnTo>
                    <a:pt x="369" y="253"/>
                  </a:lnTo>
                  <a:lnTo>
                    <a:pt x="375" y="277"/>
                  </a:lnTo>
                  <a:lnTo>
                    <a:pt x="375" y="295"/>
                  </a:lnTo>
                  <a:lnTo>
                    <a:pt x="375" y="313"/>
                  </a:lnTo>
                  <a:lnTo>
                    <a:pt x="381" y="331"/>
                  </a:lnTo>
                  <a:lnTo>
                    <a:pt x="375" y="349"/>
                  </a:lnTo>
                  <a:lnTo>
                    <a:pt x="387" y="367"/>
                  </a:lnTo>
                  <a:lnTo>
                    <a:pt x="393" y="385"/>
                  </a:lnTo>
                  <a:lnTo>
                    <a:pt x="405" y="403"/>
                  </a:lnTo>
                  <a:lnTo>
                    <a:pt x="417" y="421"/>
                  </a:lnTo>
                  <a:lnTo>
                    <a:pt x="399" y="421"/>
                  </a:lnTo>
                  <a:lnTo>
                    <a:pt x="399" y="439"/>
                  </a:lnTo>
                  <a:lnTo>
                    <a:pt x="399" y="457"/>
                  </a:lnTo>
                  <a:lnTo>
                    <a:pt x="405" y="487"/>
                  </a:lnTo>
                  <a:lnTo>
                    <a:pt x="411" y="505"/>
                  </a:lnTo>
                  <a:lnTo>
                    <a:pt x="417" y="523"/>
                  </a:lnTo>
                  <a:lnTo>
                    <a:pt x="399" y="523"/>
                  </a:lnTo>
                  <a:lnTo>
                    <a:pt x="405" y="547"/>
                  </a:lnTo>
                  <a:lnTo>
                    <a:pt x="405" y="571"/>
                  </a:lnTo>
                  <a:lnTo>
                    <a:pt x="399" y="595"/>
                  </a:lnTo>
                  <a:lnTo>
                    <a:pt x="387" y="613"/>
                  </a:lnTo>
                  <a:lnTo>
                    <a:pt x="387" y="631"/>
                  </a:lnTo>
                  <a:lnTo>
                    <a:pt x="369" y="619"/>
                  </a:lnTo>
                  <a:lnTo>
                    <a:pt x="363" y="637"/>
                  </a:lnTo>
                  <a:lnTo>
                    <a:pt x="345" y="649"/>
                  </a:lnTo>
                  <a:lnTo>
                    <a:pt x="327" y="643"/>
                  </a:lnTo>
                  <a:lnTo>
                    <a:pt x="309" y="637"/>
                  </a:lnTo>
                  <a:lnTo>
                    <a:pt x="303" y="619"/>
                  </a:lnTo>
                  <a:lnTo>
                    <a:pt x="285" y="619"/>
                  </a:lnTo>
                  <a:lnTo>
                    <a:pt x="267" y="619"/>
                  </a:lnTo>
                  <a:lnTo>
                    <a:pt x="273" y="601"/>
                  </a:lnTo>
                  <a:lnTo>
                    <a:pt x="267" y="583"/>
                  </a:lnTo>
                  <a:lnTo>
                    <a:pt x="255" y="565"/>
                  </a:lnTo>
                  <a:lnTo>
                    <a:pt x="243" y="547"/>
                  </a:lnTo>
                  <a:lnTo>
                    <a:pt x="237" y="529"/>
                  </a:lnTo>
                  <a:lnTo>
                    <a:pt x="231" y="511"/>
                  </a:lnTo>
                  <a:lnTo>
                    <a:pt x="225" y="493"/>
                  </a:lnTo>
                  <a:lnTo>
                    <a:pt x="207" y="481"/>
                  </a:lnTo>
                  <a:lnTo>
                    <a:pt x="195" y="463"/>
                  </a:lnTo>
                  <a:lnTo>
                    <a:pt x="189" y="447"/>
                  </a:lnTo>
                  <a:lnTo>
                    <a:pt x="177" y="439"/>
                  </a:lnTo>
                  <a:lnTo>
                    <a:pt x="171" y="421"/>
                  </a:lnTo>
                  <a:lnTo>
                    <a:pt x="153" y="403"/>
                  </a:lnTo>
                  <a:lnTo>
                    <a:pt x="144" y="379"/>
                  </a:lnTo>
                  <a:lnTo>
                    <a:pt x="140" y="367"/>
                  </a:lnTo>
                  <a:lnTo>
                    <a:pt x="136" y="352"/>
                  </a:lnTo>
                  <a:lnTo>
                    <a:pt x="130" y="325"/>
                  </a:lnTo>
                  <a:lnTo>
                    <a:pt x="126" y="313"/>
                  </a:lnTo>
                  <a:lnTo>
                    <a:pt x="120" y="295"/>
                  </a:lnTo>
                  <a:lnTo>
                    <a:pt x="100" y="277"/>
                  </a:lnTo>
                  <a:lnTo>
                    <a:pt x="93" y="261"/>
                  </a:lnTo>
                  <a:lnTo>
                    <a:pt x="87" y="254"/>
                  </a:lnTo>
                  <a:lnTo>
                    <a:pt x="44" y="199"/>
                  </a:lnTo>
                  <a:lnTo>
                    <a:pt x="23" y="181"/>
                  </a:lnTo>
                  <a:lnTo>
                    <a:pt x="17" y="158"/>
                  </a:lnTo>
                  <a:lnTo>
                    <a:pt x="15" y="126"/>
                  </a:lnTo>
                  <a:lnTo>
                    <a:pt x="9" y="91"/>
                  </a:lnTo>
                  <a:lnTo>
                    <a:pt x="0" y="0"/>
                  </a:lnTo>
                  <a:lnTo>
                    <a:pt x="30" y="1"/>
                  </a:lnTo>
                  <a:lnTo>
                    <a:pt x="171" y="97"/>
                  </a:lnTo>
                  <a:lnTo>
                    <a:pt x="189" y="85"/>
                  </a:lnTo>
                  <a:lnTo>
                    <a:pt x="207" y="73"/>
                  </a:lnTo>
                  <a:lnTo>
                    <a:pt x="225" y="73"/>
                  </a:lnTo>
                  <a:lnTo>
                    <a:pt x="243" y="73"/>
                  </a:lnTo>
                  <a:lnTo>
                    <a:pt x="261" y="67"/>
                  </a:lnTo>
                  <a:lnTo>
                    <a:pt x="267" y="85"/>
                  </a:lnTo>
                  <a:lnTo>
                    <a:pt x="279" y="103"/>
                  </a:lnTo>
                  <a:lnTo>
                    <a:pt x="291" y="121"/>
                  </a:lnTo>
                  <a:lnTo>
                    <a:pt x="309" y="121"/>
                  </a:lnTo>
                  <a:lnTo>
                    <a:pt x="321" y="127"/>
                  </a:lnTo>
                </a:path>
              </a:pathLst>
            </a:custGeom>
            <a:solidFill>
              <a:srgbClr val="003366"/>
            </a:solidFill>
            <a:ln w="12600">
              <a:solidFill>
                <a:srgbClr val="0033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20"/>
            <p:cNvSpPr/>
            <p:nvPr/>
          </p:nvSpPr>
          <p:spPr>
            <a:xfrm>
              <a:off x="8764200" y="1026000"/>
              <a:ext cx="52200" cy="25200"/>
            </a:xfrm>
            <a:custGeom>
              <a:avLst/>
              <a:gdLst/>
              <a:ahLst/>
              <a:rect l="l" t="t" r="r" b="b"/>
              <a:pathLst>
                <a:path w="90" h="66">
                  <a:moveTo>
                    <a:pt x="90" y="0"/>
                  </a:moveTo>
                  <a:lnTo>
                    <a:pt x="72" y="12"/>
                  </a:lnTo>
                  <a:lnTo>
                    <a:pt x="54" y="24"/>
                  </a:lnTo>
                  <a:lnTo>
                    <a:pt x="36" y="36"/>
                  </a:lnTo>
                  <a:lnTo>
                    <a:pt x="18" y="42"/>
                  </a:lnTo>
                  <a:lnTo>
                    <a:pt x="0" y="48"/>
                  </a:lnTo>
                  <a:lnTo>
                    <a:pt x="18" y="66"/>
                  </a:lnTo>
                  <a:lnTo>
                    <a:pt x="36" y="66"/>
                  </a:lnTo>
                  <a:lnTo>
                    <a:pt x="54" y="60"/>
                  </a:lnTo>
                  <a:lnTo>
                    <a:pt x="72" y="48"/>
                  </a:lnTo>
                  <a:lnTo>
                    <a:pt x="90" y="48"/>
                  </a:lnTo>
                  <a:lnTo>
                    <a:pt x="90" y="30"/>
                  </a:lnTo>
                  <a:lnTo>
                    <a:pt x="90" y="12"/>
                  </a:lnTo>
                  <a:lnTo>
                    <a:pt x="90" y="0"/>
                  </a:lnTo>
                </a:path>
              </a:pathLst>
            </a:custGeom>
            <a:solidFill>
              <a:srgbClr val="003366"/>
            </a:solidFill>
            <a:ln w="12600">
              <a:solidFill>
                <a:srgbClr val="0033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7" name="CustomShape 21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CD0CF7FC-7012-4511-BB3A-DD16447CA498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1627560" y="691200"/>
            <a:ext cx="6749640" cy="4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Tipi primitivi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619" name="Table 2"/>
          <p:cNvGraphicFramePr/>
          <p:nvPr/>
        </p:nvGraphicFramePr>
        <p:xfrm>
          <a:off x="754200" y="1644120"/>
          <a:ext cx="7620480" cy="3329640"/>
        </p:xfrm>
        <a:graphic>
          <a:graphicData uri="http://schemas.openxmlformats.org/drawingml/2006/table">
            <a:tbl>
              <a:tblPr/>
              <a:tblGrid>
                <a:gridCol w="2301120"/>
                <a:gridCol w="5319360"/>
              </a:tblGrid>
              <a:tr h="1518480">
                <a:tc>
                  <a:txBody>
                    <a:bodyPr lIns="90000" rIns="90000" tIns="6696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4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Tipi interi </a:t>
                      </a:r>
                      <a:endParaRPr b="0" lang="it-IT" sz="24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4080" anchor="ctr"/>
                    <a:p>
                      <a:pPr>
                        <a:lnSpc>
                          <a:spcPct val="94000"/>
                        </a:lnSpc>
                      </a:pPr>
                      <a:r>
                        <a:rPr b="0" lang="en-GB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byte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 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 8 bit</a:t>
                      </a:r>
                      <a:r>
                        <a:rPr b="0" lang="en-GB" sz="16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br/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short 16 bit</a:t>
                      </a:r>
                      <a:r>
                        <a:rPr b="0" lang="en-GB" sz="16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br/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int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 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 32 bit</a:t>
                      </a:r>
                      <a:r>
                        <a:rPr b="0" lang="en-GB" sz="16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br/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long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en-GB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 64 bit</a:t>
                      </a:r>
                      <a:endParaRPr b="0" lang="it-IT" sz="24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95600">
                <a:tc>
                  <a:txBody>
                    <a:bodyPr lIns="90000" rIns="90000" tIns="669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4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Tipo booleano </a:t>
                      </a:r>
                      <a:endParaRPr b="0" lang="it-IT" sz="24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4080" anchor="ctr"/>
                    <a:p>
                      <a:pPr>
                        <a:lnSpc>
                          <a:spcPct val="94000"/>
                        </a:lnSpc>
                      </a:pPr>
                      <a:r>
                        <a:rPr b="0" lang="it-IT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boolean 1 bit (valori </a:t>
                      </a:r>
                      <a:r>
                        <a:rPr b="1" i="1" lang="it-IT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true </a:t>
                      </a:r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o</a:t>
                      </a:r>
                      <a:r>
                        <a:rPr b="1" i="1" lang="it-IT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 false)</a:t>
                      </a:r>
                      <a:endParaRPr b="0" lang="it-IT" sz="24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2240">
                <a:tc>
                  <a:txBody>
                    <a:bodyPr lIns="90000" rIns="90000" tIns="669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4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Tipo carattere </a:t>
                      </a:r>
                      <a:endParaRPr b="0" lang="it-IT" sz="24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4080" anchor="ctr"/>
                    <a:p>
                      <a:pPr>
                        <a:lnSpc>
                          <a:spcPct val="94000"/>
                        </a:lnSpc>
                      </a:pPr>
                      <a:r>
                        <a:rPr b="0" lang="it-IT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char</a:t>
                      </a:r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 16 bit</a:t>
                      </a:r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 (carattere Unicode)</a:t>
                      </a:r>
                      <a:endParaRPr b="0" lang="it-IT" sz="24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4320">
                <a:tc>
                  <a:txBody>
                    <a:bodyPr lIns="90000" rIns="90000" tIns="669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2400" spc="-1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</a:rPr>
                        <a:t>Tipi floating-point: </a:t>
                      </a:r>
                      <a:endParaRPr b="0" lang="it-IT" sz="24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4080" anchor="ctr"/>
                    <a:p>
                      <a:pPr>
                        <a:lnSpc>
                          <a:spcPct val="94000"/>
                        </a:lnSpc>
                      </a:pPr>
                      <a:r>
                        <a:rPr b="0" lang="it-IT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float 32 bit</a:t>
                      </a:r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0" lang="it-IT" sz="1600" spc="-1" strike="noStrike">
                          <a:solidFill>
                            <a:srgbClr val="003366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br/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Courier New"/>
                          <a:ea typeface="Times New Roman"/>
                        </a:rPr>
                        <a:t> </a:t>
                      </a:r>
                      <a:r>
                        <a:rPr b="1" lang="it-IT" sz="2400" spc="-1" strike="noStrike">
                          <a:solidFill>
                            <a:srgbClr val="003366"/>
                          </a:solidFill>
                          <a:latin typeface="Arial Unicode MS"/>
                          <a:ea typeface="Times New Roman"/>
                        </a:rPr>
                        <a:t>double 64 bit</a:t>
                      </a:r>
                      <a:endParaRPr b="0" lang="it-IT" sz="2400" spc="-1" strike="noStrike">
                        <a:solidFill>
                          <a:srgbClr val="003366"/>
                        </a:solidFill>
                        <a:latin typeface="Arial"/>
                      </a:endParaRPr>
                    </a:p>
                  </a:txBody>
                  <a:tcPr marL="90000" marR="90000">
                    <a:lnL w="2160">
                      <a:solidFill>
                        <a:srgbClr val="000000"/>
                      </a:solidFill>
                    </a:lnL>
                    <a:lnR w="2160">
                      <a:solidFill>
                        <a:srgbClr val="000000"/>
                      </a:solidFill>
                    </a:lnR>
                    <a:lnT w="2160">
                      <a:solidFill>
                        <a:srgbClr val="000000"/>
                      </a:solidFill>
                    </a:lnT>
                    <a:lnB w="2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20" name="Group 3"/>
          <p:cNvGrpSpPr/>
          <p:nvPr/>
        </p:nvGrpSpPr>
        <p:grpSpPr>
          <a:xfrm>
            <a:off x="8294760" y="811080"/>
            <a:ext cx="1506240" cy="1047240"/>
            <a:chOff x="8294760" y="811080"/>
            <a:chExt cx="1506240" cy="1047240"/>
          </a:xfrm>
        </p:grpSpPr>
        <p:sp>
          <p:nvSpPr>
            <p:cNvPr id="621" name="CustomShape 4"/>
            <p:cNvSpPr/>
            <p:nvPr/>
          </p:nvSpPr>
          <p:spPr>
            <a:xfrm>
              <a:off x="8797680" y="1792800"/>
              <a:ext cx="160560" cy="65520"/>
            </a:xfrm>
            <a:custGeom>
              <a:avLst/>
              <a:gdLst/>
              <a:ahLst/>
              <a:rect l="l" t="t" r="r" b="b"/>
              <a:pathLst>
                <a:path w="276" h="168">
                  <a:moveTo>
                    <a:pt x="156" y="0"/>
                  </a:moveTo>
                  <a:lnTo>
                    <a:pt x="120" y="0"/>
                  </a:lnTo>
                  <a:lnTo>
                    <a:pt x="84" y="0"/>
                  </a:lnTo>
                  <a:lnTo>
                    <a:pt x="48" y="0"/>
                  </a:lnTo>
                  <a:lnTo>
                    <a:pt x="24" y="36"/>
                  </a:lnTo>
                  <a:lnTo>
                    <a:pt x="0" y="72"/>
                  </a:lnTo>
                  <a:lnTo>
                    <a:pt x="0" y="108"/>
                  </a:lnTo>
                  <a:lnTo>
                    <a:pt x="24" y="144"/>
                  </a:lnTo>
                  <a:lnTo>
                    <a:pt x="60" y="156"/>
                  </a:lnTo>
                  <a:lnTo>
                    <a:pt x="96" y="168"/>
                  </a:lnTo>
                  <a:lnTo>
                    <a:pt x="132" y="168"/>
                  </a:lnTo>
                  <a:lnTo>
                    <a:pt x="168" y="156"/>
                  </a:lnTo>
                  <a:lnTo>
                    <a:pt x="204" y="144"/>
                  </a:lnTo>
                  <a:lnTo>
                    <a:pt x="240" y="132"/>
                  </a:lnTo>
                  <a:lnTo>
                    <a:pt x="276" y="120"/>
                  </a:lnTo>
                </a:path>
              </a:pathLst>
            </a:custGeom>
            <a:solidFill>
              <a:srgbClr val="8fd0d7"/>
            </a:solidFill>
            <a:ln w="12600">
              <a:solidFill>
                <a:srgbClr val="0033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5"/>
            <p:cNvSpPr/>
            <p:nvPr/>
          </p:nvSpPr>
          <p:spPr>
            <a:xfrm>
              <a:off x="8476920" y="852840"/>
              <a:ext cx="507960" cy="816480"/>
            </a:xfrm>
            <a:custGeom>
              <a:avLst/>
              <a:gdLst/>
              <a:ahLst/>
              <a:rect l="l" t="t" r="r" b="b"/>
              <a:pathLst>
                <a:path w="861" h="2065">
                  <a:moveTo>
                    <a:pt x="454" y="611"/>
                  </a:moveTo>
                  <a:lnTo>
                    <a:pt x="464" y="603"/>
                  </a:lnTo>
                  <a:lnTo>
                    <a:pt x="484" y="596"/>
                  </a:lnTo>
                  <a:lnTo>
                    <a:pt x="507" y="600"/>
                  </a:lnTo>
                  <a:lnTo>
                    <a:pt x="533" y="605"/>
                  </a:lnTo>
                  <a:lnTo>
                    <a:pt x="556" y="605"/>
                  </a:lnTo>
                  <a:lnTo>
                    <a:pt x="565" y="604"/>
                  </a:lnTo>
                  <a:lnTo>
                    <a:pt x="577" y="592"/>
                  </a:lnTo>
                  <a:lnTo>
                    <a:pt x="580" y="581"/>
                  </a:lnTo>
                  <a:lnTo>
                    <a:pt x="580" y="566"/>
                  </a:lnTo>
                  <a:lnTo>
                    <a:pt x="579" y="553"/>
                  </a:lnTo>
                  <a:lnTo>
                    <a:pt x="576" y="545"/>
                  </a:lnTo>
                  <a:lnTo>
                    <a:pt x="572" y="536"/>
                  </a:lnTo>
                  <a:lnTo>
                    <a:pt x="572" y="524"/>
                  </a:lnTo>
                  <a:lnTo>
                    <a:pt x="583" y="516"/>
                  </a:lnTo>
                  <a:lnTo>
                    <a:pt x="579" y="499"/>
                  </a:lnTo>
                  <a:lnTo>
                    <a:pt x="568" y="492"/>
                  </a:lnTo>
                  <a:lnTo>
                    <a:pt x="584" y="482"/>
                  </a:lnTo>
                  <a:lnTo>
                    <a:pt x="580" y="467"/>
                  </a:lnTo>
                  <a:lnTo>
                    <a:pt x="577" y="456"/>
                  </a:lnTo>
                  <a:lnTo>
                    <a:pt x="574" y="441"/>
                  </a:lnTo>
                  <a:lnTo>
                    <a:pt x="580" y="432"/>
                  </a:lnTo>
                  <a:lnTo>
                    <a:pt x="602" y="427"/>
                  </a:lnTo>
                  <a:lnTo>
                    <a:pt x="623" y="423"/>
                  </a:lnTo>
                  <a:lnTo>
                    <a:pt x="640" y="411"/>
                  </a:lnTo>
                  <a:lnTo>
                    <a:pt x="640" y="396"/>
                  </a:lnTo>
                  <a:lnTo>
                    <a:pt x="630" y="384"/>
                  </a:lnTo>
                  <a:lnTo>
                    <a:pt x="612" y="367"/>
                  </a:lnTo>
                  <a:lnTo>
                    <a:pt x="587" y="345"/>
                  </a:lnTo>
                  <a:lnTo>
                    <a:pt x="550" y="312"/>
                  </a:lnTo>
                  <a:lnTo>
                    <a:pt x="534" y="285"/>
                  </a:lnTo>
                  <a:lnTo>
                    <a:pt x="543" y="269"/>
                  </a:lnTo>
                  <a:lnTo>
                    <a:pt x="550" y="252"/>
                  </a:lnTo>
                  <a:lnTo>
                    <a:pt x="543" y="235"/>
                  </a:lnTo>
                  <a:lnTo>
                    <a:pt x="531" y="216"/>
                  </a:lnTo>
                  <a:lnTo>
                    <a:pt x="526" y="196"/>
                  </a:lnTo>
                  <a:lnTo>
                    <a:pt x="511" y="168"/>
                  </a:lnTo>
                  <a:lnTo>
                    <a:pt x="494" y="147"/>
                  </a:lnTo>
                  <a:lnTo>
                    <a:pt x="478" y="133"/>
                  </a:lnTo>
                  <a:lnTo>
                    <a:pt x="499" y="102"/>
                  </a:lnTo>
                  <a:lnTo>
                    <a:pt x="499" y="71"/>
                  </a:lnTo>
                  <a:lnTo>
                    <a:pt x="494" y="38"/>
                  </a:lnTo>
                  <a:lnTo>
                    <a:pt x="483" y="19"/>
                  </a:lnTo>
                  <a:lnTo>
                    <a:pt x="460" y="7"/>
                  </a:lnTo>
                  <a:lnTo>
                    <a:pt x="431" y="4"/>
                  </a:lnTo>
                  <a:lnTo>
                    <a:pt x="400" y="1"/>
                  </a:lnTo>
                  <a:lnTo>
                    <a:pt x="338" y="0"/>
                  </a:lnTo>
                  <a:lnTo>
                    <a:pt x="278" y="7"/>
                  </a:lnTo>
                  <a:lnTo>
                    <a:pt x="210" y="21"/>
                  </a:lnTo>
                  <a:lnTo>
                    <a:pt x="145" y="41"/>
                  </a:lnTo>
                  <a:lnTo>
                    <a:pt x="103" y="61"/>
                  </a:lnTo>
                  <a:lnTo>
                    <a:pt x="71" y="79"/>
                  </a:lnTo>
                  <a:lnTo>
                    <a:pt x="40" y="121"/>
                  </a:lnTo>
                  <a:lnTo>
                    <a:pt x="11" y="180"/>
                  </a:lnTo>
                  <a:lnTo>
                    <a:pt x="4" y="242"/>
                  </a:lnTo>
                  <a:lnTo>
                    <a:pt x="0" y="305"/>
                  </a:lnTo>
                  <a:lnTo>
                    <a:pt x="11" y="378"/>
                  </a:lnTo>
                  <a:lnTo>
                    <a:pt x="27" y="412"/>
                  </a:lnTo>
                  <a:lnTo>
                    <a:pt x="46" y="442"/>
                  </a:lnTo>
                  <a:lnTo>
                    <a:pt x="75" y="490"/>
                  </a:lnTo>
                  <a:lnTo>
                    <a:pt x="107" y="527"/>
                  </a:lnTo>
                  <a:lnTo>
                    <a:pt x="132" y="576"/>
                  </a:lnTo>
                  <a:lnTo>
                    <a:pt x="146" y="634"/>
                  </a:lnTo>
                  <a:lnTo>
                    <a:pt x="148" y="681"/>
                  </a:lnTo>
                  <a:lnTo>
                    <a:pt x="137" y="737"/>
                  </a:lnTo>
                  <a:lnTo>
                    <a:pt x="120" y="771"/>
                  </a:lnTo>
                  <a:lnTo>
                    <a:pt x="53" y="880"/>
                  </a:lnTo>
                  <a:lnTo>
                    <a:pt x="27" y="932"/>
                  </a:lnTo>
                  <a:lnTo>
                    <a:pt x="5" y="1000"/>
                  </a:lnTo>
                  <a:lnTo>
                    <a:pt x="2" y="1058"/>
                  </a:lnTo>
                  <a:lnTo>
                    <a:pt x="5" y="1114"/>
                  </a:lnTo>
                  <a:lnTo>
                    <a:pt x="10" y="1181"/>
                  </a:lnTo>
                  <a:lnTo>
                    <a:pt x="41" y="1431"/>
                  </a:lnTo>
                  <a:lnTo>
                    <a:pt x="101" y="1658"/>
                  </a:lnTo>
                  <a:lnTo>
                    <a:pt x="173" y="1933"/>
                  </a:lnTo>
                  <a:lnTo>
                    <a:pt x="221" y="2065"/>
                  </a:lnTo>
                  <a:lnTo>
                    <a:pt x="861" y="2065"/>
                  </a:lnTo>
                  <a:lnTo>
                    <a:pt x="843" y="1802"/>
                  </a:lnTo>
                  <a:lnTo>
                    <a:pt x="783" y="1563"/>
                  </a:lnTo>
                  <a:lnTo>
                    <a:pt x="764" y="1460"/>
                  </a:lnTo>
                  <a:lnTo>
                    <a:pt x="735" y="1353"/>
                  </a:lnTo>
                  <a:lnTo>
                    <a:pt x="697" y="1263"/>
                  </a:lnTo>
                  <a:lnTo>
                    <a:pt x="640" y="1150"/>
                  </a:lnTo>
                  <a:lnTo>
                    <a:pt x="591" y="1062"/>
                  </a:lnTo>
                  <a:lnTo>
                    <a:pt x="547" y="991"/>
                  </a:lnTo>
                  <a:lnTo>
                    <a:pt x="504" y="927"/>
                  </a:lnTo>
                  <a:lnTo>
                    <a:pt x="498" y="894"/>
                  </a:lnTo>
                  <a:lnTo>
                    <a:pt x="483" y="870"/>
                  </a:lnTo>
                  <a:lnTo>
                    <a:pt x="466" y="863"/>
                  </a:lnTo>
                  <a:lnTo>
                    <a:pt x="442" y="815"/>
                  </a:lnTo>
                  <a:lnTo>
                    <a:pt x="436" y="785"/>
                  </a:lnTo>
                  <a:lnTo>
                    <a:pt x="441" y="755"/>
                  </a:lnTo>
                  <a:lnTo>
                    <a:pt x="453" y="730"/>
                  </a:lnTo>
                  <a:lnTo>
                    <a:pt x="459" y="704"/>
                  </a:lnTo>
                  <a:lnTo>
                    <a:pt x="456" y="683"/>
                  </a:lnTo>
                  <a:lnTo>
                    <a:pt x="446" y="656"/>
                  </a:lnTo>
                  <a:lnTo>
                    <a:pt x="444" y="637"/>
                  </a:lnTo>
                  <a:lnTo>
                    <a:pt x="447" y="621"/>
                  </a:lnTo>
                  <a:lnTo>
                    <a:pt x="454" y="611"/>
                  </a:lnTo>
                </a:path>
              </a:pathLst>
            </a:custGeom>
            <a:solidFill>
              <a:srgbClr val="ffc0c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6"/>
            <p:cNvSpPr/>
            <p:nvPr/>
          </p:nvSpPr>
          <p:spPr>
            <a:xfrm>
              <a:off x="8536320" y="1506600"/>
              <a:ext cx="476280" cy="172080"/>
            </a:xfrm>
            <a:custGeom>
              <a:avLst/>
              <a:gdLst/>
              <a:ahLst/>
              <a:rect l="l" t="t" r="r" b="b"/>
              <a:pathLst>
                <a:path w="808" h="437">
                  <a:moveTo>
                    <a:pt x="12" y="144"/>
                  </a:moveTo>
                  <a:lnTo>
                    <a:pt x="84" y="84"/>
                  </a:lnTo>
                  <a:lnTo>
                    <a:pt x="185" y="30"/>
                  </a:lnTo>
                  <a:lnTo>
                    <a:pt x="305" y="0"/>
                  </a:lnTo>
                  <a:lnTo>
                    <a:pt x="413" y="0"/>
                  </a:lnTo>
                  <a:lnTo>
                    <a:pt x="497" y="0"/>
                  </a:lnTo>
                  <a:lnTo>
                    <a:pt x="610" y="12"/>
                  </a:lnTo>
                  <a:lnTo>
                    <a:pt x="706" y="30"/>
                  </a:lnTo>
                  <a:lnTo>
                    <a:pt x="784" y="84"/>
                  </a:lnTo>
                  <a:lnTo>
                    <a:pt x="778" y="120"/>
                  </a:lnTo>
                  <a:lnTo>
                    <a:pt x="771" y="150"/>
                  </a:lnTo>
                  <a:lnTo>
                    <a:pt x="766" y="180"/>
                  </a:lnTo>
                  <a:lnTo>
                    <a:pt x="796" y="198"/>
                  </a:lnTo>
                  <a:lnTo>
                    <a:pt x="808" y="228"/>
                  </a:lnTo>
                  <a:lnTo>
                    <a:pt x="808" y="264"/>
                  </a:lnTo>
                  <a:lnTo>
                    <a:pt x="792" y="302"/>
                  </a:lnTo>
                  <a:lnTo>
                    <a:pt x="772" y="341"/>
                  </a:lnTo>
                  <a:lnTo>
                    <a:pt x="790" y="383"/>
                  </a:lnTo>
                  <a:lnTo>
                    <a:pt x="784" y="407"/>
                  </a:lnTo>
                  <a:lnTo>
                    <a:pt x="790" y="437"/>
                  </a:lnTo>
                  <a:lnTo>
                    <a:pt x="72" y="437"/>
                  </a:lnTo>
                  <a:lnTo>
                    <a:pt x="53" y="419"/>
                  </a:lnTo>
                  <a:lnTo>
                    <a:pt x="36" y="389"/>
                  </a:lnTo>
                  <a:lnTo>
                    <a:pt x="48" y="353"/>
                  </a:lnTo>
                  <a:lnTo>
                    <a:pt x="54" y="329"/>
                  </a:lnTo>
                  <a:lnTo>
                    <a:pt x="30" y="305"/>
                  </a:lnTo>
                  <a:lnTo>
                    <a:pt x="6" y="270"/>
                  </a:lnTo>
                  <a:lnTo>
                    <a:pt x="0" y="237"/>
                  </a:lnTo>
                  <a:lnTo>
                    <a:pt x="3" y="207"/>
                  </a:lnTo>
                  <a:lnTo>
                    <a:pt x="8" y="177"/>
                  </a:lnTo>
                  <a:lnTo>
                    <a:pt x="12" y="144"/>
                  </a:lnTo>
                </a:path>
              </a:pathLst>
            </a:custGeom>
            <a:solidFill>
              <a:srgbClr val="0646cf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7"/>
            <p:cNvSpPr/>
            <p:nvPr/>
          </p:nvSpPr>
          <p:spPr>
            <a:xfrm>
              <a:off x="8567640" y="1611720"/>
              <a:ext cx="154080" cy="27720"/>
            </a:xfrm>
            <a:custGeom>
              <a:avLst/>
              <a:gdLst/>
              <a:ahLst/>
              <a:rect l="l" t="t" r="r" b="b"/>
              <a:pathLst>
                <a:path w="263" h="71">
                  <a:moveTo>
                    <a:pt x="0" y="71"/>
                  </a:moveTo>
                  <a:lnTo>
                    <a:pt x="96" y="23"/>
                  </a:lnTo>
                  <a:lnTo>
                    <a:pt x="227" y="0"/>
                  </a:lnTo>
                  <a:lnTo>
                    <a:pt x="263" y="6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8"/>
            <p:cNvSpPr/>
            <p:nvPr/>
          </p:nvSpPr>
          <p:spPr>
            <a:xfrm>
              <a:off x="8753400" y="1546200"/>
              <a:ext cx="236520" cy="29880"/>
            </a:xfrm>
            <a:custGeom>
              <a:avLst/>
              <a:gdLst/>
              <a:ahLst/>
              <a:rect l="l" t="t" r="r" b="b"/>
              <a:pathLst>
                <a:path w="401" h="78">
                  <a:moveTo>
                    <a:pt x="401" y="78"/>
                  </a:moveTo>
                  <a:lnTo>
                    <a:pt x="329" y="48"/>
                  </a:lnTo>
                  <a:lnTo>
                    <a:pt x="234" y="18"/>
                  </a:lnTo>
                  <a:lnTo>
                    <a:pt x="120" y="6"/>
                  </a:lnTo>
                  <a:lnTo>
                    <a:pt x="48" y="0"/>
                  </a:lnTo>
                  <a:lnTo>
                    <a:pt x="0" y="6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26" name="Group 9"/>
            <p:cNvGrpSpPr/>
            <p:nvPr/>
          </p:nvGrpSpPr>
          <p:grpSpPr>
            <a:xfrm>
              <a:off x="8750160" y="1634040"/>
              <a:ext cx="411120" cy="223200"/>
              <a:chOff x="8750160" y="1634040"/>
              <a:chExt cx="411120" cy="223200"/>
            </a:xfrm>
          </p:grpSpPr>
          <p:sp>
            <p:nvSpPr>
              <p:cNvPr id="627" name="CustomShape 10"/>
              <p:cNvSpPr/>
              <p:nvPr/>
            </p:nvSpPr>
            <p:spPr>
              <a:xfrm>
                <a:off x="8750160" y="1634040"/>
                <a:ext cx="411120" cy="223200"/>
              </a:xfrm>
              <a:custGeom>
                <a:avLst/>
                <a:gdLst/>
                <a:ahLst/>
                <a:rect l="l" t="t" r="r" b="b"/>
                <a:pathLst>
                  <a:path w="699" h="568">
                    <a:moveTo>
                      <a:pt x="0" y="0"/>
                    </a:moveTo>
                    <a:lnTo>
                      <a:pt x="0" y="248"/>
                    </a:lnTo>
                    <a:lnTo>
                      <a:pt x="18" y="255"/>
                    </a:lnTo>
                    <a:lnTo>
                      <a:pt x="49" y="272"/>
                    </a:lnTo>
                    <a:lnTo>
                      <a:pt x="75" y="289"/>
                    </a:lnTo>
                    <a:lnTo>
                      <a:pt x="111" y="311"/>
                    </a:lnTo>
                    <a:lnTo>
                      <a:pt x="155" y="343"/>
                    </a:lnTo>
                    <a:lnTo>
                      <a:pt x="182" y="366"/>
                    </a:lnTo>
                    <a:lnTo>
                      <a:pt x="206" y="392"/>
                    </a:lnTo>
                    <a:lnTo>
                      <a:pt x="220" y="412"/>
                    </a:lnTo>
                    <a:lnTo>
                      <a:pt x="233" y="432"/>
                    </a:lnTo>
                    <a:lnTo>
                      <a:pt x="245" y="447"/>
                    </a:lnTo>
                    <a:lnTo>
                      <a:pt x="287" y="476"/>
                    </a:lnTo>
                    <a:lnTo>
                      <a:pt x="346" y="509"/>
                    </a:lnTo>
                    <a:lnTo>
                      <a:pt x="381" y="528"/>
                    </a:lnTo>
                    <a:lnTo>
                      <a:pt x="406" y="546"/>
                    </a:lnTo>
                    <a:lnTo>
                      <a:pt x="421" y="558"/>
                    </a:lnTo>
                    <a:lnTo>
                      <a:pt x="437" y="568"/>
                    </a:lnTo>
                    <a:lnTo>
                      <a:pt x="457" y="566"/>
                    </a:lnTo>
                    <a:lnTo>
                      <a:pt x="472" y="556"/>
                    </a:lnTo>
                    <a:lnTo>
                      <a:pt x="476" y="546"/>
                    </a:lnTo>
                    <a:lnTo>
                      <a:pt x="491" y="555"/>
                    </a:lnTo>
                    <a:lnTo>
                      <a:pt x="517" y="550"/>
                    </a:lnTo>
                    <a:lnTo>
                      <a:pt x="538" y="543"/>
                    </a:lnTo>
                    <a:lnTo>
                      <a:pt x="554" y="533"/>
                    </a:lnTo>
                    <a:lnTo>
                      <a:pt x="574" y="535"/>
                    </a:lnTo>
                    <a:lnTo>
                      <a:pt x="588" y="533"/>
                    </a:lnTo>
                    <a:lnTo>
                      <a:pt x="603" y="523"/>
                    </a:lnTo>
                    <a:lnTo>
                      <a:pt x="615" y="514"/>
                    </a:lnTo>
                    <a:lnTo>
                      <a:pt x="631" y="501"/>
                    </a:lnTo>
                    <a:lnTo>
                      <a:pt x="638" y="501"/>
                    </a:lnTo>
                    <a:lnTo>
                      <a:pt x="644" y="502"/>
                    </a:lnTo>
                    <a:lnTo>
                      <a:pt x="650" y="501"/>
                    </a:lnTo>
                    <a:lnTo>
                      <a:pt x="654" y="499"/>
                    </a:lnTo>
                    <a:lnTo>
                      <a:pt x="659" y="496"/>
                    </a:lnTo>
                    <a:lnTo>
                      <a:pt x="662" y="492"/>
                    </a:lnTo>
                    <a:lnTo>
                      <a:pt x="666" y="488"/>
                    </a:lnTo>
                    <a:lnTo>
                      <a:pt x="669" y="481"/>
                    </a:lnTo>
                    <a:lnTo>
                      <a:pt x="680" y="475"/>
                    </a:lnTo>
                    <a:lnTo>
                      <a:pt x="690" y="467"/>
                    </a:lnTo>
                    <a:lnTo>
                      <a:pt x="696" y="458"/>
                    </a:lnTo>
                    <a:lnTo>
                      <a:pt x="699" y="448"/>
                    </a:lnTo>
                    <a:lnTo>
                      <a:pt x="699" y="437"/>
                    </a:lnTo>
                    <a:lnTo>
                      <a:pt x="699" y="427"/>
                    </a:lnTo>
                    <a:lnTo>
                      <a:pt x="696" y="415"/>
                    </a:lnTo>
                    <a:lnTo>
                      <a:pt x="693" y="404"/>
                    </a:lnTo>
                    <a:lnTo>
                      <a:pt x="668" y="346"/>
                    </a:lnTo>
                    <a:lnTo>
                      <a:pt x="612" y="274"/>
                    </a:lnTo>
                    <a:lnTo>
                      <a:pt x="529" y="217"/>
                    </a:lnTo>
                    <a:lnTo>
                      <a:pt x="518" y="207"/>
                    </a:lnTo>
                    <a:lnTo>
                      <a:pt x="507" y="200"/>
                    </a:lnTo>
                    <a:lnTo>
                      <a:pt x="499" y="200"/>
                    </a:lnTo>
                    <a:lnTo>
                      <a:pt x="484" y="203"/>
                    </a:lnTo>
                    <a:lnTo>
                      <a:pt x="475" y="205"/>
                    </a:lnTo>
                    <a:lnTo>
                      <a:pt x="466" y="204"/>
                    </a:lnTo>
                    <a:lnTo>
                      <a:pt x="449" y="201"/>
                    </a:lnTo>
                    <a:lnTo>
                      <a:pt x="433" y="195"/>
                    </a:lnTo>
                    <a:lnTo>
                      <a:pt x="421" y="194"/>
                    </a:lnTo>
                    <a:lnTo>
                      <a:pt x="407" y="197"/>
                    </a:lnTo>
                    <a:lnTo>
                      <a:pt x="389" y="207"/>
                    </a:lnTo>
                    <a:lnTo>
                      <a:pt x="373" y="216"/>
                    </a:lnTo>
                    <a:lnTo>
                      <a:pt x="359" y="224"/>
                    </a:lnTo>
                    <a:lnTo>
                      <a:pt x="337" y="224"/>
                    </a:lnTo>
                    <a:lnTo>
                      <a:pt x="315" y="224"/>
                    </a:lnTo>
                    <a:lnTo>
                      <a:pt x="291" y="224"/>
                    </a:lnTo>
                    <a:lnTo>
                      <a:pt x="282" y="222"/>
                    </a:lnTo>
                    <a:lnTo>
                      <a:pt x="272" y="215"/>
                    </a:lnTo>
                    <a:lnTo>
                      <a:pt x="263" y="207"/>
                    </a:lnTo>
                    <a:lnTo>
                      <a:pt x="255" y="200"/>
                    </a:lnTo>
                    <a:lnTo>
                      <a:pt x="245" y="191"/>
                    </a:lnTo>
                    <a:lnTo>
                      <a:pt x="234" y="186"/>
                    </a:lnTo>
                    <a:lnTo>
                      <a:pt x="224" y="181"/>
                    </a:lnTo>
                    <a:lnTo>
                      <a:pt x="210" y="176"/>
                    </a:lnTo>
                    <a:lnTo>
                      <a:pt x="196" y="170"/>
                    </a:lnTo>
                    <a:lnTo>
                      <a:pt x="183" y="161"/>
                    </a:lnTo>
                    <a:lnTo>
                      <a:pt x="170" y="152"/>
                    </a:lnTo>
                    <a:lnTo>
                      <a:pt x="156" y="143"/>
                    </a:lnTo>
                    <a:lnTo>
                      <a:pt x="143" y="133"/>
                    </a:lnTo>
                    <a:lnTo>
                      <a:pt x="129" y="121"/>
                    </a:lnTo>
                    <a:lnTo>
                      <a:pt x="116" y="107"/>
                    </a:lnTo>
                    <a:lnTo>
                      <a:pt x="103" y="89"/>
                    </a:lnTo>
                    <a:lnTo>
                      <a:pt x="84" y="63"/>
                    </a:lnTo>
                    <a:lnTo>
                      <a:pt x="71" y="46"/>
                    </a:lnTo>
                    <a:lnTo>
                      <a:pt x="58" y="30"/>
                    </a:lnTo>
                    <a:lnTo>
                      <a:pt x="48" y="14"/>
                    </a:lnTo>
                    <a:lnTo>
                      <a:pt x="3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c0c0"/>
              </a:solidFill>
              <a:ln w="126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28" name="Group 11"/>
              <p:cNvGrpSpPr/>
              <p:nvPr/>
            </p:nvGrpSpPr>
            <p:grpSpPr>
              <a:xfrm>
                <a:off x="8984880" y="1803240"/>
                <a:ext cx="141480" cy="47160"/>
                <a:chOff x="8984880" y="1803240"/>
                <a:chExt cx="141480" cy="47160"/>
              </a:xfrm>
            </p:grpSpPr>
            <p:sp>
              <p:nvSpPr>
                <p:cNvPr id="629" name="CustomShape 12"/>
                <p:cNvSpPr/>
                <p:nvPr/>
              </p:nvSpPr>
              <p:spPr>
                <a:xfrm>
                  <a:off x="8984880" y="1830240"/>
                  <a:ext cx="54000" cy="20160"/>
                </a:xfrm>
                <a:custGeom>
                  <a:avLst/>
                  <a:gdLst/>
                  <a:ahLst/>
                  <a:rect l="l" t="t" r="r" b="b"/>
                  <a:pathLst>
                    <a:path w="95" h="55">
                      <a:moveTo>
                        <a:pt x="0" y="0"/>
                      </a:moveTo>
                      <a:lnTo>
                        <a:pt x="20" y="8"/>
                      </a:lnTo>
                      <a:lnTo>
                        <a:pt x="38" y="17"/>
                      </a:lnTo>
                      <a:lnTo>
                        <a:pt x="52" y="25"/>
                      </a:lnTo>
                      <a:lnTo>
                        <a:pt x="61" y="32"/>
                      </a:lnTo>
                      <a:lnTo>
                        <a:pt x="70" y="40"/>
                      </a:lnTo>
                      <a:lnTo>
                        <a:pt x="82" y="49"/>
                      </a:lnTo>
                      <a:lnTo>
                        <a:pt x="88" y="52"/>
                      </a:lnTo>
                      <a:lnTo>
                        <a:pt x="94" y="54"/>
                      </a:lnTo>
                      <a:lnTo>
                        <a:pt x="95" y="55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0" name="CustomShape 13"/>
                <p:cNvSpPr/>
                <p:nvPr/>
              </p:nvSpPr>
              <p:spPr>
                <a:xfrm>
                  <a:off x="9024840" y="1819800"/>
                  <a:ext cx="61200" cy="24120"/>
                </a:xfrm>
                <a:custGeom>
                  <a:avLst/>
                  <a:gdLst/>
                  <a:ahLst/>
                  <a:rect l="l" t="t" r="r" b="b"/>
                  <a:pathLst>
                    <a:path w="105" h="65">
                      <a:moveTo>
                        <a:pt x="0" y="0"/>
                      </a:moveTo>
                      <a:lnTo>
                        <a:pt x="18" y="12"/>
                      </a:lnTo>
                      <a:lnTo>
                        <a:pt x="35" y="22"/>
                      </a:lnTo>
                      <a:lnTo>
                        <a:pt x="47" y="29"/>
                      </a:lnTo>
                      <a:lnTo>
                        <a:pt x="53" y="34"/>
                      </a:lnTo>
                      <a:lnTo>
                        <a:pt x="63" y="44"/>
                      </a:lnTo>
                      <a:lnTo>
                        <a:pt x="69" y="51"/>
                      </a:lnTo>
                      <a:lnTo>
                        <a:pt x="78" y="57"/>
                      </a:lnTo>
                      <a:lnTo>
                        <a:pt x="88" y="60"/>
                      </a:lnTo>
                      <a:lnTo>
                        <a:pt x="95" y="63"/>
                      </a:lnTo>
                      <a:lnTo>
                        <a:pt x="105" y="65"/>
                      </a:lnTo>
                      <a:lnTo>
                        <a:pt x="105" y="64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1" name="CustomShape 14"/>
                <p:cNvSpPr/>
                <p:nvPr/>
              </p:nvSpPr>
              <p:spPr>
                <a:xfrm>
                  <a:off x="9059760" y="1803240"/>
                  <a:ext cx="66600" cy="27000"/>
                </a:xfrm>
                <a:custGeom>
                  <a:avLst/>
                  <a:gdLst/>
                  <a:ahLst/>
                  <a:rect l="l" t="t" r="r" b="b"/>
                  <a:pathLst>
                    <a:path w="115" h="73">
                      <a:moveTo>
                        <a:pt x="0" y="0"/>
                      </a:moveTo>
                      <a:lnTo>
                        <a:pt x="18" y="14"/>
                      </a:lnTo>
                      <a:lnTo>
                        <a:pt x="30" y="27"/>
                      </a:lnTo>
                      <a:lnTo>
                        <a:pt x="44" y="39"/>
                      </a:lnTo>
                      <a:lnTo>
                        <a:pt x="61" y="52"/>
                      </a:lnTo>
                      <a:lnTo>
                        <a:pt x="70" y="58"/>
                      </a:lnTo>
                      <a:lnTo>
                        <a:pt x="87" y="64"/>
                      </a:lnTo>
                      <a:lnTo>
                        <a:pt x="105" y="70"/>
                      </a:lnTo>
                      <a:lnTo>
                        <a:pt x="115" y="73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632" name="CustomShape 15"/>
            <p:cNvSpPr/>
            <p:nvPr/>
          </p:nvSpPr>
          <p:spPr>
            <a:xfrm>
              <a:off x="8497800" y="1185120"/>
              <a:ext cx="432720" cy="539280"/>
            </a:xfrm>
            <a:custGeom>
              <a:avLst/>
              <a:gdLst/>
              <a:ahLst/>
              <a:rect l="l" t="t" r="r" b="b"/>
              <a:pathLst>
                <a:path w="735" h="1367">
                  <a:moveTo>
                    <a:pt x="37" y="379"/>
                  </a:moveTo>
                  <a:lnTo>
                    <a:pt x="65" y="493"/>
                  </a:lnTo>
                  <a:lnTo>
                    <a:pt x="88" y="588"/>
                  </a:lnTo>
                  <a:lnTo>
                    <a:pt x="137" y="709"/>
                  </a:lnTo>
                  <a:lnTo>
                    <a:pt x="180" y="794"/>
                  </a:lnTo>
                  <a:lnTo>
                    <a:pt x="282" y="1058"/>
                  </a:lnTo>
                  <a:lnTo>
                    <a:pt x="396" y="1297"/>
                  </a:lnTo>
                  <a:lnTo>
                    <a:pt x="415" y="1367"/>
                  </a:lnTo>
                  <a:lnTo>
                    <a:pt x="735" y="1367"/>
                  </a:lnTo>
                  <a:lnTo>
                    <a:pt x="674" y="1241"/>
                  </a:lnTo>
                  <a:lnTo>
                    <a:pt x="611" y="1121"/>
                  </a:lnTo>
                  <a:lnTo>
                    <a:pt x="611" y="1000"/>
                  </a:lnTo>
                  <a:lnTo>
                    <a:pt x="573" y="792"/>
                  </a:lnTo>
                  <a:lnTo>
                    <a:pt x="535" y="678"/>
                  </a:lnTo>
                  <a:lnTo>
                    <a:pt x="460" y="429"/>
                  </a:lnTo>
                  <a:lnTo>
                    <a:pt x="396" y="227"/>
                  </a:lnTo>
                  <a:lnTo>
                    <a:pt x="358" y="138"/>
                  </a:lnTo>
                  <a:lnTo>
                    <a:pt x="309" y="63"/>
                  </a:lnTo>
                  <a:lnTo>
                    <a:pt x="270" y="30"/>
                  </a:lnTo>
                  <a:lnTo>
                    <a:pt x="229" y="5"/>
                  </a:lnTo>
                  <a:lnTo>
                    <a:pt x="188" y="0"/>
                  </a:lnTo>
                  <a:lnTo>
                    <a:pt x="120" y="0"/>
                  </a:lnTo>
                  <a:lnTo>
                    <a:pt x="75" y="15"/>
                  </a:lnTo>
                  <a:lnTo>
                    <a:pt x="47" y="39"/>
                  </a:lnTo>
                  <a:lnTo>
                    <a:pt x="25" y="74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3" y="200"/>
                  </a:lnTo>
                  <a:lnTo>
                    <a:pt x="7" y="246"/>
                  </a:lnTo>
                  <a:lnTo>
                    <a:pt x="20" y="305"/>
                  </a:lnTo>
                  <a:lnTo>
                    <a:pt x="37" y="379"/>
                  </a:lnTo>
                </a:path>
              </a:pathLst>
            </a:custGeom>
            <a:solidFill>
              <a:srgbClr val="ffc0c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16"/>
            <p:cNvSpPr/>
            <p:nvPr/>
          </p:nvSpPr>
          <p:spPr>
            <a:xfrm>
              <a:off x="8753400" y="1702080"/>
              <a:ext cx="168480" cy="40680"/>
            </a:xfrm>
            <a:prstGeom prst="ellipse">
              <a:avLst/>
            </a:prstGeom>
            <a:solidFill>
              <a:srgbClr val="fdc0e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17"/>
            <p:cNvSpPr/>
            <p:nvPr/>
          </p:nvSpPr>
          <p:spPr>
            <a:xfrm>
              <a:off x="9044280" y="1405800"/>
              <a:ext cx="756720" cy="383040"/>
            </a:xfrm>
            <a:custGeom>
              <a:avLst/>
              <a:gdLst/>
              <a:ahLst/>
              <a:rect l="l" t="t" r="r" b="b"/>
              <a:pathLst>
                <a:path w="1284" h="971">
                  <a:moveTo>
                    <a:pt x="0" y="895"/>
                  </a:moveTo>
                  <a:lnTo>
                    <a:pt x="29" y="885"/>
                  </a:lnTo>
                  <a:lnTo>
                    <a:pt x="57" y="876"/>
                  </a:lnTo>
                  <a:lnTo>
                    <a:pt x="86" y="847"/>
                  </a:lnTo>
                  <a:lnTo>
                    <a:pt x="114" y="828"/>
                  </a:lnTo>
                  <a:lnTo>
                    <a:pt x="143" y="800"/>
                  </a:lnTo>
                  <a:lnTo>
                    <a:pt x="171" y="781"/>
                  </a:lnTo>
                  <a:lnTo>
                    <a:pt x="190" y="752"/>
                  </a:lnTo>
                  <a:lnTo>
                    <a:pt x="209" y="723"/>
                  </a:lnTo>
                  <a:lnTo>
                    <a:pt x="238" y="695"/>
                  </a:lnTo>
                  <a:lnTo>
                    <a:pt x="247" y="666"/>
                  </a:lnTo>
                  <a:lnTo>
                    <a:pt x="276" y="638"/>
                  </a:lnTo>
                  <a:lnTo>
                    <a:pt x="295" y="609"/>
                  </a:lnTo>
                  <a:lnTo>
                    <a:pt x="314" y="581"/>
                  </a:lnTo>
                  <a:lnTo>
                    <a:pt x="342" y="533"/>
                  </a:lnTo>
                  <a:lnTo>
                    <a:pt x="390" y="495"/>
                  </a:lnTo>
                  <a:lnTo>
                    <a:pt x="418" y="476"/>
                  </a:lnTo>
                  <a:lnTo>
                    <a:pt x="447" y="457"/>
                  </a:lnTo>
                  <a:lnTo>
                    <a:pt x="485" y="419"/>
                  </a:lnTo>
                  <a:lnTo>
                    <a:pt x="514" y="400"/>
                  </a:lnTo>
                  <a:lnTo>
                    <a:pt x="542" y="371"/>
                  </a:lnTo>
                  <a:lnTo>
                    <a:pt x="571" y="343"/>
                  </a:lnTo>
                  <a:lnTo>
                    <a:pt x="599" y="324"/>
                  </a:lnTo>
                  <a:lnTo>
                    <a:pt x="637" y="305"/>
                  </a:lnTo>
                  <a:lnTo>
                    <a:pt x="656" y="276"/>
                  </a:lnTo>
                  <a:lnTo>
                    <a:pt x="685" y="248"/>
                  </a:lnTo>
                  <a:lnTo>
                    <a:pt x="713" y="209"/>
                  </a:lnTo>
                  <a:lnTo>
                    <a:pt x="742" y="190"/>
                  </a:lnTo>
                  <a:lnTo>
                    <a:pt x="770" y="171"/>
                  </a:lnTo>
                  <a:lnTo>
                    <a:pt x="808" y="152"/>
                  </a:lnTo>
                  <a:lnTo>
                    <a:pt x="837" y="124"/>
                  </a:lnTo>
                  <a:lnTo>
                    <a:pt x="875" y="105"/>
                  </a:lnTo>
                  <a:lnTo>
                    <a:pt x="913" y="76"/>
                  </a:lnTo>
                  <a:lnTo>
                    <a:pt x="942" y="57"/>
                  </a:lnTo>
                  <a:lnTo>
                    <a:pt x="970" y="38"/>
                  </a:lnTo>
                  <a:lnTo>
                    <a:pt x="999" y="29"/>
                  </a:lnTo>
                  <a:lnTo>
                    <a:pt x="1027" y="19"/>
                  </a:lnTo>
                  <a:lnTo>
                    <a:pt x="1065" y="10"/>
                  </a:lnTo>
                  <a:lnTo>
                    <a:pt x="1103" y="0"/>
                  </a:lnTo>
                  <a:lnTo>
                    <a:pt x="1132" y="0"/>
                  </a:lnTo>
                  <a:lnTo>
                    <a:pt x="1170" y="0"/>
                  </a:lnTo>
                  <a:lnTo>
                    <a:pt x="1198" y="19"/>
                  </a:lnTo>
                  <a:lnTo>
                    <a:pt x="1217" y="48"/>
                  </a:lnTo>
                  <a:lnTo>
                    <a:pt x="1236" y="76"/>
                  </a:lnTo>
                  <a:lnTo>
                    <a:pt x="1265" y="105"/>
                  </a:lnTo>
                  <a:lnTo>
                    <a:pt x="1274" y="133"/>
                  </a:lnTo>
                  <a:lnTo>
                    <a:pt x="1284" y="162"/>
                  </a:lnTo>
                  <a:lnTo>
                    <a:pt x="1284" y="190"/>
                  </a:lnTo>
                  <a:lnTo>
                    <a:pt x="1284" y="219"/>
                  </a:lnTo>
                  <a:lnTo>
                    <a:pt x="1284" y="257"/>
                  </a:lnTo>
                  <a:lnTo>
                    <a:pt x="1284" y="286"/>
                  </a:lnTo>
                  <a:lnTo>
                    <a:pt x="1284" y="324"/>
                  </a:lnTo>
                  <a:lnTo>
                    <a:pt x="1284" y="362"/>
                  </a:lnTo>
                  <a:lnTo>
                    <a:pt x="1284" y="390"/>
                  </a:lnTo>
                  <a:lnTo>
                    <a:pt x="1255" y="381"/>
                  </a:lnTo>
                  <a:lnTo>
                    <a:pt x="1236" y="419"/>
                  </a:lnTo>
                  <a:lnTo>
                    <a:pt x="1208" y="447"/>
                  </a:lnTo>
                  <a:lnTo>
                    <a:pt x="1179" y="466"/>
                  </a:lnTo>
                  <a:lnTo>
                    <a:pt x="1151" y="486"/>
                  </a:lnTo>
                  <a:lnTo>
                    <a:pt x="1122" y="514"/>
                  </a:lnTo>
                  <a:lnTo>
                    <a:pt x="1094" y="533"/>
                  </a:lnTo>
                  <a:lnTo>
                    <a:pt x="1056" y="552"/>
                  </a:lnTo>
                  <a:lnTo>
                    <a:pt x="1027" y="562"/>
                  </a:lnTo>
                  <a:lnTo>
                    <a:pt x="999" y="581"/>
                  </a:lnTo>
                  <a:lnTo>
                    <a:pt x="961" y="600"/>
                  </a:lnTo>
                  <a:lnTo>
                    <a:pt x="932" y="619"/>
                  </a:lnTo>
                  <a:lnTo>
                    <a:pt x="904" y="638"/>
                  </a:lnTo>
                  <a:lnTo>
                    <a:pt x="875" y="647"/>
                  </a:lnTo>
                  <a:lnTo>
                    <a:pt x="846" y="647"/>
                  </a:lnTo>
                  <a:lnTo>
                    <a:pt x="827" y="676"/>
                  </a:lnTo>
                  <a:lnTo>
                    <a:pt x="799" y="695"/>
                  </a:lnTo>
                  <a:lnTo>
                    <a:pt x="770" y="714"/>
                  </a:lnTo>
                  <a:lnTo>
                    <a:pt x="732" y="743"/>
                  </a:lnTo>
                  <a:lnTo>
                    <a:pt x="704" y="752"/>
                  </a:lnTo>
                  <a:lnTo>
                    <a:pt x="666" y="781"/>
                  </a:lnTo>
                  <a:lnTo>
                    <a:pt x="628" y="800"/>
                  </a:lnTo>
                  <a:lnTo>
                    <a:pt x="599" y="809"/>
                  </a:lnTo>
                  <a:lnTo>
                    <a:pt x="571" y="828"/>
                  </a:lnTo>
                  <a:lnTo>
                    <a:pt x="542" y="838"/>
                  </a:lnTo>
                  <a:lnTo>
                    <a:pt x="514" y="857"/>
                  </a:lnTo>
                  <a:lnTo>
                    <a:pt x="485" y="866"/>
                  </a:lnTo>
                  <a:lnTo>
                    <a:pt x="457" y="885"/>
                  </a:lnTo>
                  <a:lnTo>
                    <a:pt x="428" y="885"/>
                  </a:lnTo>
                  <a:lnTo>
                    <a:pt x="399" y="895"/>
                  </a:lnTo>
                  <a:lnTo>
                    <a:pt x="371" y="895"/>
                  </a:lnTo>
                  <a:lnTo>
                    <a:pt x="333" y="914"/>
                  </a:lnTo>
                  <a:lnTo>
                    <a:pt x="295" y="914"/>
                  </a:lnTo>
                  <a:lnTo>
                    <a:pt x="266" y="933"/>
                  </a:lnTo>
                  <a:lnTo>
                    <a:pt x="228" y="952"/>
                  </a:lnTo>
                  <a:lnTo>
                    <a:pt x="200" y="952"/>
                  </a:lnTo>
                  <a:lnTo>
                    <a:pt x="171" y="952"/>
                  </a:lnTo>
                  <a:lnTo>
                    <a:pt x="143" y="961"/>
                  </a:lnTo>
                  <a:lnTo>
                    <a:pt x="114" y="971"/>
                  </a:lnTo>
                  <a:lnTo>
                    <a:pt x="86" y="971"/>
                  </a:lnTo>
                  <a:lnTo>
                    <a:pt x="57" y="971"/>
                  </a:lnTo>
                  <a:lnTo>
                    <a:pt x="29" y="971"/>
                  </a:lnTo>
                  <a:lnTo>
                    <a:pt x="29" y="942"/>
                  </a:lnTo>
                  <a:lnTo>
                    <a:pt x="19" y="914"/>
                  </a:lnTo>
                </a:path>
              </a:pathLst>
            </a:custGeom>
            <a:solidFill>
              <a:srgbClr val="8fd0d7"/>
            </a:solidFill>
            <a:ln w="12600">
              <a:solidFill>
                <a:srgbClr val="0033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18"/>
            <p:cNvSpPr/>
            <p:nvPr/>
          </p:nvSpPr>
          <p:spPr>
            <a:xfrm>
              <a:off x="8294760" y="811080"/>
              <a:ext cx="515160" cy="560520"/>
            </a:xfrm>
            <a:custGeom>
              <a:avLst/>
              <a:gdLst/>
              <a:ahLst/>
              <a:rect l="l" t="t" r="r" b="b"/>
              <a:pathLst>
                <a:path w="875" h="1419">
                  <a:moveTo>
                    <a:pt x="875" y="371"/>
                  </a:moveTo>
                  <a:lnTo>
                    <a:pt x="824" y="384"/>
                  </a:lnTo>
                  <a:lnTo>
                    <a:pt x="790" y="406"/>
                  </a:lnTo>
                  <a:lnTo>
                    <a:pt x="780" y="364"/>
                  </a:lnTo>
                  <a:lnTo>
                    <a:pt x="734" y="384"/>
                  </a:lnTo>
                  <a:lnTo>
                    <a:pt x="710" y="410"/>
                  </a:lnTo>
                  <a:lnTo>
                    <a:pt x="680" y="380"/>
                  </a:lnTo>
                  <a:lnTo>
                    <a:pt x="651" y="432"/>
                  </a:lnTo>
                  <a:lnTo>
                    <a:pt x="629" y="462"/>
                  </a:lnTo>
                  <a:lnTo>
                    <a:pt x="571" y="507"/>
                  </a:lnTo>
                  <a:lnTo>
                    <a:pt x="542" y="468"/>
                  </a:lnTo>
                  <a:lnTo>
                    <a:pt x="534" y="439"/>
                  </a:lnTo>
                  <a:lnTo>
                    <a:pt x="520" y="423"/>
                  </a:lnTo>
                  <a:lnTo>
                    <a:pt x="498" y="416"/>
                  </a:lnTo>
                  <a:lnTo>
                    <a:pt x="479" y="416"/>
                  </a:lnTo>
                  <a:lnTo>
                    <a:pt x="454" y="442"/>
                  </a:lnTo>
                  <a:lnTo>
                    <a:pt x="442" y="471"/>
                  </a:lnTo>
                  <a:lnTo>
                    <a:pt x="442" y="517"/>
                  </a:lnTo>
                  <a:lnTo>
                    <a:pt x="452" y="562"/>
                  </a:lnTo>
                  <a:lnTo>
                    <a:pt x="466" y="621"/>
                  </a:lnTo>
                  <a:lnTo>
                    <a:pt x="481" y="722"/>
                  </a:lnTo>
                  <a:lnTo>
                    <a:pt x="483" y="780"/>
                  </a:lnTo>
                  <a:lnTo>
                    <a:pt x="486" y="848"/>
                  </a:lnTo>
                  <a:lnTo>
                    <a:pt x="481" y="917"/>
                  </a:lnTo>
                  <a:lnTo>
                    <a:pt x="471" y="972"/>
                  </a:lnTo>
                  <a:lnTo>
                    <a:pt x="430" y="1069"/>
                  </a:lnTo>
                  <a:lnTo>
                    <a:pt x="394" y="1160"/>
                  </a:lnTo>
                  <a:lnTo>
                    <a:pt x="372" y="1259"/>
                  </a:lnTo>
                  <a:lnTo>
                    <a:pt x="341" y="1387"/>
                  </a:lnTo>
                  <a:lnTo>
                    <a:pt x="253" y="1411"/>
                  </a:lnTo>
                  <a:lnTo>
                    <a:pt x="196" y="1419"/>
                  </a:lnTo>
                  <a:lnTo>
                    <a:pt x="116" y="1394"/>
                  </a:lnTo>
                  <a:lnTo>
                    <a:pt x="92" y="1325"/>
                  </a:lnTo>
                  <a:lnTo>
                    <a:pt x="61" y="1275"/>
                  </a:lnTo>
                  <a:lnTo>
                    <a:pt x="45" y="1239"/>
                  </a:lnTo>
                  <a:lnTo>
                    <a:pt x="26" y="1279"/>
                  </a:lnTo>
                  <a:lnTo>
                    <a:pt x="6" y="1171"/>
                  </a:lnTo>
                  <a:lnTo>
                    <a:pt x="0" y="1125"/>
                  </a:lnTo>
                  <a:lnTo>
                    <a:pt x="37" y="1050"/>
                  </a:lnTo>
                  <a:lnTo>
                    <a:pt x="67" y="1024"/>
                  </a:lnTo>
                  <a:lnTo>
                    <a:pt x="65" y="1001"/>
                  </a:lnTo>
                  <a:lnTo>
                    <a:pt x="111" y="949"/>
                  </a:lnTo>
                  <a:lnTo>
                    <a:pt x="140" y="907"/>
                  </a:lnTo>
                  <a:lnTo>
                    <a:pt x="162" y="796"/>
                  </a:lnTo>
                  <a:lnTo>
                    <a:pt x="170" y="715"/>
                  </a:lnTo>
                  <a:lnTo>
                    <a:pt x="165" y="559"/>
                  </a:lnTo>
                  <a:lnTo>
                    <a:pt x="170" y="423"/>
                  </a:lnTo>
                  <a:lnTo>
                    <a:pt x="174" y="332"/>
                  </a:lnTo>
                  <a:lnTo>
                    <a:pt x="182" y="234"/>
                  </a:lnTo>
                  <a:lnTo>
                    <a:pt x="221" y="146"/>
                  </a:lnTo>
                  <a:lnTo>
                    <a:pt x="269" y="88"/>
                  </a:lnTo>
                  <a:lnTo>
                    <a:pt x="325" y="52"/>
                  </a:lnTo>
                  <a:lnTo>
                    <a:pt x="389" y="16"/>
                  </a:lnTo>
                  <a:lnTo>
                    <a:pt x="471" y="0"/>
                  </a:lnTo>
                  <a:lnTo>
                    <a:pt x="530" y="0"/>
                  </a:lnTo>
                  <a:lnTo>
                    <a:pt x="578" y="7"/>
                  </a:lnTo>
                  <a:lnTo>
                    <a:pt x="651" y="36"/>
                  </a:lnTo>
                  <a:lnTo>
                    <a:pt x="729" y="59"/>
                  </a:lnTo>
                  <a:lnTo>
                    <a:pt x="783" y="101"/>
                  </a:lnTo>
                  <a:lnTo>
                    <a:pt x="817" y="146"/>
                  </a:lnTo>
                  <a:lnTo>
                    <a:pt x="853" y="202"/>
                  </a:lnTo>
                  <a:lnTo>
                    <a:pt x="865" y="260"/>
                  </a:lnTo>
                  <a:lnTo>
                    <a:pt x="875" y="371"/>
                  </a:lnTo>
                </a:path>
              </a:pathLst>
            </a:custGeom>
            <a:solidFill>
              <a:srgbClr val="000000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19"/>
            <p:cNvSpPr/>
            <p:nvPr/>
          </p:nvSpPr>
          <p:spPr>
            <a:xfrm>
              <a:off x="8627760" y="1009080"/>
              <a:ext cx="244800" cy="255960"/>
            </a:xfrm>
            <a:custGeom>
              <a:avLst/>
              <a:gdLst/>
              <a:ahLst/>
              <a:rect l="l" t="t" r="r" b="b"/>
              <a:pathLst>
                <a:path w="417" h="649">
                  <a:moveTo>
                    <a:pt x="321" y="127"/>
                  </a:moveTo>
                  <a:lnTo>
                    <a:pt x="327" y="145"/>
                  </a:lnTo>
                  <a:lnTo>
                    <a:pt x="345" y="157"/>
                  </a:lnTo>
                  <a:lnTo>
                    <a:pt x="363" y="175"/>
                  </a:lnTo>
                  <a:lnTo>
                    <a:pt x="363" y="193"/>
                  </a:lnTo>
                  <a:lnTo>
                    <a:pt x="363" y="217"/>
                  </a:lnTo>
                  <a:lnTo>
                    <a:pt x="369" y="235"/>
                  </a:lnTo>
                  <a:lnTo>
                    <a:pt x="369" y="253"/>
                  </a:lnTo>
                  <a:lnTo>
                    <a:pt x="375" y="277"/>
                  </a:lnTo>
                  <a:lnTo>
                    <a:pt x="375" y="295"/>
                  </a:lnTo>
                  <a:lnTo>
                    <a:pt x="375" y="313"/>
                  </a:lnTo>
                  <a:lnTo>
                    <a:pt x="381" y="331"/>
                  </a:lnTo>
                  <a:lnTo>
                    <a:pt x="375" y="349"/>
                  </a:lnTo>
                  <a:lnTo>
                    <a:pt x="387" y="367"/>
                  </a:lnTo>
                  <a:lnTo>
                    <a:pt x="393" y="385"/>
                  </a:lnTo>
                  <a:lnTo>
                    <a:pt x="405" y="403"/>
                  </a:lnTo>
                  <a:lnTo>
                    <a:pt x="417" y="421"/>
                  </a:lnTo>
                  <a:lnTo>
                    <a:pt x="399" y="421"/>
                  </a:lnTo>
                  <a:lnTo>
                    <a:pt x="399" y="439"/>
                  </a:lnTo>
                  <a:lnTo>
                    <a:pt x="399" y="457"/>
                  </a:lnTo>
                  <a:lnTo>
                    <a:pt x="405" y="487"/>
                  </a:lnTo>
                  <a:lnTo>
                    <a:pt x="411" y="505"/>
                  </a:lnTo>
                  <a:lnTo>
                    <a:pt x="417" y="523"/>
                  </a:lnTo>
                  <a:lnTo>
                    <a:pt x="399" y="523"/>
                  </a:lnTo>
                  <a:lnTo>
                    <a:pt x="405" y="547"/>
                  </a:lnTo>
                  <a:lnTo>
                    <a:pt x="405" y="571"/>
                  </a:lnTo>
                  <a:lnTo>
                    <a:pt x="399" y="595"/>
                  </a:lnTo>
                  <a:lnTo>
                    <a:pt x="387" y="613"/>
                  </a:lnTo>
                  <a:lnTo>
                    <a:pt x="387" y="631"/>
                  </a:lnTo>
                  <a:lnTo>
                    <a:pt x="369" y="619"/>
                  </a:lnTo>
                  <a:lnTo>
                    <a:pt x="363" y="637"/>
                  </a:lnTo>
                  <a:lnTo>
                    <a:pt x="345" y="649"/>
                  </a:lnTo>
                  <a:lnTo>
                    <a:pt x="327" y="643"/>
                  </a:lnTo>
                  <a:lnTo>
                    <a:pt x="309" y="637"/>
                  </a:lnTo>
                  <a:lnTo>
                    <a:pt x="303" y="619"/>
                  </a:lnTo>
                  <a:lnTo>
                    <a:pt x="285" y="619"/>
                  </a:lnTo>
                  <a:lnTo>
                    <a:pt x="267" y="619"/>
                  </a:lnTo>
                  <a:lnTo>
                    <a:pt x="273" y="601"/>
                  </a:lnTo>
                  <a:lnTo>
                    <a:pt x="267" y="583"/>
                  </a:lnTo>
                  <a:lnTo>
                    <a:pt x="255" y="565"/>
                  </a:lnTo>
                  <a:lnTo>
                    <a:pt x="243" y="547"/>
                  </a:lnTo>
                  <a:lnTo>
                    <a:pt x="237" y="529"/>
                  </a:lnTo>
                  <a:lnTo>
                    <a:pt x="231" y="511"/>
                  </a:lnTo>
                  <a:lnTo>
                    <a:pt x="225" y="493"/>
                  </a:lnTo>
                  <a:lnTo>
                    <a:pt x="207" y="481"/>
                  </a:lnTo>
                  <a:lnTo>
                    <a:pt x="195" y="463"/>
                  </a:lnTo>
                  <a:lnTo>
                    <a:pt x="189" y="447"/>
                  </a:lnTo>
                  <a:lnTo>
                    <a:pt x="177" y="439"/>
                  </a:lnTo>
                  <a:lnTo>
                    <a:pt x="171" y="421"/>
                  </a:lnTo>
                  <a:lnTo>
                    <a:pt x="153" y="403"/>
                  </a:lnTo>
                  <a:lnTo>
                    <a:pt x="144" y="379"/>
                  </a:lnTo>
                  <a:lnTo>
                    <a:pt x="140" y="367"/>
                  </a:lnTo>
                  <a:lnTo>
                    <a:pt x="136" y="352"/>
                  </a:lnTo>
                  <a:lnTo>
                    <a:pt x="130" y="325"/>
                  </a:lnTo>
                  <a:lnTo>
                    <a:pt x="126" y="313"/>
                  </a:lnTo>
                  <a:lnTo>
                    <a:pt x="120" y="295"/>
                  </a:lnTo>
                  <a:lnTo>
                    <a:pt x="100" y="277"/>
                  </a:lnTo>
                  <a:lnTo>
                    <a:pt x="93" y="261"/>
                  </a:lnTo>
                  <a:lnTo>
                    <a:pt x="87" y="254"/>
                  </a:lnTo>
                  <a:lnTo>
                    <a:pt x="44" y="199"/>
                  </a:lnTo>
                  <a:lnTo>
                    <a:pt x="23" y="181"/>
                  </a:lnTo>
                  <a:lnTo>
                    <a:pt x="17" y="158"/>
                  </a:lnTo>
                  <a:lnTo>
                    <a:pt x="15" y="126"/>
                  </a:lnTo>
                  <a:lnTo>
                    <a:pt x="9" y="91"/>
                  </a:lnTo>
                  <a:lnTo>
                    <a:pt x="0" y="0"/>
                  </a:lnTo>
                  <a:lnTo>
                    <a:pt x="30" y="1"/>
                  </a:lnTo>
                  <a:lnTo>
                    <a:pt x="171" y="97"/>
                  </a:lnTo>
                  <a:lnTo>
                    <a:pt x="189" y="85"/>
                  </a:lnTo>
                  <a:lnTo>
                    <a:pt x="207" y="73"/>
                  </a:lnTo>
                  <a:lnTo>
                    <a:pt x="225" y="73"/>
                  </a:lnTo>
                  <a:lnTo>
                    <a:pt x="243" y="73"/>
                  </a:lnTo>
                  <a:lnTo>
                    <a:pt x="261" y="67"/>
                  </a:lnTo>
                  <a:lnTo>
                    <a:pt x="267" y="85"/>
                  </a:lnTo>
                  <a:lnTo>
                    <a:pt x="279" y="103"/>
                  </a:lnTo>
                  <a:lnTo>
                    <a:pt x="291" y="121"/>
                  </a:lnTo>
                  <a:lnTo>
                    <a:pt x="309" y="121"/>
                  </a:lnTo>
                  <a:lnTo>
                    <a:pt x="321" y="127"/>
                  </a:lnTo>
                </a:path>
              </a:pathLst>
            </a:custGeom>
            <a:solidFill>
              <a:srgbClr val="003366"/>
            </a:solidFill>
            <a:ln w="12600">
              <a:solidFill>
                <a:srgbClr val="0033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20"/>
            <p:cNvSpPr/>
            <p:nvPr/>
          </p:nvSpPr>
          <p:spPr>
            <a:xfrm>
              <a:off x="8764200" y="1026000"/>
              <a:ext cx="52200" cy="25200"/>
            </a:xfrm>
            <a:custGeom>
              <a:avLst/>
              <a:gdLst/>
              <a:ahLst/>
              <a:rect l="l" t="t" r="r" b="b"/>
              <a:pathLst>
                <a:path w="90" h="66">
                  <a:moveTo>
                    <a:pt x="90" y="0"/>
                  </a:moveTo>
                  <a:lnTo>
                    <a:pt x="72" y="12"/>
                  </a:lnTo>
                  <a:lnTo>
                    <a:pt x="54" y="24"/>
                  </a:lnTo>
                  <a:lnTo>
                    <a:pt x="36" y="36"/>
                  </a:lnTo>
                  <a:lnTo>
                    <a:pt x="18" y="42"/>
                  </a:lnTo>
                  <a:lnTo>
                    <a:pt x="0" y="48"/>
                  </a:lnTo>
                  <a:lnTo>
                    <a:pt x="18" y="66"/>
                  </a:lnTo>
                  <a:lnTo>
                    <a:pt x="36" y="66"/>
                  </a:lnTo>
                  <a:lnTo>
                    <a:pt x="54" y="60"/>
                  </a:lnTo>
                  <a:lnTo>
                    <a:pt x="72" y="48"/>
                  </a:lnTo>
                  <a:lnTo>
                    <a:pt x="90" y="48"/>
                  </a:lnTo>
                  <a:lnTo>
                    <a:pt x="90" y="30"/>
                  </a:lnTo>
                  <a:lnTo>
                    <a:pt x="90" y="12"/>
                  </a:lnTo>
                  <a:lnTo>
                    <a:pt x="90" y="0"/>
                  </a:lnTo>
                </a:path>
              </a:pathLst>
            </a:custGeom>
            <a:solidFill>
              <a:srgbClr val="003366"/>
            </a:solidFill>
            <a:ln w="12600">
              <a:solidFill>
                <a:srgbClr val="0033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8" name="CustomShape 21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2A370907-C20A-4A95-A37B-440EAE1F5F7C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CustomShape 1"/>
          <p:cNvSpPr/>
          <p:nvPr/>
        </p:nvSpPr>
        <p:spPr>
          <a:xfrm>
            <a:off x="1468440" y="750240"/>
            <a:ext cx="6749280" cy="52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Oggetti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640" name="CustomShape 2"/>
          <p:cNvSpPr/>
          <p:nvPr/>
        </p:nvSpPr>
        <p:spPr>
          <a:xfrm>
            <a:off x="594360" y="1287360"/>
            <a:ext cx="9219240" cy="375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60280" indent="-260280"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Sono in numero illimitato (creati dal programmatore)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34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Una "istanza" di oggetto è generata da un costruttore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34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Si agisce su di essi con i metodi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34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marL="260280" indent="-260280"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Una variabile "riferisce" un oggetto: è un puntatore! 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grpSp>
        <p:nvGrpSpPr>
          <p:cNvPr id="641" name="Group 3"/>
          <p:cNvGrpSpPr/>
          <p:nvPr/>
        </p:nvGrpSpPr>
        <p:grpSpPr>
          <a:xfrm>
            <a:off x="8295120" y="1108800"/>
            <a:ext cx="1267920" cy="951480"/>
            <a:chOff x="8295120" y="1108800"/>
            <a:chExt cx="1267920" cy="951480"/>
          </a:xfrm>
        </p:grpSpPr>
        <p:sp>
          <p:nvSpPr>
            <p:cNvPr id="642" name="CustomShape 4"/>
            <p:cNvSpPr/>
            <p:nvPr/>
          </p:nvSpPr>
          <p:spPr>
            <a:xfrm>
              <a:off x="8295120" y="1108800"/>
              <a:ext cx="1257840" cy="951480"/>
            </a:xfrm>
            <a:prstGeom prst="ellipse">
              <a:avLst/>
            </a:prstGeom>
            <a:solidFill>
              <a:srgbClr val="0646cf"/>
            </a:solidFill>
            <a:ln w="12600">
              <a:solidFill>
                <a:srgbClr val="003366"/>
              </a:solidFill>
              <a:miter/>
            </a:ln>
            <a:effectLst>
              <a:outerShdw dist="107932" dir="8100000">
                <a:srgbClr val="8fd0d7"/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Line 5"/>
            <p:cNvSpPr/>
            <p:nvPr/>
          </p:nvSpPr>
          <p:spPr>
            <a:xfrm>
              <a:off x="8924040" y="1110240"/>
              <a:ext cx="0" cy="216360"/>
            </a:xfrm>
            <a:prstGeom prst="line">
              <a:avLst/>
            </a:prstGeom>
            <a:ln w="12600">
              <a:solidFill>
                <a:srgbClr val="8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Line 6"/>
            <p:cNvSpPr/>
            <p:nvPr/>
          </p:nvSpPr>
          <p:spPr>
            <a:xfrm flipH="1" flipV="1">
              <a:off x="8472600" y="1242720"/>
              <a:ext cx="220320" cy="166680"/>
            </a:xfrm>
            <a:prstGeom prst="line">
              <a:avLst/>
            </a:prstGeom>
            <a:ln w="12600">
              <a:solidFill>
                <a:srgbClr val="8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Line 7"/>
            <p:cNvSpPr/>
            <p:nvPr/>
          </p:nvSpPr>
          <p:spPr>
            <a:xfrm>
              <a:off x="8296200" y="1584000"/>
              <a:ext cx="286560" cy="0"/>
            </a:xfrm>
            <a:prstGeom prst="line">
              <a:avLst/>
            </a:prstGeom>
            <a:ln w="12600">
              <a:solidFill>
                <a:srgbClr val="8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Line 8"/>
            <p:cNvSpPr/>
            <p:nvPr/>
          </p:nvSpPr>
          <p:spPr>
            <a:xfrm flipH="1">
              <a:off x="8474760" y="1771560"/>
              <a:ext cx="214920" cy="144360"/>
            </a:xfrm>
            <a:prstGeom prst="line">
              <a:avLst/>
            </a:prstGeom>
            <a:ln w="12600">
              <a:solidFill>
                <a:srgbClr val="8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Line 9"/>
            <p:cNvSpPr/>
            <p:nvPr/>
          </p:nvSpPr>
          <p:spPr>
            <a:xfrm>
              <a:off x="8924040" y="1842480"/>
              <a:ext cx="0" cy="214920"/>
            </a:xfrm>
            <a:prstGeom prst="line">
              <a:avLst/>
            </a:prstGeom>
            <a:ln w="12600">
              <a:solidFill>
                <a:srgbClr val="8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Line 10"/>
            <p:cNvSpPr/>
            <p:nvPr/>
          </p:nvSpPr>
          <p:spPr>
            <a:xfrm flipH="1" flipV="1">
              <a:off x="9155880" y="1759320"/>
              <a:ext cx="221760" cy="168120"/>
            </a:xfrm>
            <a:prstGeom prst="line">
              <a:avLst/>
            </a:prstGeom>
            <a:ln w="12600">
              <a:solidFill>
                <a:srgbClr val="8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Line 11"/>
            <p:cNvSpPr/>
            <p:nvPr/>
          </p:nvSpPr>
          <p:spPr>
            <a:xfrm flipH="1">
              <a:off x="9253800" y="1584000"/>
              <a:ext cx="309240" cy="0"/>
            </a:xfrm>
            <a:prstGeom prst="line">
              <a:avLst/>
            </a:prstGeom>
            <a:ln w="12600">
              <a:solidFill>
                <a:srgbClr val="8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Line 12"/>
            <p:cNvSpPr/>
            <p:nvPr/>
          </p:nvSpPr>
          <p:spPr>
            <a:xfrm flipH="1">
              <a:off x="9152280" y="1253160"/>
              <a:ext cx="219960" cy="148320"/>
            </a:xfrm>
            <a:prstGeom prst="line">
              <a:avLst/>
            </a:prstGeom>
            <a:ln w="12600">
              <a:solidFill>
                <a:srgbClr val="8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13"/>
            <p:cNvSpPr/>
            <p:nvPr/>
          </p:nvSpPr>
          <p:spPr>
            <a:xfrm>
              <a:off x="8595360" y="1335960"/>
              <a:ext cx="656640" cy="49608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2" name="CustomShape 1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F094809-37B8-4C33-951E-0BF94227703F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2103120" y="811080"/>
            <a:ext cx="56754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Istruzioni condizionali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435240" y="1405440"/>
            <a:ext cx="9072000" cy="321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Le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istruzioni condizionali 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consentono di regolare il flusso di esecuzione del programma secondo le necessità, ramificandolo in base al risultato di un confronto sul valore di una variabile o di un'espressione.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If then else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condizione ? seVero : seFalso;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Istruzione switch 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655" name="" descr=""/>
          <p:cNvPicPr/>
          <p:nvPr/>
        </p:nvPicPr>
        <p:blipFill>
          <a:blip r:embed="rId1"/>
          <a:stretch/>
        </p:blipFill>
        <p:spPr>
          <a:xfrm>
            <a:off x="357120" y="0"/>
            <a:ext cx="992160" cy="610560"/>
          </a:xfrm>
          <a:prstGeom prst="rect">
            <a:avLst/>
          </a:prstGeom>
          <a:ln>
            <a:noFill/>
          </a:ln>
        </p:spPr>
      </p:pic>
      <p:sp>
        <p:nvSpPr>
          <p:cNvPr id="656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91BEB45-4F7A-4435-82D3-F14BF0CACC47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1944000" y="691560"/>
            <a:ext cx="567540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Istruzioni condizionali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356760" y="2417760"/>
            <a:ext cx="5179680" cy="2286360"/>
          </a:xfrm>
          <a:prstGeom prst="rect">
            <a:avLst/>
          </a:prstGeom>
          <a:noFill/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i="1" lang="it-IT" sz="2400" spc="-1" strike="noStrike">
                <a:latin typeface="Arial"/>
              </a:rPr>
              <a:t>if (a == b)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it-IT" sz="2400" spc="-1" strike="noStrike">
                <a:latin typeface="Arial"/>
              </a:rPr>
              <a:t>    </a:t>
            </a:r>
            <a:r>
              <a:rPr b="0" i="1" lang="it-IT" sz="2400" spc="-1" strike="noStrike">
                <a:latin typeface="Arial"/>
              </a:rPr>
              <a:t>System.out.println("a è uguale a b"); </a:t>
            </a:r>
            <a:br/>
            <a:r>
              <a:rPr b="0" i="1" lang="it-IT" sz="2400" spc="-1" strike="noStrike">
                <a:latin typeface="Arial"/>
              </a:rPr>
              <a:t> else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it-IT" sz="2400" spc="-1" strike="noStrike">
                <a:latin typeface="Arial"/>
              </a:rPr>
              <a:t>System.out.println("a è diverso da b");</a:t>
            </a:r>
            <a:r>
              <a:rPr b="0" lang="it-IT" sz="2400" spc="-1" strike="noStrike">
                <a:latin typeface="Arial"/>
              </a:rPr>
              <a:t> </a:t>
            </a:r>
            <a:r>
              <a:rPr b="0" i="1" lang="it-IT" sz="2400" spc="-1" strike="noStrike">
                <a:latin typeface="Arial"/>
              </a:rPr>
              <a:t> 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6341400" y="1764000"/>
            <a:ext cx="3237840" cy="3749400"/>
          </a:xfrm>
          <a:prstGeom prst="rect">
            <a:avLst/>
          </a:prstGeom>
          <a:noFill/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>
              <a:lnSpc>
                <a:spcPct val="100000"/>
              </a:lnSpc>
            </a:pPr>
            <a:r>
              <a:rPr b="0" i="1" lang="it-IT" sz="2400" spc="-1" strike="noStrike">
                <a:latin typeface="Arial"/>
              </a:rPr>
              <a:t>switch (cond) { </a:t>
            </a:r>
            <a:br/>
            <a:r>
              <a:rPr b="0" i="1" lang="it-IT" sz="2400" spc="-1" strike="noStrike">
                <a:latin typeface="Arial"/>
              </a:rPr>
              <a:t>     case 1: </a:t>
            </a:r>
            <a:br/>
            <a:r>
              <a:rPr b="0" i="1" lang="it-IT" sz="2400" spc="-1" strike="noStrike">
                <a:latin typeface="Arial"/>
              </a:rPr>
              <a:t>        istr1; </a:t>
            </a:r>
            <a:br/>
            <a:r>
              <a:rPr b="0" i="1" lang="it-IT" sz="2400" spc="-1" strike="noStrike">
                <a:latin typeface="Arial"/>
              </a:rPr>
              <a:t>        break; </a:t>
            </a:r>
            <a:br/>
            <a:r>
              <a:rPr b="0" i="1" lang="it-IT" sz="2400" spc="-1" strike="noStrike">
                <a:latin typeface="Arial"/>
              </a:rPr>
              <a:t>     case 2: </a:t>
            </a:r>
            <a:br/>
            <a:r>
              <a:rPr b="0" i="1" lang="it-IT" sz="2400" spc="-1" strike="noStrike">
                <a:latin typeface="Arial"/>
              </a:rPr>
              <a:t>        istr2; </a:t>
            </a:r>
            <a:br/>
            <a:r>
              <a:rPr b="0" i="1" lang="it-IT" sz="2400" spc="-1" strike="noStrike">
                <a:latin typeface="Arial"/>
              </a:rPr>
              <a:t>        break; </a:t>
            </a:r>
            <a:br/>
            <a:r>
              <a:rPr b="0" i="1" lang="it-IT" sz="2400" spc="-1" strike="noStrike">
                <a:latin typeface="Arial"/>
              </a:rPr>
              <a:t>        ...... </a:t>
            </a:r>
            <a:br/>
            <a:r>
              <a:rPr b="0" i="1" lang="it-IT" sz="2400" spc="-1" strike="noStrike">
                <a:latin typeface="Arial"/>
              </a:rPr>
              <a:t>     default: istrDefault; </a:t>
            </a:r>
            <a:br/>
            <a:r>
              <a:rPr b="0" i="1" lang="it-IT" sz="2400" spc="-1" strike="noStrike">
                <a:latin typeface="Arial"/>
              </a:rPr>
              <a:t>    }</a:t>
            </a:r>
            <a:r>
              <a:rPr b="0" lang="it-IT" sz="2400" spc="-1" strike="noStrike">
                <a:latin typeface="Arial"/>
              </a:rPr>
              <a:t> </a:t>
            </a:r>
            <a:endParaRPr b="0" lang="it-IT" sz="2400" spc="-1" strike="noStrike">
              <a:latin typeface="Arial"/>
            </a:endParaRPr>
          </a:p>
        </p:txBody>
      </p:sp>
      <p:pic>
        <p:nvPicPr>
          <p:cNvPr id="660" name="" descr=""/>
          <p:cNvPicPr/>
          <p:nvPr/>
        </p:nvPicPr>
        <p:blipFill>
          <a:blip r:embed="rId1"/>
          <a:stretch/>
        </p:blipFill>
        <p:spPr>
          <a:xfrm>
            <a:off x="357120" y="0"/>
            <a:ext cx="992160" cy="610560"/>
          </a:xfrm>
          <a:prstGeom prst="rect">
            <a:avLst/>
          </a:prstGeom>
          <a:ln>
            <a:noFill/>
          </a:ln>
        </p:spPr>
      </p:pic>
      <p:sp>
        <p:nvSpPr>
          <p:cNvPr id="661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F3927A8-89EB-4667-8F6F-28CC55F02A74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1627200" y="750240"/>
            <a:ext cx="448344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400" spc="-1" strike="noStrike">
                <a:latin typeface="Times New Roman"/>
              </a:rPr>
              <a:t>Cicli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63" name="CustomShape 2"/>
          <p:cNvSpPr/>
          <p:nvPr/>
        </p:nvSpPr>
        <p:spPr>
          <a:xfrm>
            <a:off x="594720" y="1346040"/>
            <a:ext cx="9072000" cy="333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598"/>
              </a:spcBef>
            </a:pPr>
            <a:r>
              <a:rPr b="0" lang="it-IT" sz="1800" spc="-1" strike="noStrike">
                <a:solidFill>
                  <a:srgbClr val="002060"/>
                </a:solidFill>
                <a:latin typeface="Times New Roman"/>
              </a:rPr>
              <a:t>I </a:t>
            </a:r>
            <a:r>
              <a:rPr b="1" lang="it-IT" sz="2600" spc="-1" strike="noStrike">
                <a:solidFill>
                  <a:srgbClr val="002060"/>
                </a:solidFill>
                <a:latin typeface="Times New Roman"/>
              </a:rPr>
              <a:t>cicli </a:t>
            </a: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consentono di ripetere l'esecuzione di una o più istruzioni per un  numero fissato di volte o fino a quando è verificata una particolare condizione. </a:t>
            </a:r>
            <a:r>
              <a:rPr b="0" lang="it-IT" sz="2400" spc="-1" strike="noStrike">
                <a:solidFill>
                  <a:srgbClr val="002060"/>
                </a:solidFill>
                <a:latin typeface="Times New Roman"/>
              </a:rPr>
              <a:t>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22"/>
              </a:spcBef>
            </a:pPr>
            <a:endParaRPr b="0" lang="it-IT" sz="2400" spc="-1" strike="noStrike">
              <a:latin typeface="Arial"/>
            </a:endParaRPr>
          </a:p>
          <a:p>
            <a:pPr lvl="4" marL="1423800">
              <a:lnSpc>
                <a:spcPct val="80000"/>
              </a:lnSpc>
              <a:spcBef>
                <a:spcPts val="598"/>
              </a:spcBef>
              <a:buClr>
                <a:srgbClr val="003366"/>
              </a:buClr>
              <a:buSzPct val="80000"/>
              <a:buFont typeface="Wingdings" charset="2"/>
              <a:buChar char=""/>
            </a:pPr>
            <a:r>
              <a:rPr b="0" lang="it-IT" sz="24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FOR</a:t>
            </a:r>
            <a:endParaRPr b="0" lang="it-IT" sz="2400" spc="-1" strike="noStrike">
              <a:latin typeface="Arial"/>
            </a:endParaRPr>
          </a:p>
          <a:p>
            <a:pPr lvl="4" marL="1423800">
              <a:lnSpc>
                <a:spcPct val="80000"/>
              </a:lnSpc>
              <a:spcBef>
                <a:spcPts val="598"/>
              </a:spcBef>
            </a:pPr>
            <a:endParaRPr b="0" lang="it-IT" sz="2400" spc="-1" strike="noStrike">
              <a:latin typeface="Arial"/>
            </a:endParaRPr>
          </a:p>
          <a:p>
            <a:pPr lvl="4" marL="1423800">
              <a:lnSpc>
                <a:spcPct val="80000"/>
              </a:lnSpc>
              <a:spcBef>
                <a:spcPts val="598"/>
              </a:spcBef>
              <a:buClr>
                <a:srgbClr val="003366"/>
              </a:buClr>
              <a:buSzPct val="80000"/>
              <a:buFont typeface="Wingdings" charset="2"/>
              <a:buChar char=""/>
            </a:pPr>
            <a:r>
              <a:rPr b="0" lang="it-IT" sz="24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WHILE</a:t>
            </a:r>
            <a:endParaRPr b="0" lang="it-IT" sz="2400" spc="-1" strike="noStrike">
              <a:latin typeface="Arial"/>
            </a:endParaRPr>
          </a:p>
          <a:p>
            <a:pPr lvl="4" marL="1423800">
              <a:lnSpc>
                <a:spcPct val="80000"/>
              </a:lnSpc>
              <a:spcBef>
                <a:spcPts val="598"/>
              </a:spcBef>
            </a:pPr>
            <a:endParaRPr b="0" lang="it-IT" sz="2400" spc="-1" strike="noStrike">
              <a:latin typeface="Arial"/>
            </a:endParaRPr>
          </a:p>
          <a:p>
            <a:pPr lvl="4" marL="1423800">
              <a:lnSpc>
                <a:spcPct val="80000"/>
              </a:lnSpc>
              <a:spcBef>
                <a:spcPts val="598"/>
              </a:spcBef>
              <a:buClr>
                <a:srgbClr val="003366"/>
              </a:buClr>
              <a:buSzPct val="80000"/>
              <a:buFont typeface="Wingdings" charset="2"/>
              <a:buChar char=""/>
            </a:pPr>
            <a:r>
              <a:rPr b="0" lang="it-IT" sz="24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DO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98"/>
              </a:spcBef>
            </a:pPr>
            <a:endParaRPr b="0" lang="it-IT" sz="2400" spc="-1" strike="noStrike">
              <a:latin typeface="Arial"/>
            </a:endParaRPr>
          </a:p>
        </p:txBody>
      </p:sp>
      <p:pic>
        <p:nvPicPr>
          <p:cNvPr id="664" name="" descr=""/>
          <p:cNvPicPr/>
          <p:nvPr/>
        </p:nvPicPr>
        <p:blipFill>
          <a:blip r:embed="rId1"/>
          <a:stretch/>
        </p:blipFill>
        <p:spPr>
          <a:xfrm>
            <a:off x="5991840" y="2715480"/>
            <a:ext cx="2539080" cy="1727280"/>
          </a:xfrm>
          <a:prstGeom prst="rect">
            <a:avLst/>
          </a:prstGeom>
          <a:ln>
            <a:noFill/>
          </a:ln>
        </p:spPr>
      </p:pic>
      <p:sp>
        <p:nvSpPr>
          <p:cNvPr id="665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341540A-C22C-4540-93BB-65754BBCBA16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1784880" y="810720"/>
            <a:ext cx="448344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400" spc="-1" strike="noStrike">
                <a:latin typeface="Times New Roman"/>
              </a:rPr>
              <a:t>Cicli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67" name="CustomShape 2"/>
          <p:cNvSpPr/>
          <p:nvPr/>
        </p:nvSpPr>
        <p:spPr>
          <a:xfrm>
            <a:off x="2103120" y="3846960"/>
            <a:ext cx="4802400" cy="1371600"/>
          </a:xfrm>
          <a:prstGeom prst="rect">
            <a:avLst/>
          </a:prstGeom>
          <a:noFill/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it-IT" sz="2800" spc="-1" strike="noStrike">
                <a:latin typeface="Arial"/>
              </a:rPr>
              <a:t>for (int i = 0; i &lt; 5; i++) { </a:t>
            </a:r>
            <a:br/>
            <a:r>
              <a:rPr b="0" lang="it-IT" sz="2800" spc="-1" strike="noStrike">
                <a:latin typeface="Arial"/>
              </a:rPr>
              <a:t>        System.out.println(i); </a:t>
            </a:r>
            <a:br/>
            <a:r>
              <a:rPr b="0" lang="it-IT" sz="2800" spc="-1" strike="noStrike">
                <a:latin typeface="Arial"/>
              </a:rPr>
              <a:t>    } 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356760" y="1644480"/>
            <a:ext cx="4128120" cy="2103480"/>
          </a:xfrm>
          <a:prstGeom prst="rect">
            <a:avLst/>
          </a:prstGeom>
          <a:noFill/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it-IT" sz="2400" spc="-1" strike="noStrike">
                <a:latin typeface="Arial"/>
              </a:rPr>
              <a:t>i = 1; </a:t>
            </a:r>
            <a:br/>
            <a:r>
              <a:rPr b="0" lang="it-IT" sz="2400" spc="-1" strike="noStrike">
                <a:latin typeface="Arial"/>
              </a:rPr>
              <a:t>     do { </a:t>
            </a:r>
            <a:br/>
            <a:r>
              <a:rPr b="0" lang="it-IT" sz="2400" spc="-1" strike="noStrike">
                <a:latin typeface="Arial"/>
              </a:rPr>
              <a:t>        System.out.println(i); </a:t>
            </a:r>
            <a:br/>
            <a:r>
              <a:rPr b="0" lang="it-IT" sz="2400" spc="-1" strike="noStrike">
                <a:latin typeface="Arial"/>
              </a:rPr>
              <a:t>        i++; </a:t>
            </a:r>
            <a:br/>
            <a:r>
              <a:rPr b="0" lang="it-IT" sz="2400" spc="-1" strike="noStrike">
                <a:latin typeface="Arial"/>
              </a:rPr>
              <a:t>    } while ( i &lt;= 5 ) </a:t>
            </a:r>
            <a:r>
              <a:rPr b="0" lang="it-IT" sz="3600" spc="-1" strike="noStrike">
                <a:latin typeface="Arial"/>
              </a:rPr>
              <a:t>  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669" name="CustomShape 4"/>
          <p:cNvSpPr/>
          <p:nvPr/>
        </p:nvSpPr>
        <p:spPr>
          <a:xfrm>
            <a:off x="5277960" y="1287720"/>
            <a:ext cx="4802040" cy="2163960"/>
          </a:xfrm>
          <a:prstGeom prst="rect">
            <a:avLst/>
          </a:prstGeom>
          <a:noFill/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it-IT" sz="2400" spc="-1" strike="noStrike">
                <a:latin typeface="Arial"/>
              </a:rPr>
              <a:t>i = 1; </a:t>
            </a:r>
            <a:br/>
            <a:r>
              <a:rPr b="0" lang="it-IT" sz="1800" spc="-1" strike="noStrike">
                <a:latin typeface="Arial"/>
              </a:rPr>
              <a:t>    </a:t>
            </a:r>
            <a:r>
              <a:rPr b="0" lang="it-IT" sz="2800" spc="-1" strike="noStrike">
                <a:latin typeface="Arial"/>
              </a:rPr>
              <a:t>while ( i &lt;= 5 ) { </a:t>
            </a:r>
            <a:br/>
            <a:r>
              <a:rPr b="0" lang="it-IT" sz="2800" spc="-1" strike="noStrike">
                <a:latin typeface="Arial"/>
              </a:rPr>
              <a:t>        System.out.println(i); </a:t>
            </a:r>
            <a:br/>
            <a:r>
              <a:rPr b="0" lang="it-IT" sz="2800" spc="-1" strike="noStrike">
                <a:latin typeface="Arial"/>
              </a:rPr>
              <a:t>        i++; </a:t>
            </a:r>
            <a:br/>
            <a:r>
              <a:rPr b="0" lang="it-IT" sz="2800" spc="-1" strike="noStrike">
                <a:latin typeface="Arial"/>
              </a:rPr>
              <a:t>    } 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670" name="" descr=""/>
          <p:cNvPicPr/>
          <p:nvPr/>
        </p:nvPicPr>
        <p:blipFill>
          <a:blip r:embed="rId1"/>
          <a:stretch/>
        </p:blipFill>
        <p:spPr>
          <a:xfrm>
            <a:off x="8820000" y="0"/>
            <a:ext cx="1030680" cy="691560"/>
          </a:xfrm>
          <a:prstGeom prst="rect">
            <a:avLst/>
          </a:prstGeom>
          <a:ln>
            <a:noFill/>
          </a:ln>
        </p:spPr>
      </p:pic>
      <p:sp>
        <p:nvSpPr>
          <p:cNvPr id="671" name="CustomShape 5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129D04F-0C8A-44FE-938D-F4C0FCB8068F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1387800" y="572040"/>
            <a:ext cx="5001480" cy="59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Array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673" name="CustomShape 2"/>
          <p:cNvSpPr/>
          <p:nvPr/>
        </p:nvSpPr>
        <p:spPr>
          <a:xfrm>
            <a:off x="435600" y="1108800"/>
            <a:ext cx="9072000" cy="37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Un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array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 è una collezione di oggetti istanze della classe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Gli elementi devono essere dello stesso tipo. </a:t>
            </a:r>
            <a:br/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 </a:t>
            </a:r>
            <a:endParaRPr b="0" lang="it-IT" sz="2800" spc="-1" strike="noStrike">
              <a:latin typeface="Arial"/>
            </a:endParaRPr>
          </a:p>
          <a:p>
            <a:pPr lvl="2" marL="1082520" indent="-223920">
              <a:lnSpc>
                <a:spcPct val="8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Esempio: </a:t>
            </a:r>
            <a:br/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String [ ] indirizzi = new String [10];  </a:t>
            </a:r>
            <a:endParaRPr b="0" lang="it-IT" sz="2800" spc="-1" strike="noStrike">
              <a:latin typeface="Arial"/>
            </a:endParaRPr>
          </a:p>
          <a:p>
            <a:pPr lvl="2" marL="1082520" indent="-223920">
              <a:lnSpc>
                <a:spcPct val="8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Gli elementi di un array sono identificati da un indice che inizia dalla posizione 0.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 lvl="2" marL="1082520" indent="-223920">
              <a:lnSpc>
                <a:spcPct val="8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 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</p:txBody>
      </p:sp>
      <p:pic>
        <p:nvPicPr>
          <p:cNvPr id="674" name="" descr=""/>
          <p:cNvPicPr/>
          <p:nvPr/>
        </p:nvPicPr>
        <p:blipFill>
          <a:blip r:embed="rId1"/>
          <a:stretch/>
        </p:blipFill>
        <p:spPr>
          <a:xfrm>
            <a:off x="6150960" y="4090680"/>
            <a:ext cx="2698560" cy="1578960"/>
          </a:xfrm>
          <a:prstGeom prst="rect">
            <a:avLst/>
          </a:prstGeom>
          <a:ln>
            <a:noFill/>
          </a:ln>
        </p:spPr>
      </p:pic>
      <p:sp>
        <p:nvSpPr>
          <p:cNvPr id="675" name="CustomShape 3"/>
          <p:cNvSpPr/>
          <p:nvPr/>
        </p:nvSpPr>
        <p:spPr>
          <a:xfrm>
            <a:off x="7264440" y="5198400"/>
            <a:ext cx="241812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CD81587-C931-418A-ACDF-1E6938692854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1308600" y="750240"/>
            <a:ext cx="7500960" cy="44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1" lang="it-IT" sz="4000" spc="-1" strike="noStrike">
                <a:solidFill>
                  <a:srgbClr val="003366"/>
                </a:solidFill>
                <a:latin typeface="Times New Roman"/>
              </a:rPr>
              <a:t>Cos’è java ?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422" name="Object 2"/>
          <p:cNvGraphicFramePr/>
          <p:nvPr/>
        </p:nvGraphicFramePr>
        <p:xfrm>
          <a:off x="6707520" y="1048320"/>
          <a:ext cx="2548080" cy="17809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2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707520" y="1048320"/>
                    <a:ext cx="2548080" cy="1780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24" name="CustomShape 3"/>
          <p:cNvSpPr/>
          <p:nvPr/>
        </p:nvSpPr>
        <p:spPr>
          <a:xfrm>
            <a:off x="673560" y="1524960"/>
            <a:ext cx="547740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i="1" lang="it-IT" sz="3200" spc="-1" strike="noStrike">
                <a:solidFill>
                  <a:srgbClr val="003366"/>
                </a:solidFill>
                <a:latin typeface="Times New Roman"/>
              </a:rPr>
              <a:t>Un linguaggio: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lvl="2" marL="912600">
              <a:lnSpc>
                <a:spcPct val="100000"/>
              </a:lnSpc>
              <a:spcBef>
                <a:spcPts val="799"/>
              </a:spcBef>
            </a:pPr>
            <a:r>
              <a:rPr b="0" i="1" lang="it-IT" sz="32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object-oriented,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lvl="2" marL="912600">
              <a:lnSpc>
                <a:spcPct val="100000"/>
              </a:lnSpc>
              <a:spcBef>
                <a:spcPts val="799"/>
              </a:spcBef>
            </a:pPr>
            <a:r>
              <a:rPr b="0" i="1" lang="it-IT" sz="32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interpretato,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lvl="2" marL="912600">
              <a:lnSpc>
                <a:spcPct val="100000"/>
              </a:lnSpc>
              <a:spcBef>
                <a:spcPts val="799"/>
              </a:spcBef>
            </a:pPr>
            <a:r>
              <a:rPr b="0" i="1" lang="it-IT" sz="32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robusto, sicuro, 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lvl="2" marL="912600">
              <a:lnSpc>
                <a:spcPct val="100000"/>
              </a:lnSpc>
              <a:spcBef>
                <a:spcPts val="799"/>
              </a:spcBef>
            </a:pPr>
            <a:r>
              <a:rPr b="0" i="1" lang="it-IT" sz="32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portabile, 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lvl="2" marL="912600">
              <a:lnSpc>
                <a:spcPct val="100000"/>
              </a:lnSpc>
              <a:spcBef>
                <a:spcPts val="799"/>
              </a:spcBef>
            </a:pPr>
            <a:r>
              <a:rPr b="0" i="1" lang="it-IT" sz="32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multithreaded,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 lvl="2" marL="912600">
              <a:lnSpc>
                <a:spcPct val="100000"/>
              </a:lnSpc>
              <a:spcBef>
                <a:spcPts val="799"/>
              </a:spcBef>
            </a:pPr>
            <a:r>
              <a:rPr b="0" i="1" lang="it-IT" sz="32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dinamico. </a:t>
            </a:r>
            <a:br/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2362229-6368-4F36-895B-3C9835E8D587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CustomShape 1"/>
          <p:cNvSpPr/>
          <p:nvPr/>
        </p:nvSpPr>
        <p:spPr>
          <a:xfrm>
            <a:off x="1308600" y="750600"/>
            <a:ext cx="5001480" cy="59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Array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677" name="CustomShape 2"/>
          <p:cNvSpPr/>
          <p:nvPr/>
        </p:nvSpPr>
        <p:spPr>
          <a:xfrm>
            <a:off x="673560" y="1287360"/>
            <a:ext cx="9072000" cy="37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697"/>
              </a:spcBef>
            </a:pPr>
            <a:endParaRPr b="0" lang="it-IT" sz="149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Tutti gli array dispongono di una variabile istanza denominata length che ne indica la lunghezza.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Esempio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indirizzi.length.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 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Java non supporta gli array multidimensionali veri e propri, ma consente di creare array i cui elementi sono a loro volta array con risultato analogo. 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Esempio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int coppie [ ] [ ] = new int [8] [8];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  </a:t>
            </a:r>
            <a:br/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  </a:t>
            </a:r>
            <a:endParaRPr b="0" lang="it-IT" sz="2800" spc="-1" strike="noStrike">
              <a:latin typeface="Arial"/>
            </a:endParaRPr>
          </a:p>
          <a:p>
            <a:pPr lvl="2" marL="1082520" indent="-223920">
              <a:lnSpc>
                <a:spcPct val="8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 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</p:txBody>
      </p:sp>
      <p:pic>
        <p:nvPicPr>
          <p:cNvPr id="678" name="" descr=""/>
          <p:cNvPicPr/>
          <p:nvPr/>
        </p:nvPicPr>
        <p:blipFill>
          <a:blip r:embed="rId1"/>
          <a:stretch/>
        </p:blipFill>
        <p:spPr>
          <a:xfrm>
            <a:off x="7183440" y="572040"/>
            <a:ext cx="1287720" cy="753480"/>
          </a:xfrm>
          <a:prstGeom prst="rect">
            <a:avLst/>
          </a:prstGeom>
          <a:ln>
            <a:noFill/>
          </a:ln>
        </p:spPr>
      </p:pic>
      <p:sp>
        <p:nvSpPr>
          <p:cNvPr id="679" name="CustomShape 3"/>
          <p:cNvSpPr/>
          <p:nvPr/>
        </p:nvSpPr>
        <p:spPr>
          <a:xfrm>
            <a:off x="7264440" y="5198400"/>
            <a:ext cx="241812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E8AB40A-A925-42C9-AA21-20DEADF9CC96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1229760" y="572040"/>
            <a:ext cx="6867360" cy="94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400" spc="-1" strike="noStrike">
                <a:latin typeface="Times New Roman"/>
              </a:rPr>
              <a:t>Classi ed oggetti 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754200" y="2299320"/>
            <a:ext cx="8678160" cy="267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I</a:t>
            </a: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due concetti che fanno capo alla OOP sono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Classe 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(modello) e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Oggetto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 che è l’istanza della Classe.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In pratica nella teoria degli insiemi la Classe rappresenta l’insieme e l’Oggetto un elemento dell’insieme. </a:t>
            </a:r>
            <a:endParaRPr b="0" lang="it-IT" sz="2800" spc="-1" strike="noStrike">
              <a:latin typeface="Arial"/>
            </a:endParaRPr>
          </a:p>
        </p:txBody>
      </p:sp>
      <p:grpSp>
        <p:nvGrpSpPr>
          <p:cNvPr id="682" name="Group 3"/>
          <p:cNvGrpSpPr/>
          <p:nvPr/>
        </p:nvGrpSpPr>
        <p:grpSpPr>
          <a:xfrm>
            <a:off x="7976520" y="870120"/>
            <a:ext cx="1775880" cy="1246680"/>
            <a:chOff x="7976520" y="870120"/>
            <a:chExt cx="1775880" cy="1246680"/>
          </a:xfrm>
        </p:grpSpPr>
        <p:sp>
          <p:nvSpPr>
            <p:cNvPr id="683" name="CustomShape 4"/>
            <p:cNvSpPr/>
            <p:nvPr/>
          </p:nvSpPr>
          <p:spPr>
            <a:xfrm>
              <a:off x="7976520" y="870120"/>
              <a:ext cx="1775880" cy="1246680"/>
            </a:xfrm>
            <a:custGeom>
              <a:avLst/>
              <a:gdLst/>
              <a:ahLst/>
              <a:rect l="0" t="0" r="r" b="b"/>
              <a:pathLst>
                <a:path w="4935" h="3464">
                  <a:moveTo>
                    <a:pt x="432" y="0"/>
                  </a:moveTo>
                  <a:cubicBezTo>
                    <a:pt x="216" y="0"/>
                    <a:pt x="0" y="216"/>
                    <a:pt x="0" y="432"/>
                  </a:cubicBezTo>
                  <a:lnTo>
                    <a:pt x="0" y="3031"/>
                  </a:lnTo>
                  <a:cubicBezTo>
                    <a:pt x="0" y="3247"/>
                    <a:pt x="216" y="3463"/>
                    <a:pt x="432" y="3463"/>
                  </a:cubicBezTo>
                  <a:lnTo>
                    <a:pt x="4501" y="3463"/>
                  </a:lnTo>
                  <a:cubicBezTo>
                    <a:pt x="4717" y="3463"/>
                    <a:pt x="4934" y="3247"/>
                    <a:pt x="4934" y="3031"/>
                  </a:cubicBezTo>
                  <a:lnTo>
                    <a:pt x="4934" y="432"/>
                  </a:lnTo>
                  <a:cubicBezTo>
                    <a:pt x="4934" y="216"/>
                    <a:pt x="4717" y="0"/>
                    <a:pt x="4501" y="0"/>
                  </a:cubicBezTo>
                  <a:lnTo>
                    <a:pt x="432" y="0"/>
                  </a:lnTo>
                </a:path>
              </a:pathLst>
            </a:custGeom>
            <a:solidFill>
              <a:srgbClr val="ffffff"/>
            </a:solidFill>
            <a:ln w="12600">
              <a:solidFill>
                <a:srgbClr val="003366"/>
              </a:solidFill>
              <a:miter/>
            </a:ln>
            <a:effectLst>
              <a:outerShdw dist="107932" dir="2700000">
                <a:srgbClr val="003366"/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84" name="Group 5"/>
            <p:cNvGrpSpPr/>
            <p:nvPr/>
          </p:nvGrpSpPr>
          <p:grpSpPr>
            <a:xfrm>
              <a:off x="8179200" y="1008000"/>
              <a:ext cx="1383840" cy="965520"/>
              <a:chOff x="8179200" y="1008000"/>
              <a:chExt cx="1383840" cy="965520"/>
            </a:xfrm>
          </p:grpSpPr>
          <p:sp>
            <p:nvSpPr>
              <p:cNvPr id="685" name="CustomShape 6"/>
              <p:cNvSpPr/>
              <p:nvPr/>
            </p:nvSpPr>
            <p:spPr>
              <a:xfrm>
                <a:off x="8179200" y="1008000"/>
                <a:ext cx="1373760" cy="965520"/>
              </a:xfrm>
              <a:prstGeom prst="ellipse">
                <a:avLst/>
              </a:prstGeom>
              <a:solidFill>
                <a:srgbClr val="0646cf"/>
              </a:solidFill>
              <a:ln w="12600">
                <a:solidFill>
                  <a:srgbClr val="00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Line 7"/>
              <p:cNvSpPr/>
              <p:nvPr/>
            </p:nvSpPr>
            <p:spPr>
              <a:xfrm>
                <a:off x="8865720" y="1009080"/>
                <a:ext cx="0" cy="219240"/>
              </a:xfrm>
              <a:prstGeom prst="line">
                <a:avLst/>
              </a:prstGeom>
              <a:ln w="12600">
                <a:solidFill>
                  <a:srgbClr val="8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Line 8"/>
              <p:cNvSpPr/>
              <p:nvPr/>
            </p:nvSpPr>
            <p:spPr>
              <a:xfrm flipH="1" flipV="1">
                <a:off x="8372880" y="1143720"/>
                <a:ext cx="240840" cy="169560"/>
              </a:xfrm>
              <a:prstGeom prst="line">
                <a:avLst/>
              </a:prstGeom>
              <a:ln w="12600">
                <a:solidFill>
                  <a:srgbClr val="8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Line 9"/>
              <p:cNvSpPr/>
              <p:nvPr/>
            </p:nvSpPr>
            <p:spPr>
              <a:xfrm>
                <a:off x="8182440" y="1489320"/>
                <a:ext cx="312480" cy="0"/>
              </a:xfrm>
              <a:prstGeom prst="line">
                <a:avLst/>
              </a:prstGeom>
              <a:ln w="12600">
                <a:solidFill>
                  <a:srgbClr val="8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Line 10"/>
              <p:cNvSpPr/>
              <p:nvPr/>
            </p:nvSpPr>
            <p:spPr>
              <a:xfrm flipH="1">
                <a:off x="8373240" y="1679760"/>
                <a:ext cx="235800" cy="145800"/>
              </a:xfrm>
              <a:prstGeom prst="line">
                <a:avLst/>
              </a:prstGeom>
              <a:ln w="12600">
                <a:solidFill>
                  <a:srgbClr val="8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Line 11"/>
              <p:cNvSpPr/>
              <p:nvPr/>
            </p:nvSpPr>
            <p:spPr>
              <a:xfrm>
                <a:off x="8865720" y="1751760"/>
                <a:ext cx="0" cy="218160"/>
              </a:xfrm>
              <a:prstGeom prst="line">
                <a:avLst/>
              </a:prstGeom>
              <a:ln w="12600">
                <a:solidFill>
                  <a:srgbClr val="8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" name="Line 12"/>
              <p:cNvSpPr/>
              <p:nvPr/>
            </p:nvSpPr>
            <p:spPr>
              <a:xfrm flipH="1" flipV="1">
                <a:off x="9120600" y="1668960"/>
                <a:ext cx="240840" cy="169200"/>
              </a:xfrm>
              <a:prstGeom prst="line">
                <a:avLst/>
              </a:prstGeom>
              <a:ln w="12600">
                <a:solidFill>
                  <a:srgbClr val="8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Line 13"/>
              <p:cNvSpPr/>
              <p:nvPr/>
            </p:nvSpPr>
            <p:spPr>
              <a:xfrm flipH="1">
                <a:off x="9225720" y="1489320"/>
                <a:ext cx="337320" cy="0"/>
              </a:xfrm>
              <a:prstGeom prst="line">
                <a:avLst/>
              </a:prstGeom>
              <a:ln w="12600">
                <a:solidFill>
                  <a:srgbClr val="8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" name="Line 14"/>
              <p:cNvSpPr/>
              <p:nvPr/>
            </p:nvSpPr>
            <p:spPr>
              <a:xfrm flipH="1">
                <a:off x="9115560" y="1153440"/>
                <a:ext cx="240840" cy="150840"/>
              </a:xfrm>
              <a:prstGeom prst="line">
                <a:avLst/>
              </a:prstGeom>
              <a:ln w="12600">
                <a:solidFill>
                  <a:srgbClr val="8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CustomShape 15"/>
              <p:cNvSpPr/>
              <p:nvPr/>
            </p:nvSpPr>
            <p:spPr>
              <a:xfrm>
                <a:off x="8507520" y="1238760"/>
                <a:ext cx="716400" cy="504000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95" name="CustomShape 16"/>
          <p:cNvSpPr/>
          <p:nvPr/>
        </p:nvSpPr>
        <p:spPr>
          <a:xfrm>
            <a:off x="7264440" y="5198400"/>
            <a:ext cx="241812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84403B6-8347-4481-AAAF-AB6AAC6FAB92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638640" y="838440"/>
            <a:ext cx="8135280" cy="8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Object Oriented Programming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7125840" y="5259240"/>
            <a:ext cx="21016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FA9A7B6-0A49-4F74-BFE2-A30D6238F8CC}" type="slidenum">
              <a:rPr b="0" lang="en-US" sz="1400" spc="-1" strike="noStrike">
                <a:solidFill>
                  <a:srgbClr val="800000"/>
                </a:solidFill>
                <a:latin typeface="Arial"/>
              </a:rPr>
              <a:t>&lt;numero&gt;</a:t>
            </a:fld>
            <a:endParaRPr b="0" lang="it-IT" sz="1400" spc="-1" strike="noStrike">
              <a:latin typeface="Arial"/>
            </a:endParaRPr>
          </a:p>
        </p:txBody>
      </p:sp>
      <p:pic>
        <p:nvPicPr>
          <p:cNvPr id="698" name="" descr=""/>
          <p:cNvPicPr/>
          <p:nvPr/>
        </p:nvPicPr>
        <p:blipFill>
          <a:blip r:embed="rId1"/>
          <a:stretch/>
        </p:blipFill>
        <p:spPr>
          <a:xfrm>
            <a:off x="1431360" y="1890000"/>
            <a:ext cx="1015200" cy="863640"/>
          </a:xfrm>
          <a:prstGeom prst="rect">
            <a:avLst/>
          </a:prstGeom>
          <a:ln>
            <a:noFill/>
          </a:ln>
        </p:spPr>
      </p:pic>
      <p:sp>
        <p:nvSpPr>
          <p:cNvPr id="699" name="CustomShape 3"/>
          <p:cNvSpPr/>
          <p:nvPr/>
        </p:nvSpPr>
        <p:spPr>
          <a:xfrm>
            <a:off x="349560" y="1993320"/>
            <a:ext cx="115344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080" rIns="82080" tIns="41040" bIns="4104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Classe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00" name="CustomShape 4"/>
          <p:cNvSpPr/>
          <p:nvPr/>
        </p:nvSpPr>
        <p:spPr>
          <a:xfrm>
            <a:off x="6989400" y="2099880"/>
            <a:ext cx="225756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080" rIns="82080" tIns="41040" bIns="4104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Istanza - Oggetto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01" name="CustomShape 5"/>
          <p:cNvSpPr/>
          <p:nvPr/>
        </p:nvSpPr>
        <p:spPr>
          <a:xfrm>
            <a:off x="3612240" y="4096080"/>
            <a:ext cx="222228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080" rIns="82080" tIns="41040" bIns="41040"/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Istanza - Oggetto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702" name="" descr=""/>
          <p:cNvPicPr/>
          <p:nvPr/>
        </p:nvPicPr>
        <p:blipFill>
          <a:blip r:embed="rId2"/>
          <a:stretch/>
        </p:blipFill>
        <p:spPr>
          <a:xfrm>
            <a:off x="781920" y="3727440"/>
            <a:ext cx="2875320" cy="1388520"/>
          </a:xfrm>
          <a:prstGeom prst="rect">
            <a:avLst/>
          </a:prstGeom>
          <a:ln>
            <a:noFill/>
          </a:ln>
        </p:spPr>
      </p:pic>
      <p:pic>
        <p:nvPicPr>
          <p:cNvPr id="703" name="" descr=""/>
          <p:cNvPicPr/>
          <p:nvPr/>
        </p:nvPicPr>
        <p:blipFill>
          <a:blip r:embed="rId3"/>
          <a:stretch/>
        </p:blipFill>
        <p:spPr>
          <a:xfrm>
            <a:off x="4101840" y="1573560"/>
            <a:ext cx="2675880" cy="1484640"/>
          </a:xfrm>
          <a:prstGeom prst="rect">
            <a:avLst/>
          </a:prstGeom>
          <a:ln>
            <a:noFill/>
          </a:ln>
        </p:spPr>
      </p:pic>
      <p:pic>
        <p:nvPicPr>
          <p:cNvPr id="704" name="" descr=""/>
          <p:cNvPicPr/>
          <p:nvPr/>
        </p:nvPicPr>
        <p:blipFill>
          <a:blip r:embed="rId4"/>
          <a:stretch/>
        </p:blipFill>
        <p:spPr>
          <a:xfrm>
            <a:off x="5906160" y="3149640"/>
            <a:ext cx="2532240" cy="2009520"/>
          </a:xfrm>
          <a:prstGeom prst="rect">
            <a:avLst/>
          </a:prstGeom>
          <a:ln>
            <a:noFill/>
          </a:ln>
        </p:spPr>
      </p:pic>
      <p:cxnSp>
        <p:nvCxnSpPr>
          <p:cNvPr id="705" name="Line 6"/>
          <p:cNvCxnSpPr/>
          <p:nvPr/>
        </p:nvCxnSpPr>
        <p:spPr>
          <a:xfrm>
            <a:off x="2214360" y="2921040"/>
            <a:ext cx="1377000" cy="2160"/>
          </a:xfrm>
          <a:prstGeom prst="straightConnector1">
            <a:avLst/>
          </a:prstGeom>
          <a:ln w="9360">
            <a:solidFill>
              <a:srgbClr val="003366"/>
            </a:solidFill>
            <a:miter/>
            <a:tailEnd len="med" type="arrow" w="med"/>
          </a:ln>
        </p:spPr>
      </p:cxnSp>
      <p:cxnSp>
        <p:nvCxnSpPr>
          <p:cNvPr id="706" name="Line 7"/>
          <p:cNvCxnSpPr/>
          <p:nvPr/>
        </p:nvCxnSpPr>
        <p:spPr>
          <a:xfrm>
            <a:off x="2018880" y="3238200"/>
            <a:ext cx="3274200" cy="1716840"/>
          </a:xfrm>
          <a:prstGeom prst="straightConnector1">
            <a:avLst/>
          </a:prstGeom>
          <a:ln w="9360">
            <a:solidFill>
              <a:srgbClr val="003366"/>
            </a:solidFill>
            <a:miter/>
            <a:tailEnd len="med" type="arrow" w="med"/>
          </a:ln>
        </p:spPr>
      </p:cxnSp>
      <p:cxnSp>
        <p:nvCxnSpPr>
          <p:cNvPr id="707" name="Line 8"/>
          <p:cNvCxnSpPr/>
          <p:nvPr/>
        </p:nvCxnSpPr>
        <p:spPr>
          <a:xfrm flipH="1">
            <a:off x="1886760" y="3365280"/>
            <a:ext cx="2520" cy="1145160"/>
          </a:xfrm>
          <a:prstGeom prst="straightConnector1">
            <a:avLst/>
          </a:prstGeom>
          <a:ln w="9360">
            <a:solidFill>
              <a:srgbClr val="003366"/>
            </a:solidFill>
            <a:miter/>
            <a:tailEnd len="med" type="arrow" w="med"/>
          </a:ln>
        </p:spPr>
      </p:cxnSp>
    </p:spTree>
  </p:cSld>
  <p:timing>
    <p:tnLst>
      <p:par>
        <p:cTn id="125" dur="indefinite" restart="never" nodeType="tmRoot">
          <p:childTnLst>
            <p:seq>
              <p:cTn id="1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" descr=""/>
          <p:cNvPicPr/>
          <p:nvPr/>
        </p:nvPicPr>
        <p:blipFill>
          <a:blip r:embed="rId1"/>
          <a:stretch/>
        </p:blipFill>
        <p:spPr>
          <a:xfrm>
            <a:off x="6389280" y="0"/>
            <a:ext cx="2194560" cy="1488600"/>
          </a:xfrm>
          <a:prstGeom prst="rect">
            <a:avLst/>
          </a:prstGeom>
          <a:ln>
            <a:noFill/>
          </a:ln>
        </p:spPr>
      </p:pic>
      <p:sp>
        <p:nvSpPr>
          <p:cNvPr id="709" name="CustomShape 1"/>
          <p:cNvSpPr/>
          <p:nvPr/>
        </p:nvSpPr>
        <p:spPr>
          <a:xfrm>
            <a:off x="673920" y="632160"/>
            <a:ext cx="7143120" cy="38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1" lang="it-IT" sz="4400" spc="-1" strike="noStrike">
                <a:latin typeface="Times New Roman"/>
              </a:rPr>
              <a:t>Concetti OOP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419760" y="1323000"/>
            <a:ext cx="4516920" cy="39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9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it-IT" sz="1490" spc="-1" strike="noStrike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435600" y="930240"/>
            <a:ext cx="9208440" cy="494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1749"/>
              </a:spcBef>
              <a:buClr>
                <a:srgbClr val="002060"/>
              </a:buClr>
              <a:buFont typeface="Arial"/>
              <a:buChar char="•"/>
            </a:pPr>
            <a:r>
              <a:rPr b="1" i="1" lang="it-IT" sz="2800" spc="-1" strike="noStrike">
                <a:solidFill>
                  <a:srgbClr val="002060"/>
                </a:solidFill>
                <a:latin typeface="Arial"/>
              </a:rPr>
              <a:t> </a:t>
            </a:r>
            <a:r>
              <a:rPr b="1" i="1" lang="it-IT" sz="2800" spc="-1" strike="noStrike">
                <a:solidFill>
                  <a:srgbClr val="002060"/>
                </a:solidFill>
                <a:latin typeface="Arial"/>
              </a:rPr>
              <a:t>Interfaccia</a:t>
            </a:r>
            <a:endParaRPr b="0" lang="it-IT" sz="2800" spc="-1" strike="noStrike">
              <a:latin typeface="Arial"/>
            </a:endParaRPr>
          </a:p>
          <a:p>
            <a:pPr lvl="1" marL="179280">
              <a:lnSpc>
                <a:spcPct val="100000"/>
              </a:lnSpc>
              <a:spcBef>
                <a:spcPts val="1500"/>
              </a:spcBef>
            </a:pPr>
            <a:r>
              <a:rPr b="0" i="1" lang="it-IT" sz="2400" spc="-1" strike="noStrike">
                <a:solidFill>
                  <a:srgbClr val="002060"/>
                </a:solidFill>
                <a:latin typeface="Arial"/>
                <a:ea typeface="WenQuanYi Micro Hei"/>
              </a:rPr>
              <a:t>è una classe di tipo particolare che contiene solo metodi che possono essere utilizzati da più classi.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buClr>
                <a:srgbClr val="002060"/>
              </a:buClr>
              <a:buFont typeface="Arial"/>
              <a:buChar char="•"/>
            </a:pPr>
            <a:r>
              <a:rPr b="1" lang="it-IT" sz="2800" spc="-1" strike="noStrike">
                <a:solidFill>
                  <a:srgbClr val="002060"/>
                </a:solidFill>
                <a:latin typeface="Arial"/>
              </a:rPr>
              <a:t> </a:t>
            </a:r>
            <a:r>
              <a:rPr b="1" i="1" lang="it-IT" sz="2800" spc="-1" strike="noStrike">
                <a:solidFill>
                  <a:srgbClr val="002060"/>
                </a:solidFill>
                <a:latin typeface="Arial"/>
              </a:rPr>
              <a:t>Metodi</a:t>
            </a:r>
            <a:endParaRPr b="0" lang="it-IT" sz="2800" spc="-1" strike="noStrike">
              <a:latin typeface="Arial"/>
            </a:endParaRPr>
          </a:p>
          <a:p>
            <a:pPr lvl="1" marL="179280">
              <a:lnSpc>
                <a:spcPct val="100000"/>
              </a:lnSpc>
              <a:spcBef>
                <a:spcPts val="1500"/>
              </a:spcBef>
            </a:pPr>
            <a:r>
              <a:rPr b="0" i="1" lang="it-IT" sz="2400" spc="-1" strike="noStrike">
                <a:solidFill>
                  <a:srgbClr val="002060"/>
                </a:solidFill>
                <a:latin typeface="Arial"/>
                <a:ea typeface="WenQuanYi Micro Hei"/>
              </a:rPr>
              <a:t>definiscono i comportamenti degli oggetti di una classe, e quindi costituiscono una parte fondamentale della definizione di quest'ultima. 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buClr>
                <a:srgbClr val="002060"/>
              </a:buClr>
              <a:buFont typeface="Arial"/>
              <a:buChar char="•"/>
            </a:pPr>
            <a:r>
              <a:rPr b="1" lang="it-IT" sz="2800" spc="-1" strike="noStrike">
                <a:solidFill>
                  <a:srgbClr val="002060"/>
                </a:solidFill>
                <a:latin typeface="Arial"/>
              </a:rPr>
              <a:t> </a:t>
            </a:r>
            <a:r>
              <a:rPr b="1" i="1" lang="it-IT" sz="2800" spc="-1" strike="noStrike">
                <a:solidFill>
                  <a:srgbClr val="002060"/>
                </a:solidFill>
                <a:latin typeface="Arial"/>
              </a:rPr>
              <a:t>Costruttore</a:t>
            </a:r>
            <a:endParaRPr b="0" lang="it-IT" sz="2800" spc="-1" strike="noStrike">
              <a:latin typeface="Arial"/>
            </a:endParaRPr>
          </a:p>
          <a:p>
            <a:pPr lvl="1" marL="179280">
              <a:lnSpc>
                <a:spcPct val="100000"/>
              </a:lnSpc>
              <a:spcBef>
                <a:spcPts val="1500"/>
              </a:spcBef>
            </a:pPr>
            <a:r>
              <a:rPr b="0" i="1" lang="it-IT" sz="2400" spc="-1" strike="noStrike">
                <a:solidFill>
                  <a:srgbClr val="002060"/>
                </a:solidFill>
                <a:latin typeface="Arial"/>
                <a:ea typeface="WenQuanYi Micro Hei"/>
              </a:rPr>
              <a:t>Metodo speciale che inizializza un tipo oggetto chiamato al momento di una definizione o quando si utilizza l'operatore new. </a:t>
            </a:r>
            <a:endParaRPr b="0" lang="it-IT" sz="2400" spc="-1" strike="noStrike">
              <a:latin typeface="Arial"/>
            </a:endParaRPr>
          </a:p>
        </p:txBody>
      </p:sp>
      <p:sp>
        <p:nvSpPr>
          <p:cNvPr id="712" name="CustomShape 4"/>
          <p:cNvSpPr/>
          <p:nvPr/>
        </p:nvSpPr>
        <p:spPr>
          <a:xfrm>
            <a:off x="7264080" y="519876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30426BF6-5B4C-4AEE-B883-42375C37F968}" type="slidenum">
              <a:rPr b="0" lang="en-US" sz="1600" spc="-1" strike="noStrike">
                <a:latin typeface="Arial"/>
              </a:rPr>
              <a:t>&lt;numero&gt;</a:t>
            </a:fld>
            <a:r>
              <a:rPr b="0" lang="en-US" sz="1600" spc="-1" strike="noStrike">
                <a:latin typeface="Arial"/>
              </a:rPr>
              <a:t>   </a:t>
            </a:r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435600" y="691560"/>
            <a:ext cx="750060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Interfaccia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714" name="CustomShape 2"/>
          <p:cNvSpPr/>
          <p:nvPr/>
        </p:nvSpPr>
        <p:spPr>
          <a:xfrm>
            <a:off x="357120" y="1882080"/>
            <a:ext cx="9190440" cy="28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Sintassi: </a:t>
            </a: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it-IT" sz="3200" spc="-1" strike="noStrike">
                <a:solidFill>
                  <a:srgbClr val="002060"/>
                </a:solidFill>
                <a:latin typeface="Times New Roman"/>
              </a:rPr>
              <a:t>interface</a:t>
            </a: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 interfaccia {</a:t>
            </a: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....</a:t>
            </a:r>
            <a:endParaRPr b="0" lang="it-IT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} </a:t>
            </a:r>
            <a:endParaRPr b="0" lang="it-IT" sz="3200" spc="-1" strike="noStrike">
              <a:latin typeface="Arial"/>
            </a:endParaRPr>
          </a:p>
        </p:txBody>
      </p:sp>
      <p:graphicFrame>
        <p:nvGraphicFramePr>
          <p:cNvPr id="715" name="Object 3"/>
          <p:cNvGraphicFramePr/>
          <p:nvPr/>
        </p:nvGraphicFramePr>
        <p:xfrm>
          <a:off x="7643880" y="1287360"/>
          <a:ext cx="1711080" cy="14972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71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643880" y="1287360"/>
                    <a:ext cx="1711080" cy="1497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717" name="CustomShape 4"/>
          <p:cNvSpPr/>
          <p:nvPr/>
        </p:nvSpPr>
        <p:spPr>
          <a:xfrm>
            <a:off x="7264080" y="519876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C111CB4-1E1A-4104-963D-8E3C00DBC8F7}" type="slidenum">
              <a:rPr b="0" lang="en-US" sz="1600" spc="-1" strike="noStrike">
                <a:latin typeface="Arial"/>
              </a:rPr>
              <a:t>&lt;numero&gt;</a:t>
            </a:fld>
            <a:r>
              <a:rPr b="0" lang="en-US" sz="1600" spc="-1" strike="noStrike">
                <a:latin typeface="Arial"/>
              </a:rPr>
              <a:t>   </a:t>
            </a:r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-360" y="810720"/>
            <a:ext cx="750060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Metodo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719" name="CustomShape 2"/>
          <p:cNvSpPr/>
          <p:nvPr/>
        </p:nvSpPr>
        <p:spPr>
          <a:xfrm>
            <a:off x="594720" y="1822680"/>
            <a:ext cx="8822160" cy="323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Corrispondono in pratica a delle funzioni che possono prendere dei parametri e restituire un tipo primitivo, un oggetto o un tipo </a:t>
            </a:r>
            <a:r>
              <a:rPr b="0" i="1" lang="it-IT" sz="2800" spc="-1" strike="noStrike">
                <a:solidFill>
                  <a:srgbClr val="003366"/>
                </a:solidFill>
                <a:latin typeface="Times New Roman"/>
              </a:rPr>
              <a:t>void.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br/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Sintassi: 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TipoDelRisultato nomeMetodo (parametri) {  </a:t>
            </a:r>
            <a:br/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     ... corpo del metodo ...  </a:t>
            </a:r>
            <a:br/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} 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</p:txBody>
      </p:sp>
      <p:graphicFrame>
        <p:nvGraphicFramePr>
          <p:cNvPr id="720" name="Object 3"/>
          <p:cNvGraphicFramePr/>
          <p:nvPr/>
        </p:nvGraphicFramePr>
        <p:xfrm>
          <a:off x="5991840" y="214920"/>
          <a:ext cx="2495520" cy="14475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72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991840" y="214920"/>
                    <a:ext cx="2495520" cy="1447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722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53533C0-0ADA-4A2B-92F4-FB2E6F392731}" type="slidenum">
              <a:rPr b="0" lang="en-US" sz="1600" spc="-1" strike="noStrike">
                <a:latin typeface="Arial"/>
              </a:rPr>
              <a:t>&lt;numero&gt;</a:t>
            </a:fld>
            <a:r>
              <a:rPr b="0" lang="en-US" sz="1600" spc="-1" strike="noStrike">
                <a:latin typeface="Arial"/>
              </a:rPr>
              <a:t>   </a:t>
            </a:r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911520" y="750600"/>
            <a:ext cx="750096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Costruttore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356760" y="1584360"/>
            <a:ext cx="4452120" cy="31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59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400" spc="-1" strike="noStrike">
                <a:solidFill>
                  <a:srgbClr val="003366"/>
                </a:solidFill>
                <a:latin typeface="Times New Roman"/>
              </a:rPr>
              <a:t>ha lo stesso nome della classe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400" spc="-1" strike="noStrike">
                <a:solidFill>
                  <a:srgbClr val="003366"/>
                </a:solidFill>
                <a:latin typeface="Times New Roman"/>
              </a:rPr>
              <a:t>non ritorna un valore come gli altri metodi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400" spc="-1" strike="noStrike">
                <a:solidFill>
                  <a:srgbClr val="003366"/>
                </a:solidFill>
                <a:latin typeface="Times New Roman"/>
              </a:rPr>
              <a:t>può prendere in input parametri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400" spc="-1" strike="noStrike">
                <a:solidFill>
                  <a:srgbClr val="003366"/>
                </a:solidFill>
                <a:latin typeface="Times New Roman"/>
              </a:rPr>
              <a:t>e' possibile averne più di uno che differiscano gli uni dagli altri dal numero dei parametri e dalla tipologia.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</a:pPr>
            <a:endParaRPr b="0" lang="it-IT" sz="2400" spc="-1" strike="noStrike">
              <a:latin typeface="Arial"/>
            </a:endParaRPr>
          </a:p>
        </p:txBody>
      </p:sp>
      <p:graphicFrame>
        <p:nvGraphicFramePr>
          <p:cNvPr id="725" name="Table 3"/>
          <p:cNvGraphicFramePr/>
          <p:nvPr/>
        </p:nvGraphicFramePr>
        <p:xfrm>
          <a:off x="5277960" y="1287720"/>
          <a:ext cx="4452840" cy="3720600"/>
        </p:xfrm>
        <a:graphic>
          <a:graphicData uri="http://schemas.openxmlformats.org/drawingml/2006/table">
            <a:tbl>
              <a:tblPr/>
              <a:tblGrid>
                <a:gridCol w="4452840"/>
              </a:tblGrid>
              <a:tr h="3720600">
                <a:tc>
                  <a:txBody>
                    <a:bodyPr lIns="90000" rIns="90000" tIns="61560" anchor="ctr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Esempio:</a:t>
                      </a:r>
                      <a:endParaRPr b="0" lang="it-IT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it-IT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public class </a:t>
                      </a:r>
                      <a:r>
                        <a:rPr b="0" lang="it-IT" sz="1490" spc="-1" strike="noStrike">
                          <a:solidFill>
                            <a:srgbClr val="ff3300"/>
                          </a:solidFill>
                          <a:latin typeface="Arial"/>
                        </a:rPr>
                        <a:t>Button</a:t>
                      </a:r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extends Component {</a:t>
                      </a:r>
                      <a:r>
                        <a:rPr b="0" lang="it-IT" sz="1490" spc="-1" strike="noStrike">
                          <a:latin typeface="Arial"/>
                        </a:rPr>
                        <a:t> </a:t>
                      </a:r>
                      <a:br/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............</a:t>
                      </a:r>
                      <a:r>
                        <a:rPr b="0" lang="it-IT" sz="1490" spc="-1" strike="noStrike">
                          <a:latin typeface="Arial"/>
                        </a:rPr>
                        <a:t> </a:t>
                      </a:r>
                      <a:br/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  public </a:t>
                      </a:r>
                      <a:r>
                        <a:rPr b="0" lang="it-IT" sz="1490" spc="-1" strike="noStrike">
                          <a:solidFill>
                            <a:srgbClr val="ff3300"/>
                          </a:solidFill>
                          <a:latin typeface="Arial"/>
                        </a:rPr>
                        <a:t>Button</a:t>
                      </a:r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() { // costruttore senza parametri</a:t>
                      </a:r>
                      <a:r>
                        <a:rPr b="0" lang="it-IT" sz="1490" spc="-1" strike="noStrike">
                          <a:latin typeface="Arial"/>
                        </a:rPr>
                        <a:t> </a:t>
                      </a:r>
                      <a:br/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  .......</a:t>
                      </a:r>
                      <a:r>
                        <a:rPr b="0" lang="it-IT" sz="1490" spc="-1" strike="noStrike">
                          <a:latin typeface="Arial"/>
                        </a:rPr>
                        <a:t> </a:t>
                      </a:r>
                      <a:br/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  }</a:t>
                      </a:r>
                      <a:r>
                        <a:rPr b="0" lang="it-IT" sz="1490" spc="-1" strike="noStrike">
                          <a:latin typeface="Arial"/>
                        </a:rPr>
                        <a:t> </a:t>
                      </a:r>
                      <a:endParaRPr b="0" lang="it-IT" sz="149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  </a:t>
                      </a:r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public </a:t>
                      </a:r>
                      <a:r>
                        <a:rPr b="0" lang="it-IT" sz="1490" spc="-1" strike="noStrike">
                          <a:solidFill>
                            <a:srgbClr val="ff3300"/>
                          </a:solidFill>
                          <a:latin typeface="Arial"/>
                        </a:rPr>
                        <a:t>Button</a:t>
                      </a:r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(String label) { // costruttore con un parametro di tipo String</a:t>
                      </a:r>
                      <a:r>
                        <a:rPr b="0" lang="it-IT" sz="1490" spc="-1" strike="noStrike">
                          <a:latin typeface="Arial"/>
                        </a:rPr>
                        <a:t> </a:t>
                      </a:r>
                      <a:br/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  .......</a:t>
                      </a:r>
                      <a:r>
                        <a:rPr b="0" lang="it-IT" sz="1490" spc="-1" strike="noStrike">
                          <a:latin typeface="Arial"/>
                        </a:rPr>
                        <a:t> </a:t>
                      </a:r>
                      <a:br/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  }</a:t>
                      </a:r>
                      <a:r>
                        <a:rPr b="0" lang="it-IT" sz="1490" spc="-1" strike="noStrike">
                          <a:latin typeface="Arial"/>
                        </a:rPr>
                        <a:t> </a:t>
                      </a:r>
                      <a:br/>
                      <a:r>
                        <a:rPr b="0" lang="it-IT" sz="14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}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3366"/>
                      </a:solidFill>
                    </a:lnL>
                    <a:lnR w="2880">
                      <a:solidFill>
                        <a:srgbClr val="003366"/>
                      </a:solidFill>
                    </a:lnR>
                    <a:lnT w="2880">
                      <a:solidFill>
                        <a:srgbClr val="003366"/>
                      </a:solidFill>
                    </a:lnT>
                    <a:lnB w="2880">
                      <a:solidFill>
                        <a:srgbClr val="00336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26" name="CustomShape 4"/>
          <p:cNvSpPr/>
          <p:nvPr/>
        </p:nvSpPr>
        <p:spPr>
          <a:xfrm>
            <a:off x="7264440" y="5198760"/>
            <a:ext cx="241812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4313F20-0E1A-46F1-8AD0-347261D63E93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CustomShape 1"/>
          <p:cNvSpPr/>
          <p:nvPr/>
        </p:nvSpPr>
        <p:spPr>
          <a:xfrm>
            <a:off x="2103120" y="632160"/>
            <a:ext cx="6093720" cy="58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en-US" sz="4400" spc="-1" strike="noStrike">
                <a:latin typeface="Times New Roman"/>
              </a:rPr>
              <a:t>Parole Chiave in Java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728" name="CustomShape 2"/>
          <p:cNvSpPr/>
          <p:nvPr/>
        </p:nvSpPr>
        <p:spPr>
          <a:xfrm>
            <a:off x="503640" y="5163120"/>
            <a:ext cx="2352240" cy="39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fld id="{20BD8ECC-3F5D-494C-B4BB-849FFDE1899B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  <p:sp>
        <p:nvSpPr>
          <p:cNvPr id="729" name="CustomShape 3"/>
          <p:cNvSpPr/>
          <p:nvPr/>
        </p:nvSpPr>
        <p:spPr>
          <a:xfrm>
            <a:off x="7342920" y="311688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true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0" name="CustomShape 4"/>
          <p:cNvSpPr/>
          <p:nvPr/>
        </p:nvSpPr>
        <p:spPr>
          <a:xfrm>
            <a:off x="5675040" y="3894120"/>
            <a:ext cx="154332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strictfp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1" name="CustomShape 5"/>
          <p:cNvSpPr/>
          <p:nvPr/>
        </p:nvSpPr>
        <p:spPr>
          <a:xfrm>
            <a:off x="4009320" y="463176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null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2" name="CustomShape 6"/>
          <p:cNvSpPr/>
          <p:nvPr/>
        </p:nvSpPr>
        <p:spPr>
          <a:xfrm>
            <a:off x="4009320" y="157608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implements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3" name="CustomShape 7"/>
          <p:cNvSpPr/>
          <p:nvPr/>
        </p:nvSpPr>
        <p:spPr>
          <a:xfrm>
            <a:off x="2341080" y="271548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extends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4" name="CustomShape 8"/>
          <p:cNvSpPr/>
          <p:nvPr/>
        </p:nvSpPr>
        <p:spPr>
          <a:xfrm>
            <a:off x="689040" y="389412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char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5" name="CustomShape 9"/>
          <p:cNvSpPr/>
          <p:nvPr/>
        </p:nvSpPr>
        <p:spPr>
          <a:xfrm>
            <a:off x="7342920" y="271548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transient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6" name="CustomShape 10"/>
          <p:cNvSpPr/>
          <p:nvPr/>
        </p:nvSpPr>
        <p:spPr>
          <a:xfrm>
            <a:off x="5675040" y="351864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static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7" name="CustomShape 11"/>
          <p:cNvSpPr/>
          <p:nvPr/>
        </p:nvSpPr>
        <p:spPr>
          <a:xfrm>
            <a:off x="4009320" y="4269600"/>
            <a:ext cx="154332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new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8" name="CustomShape 12"/>
          <p:cNvSpPr/>
          <p:nvPr/>
        </p:nvSpPr>
        <p:spPr>
          <a:xfrm>
            <a:off x="4009320" y="122688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if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39" name="CustomShape 13"/>
          <p:cNvSpPr/>
          <p:nvPr/>
        </p:nvSpPr>
        <p:spPr>
          <a:xfrm>
            <a:off x="2341080" y="234000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else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0" name="CustomShape 14"/>
          <p:cNvSpPr/>
          <p:nvPr/>
        </p:nvSpPr>
        <p:spPr>
          <a:xfrm>
            <a:off x="689040" y="351864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catch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1" name="CustomShape 15"/>
          <p:cNvSpPr/>
          <p:nvPr/>
        </p:nvSpPr>
        <p:spPr>
          <a:xfrm>
            <a:off x="7342920" y="234000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throws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2" name="CustomShape 16"/>
          <p:cNvSpPr/>
          <p:nvPr/>
        </p:nvSpPr>
        <p:spPr>
          <a:xfrm>
            <a:off x="5675040" y="311688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short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3" name="CustomShape 17"/>
          <p:cNvSpPr/>
          <p:nvPr/>
        </p:nvSpPr>
        <p:spPr>
          <a:xfrm>
            <a:off x="4009320" y="3894120"/>
            <a:ext cx="154332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native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4" name="CustomShape 18"/>
          <p:cNvSpPr/>
          <p:nvPr/>
        </p:nvSpPr>
        <p:spPr>
          <a:xfrm>
            <a:off x="2341080" y="195156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double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5" name="CustomShape 19"/>
          <p:cNvSpPr/>
          <p:nvPr/>
        </p:nvSpPr>
        <p:spPr>
          <a:xfrm>
            <a:off x="689040" y="311688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case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6" name="CustomShape 20"/>
          <p:cNvSpPr/>
          <p:nvPr/>
        </p:nvSpPr>
        <p:spPr>
          <a:xfrm>
            <a:off x="7342920" y="195156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throw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7" name="CustomShape 21"/>
          <p:cNvSpPr/>
          <p:nvPr/>
        </p:nvSpPr>
        <p:spPr>
          <a:xfrm>
            <a:off x="5675040" y="2715480"/>
            <a:ext cx="154332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return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8" name="CustomShape 22"/>
          <p:cNvSpPr/>
          <p:nvPr/>
        </p:nvSpPr>
        <p:spPr>
          <a:xfrm>
            <a:off x="4009320" y="351864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long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49" name="CustomShape 23"/>
          <p:cNvSpPr/>
          <p:nvPr/>
        </p:nvSpPr>
        <p:spPr>
          <a:xfrm>
            <a:off x="2341080" y="463176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for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0" name="CustomShape 24"/>
          <p:cNvSpPr/>
          <p:nvPr/>
        </p:nvSpPr>
        <p:spPr>
          <a:xfrm>
            <a:off x="2341080" y="157608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do 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1" name="CustomShape 25"/>
          <p:cNvSpPr/>
          <p:nvPr/>
        </p:nvSpPr>
        <p:spPr>
          <a:xfrm>
            <a:off x="689040" y="271548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byte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2" name="CustomShape 26"/>
          <p:cNvSpPr/>
          <p:nvPr/>
        </p:nvSpPr>
        <p:spPr>
          <a:xfrm>
            <a:off x="7342920" y="463176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while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3" name="CustomShape 27"/>
          <p:cNvSpPr/>
          <p:nvPr/>
        </p:nvSpPr>
        <p:spPr>
          <a:xfrm>
            <a:off x="7342920" y="157608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this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4" name="CustomShape 28"/>
          <p:cNvSpPr/>
          <p:nvPr/>
        </p:nvSpPr>
        <p:spPr>
          <a:xfrm>
            <a:off x="5675040" y="2340000"/>
            <a:ext cx="154332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public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5" name="CustomShape 29"/>
          <p:cNvSpPr/>
          <p:nvPr/>
        </p:nvSpPr>
        <p:spPr>
          <a:xfrm>
            <a:off x="4009320" y="311688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interface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6" name="CustomShape 30"/>
          <p:cNvSpPr/>
          <p:nvPr/>
        </p:nvSpPr>
        <p:spPr>
          <a:xfrm>
            <a:off x="2341080" y="426960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float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7" name="CustomShape 31"/>
          <p:cNvSpPr/>
          <p:nvPr/>
        </p:nvSpPr>
        <p:spPr>
          <a:xfrm>
            <a:off x="2341080" y="122688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default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8" name="CustomShape 32"/>
          <p:cNvSpPr/>
          <p:nvPr/>
        </p:nvSpPr>
        <p:spPr>
          <a:xfrm>
            <a:off x="689040" y="234000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break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59" name="CustomShape 33"/>
          <p:cNvSpPr/>
          <p:nvPr/>
        </p:nvSpPr>
        <p:spPr>
          <a:xfrm>
            <a:off x="7342920" y="426960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volatile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0" name="CustomShape 34"/>
          <p:cNvSpPr/>
          <p:nvPr/>
        </p:nvSpPr>
        <p:spPr>
          <a:xfrm>
            <a:off x="7342920" y="122688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synchronized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1" name="CustomShape 35"/>
          <p:cNvSpPr/>
          <p:nvPr/>
        </p:nvSpPr>
        <p:spPr>
          <a:xfrm>
            <a:off x="5675040" y="195156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protected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2" name="CustomShape 36"/>
          <p:cNvSpPr/>
          <p:nvPr/>
        </p:nvSpPr>
        <p:spPr>
          <a:xfrm>
            <a:off x="4009320" y="2715480"/>
            <a:ext cx="154332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int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3" name="CustomShape 37"/>
          <p:cNvSpPr/>
          <p:nvPr/>
        </p:nvSpPr>
        <p:spPr>
          <a:xfrm>
            <a:off x="2341080" y="389412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finally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4" name="CustomShape 38"/>
          <p:cNvSpPr/>
          <p:nvPr/>
        </p:nvSpPr>
        <p:spPr>
          <a:xfrm>
            <a:off x="689040" y="463176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continue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5" name="CustomShape 39"/>
          <p:cNvSpPr/>
          <p:nvPr/>
        </p:nvSpPr>
        <p:spPr>
          <a:xfrm>
            <a:off x="689040" y="195156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boolean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6" name="CustomShape 40"/>
          <p:cNvSpPr/>
          <p:nvPr/>
        </p:nvSpPr>
        <p:spPr>
          <a:xfrm>
            <a:off x="7342920" y="389412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void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7" name="CustomShape 41"/>
          <p:cNvSpPr/>
          <p:nvPr/>
        </p:nvSpPr>
        <p:spPr>
          <a:xfrm>
            <a:off x="5675040" y="463176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switch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8" name="CustomShape 42"/>
          <p:cNvSpPr/>
          <p:nvPr/>
        </p:nvSpPr>
        <p:spPr>
          <a:xfrm>
            <a:off x="5675040" y="157608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private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69" name="CustomShape 43"/>
          <p:cNvSpPr/>
          <p:nvPr/>
        </p:nvSpPr>
        <p:spPr>
          <a:xfrm>
            <a:off x="4009320" y="2340000"/>
            <a:ext cx="154332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instanceof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0" name="CustomShape 44"/>
          <p:cNvSpPr/>
          <p:nvPr/>
        </p:nvSpPr>
        <p:spPr>
          <a:xfrm>
            <a:off x="2341080" y="351864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final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1" name="CustomShape 45"/>
          <p:cNvSpPr/>
          <p:nvPr/>
        </p:nvSpPr>
        <p:spPr>
          <a:xfrm>
            <a:off x="689040" y="157608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assert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2" name="CustomShape 46"/>
          <p:cNvSpPr/>
          <p:nvPr/>
        </p:nvSpPr>
        <p:spPr>
          <a:xfrm>
            <a:off x="7342920" y="351864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try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3" name="CustomShape 47"/>
          <p:cNvSpPr/>
          <p:nvPr/>
        </p:nvSpPr>
        <p:spPr>
          <a:xfrm>
            <a:off x="5675040" y="4269600"/>
            <a:ext cx="154332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super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4" name="CustomShape 48"/>
          <p:cNvSpPr/>
          <p:nvPr/>
        </p:nvSpPr>
        <p:spPr>
          <a:xfrm>
            <a:off x="5675040" y="122688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package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5" name="CustomShape 49"/>
          <p:cNvSpPr/>
          <p:nvPr/>
        </p:nvSpPr>
        <p:spPr>
          <a:xfrm>
            <a:off x="4009320" y="1951560"/>
            <a:ext cx="154332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import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6" name="CustomShape 50"/>
          <p:cNvSpPr/>
          <p:nvPr/>
        </p:nvSpPr>
        <p:spPr>
          <a:xfrm>
            <a:off x="2341080" y="311688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false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7" name="CustomShape 51"/>
          <p:cNvSpPr/>
          <p:nvPr/>
        </p:nvSpPr>
        <p:spPr>
          <a:xfrm>
            <a:off x="689040" y="426960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class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8" name="CustomShape 52"/>
          <p:cNvSpPr/>
          <p:nvPr/>
        </p:nvSpPr>
        <p:spPr>
          <a:xfrm>
            <a:off x="689040" y="1226880"/>
            <a:ext cx="1543680" cy="25200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abstract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79" name="CustomShape 53"/>
          <p:cNvSpPr/>
          <p:nvPr/>
        </p:nvSpPr>
        <p:spPr>
          <a:xfrm>
            <a:off x="4982040" y="508572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goto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780" name="CustomShape 54"/>
          <p:cNvSpPr/>
          <p:nvPr/>
        </p:nvSpPr>
        <p:spPr>
          <a:xfrm>
            <a:off x="3049920" y="5085720"/>
            <a:ext cx="1543680" cy="251640"/>
          </a:xfrm>
          <a:prstGeom prst="rect">
            <a:avLst/>
          </a:prstGeom>
          <a:solidFill>
            <a:srgbClr val="d5eaff">
              <a:alpha val="50000"/>
            </a:srgbClr>
          </a:solidFill>
          <a:ln>
            <a:noFill/>
          </a:ln>
          <a:effectLst>
            <a:outerShdw dist="17819" dir="2700000">
              <a:srgbClr val="808c99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18360" bIns="1836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99"/>
                </a:solidFill>
                <a:latin typeface="Courier New"/>
                <a:ea typeface="바탕"/>
              </a:rPr>
              <a:t>const</a:t>
            </a:r>
            <a:endParaRPr b="0" lang="it-IT" sz="1400" spc="-1" strike="noStrike"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dur="indefinite" nodeType="clickEffect" fill="hold">
                      <p:stCondLst>
                        <p:cond delay="0"/>
                      </p:stCondLst>
                      <p:childTnLst>
                        <p:par>
                          <p:cTn id="138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" dur="indefinite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1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dur="indefinite" nodeType="click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5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dur="indefinite" nodeType="click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dur="indefinite" nodeType="click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dur="indefinite" nodeType="click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dur="indefinite" nodeType="click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dur="indefinite" nodeType="click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6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5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dur="indefinite" nodeType="click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69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dur="indefinite" nodeType="click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7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3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dur="indefinite" nodeType="click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17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dur="indefinite" nodeType="click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17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dur="indefinite" nodeType="click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18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5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dur="indefinite" nodeType="click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18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9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dur="indefinite" nodeType="click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19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3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dur="indefinite" nodeType="click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19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7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dur="indefinite" nodeType="click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19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1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dur="indefinite" nodeType="clickEffect" fill="hold">
                            <p:stCondLst>
                              <p:cond delay="8000"/>
                            </p:stCondLst>
                            <p:childTnLst>
                              <p:par>
                                <p:cTn id="20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5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dur="indefinite" nodeType="clickEffect" fill="hold">
                            <p:stCondLst>
                              <p:cond delay="8500"/>
                            </p:stCondLst>
                            <p:childTnLst>
                              <p:par>
                                <p:cTn id="20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9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dur="indefinite" nodeType="clickEffect" fill="hold">
                            <p:stCondLst>
                              <p:cond delay="9000"/>
                            </p:stCondLst>
                            <p:childTnLst>
                              <p:par>
                                <p:cTn id="21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3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dur="indefinite" nodeType="clickEffect" fill="hold">
                            <p:stCondLst>
                              <p:cond delay="9500"/>
                            </p:stCondLst>
                            <p:childTnLst>
                              <p:par>
                                <p:cTn id="21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7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dur="indefinite" nodeType="clickEffect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1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dur="indefinite" nodeType="clickEffect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5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dur="indefinite" nodeType="clickEffect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9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dur="indefinite" nodeType="clickEffect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3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dur="indefinite" nodeType="clickEffect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dur="indefinite" nodeType="clickEffect" fill="hold">
                            <p:stCondLst>
                              <p:cond delay="12500"/>
                            </p:stCondLst>
                            <p:childTnLst>
                              <p:par>
                                <p:cTn id="23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dur="indefinite" nodeType="clickEffect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5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dur="indefinite" nodeType="clickEffect" fill="hold">
                            <p:stCondLst>
                              <p:cond delay="13500"/>
                            </p:stCondLst>
                            <p:childTnLst>
                              <p:par>
                                <p:cTn id="24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9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dur="indefinite" nodeType="clickEffect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dur="indefinite" nodeType="clickEffect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7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dur="indefinite" nodeType="clickEffect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1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dur="indefinite" nodeType="clickEffect" fill="hold">
                            <p:stCondLst>
                              <p:cond delay="15500"/>
                            </p:stCondLst>
                            <p:childTnLst>
                              <p:par>
                                <p:cTn id="26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5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dur="indefinite" nodeType="clickEffect" fill="hold">
                            <p:stCondLst>
                              <p:cond delay="16000"/>
                            </p:stCondLst>
                            <p:childTnLst>
                              <p:par>
                                <p:cTn id="26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9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dur="indefinite" nodeType="clickEffect" fill="hold">
                            <p:stCondLst>
                              <p:cond delay="16500"/>
                            </p:stCondLst>
                            <p:childTnLst>
                              <p:par>
                                <p:cTn id="27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3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dur="indefinite" nodeType="clickEffect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dur="indefinite" nodeType="clickEffect" fill="hold">
                            <p:stCondLst>
                              <p:cond delay="17500"/>
                            </p:stCondLst>
                            <p:childTnLst>
                              <p:par>
                                <p:cTn id="27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1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dur="indefinite" nodeType="clickEffect" fill="hold">
                            <p:stCondLst>
                              <p:cond delay="18000"/>
                            </p:stCondLst>
                            <p:childTnLst>
                              <p:par>
                                <p:cTn id="28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5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dur="indefinite" nodeType="clickEffect" fill="hold">
                            <p:stCondLst>
                              <p:cond delay="18500"/>
                            </p:stCondLst>
                            <p:childTnLst>
                              <p:par>
                                <p:cTn id="28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9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dur="indefinite" nodeType="clickEffect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3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dur="indefinite" nodeType="clickEffect" fill="hold">
                            <p:stCondLst>
                              <p:cond delay="19500"/>
                            </p:stCondLst>
                            <p:childTnLst>
                              <p:par>
                                <p:cTn id="29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7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dur="indefinite" nodeType="clickEffect" fill="hold">
                            <p:stCondLst>
                              <p:cond delay="20000"/>
                            </p:stCondLst>
                            <p:childTnLst>
                              <p:par>
                                <p:cTn id="29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1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dur="indefinite" nodeType="clickEffect" fill="hold">
                            <p:stCondLst>
                              <p:cond delay="20500"/>
                            </p:stCondLst>
                            <p:childTnLst>
                              <p:par>
                                <p:cTn id="30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5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dur="indefinite" nodeType="clickEffect" fill="hold">
                            <p:stCondLst>
                              <p:cond delay="21000"/>
                            </p:stCondLst>
                            <p:childTnLst>
                              <p:par>
                                <p:cTn id="30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9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dur="indefinite" nodeType="clickEffect" fill="hold">
                            <p:stCondLst>
                              <p:cond delay="21500"/>
                            </p:stCondLst>
                            <p:childTnLst>
                              <p:par>
                                <p:cTn id="31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3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dur="indefinite" nodeType="clickEffect" fill="hold">
                            <p:stCondLst>
                              <p:cond delay="22000"/>
                            </p:stCondLst>
                            <p:childTnLst>
                              <p:par>
                                <p:cTn id="31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7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dur="indefinite" nodeType="clickEffect" fill="hold">
                            <p:stCondLst>
                              <p:cond delay="22500"/>
                            </p:stCondLst>
                            <p:childTnLst>
                              <p:par>
                                <p:cTn id="31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1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dur="indefinite" nodeType="clickEffect" fill="hold">
                            <p:stCondLst>
                              <p:cond delay="23000"/>
                            </p:stCondLst>
                            <p:childTnLst>
                              <p:par>
                                <p:cTn id="32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5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dur="indefinite" nodeType="clickEffect" fill="hold">
                            <p:stCondLst>
                              <p:cond delay="23500"/>
                            </p:stCondLst>
                            <p:childTnLst>
                              <p:par>
                                <p:cTn id="327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9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dur="indefinite" nodeType="clickEffect" fill="hold">
                            <p:stCondLst>
                              <p:cond delay="24000"/>
                            </p:stCondLst>
                            <p:childTnLst>
                              <p:par>
                                <p:cTn id="331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3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dur="indefinite" nodeType="clickEffect" fill="hold">
                            <p:stCondLst>
                              <p:cond delay="24500"/>
                            </p:stCondLst>
                            <p:childTnLst>
                              <p:par>
                                <p:cTn id="335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7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dur="indefinite" nodeType="clickEffect" fill="hold">
                            <p:stCondLst>
                              <p:cond delay="25000"/>
                            </p:stCondLst>
                            <p:childTnLst>
                              <p:par>
                                <p:cTn id="339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1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dur="indefinite" nodeType="clickEffect" fill="hold">
                            <p:stCondLst>
                              <p:cond delay="25500"/>
                            </p:stCondLst>
                            <p:childTnLst>
                              <p:par>
                                <p:cTn id="343" dur="indefinite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5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3543840" y="295200"/>
            <a:ext cx="5984640" cy="42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3200" spc="-1" strike="noStrike">
                <a:latin typeface="Times New Roman"/>
              </a:rPr>
              <a:t>Struttura sorgente java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782" name="CustomShape 2"/>
          <p:cNvSpPr/>
          <p:nvPr/>
        </p:nvSpPr>
        <p:spPr>
          <a:xfrm>
            <a:off x="3708000" y="648360"/>
            <a:ext cx="5488200" cy="466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/*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 </a:t>
            </a: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* Created on Jul 14, 2005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 </a:t>
            </a: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*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 </a:t>
            </a: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* First Java Program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 </a:t>
            </a: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*/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660033"/>
                </a:solidFill>
                <a:latin typeface="Courier New"/>
              </a:rPr>
              <a:t>package</a:t>
            </a:r>
            <a:r>
              <a:rPr b="1" lang="en-US" sz="1300" spc="-1" strike="noStrike">
                <a:latin typeface="Courier New"/>
              </a:rPr>
              <a:t> com.jds.sample;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660033"/>
                </a:solidFill>
                <a:latin typeface="Courier New"/>
              </a:rPr>
              <a:t>import</a:t>
            </a:r>
            <a:r>
              <a:rPr b="1" lang="en-US" sz="1300" spc="-1" strike="noStrike">
                <a:latin typeface="Courier New"/>
              </a:rPr>
              <a:t> java.util.*;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0066cc"/>
                </a:solidFill>
                <a:latin typeface="Courier New"/>
              </a:rPr>
              <a:t>/**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0066cc"/>
                </a:solidFill>
                <a:latin typeface="Courier New"/>
              </a:rPr>
              <a:t> </a:t>
            </a:r>
            <a:r>
              <a:rPr b="1" lang="en-US" sz="1300" spc="-1" strike="noStrike">
                <a:solidFill>
                  <a:srgbClr val="0066cc"/>
                </a:solidFill>
                <a:latin typeface="Courier New"/>
              </a:rPr>
              <a:t>* @author JDS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0066cc"/>
                </a:solidFill>
                <a:latin typeface="Courier New"/>
              </a:rPr>
              <a:t> </a:t>
            </a:r>
            <a:r>
              <a:rPr b="1" lang="en-US" sz="1300" spc="-1" strike="noStrike">
                <a:solidFill>
                  <a:srgbClr val="0066cc"/>
                </a:solidFill>
                <a:latin typeface="Courier New"/>
              </a:rPr>
              <a:t>*/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660033"/>
                </a:solidFill>
                <a:latin typeface="Courier New"/>
              </a:rPr>
              <a:t>public class</a:t>
            </a:r>
            <a:r>
              <a:rPr b="1" lang="en-US" sz="1300" spc="-1" strike="noStrike">
                <a:latin typeface="Courier New"/>
              </a:rPr>
              <a:t> JavaMain extends JavaSuper 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        </a:t>
            </a:r>
            <a:r>
              <a:rPr b="1" lang="en-US" sz="1300" spc="-1" strike="noStrike">
                <a:latin typeface="Courier New"/>
              </a:rPr>
              <a:t>implements MyInterface{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   </a:t>
            </a:r>
            <a:r>
              <a:rPr b="1" lang="en-US" sz="1300" spc="-1" strike="noStrike">
                <a:latin typeface="Courier New"/>
              </a:rPr>
              <a:t>public void myMethod(int i) {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   …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   </a:t>
            </a:r>
            <a:r>
              <a:rPr b="1" lang="en-US" sz="1300" spc="-1" strike="noStrike">
                <a:latin typeface="Courier New"/>
              </a:rPr>
              <a:t>}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 </a:t>
            </a:r>
            <a:r>
              <a:rPr b="1" lang="en-US" sz="1300" spc="-1" strike="noStrike">
                <a:latin typeface="Courier New"/>
              </a:rPr>
              <a:t>public JavaMain () {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   …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   </a:t>
            </a:r>
            <a:r>
              <a:rPr b="1" lang="en-US" sz="1300" spc="-1" strike="noStrike">
                <a:latin typeface="Courier New"/>
              </a:rPr>
              <a:t>}</a:t>
            </a:r>
            <a:r>
              <a:rPr b="1" lang="en-US" sz="1300" spc="-1" strike="noStrike">
                <a:latin typeface="Courier New"/>
              </a:rPr>
              <a:t>	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660033"/>
                </a:solidFill>
                <a:latin typeface="Courier New"/>
              </a:rPr>
              <a:t>public static void</a:t>
            </a:r>
            <a:r>
              <a:rPr b="1" lang="en-US" sz="1300" spc="-1" strike="noStrike">
                <a:latin typeface="Courier New"/>
              </a:rPr>
              <a:t> main(String[] args) {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	</a:t>
            </a:r>
            <a:r>
              <a:rPr b="1" lang="en-US" sz="1300" spc="-1" strike="noStrike">
                <a:latin typeface="Courier New"/>
              </a:rPr>
              <a:t>	</a:t>
            </a:r>
            <a:r>
              <a:rPr b="1" lang="en-US" sz="1300" spc="-1" strike="noStrike">
                <a:solidFill>
                  <a:srgbClr val="339933"/>
                </a:solidFill>
                <a:latin typeface="Courier New"/>
              </a:rPr>
              <a:t>// print a message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	</a:t>
            </a:r>
            <a:r>
              <a:rPr b="1" lang="en-US" sz="1300" spc="-1" strike="noStrike">
                <a:latin typeface="Courier New"/>
              </a:rPr>
              <a:t>	</a:t>
            </a:r>
            <a:r>
              <a:rPr b="1" lang="en-US" sz="1300" spc="-1" strike="noStrike">
                <a:latin typeface="Courier New"/>
              </a:rPr>
              <a:t>System.out.println(</a:t>
            </a:r>
            <a:r>
              <a:rPr b="1" lang="en-US" sz="1300" spc="-1" strike="noStrike">
                <a:solidFill>
                  <a:srgbClr val="0000ff"/>
                </a:solidFill>
                <a:latin typeface="Courier New"/>
              </a:rPr>
              <a:t>"Welcome to Java!"</a:t>
            </a:r>
            <a:r>
              <a:rPr b="1" lang="en-US" sz="1300" spc="-1" strike="noStrike">
                <a:latin typeface="Courier New"/>
              </a:rPr>
              <a:t>);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	</a:t>
            </a:r>
            <a:r>
              <a:rPr b="1" lang="en-US" sz="1300" spc="-1" strike="noStrike">
                <a:latin typeface="Courier New"/>
              </a:rPr>
              <a:t>}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}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solidFill>
                  <a:srgbClr val="660033"/>
                </a:solidFill>
                <a:latin typeface="Courier New"/>
              </a:rPr>
              <a:t>class</a:t>
            </a:r>
            <a:r>
              <a:rPr b="1" lang="en-US" sz="1300" spc="-1" strike="noStrike">
                <a:latin typeface="Courier New"/>
              </a:rPr>
              <a:t> Extra {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   …</a:t>
            </a:r>
            <a:r>
              <a:rPr b="1" lang="en-US" sz="1300" spc="-1" strike="noStrike">
                <a:latin typeface="Courier New"/>
              </a:rPr>
              <a:t>.</a:t>
            </a:r>
            <a:endParaRPr b="0" lang="it-IT" sz="13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323"/>
              </a:spcBef>
            </a:pPr>
            <a:r>
              <a:rPr b="1" lang="en-US" sz="1300" spc="-1" strike="noStrike">
                <a:latin typeface="Courier New"/>
              </a:rPr>
              <a:t>}</a:t>
            </a:r>
            <a:endParaRPr b="0" lang="it-IT" sz="1300" spc="-1" strike="noStrike">
              <a:latin typeface="Arial"/>
            </a:endParaRPr>
          </a:p>
        </p:txBody>
      </p:sp>
      <p:sp>
        <p:nvSpPr>
          <p:cNvPr id="783" name="CustomShape 3"/>
          <p:cNvSpPr/>
          <p:nvPr/>
        </p:nvSpPr>
        <p:spPr>
          <a:xfrm>
            <a:off x="357120" y="811080"/>
            <a:ext cx="3107520" cy="4621320"/>
          </a:xfrm>
          <a:custGeom>
            <a:avLst/>
            <a:gdLst/>
            <a:ahLst/>
            <a:rect l="0" t="0" r="r" b="b"/>
            <a:pathLst>
              <a:path w="8867" h="12838">
                <a:moveTo>
                  <a:pt x="0" y="0"/>
                </a:moveTo>
                <a:lnTo>
                  <a:pt x="8633" y="0"/>
                </a:lnTo>
                <a:lnTo>
                  <a:pt x="8633" y="12837"/>
                </a:lnTo>
                <a:lnTo>
                  <a:pt x="0" y="12837"/>
                </a:lnTo>
                <a:lnTo>
                  <a:pt x="0" y="0"/>
                </a:lnTo>
                <a:moveTo>
                  <a:pt x="8194" y="909"/>
                </a:moveTo>
                <a:lnTo>
                  <a:pt x="8866" y="520"/>
                </a:lnTo>
                <a:moveTo>
                  <a:pt x="8866" y="0"/>
                </a:moveTo>
                <a:lnTo>
                  <a:pt x="8866" y="12837"/>
                </a:lnTo>
              </a:path>
            </a:pathLst>
          </a:custGeom>
          <a:solidFill>
            <a:srgbClr val="f7fbff">
              <a:alpha val="90000"/>
            </a:srgbClr>
          </a:solidFill>
          <a:ln w="9360">
            <a:solidFill>
              <a:srgbClr val="a6adc4"/>
            </a:solidFill>
            <a:miter/>
          </a:ln>
          <a:effectLst>
            <a:outerShdw dist="153753" dir="2700000">
              <a:srgbClr val="c3e3e7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US" sz="1400" spc="-1" strike="noStrike">
                <a:latin typeface="Arial"/>
              </a:rPr>
              <a:t>1. Package declaration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b="0" lang="en-US" sz="1200" spc="-1" strike="noStrike">
                <a:latin typeface="Arial"/>
              </a:rPr>
              <a:t>Usato per organizzare una collezione di classi.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US" sz="1400" spc="-1" strike="noStrike">
                <a:latin typeface="Arial"/>
              </a:rPr>
              <a:t>2. Import statement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48"/>
              </a:spcBef>
            </a:pPr>
            <a:r>
              <a:rPr b="0" lang="en-US" sz="1200" spc="-1" strike="noStrike">
                <a:latin typeface="Arial"/>
              </a:rPr>
              <a:t>Usato per  importare cllassi appartenenti ad altri packages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US" sz="1400" spc="-1" strike="noStrike">
                <a:latin typeface="Arial"/>
              </a:rPr>
              <a:t>5 . Dichiarazione Classe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Un sorgente java può contenere altre classi  all’interno, si chiamano Inner o classi interne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US" sz="1400" spc="-1" strike="noStrike">
                <a:latin typeface="Arial"/>
              </a:rPr>
              <a:t>6 SuperClasse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400" spc="-1" strike="noStrike">
                <a:latin typeface="Arial"/>
              </a:rPr>
              <a:t>La classe potrebbe essere figlia di un’altra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7 Interfaccia 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L’interaccia potrebbe contenere il metodo citato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US" sz="1400" spc="-1" strike="noStrike">
                <a:latin typeface="Arial"/>
              </a:rPr>
              <a:t>3. Metodo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US" sz="1400" spc="-1" strike="noStrike">
                <a:latin typeface="Arial"/>
              </a:rPr>
              <a:t>Metodo qualsiasi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4. Costruttore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Usato per  costruire un’istanza di classe</a:t>
            </a:r>
            <a:endParaRPr b="0" lang="it-IT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400" spc="-1" strike="noStrike">
              <a:latin typeface="Arial"/>
            </a:endParaRPr>
          </a:p>
        </p:txBody>
      </p:sp>
      <p:sp>
        <p:nvSpPr>
          <p:cNvPr id="784" name="Line 4"/>
          <p:cNvSpPr/>
          <p:nvPr/>
        </p:nvSpPr>
        <p:spPr>
          <a:xfrm>
            <a:off x="2670480" y="930240"/>
            <a:ext cx="1116720" cy="662760"/>
          </a:xfrm>
          <a:prstGeom prst="line">
            <a:avLst/>
          </a:prstGeom>
          <a:ln w="12600">
            <a:solidFill>
              <a:srgbClr val="9933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Line 5"/>
          <p:cNvSpPr/>
          <p:nvPr/>
        </p:nvSpPr>
        <p:spPr>
          <a:xfrm>
            <a:off x="2411640" y="1593360"/>
            <a:ext cx="1296360" cy="111600"/>
          </a:xfrm>
          <a:prstGeom prst="line">
            <a:avLst/>
          </a:prstGeom>
          <a:ln w="12600">
            <a:solidFill>
              <a:srgbClr val="9933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Line 6"/>
          <p:cNvSpPr/>
          <p:nvPr/>
        </p:nvSpPr>
        <p:spPr>
          <a:xfrm flipV="1">
            <a:off x="1723680" y="2715120"/>
            <a:ext cx="4439520" cy="791280"/>
          </a:xfrm>
          <a:prstGeom prst="line">
            <a:avLst/>
          </a:prstGeom>
          <a:ln w="12600">
            <a:solidFill>
              <a:srgbClr val="9933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Line 7"/>
          <p:cNvSpPr/>
          <p:nvPr/>
        </p:nvSpPr>
        <p:spPr>
          <a:xfrm>
            <a:off x="2670120" y="2240280"/>
            <a:ext cx="1116720" cy="2559240"/>
          </a:xfrm>
          <a:prstGeom prst="line">
            <a:avLst/>
          </a:prstGeom>
          <a:ln w="12600">
            <a:solidFill>
              <a:srgbClr val="9933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Line 8"/>
          <p:cNvSpPr/>
          <p:nvPr/>
        </p:nvSpPr>
        <p:spPr>
          <a:xfrm flipV="1">
            <a:off x="1910520" y="2595600"/>
            <a:ext cx="5444280" cy="387360"/>
          </a:xfrm>
          <a:prstGeom prst="line">
            <a:avLst/>
          </a:prstGeom>
          <a:ln w="12600">
            <a:solidFill>
              <a:srgbClr val="9933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Line 9"/>
          <p:cNvSpPr/>
          <p:nvPr/>
        </p:nvSpPr>
        <p:spPr>
          <a:xfrm>
            <a:off x="2670120" y="2239920"/>
            <a:ext cx="1984680" cy="357120"/>
          </a:xfrm>
          <a:prstGeom prst="line">
            <a:avLst/>
          </a:prstGeom>
          <a:ln w="12600">
            <a:solidFill>
              <a:srgbClr val="9933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Line 10"/>
          <p:cNvSpPr/>
          <p:nvPr/>
        </p:nvSpPr>
        <p:spPr>
          <a:xfrm flipV="1">
            <a:off x="1723680" y="3429360"/>
            <a:ext cx="3090600" cy="1193040"/>
          </a:xfrm>
          <a:prstGeom prst="line">
            <a:avLst/>
          </a:prstGeom>
          <a:ln w="12600">
            <a:solidFill>
              <a:srgbClr val="9933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Line 11"/>
          <p:cNvSpPr/>
          <p:nvPr/>
        </p:nvSpPr>
        <p:spPr>
          <a:xfrm flipV="1">
            <a:off x="1434600" y="2894040"/>
            <a:ext cx="4093200" cy="1312560"/>
          </a:xfrm>
          <a:prstGeom prst="line">
            <a:avLst/>
          </a:prstGeom>
          <a:ln w="12600">
            <a:solidFill>
              <a:srgbClr val="9933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2"/>
          <p:cNvSpPr/>
          <p:nvPr/>
        </p:nvSpPr>
        <p:spPr>
          <a:xfrm>
            <a:off x="6562080" y="4961160"/>
            <a:ext cx="241884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0A97EF34-CC50-4901-84B5-006635ABD43B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dur="indefinite" nodeType="clickEffect" fill="hold">
                      <p:stCondLst>
                        <p:cond delay="0"/>
                      </p:stCondLst>
                      <p:childTnLst>
                        <p:par>
                          <p:cTn id="349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0" dur="indefinite" nodeType="with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352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54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5" dur="indefinite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8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9" dur="1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61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2" dur="indefinite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5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10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68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9" dur="indefinite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2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75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6" dur="indefinite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9" dur="1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10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82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83" dur="indefinite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5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6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7" dur="1000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89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0" dur="indefinite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2"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3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10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396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7" dur="indefinite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0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1" dur="10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03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4" dur="indefinite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7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10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1"/>
          <p:cNvSpPr/>
          <p:nvPr/>
        </p:nvSpPr>
        <p:spPr>
          <a:xfrm>
            <a:off x="1229760" y="691200"/>
            <a:ext cx="750060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en-US" sz="4400" spc="-1" strike="noStrike">
                <a:latin typeface="Times New Roman"/>
              </a:rPr>
              <a:t>Casting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794" name="CustomShape 2"/>
          <p:cNvSpPr/>
          <p:nvPr/>
        </p:nvSpPr>
        <p:spPr>
          <a:xfrm>
            <a:off x="754200" y="1524960"/>
            <a:ext cx="8697240" cy="37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1280" indent="-34128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1" lang="en-US" sz="2800" spc="-1" strike="noStrike">
                <a:solidFill>
                  <a:srgbClr val="002060"/>
                </a:solidFill>
                <a:latin typeface="Times New Roman"/>
              </a:rPr>
              <a:t>Casting</a:t>
            </a:r>
            <a:r>
              <a:rPr b="0" lang="en-US" sz="2800" spc="-1" strike="noStrike">
                <a:solidFill>
                  <a:srgbClr val="003366"/>
                </a:solidFill>
                <a:latin typeface="Times New Roman"/>
              </a:rPr>
              <a:t>  è la conversione da un tipo ad un altro</a:t>
            </a:r>
            <a:endParaRPr b="0" lang="it-IT" sz="2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 lvl="1" marL="739440" indent="-28224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Implicit casting è l’operazione di casting che avviene in automatico</a:t>
            </a:r>
            <a:endParaRPr b="0" lang="it-IT" sz="2800" spc="-1" strike="noStrike">
              <a:latin typeface="Arial"/>
            </a:endParaRPr>
          </a:p>
          <a:p>
            <a:pPr lvl="1" marL="739440" indent="-282240"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 lvl="1" marL="739440" indent="-28224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Explicit casting  quando è richiesta la dichiarazione di casting</a:t>
            </a:r>
            <a:endParaRPr b="0" lang="it-IT" sz="2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795" name="CustomShape 3"/>
          <p:cNvSpPr/>
          <p:nvPr/>
        </p:nvSpPr>
        <p:spPr>
          <a:xfrm>
            <a:off x="8063640" y="5355000"/>
            <a:ext cx="186732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7C74479-BBDA-48D8-93AC-4D412E4D9077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09" dur="indefinite" restart="never" nodeType="tmRoot">
          <p:childTnLst>
            <p:seq>
              <p:cTn id="410" dur="indefinite" nodeType="mainSeq">
                <p:childTnLst>
                  <p:par>
                    <p:cTn id="411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12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3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15" dur="500"/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17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8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20" dur="500"/>
                                        <p:tgtEl>
                                          <p:spTgt spid="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dur="indefinite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23" dur="500"/>
                                        <p:tgtEl>
                                          <p:spTgt spid="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197280" y="691560"/>
            <a:ext cx="7500600" cy="63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Chi ha inventato Java?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930600" y="1409400"/>
            <a:ext cx="6515280" cy="354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Un team della Sun guidato da James Gosling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Java nel 1990 si chiamava Oak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Doveva servire come linguaggio di programmazione per device elettronici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Nel 1994 fu adottato per la tecnologia Internet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Fu scritto il web browser Hotjava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1"/>
          <a:stretch/>
        </p:blipFill>
        <p:spPr>
          <a:xfrm>
            <a:off x="7445880" y="1417320"/>
            <a:ext cx="2514960" cy="2493720"/>
          </a:xfrm>
          <a:prstGeom prst="rect">
            <a:avLst/>
          </a:prstGeom>
          <a:ln>
            <a:noFill/>
          </a:ln>
        </p:spPr>
      </p:pic>
      <p:sp>
        <p:nvSpPr>
          <p:cNvPr id="429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FC6D2052-3D13-454E-9F95-48EC539CF44C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CustomShape 1"/>
          <p:cNvSpPr/>
          <p:nvPr/>
        </p:nvSpPr>
        <p:spPr>
          <a:xfrm>
            <a:off x="1308600" y="512640"/>
            <a:ext cx="750096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en-US" sz="4400" spc="-1" strike="noStrike">
                <a:latin typeface="Times New Roman"/>
              </a:rPr>
              <a:t>Casting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797" name="CustomShape 2"/>
          <p:cNvSpPr/>
          <p:nvPr/>
        </p:nvSpPr>
        <p:spPr>
          <a:xfrm>
            <a:off x="276120" y="989280"/>
            <a:ext cx="9333000" cy="434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739440" indent="-28224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Primitive casting  </a:t>
            </a: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è la conversione tra tipi primitivi</a:t>
            </a:r>
            <a:endParaRPr b="0" lang="it-IT" sz="2800" spc="-1" strike="noStrike">
              <a:latin typeface="Arial"/>
            </a:endParaRPr>
          </a:p>
          <a:p>
            <a:pPr lvl="2" marL="1082520" indent="-22536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Widening conversion è il casting da un tipo piccolo ad uno grande</a:t>
            </a:r>
            <a:endParaRPr b="0" lang="it-IT" sz="2800" spc="-1" strike="noStrike">
              <a:latin typeface="Arial"/>
            </a:endParaRPr>
          </a:p>
          <a:p>
            <a:pPr lvl="2" marL="1082520" indent="-22536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Narrowing conversion  è un casting da un tipo grande ad un tipo piccolo</a:t>
            </a:r>
            <a:endParaRPr b="0" lang="it-IT" sz="2800" spc="-1" strike="noStrike">
              <a:latin typeface="Arial"/>
            </a:endParaRPr>
          </a:p>
          <a:p>
            <a:pPr lvl="2" marL="1083960" indent="-225360">
              <a:lnSpc>
                <a:spcPct val="100000"/>
              </a:lnSpc>
              <a:spcBef>
                <a:spcPts val="349"/>
              </a:spcBef>
            </a:pPr>
            <a:endParaRPr b="0" lang="it-IT" sz="2800" spc="-1" strike="noStrike">
              <a:latin typeface="Arial"/>
            </a:endParaRPr>
          </a:p>
          <a:p>
            <a:pPr lvl="1" marL="739440" indent="-28224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55000"/>
              <a:buFont typeface="Wingdings" charset="2"/>
              <a:buChar char=""/>
            </a:pPr>
            <a:r>
              <a:rPr b="1" lang="en-US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Reference casting </a:t>
            </a: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è la conversione tra oggetti</a:t>
            </a:r>
            <a:endParaRPr b="0" lang="it-IT" sz="2800" spc="-1" strike="noStrike">
              <a:latin typeface="Arial"/>
            </a:endParaRPr>
          </a:p>
          <a:p>
            <a:pPr lvl="2" marL="1082520" indent="-22536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Upcasting è la conversione  nella gerarchia di ereditarietà verso l’alto</a:t>
            </a:r>
            <a:endParaRPr b="0" lang="it-IT" sz="2800" spc="-1" strike="noStrike">
              <a:latin typeface="Arial"/>
            </a:endParaRPr>
          </a:p>
          <a:p>
            <a:pPr lvl="2" marL="1082520" indent="-22536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6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Downcasting è la conversione  nella gerarchia di ereditarietà verso il basso</a:t>
            </a:r>
            <a:endParaRPr b="0" lang="it-IT" sz="2800" spc="-1" strike="noStrike">
              <a:latin typeface="Arial"/>
            </a:endParaRPr>
          </a:p>
          <a:p>
            <a:pPr marL="341280" indent="-341280"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8063640" y="5355000"/>
            <a:ext cx="186732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834192A2-5405-4E3F-93B6-F675DBBB9FA1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24" dur="indefinite" restart="never" nodeType="tmRoot">
          <p:childTnLst>
            <p:seq>
              <p:cTn id="425" dur="indefinite" nodeType="mainSeq">
                <p:childTnLst>
                  <p:par>
                    <p:cTn id="426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27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8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30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dur="indefinite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33" dur="500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dur="indefinite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36" dur="500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38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9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41" dur="500"/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dur="indefinite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44" dur="500"/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dur="indefinite" nodeType="with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47" dur="500"/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CustomShape 1"/>
          <p:cNvSpPr/>
          <p:nvPr/>
        </p:nvSpPr>
        <p:spPr>
          <a:xfrm>
            <a:off x="1308600" y="750240"/>
            <a:ext cx="750096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en-US" sz="4400" spc="-1" strike="noStrike">
                <a:latin typeface="Times New Roman"/>
              </a:rPr>
              <a:t>Casting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00" name="CustomShape 2"/>
          <p:cNvSpPr/>
          <p:nvPr/>
        </p:nvSpPr>
        <p:spPr>
          <a:xfrm>
            <a:off x="594720" y="1524960"/>
            <a:ext cx="8176320" cy="351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lvl="1" marL="739440" indent="-28224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Casting tra primitivi e oggetti non sono permessi</a:t>
            </a:r>
            <a:endParaRPr b="0" lang="it-IT" sz="2800" spc="-1" strike="noStrike">
              <a:latin typeface="Arial"/>
            </a:endParaRPr>
          </a:p>
          <a:p>
            <a:pPr lvl="1" marL="739440" indent="-282240"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 lvl="1" marL="739440" indent="-28224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5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In Java, casting è dichiarato tramite le parentesi </a:t>
            </a:r>
            <a:r>
              <a:rPr b="0" lang="en-US" sz="2800" spc="-1" strike="noStrike">
                <a:solidFill>
                  <a:srgbClr val="003366"/>
                </a:solidFill>
                <a:latin typeface="Courier New"/>
                <a:ea typeface="WenQuanYi Micro Hei"/>
              </a:rPr>
              <a:t>()</a:t>
            </a:r>
            <a:endParaRPr b="0" lang="it-IT" sz="2800" spc="-1" strike="noStrike">
              <a:latin typeface="Arial"/>
            </a:endParaRPr>
          </a:p>
          <a:p>
            <a:pPr lvl="1" marL="739440" indent="-282240"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en-US" sz="2800" spc="-1" strike="noStrike">
                <a:solidFill>
                  <a:srgbClr val="003366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3366"/>
                </a:solidFill>
                <a:latin typeface="Times New Roman"/>
              </a:rPr>
              <a:t>Sintassi: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&lt;nuovo tipo&gt; nv = (&lt;nuovo tipo&gt;) vv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801" name="CustomShape 3"/>
          <p:cNvSpPr/>
          <p:nvPr/>
        </p:nvSpPr>
        <p:spPr>
          <a:xfrm>
            <a:off x="8063640" y="5355000"/>
            <a:ext cx="186732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C5DA9B1-9732-48AB-B22A-19D5D143EFEE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48" dur="indefinite" restart="never" nodeType="tmRoot">
          <p:childTnLst>
            <p:seq>
              <p:cTn id="449" dur="indefinite" nodeType="mainSeq">
                <p:childTnLst>
                  <p:par>
                    <p:cTn id="450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51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2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54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56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7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59" dur="500"/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61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2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64" dur="500"/>
                                        <p:tgtEl>
                                          <p:spTgt spid="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CustomShape 1"/>
          <p:cNvSpPr/>
          <p:nvPr/>
        </p:nvSpPr>
        <p:spPr>
          <a:xfrm>
            <a:off x="2182320" y="453960"/>
            <a:ext cx="6476400" cy="63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en-US" sz="3200" spc="-1" strike="noStrike">
                <a:latin typeface="Times New Roman"/>
              </a:rPr>
              <a:t>Flusso di casting tra primitivi</a:t>
            </a:r>
            <a:endParaRPr b="0" lang="it-IT" sz="3200" spc="-1" strike="noStrike">
              <a:latin typeface="Arial"/>
            </a:endParaRPr>
          </a:p>
        </p:txBody>
      </p:sp>
      <p:sp>
        <p:nvSpPr>
          <p:cNvPr id="803" name="CustomShape 2"/>
          <p:cNvSpPr/>
          <p:nvPr/>
        </p:nvSpPr>
        <p:spPr>
          <a:xfrm>
            <a:off x="2219040" y="990720"/>
            <a:ext cx="4227480" cy="28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1280" indent="-339840">
              <a:lnSpc>
                <a:spcPct val="100000"/>
              </a:lnSpc>
              <a:spcBef>
                <a:spcPts val="400"/>
              </a:spcBef>
            </a:pPr>
            <a:r>
              <a:rPr b="0" i="1" lang="en-US" sz="1600" spc="-1" strike="noStrike">
                <a:solidFill>
                  <a:srgbClr val="003366"/>
                </a:solidFill>
                <a:latin typeface="Times New Roman"/>
              </a:rPr>
              <a:t>widening conversion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804" name="CustomShape 3"/>
          <p:cNvSpPr/>
          <p:nvPr/>
        </p:nvSpPr>
        <p:spPr>
          <a:xfrm>
            <a:off x="8063640" y="5355000"/>
            <a:ext cx="186732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73FE839-4E49-407D-9762-1A44003BF60D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  <p:grpSp>
        <p:nvGrpSpPr>
          <p:cNvPr id="805" name="Group 4"/>
          <p:cNvGrpSpPr/>
          <p:nvPr/>
        </p:nvGrpSpPr>
        <p:grpSpPr>
          <a:xfrm>
            <a:off x="1070640" y="1405800"/>
            <a:ext cx="7698240" cy="1296720"/>
            <a:chOff x="1070640" y="1405800"/>
            <a:chExt cx="7698240" cy="1296720"/>
          </a:xfrm>
        </p:grpSpPr>
        <p:sp>
          <p:nvSpPr>
            <p:cNvPr id="806" name="CustomShape 5"/>
            <p:cNvSpPr/>
            <p:nvPr/>
          </p:nvSpPr>
          <p:spPr>
            <a:xfrm>
              <a:off x="1070640" y="2188080"/>
              <a:ext cx="1002960" cy="514440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</a:rPr>
                <a:t>byte</a:t>
              </a:r>
              <a:endParaRPr b="0" lang="it-IT" sz="1200" spc="-1" strike="noStrike">
                <a:latin typeface="Arial"/>
              </a:endParaRPr>
            </a:p>
          </p:txBody>
        </p:sp>
        <p:sp>
          <p:nvSpPr>
            <p:cNvPr id="807" name="Line 6"/>
            <p:cNvSpPr/>
            <p:nvPr/>
          </p:nvSpPr>
          <p:spPr>
            <a:xfrm>
              <a:off x="2075400" y="2445120"/>
              <a:ext cx="33228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7"/>
            <p:cNvSpPr/>
            <p:nvPr/>
          </p:nvSpPr>
          <p:spPr>
            <a:xfrm>
              <a:off x="2409480" y="2188080"/>
              <a:ext cx="1002600" cy="514440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</a:rPr>
                <a:t>short</a:t>
              </a:r>
              <a:endParaRPr b="0" lang="it-IT" sz="1200" spc="-1" strike="noStrike">
                <a:latin typeface="Arial"/>
              </a:endParaRPr>
            </a:p>
          </p:txBody>
        </p:sp>
        <p:sp>
          <p:nvSpPr>
            <p:cNvPr id="809" name="Line 8"/>
            <p:cNvSpPr/>
            <p:nvPr/>
          </p:nvSpPr>
          <p:spPr>
            <a:xfrm>
              <a:off x="3413880" y="2445120"/>
              <a:ext cx="33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9"/>
            <p:cNvSpPr/>
            <p:nvPr/>
          </p:nvSpPr>
          <p:spPr>
            <a:xfrm>
              <a:off x="3748320" y="2188080"/>
              <a:ext cx="1002600" cy="514440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</a:rPr>
                <a:t>int</a:t>
              </a:r>
              <a:endParaRPr b="0" lang="it-IT" sz="1200" spc="-1" strike="noStrike">
                <a:latin typeface="Arial"/>
              </a:endParaRPr>
            </a:p>
          </p:txBody>
        </p:sp>
        <p:sp>
          <p:nvSpPr>
            <p:cNvPr id="811" name="Line 10"/>
            <p:cNvSpPr/>
            <p:nvPr/>
          </p:nvSpPr>
          <p:spPr>
            <a:xfrm>
              <a:off x="4752720" y="2445120"/>
              <a:ext cx="33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11"/>
            <p:cNvSpPr/>
            <p:nvPr/>
          </p:nvSpPr>
          <p:spPr>
            <a:xfrm>
              <a:off x="5088600" y="2188080"/>
              <a:ext cx="1002600" cy="514440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</a:rPr>
                <a:t>long</a:t>
              </a:r>
              <a:endParaRPr b="0" lang="it-IT" sz="1200" spc="-1" strike="noStrike">
                <a:latin typeface="Arial"/>
              </a:endParaRPr>
            </a:p>
          </p:txBody>
        </p:sp>
        <p:sp>
          <p:nvSpPr>
            <p:cNvPr id="813" name="Line 12"/>
            <p:cNvSpPr/>
            <p:nvPr/>
          </p:nvSpPr>
          <p:spPr>
            <a:xfrm>
              <a:off x="6093360" y="2445120"/>
              <a:ext cx="33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13"/>
            <p:cNvSpPr/>
            <p:nvPr/>
          </p:nvSpPr>
          <p:spPr>
            <a:xfrm>
              <a:off x="6427440" y="2188080"/>
              <a:ext cx="1002960" cy="514440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</a:rPr>
                <a:t>float</a:t>
              </a:r>
              <a:endParaRPr b="0" lang="it-IT" sz="1200" spc="-1" strike="noStrike">
                <a:latin typeface="Arial"/>
              </a:endParaRPr>
            </a:p>
          </p:txBody>
        </p:sp>
        <p:sp>
          <p:nvSpPr>
            <p:cNvPr id="815" name="Line 14"/>
            <p:cNvSpPr/>
            <p:nvPr/>
          </p:nvSpPr>
          <p:spPr>
            <a:xfrm>
              <a:off x="7431840" y="2445120"/>
              <a:ext cx="33264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15"/>
            <p:cNvSpPr/>
            <p:nvPr/>
          </p:nvSpPr>
          <p:spPr>
            <a:xfrm>
              <a:off x="7765920" y="2188080"/>
              <a:ext cx="1002960" cy="514440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</a:rPr>
                <a:t>double</a:t>
              </a:r>
              <a:endParaRPr b="0" lang="it-IT" sz="1200" spc="-1" strike="noStrike">
                <a:latin typeface="Arial"/>
              </a:endParaRPr>
            </a:p>
          </p:txBody>
        </p:sp>
        <p:sp>
          <p:nvSpPr>
            <p:cNvPr id="817" name="CustomShape 16"/>
            <p:cNvSpPr/>
            <p:nvPr/>
          </p:nvSpPr>
          <p:spPr>
            <a:xfrm>
              <a:off x="2827800" y="1405800"/>
              <a:ext cx="1002600" cy="514080"/>
            </a:xfrm>
            <a:prstGeom prst="ellipse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lnSpc>
                  <a:spcPct val="100000"/>
                </a:lnSpc>
              </a:pPr>
              <a:r>
                <a:rPr b="0" lang="en-US" sz="1200" spc="-1" strike="noStrike">
                  <a:latin typeface="Arial"/>
                </a:rPr>
                <a:t>char</a:t>
              </a:r>
              <a:endParaRPr b="0" lang="it-IT" sz="1200" spc="-1" strike="noStrike">
                <a:latin typeface="Arial"/>
              </a:endParaRPr>
            </a:p>
          </p:txBody>
        </p:sp>
        <p:sp>
          <p:nvSpPr>
            <p:cNvPr id="818" name="Line 17"/>
            <p:cNvSpPr/>
            <p:nvPr/>
          </p:nvSpPr>
          <p:spPr>
            <a:xfrm>
              <a:off x="3582000" y="1914840"/>
              <a:ext cx="332640" cy="3279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9" name="Line 18"/>
          <p:cNvSpPr/>
          <p:nvPr/>
        </p:nvSpPr>
        <p:spPr>
          <a:xfrm>
            <a:off x="2189160" y="1309680"/>
            <a:ext cx="4352400" cy="1440"/>
          </a:xfrm>
          <a:prstGeom prst="line">
            <a:avLst/>
          </a:prstGeom>
          <a:ln w="9360">
            <a:solidFill>
              <a:srgbClr val="800000"/>
            </a:solidFill>
            <a:miter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Line 19"/>
          <p:cNvSpPr/>
          <p:nvPr/>
        </p:nvSpPr>
        <p:spPr>
          <a:xfrm flipH="1">
            <a:off x="2260440" y="2981880"/>
            <a:ext cx="4375440" cy="1440"/>
          </a:xfrm>
          <a:prstGeom prst="line">
            <a:avLst/>
          </a:prstGeom>
          <a:ln w="9360">
            <a:solidFill>
              <a:srgbClr val="800000"/>
            </a:solidFill>
            <a:miter/>
            <a:tailEnd len="lg" type="stealth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20"/>
          <p:cNvSpPr/>
          <p:nvPr/>
        </p:nvSpPr>
        <p:spPr>
          <a:xfrm>
            <a:off x="4010760" y="2997720"/>
            <a:ext cx="422820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5400" indent="-453960">
              <a:lnSpc>
                <a:spcPct val="100000"/>
              </a:lnSpc>
            </a:pPr>
            <a:r>
              <a:rPr b="0" i="1" lang="en-US" sz="1800" spc="-1" strike="noStrike">
                <a:latin typeface="Arial"/>
              </a:rPr>
              <a:t>narrowing conversion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822" name="" descr=""/>
          <p:cNvPicPr/>
          <p:nvPr/>
        </p:nvPicPr>
        <p:blipFill>
          <a:blip r:embed="rId1"/>
          <a:stretch/>
        </p:blipFill>
        <p:spPr>
          <a:xfrm>
            <a:off x="3452400" y="3430800"/>
            <a:ext cx="6433200" cy="1937160"/>
          </a:xfrm>
          <a:prstGeom prst="rect">
            <a:avLst/>
          </a:prstGeom>
          <a:ln>
            <a:noFill/>
          </a:ln>
          <a:effectLst>
            <a:outerShdw dist="153753" dir="2700000">
              <a:srgbClr val="c3e3e7">
                <a:alpha val="50000"/>
              </a:srgbClr>
            </a:outerShdw>
          </a:effectLst>
        </p:spPr>
      </p:pic>
      <p:sp>
        <p:nvSpPr>
          <p:cNvPr id="823" name="CustomShape 21"/>
          <p:cNvSpPr/>
          <p:nvPr/>
        </p:nvSpPr>
        <p:spPr>
          <a:xfrm>
            <a:off x="992160" y="3736440"/>
            <a:ext cx="2098440" cy="99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55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it-IT" sz="1490" spc="-1" strike="noStrike">
                <a:solidFill>
                  <a:srgbClr val="003366"/>
                </a:solidFill>
                <a:latin typeface="Times New Roman"/>
              </a:rPr>
              <a:t>In tabella sono mostrati tutti i </a:t>
            </a:r>
            <a:r>
              <a:rPr b="0" i="1" lang="it-IT" sz="1490" spc="-1" strike="noStrike">
                <a:solidFill>
                  <a:srgbClr val="003366"/>
                </a:solidFill>
                <a:latin typeface="Times New Roman"/>
              </a:rPr>
              <a:t>casting </a:t>
            </a:r>
            <a:r>
              <a:rPr b="0" lang="it-IT" sz="1490" spc="-1" strike="noStrike">
                <a:solidFill>
                  <a:srgbClr val="003366"/>
                </a:solidFill>
                <a:latin typeface="Times New Roman"/>
              </a:rPr>
              <a:t>che si possono usare senza perdita di informazioni</a:t>
            </a:r>
            <a:endParaRPr b="0" lang="it-IT" sz="1490" spc="-1" strike="noStrike">
              <a:latin typeface="Arial"/>
            </a:endParaRPr>
          </a:p>
        </p:txBody>
      </p:sp>
    </p:spTree>
  </p:cSld>
  <p:timing>
    <p:tnLst>
      <p:par>
        <p:cTn id="465" dur="indefinite" restart="never" nodeType="tmRoot">
          <p:childTnLst>
            <p:seq>
              <p:cTn id="466" dur="indefinite" nodeType="mainSeq">
                <p:childTnLst>
                  <p:par>
                    <p:cTn id="467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68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9" dur="indefinite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471" dur="500"/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dur="indefinite" nodeType="click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73" dur="indefinite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5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dur="indefinite" nodeType="clickEffect" fill="hold">
                      <p:stCondLst>
                        <p:cond delay="indefinite"/>
                      </p:stCondLst>
                      <p:childTnLst>
                        <p:par>
                          <p:cTn id="477" dur="indefinite" nodeType="click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8" dur="indefinite" nodeType="clickEffect" fill="hold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id="48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dur="indefinite" nodeType="click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82" dur="indefinite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484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2181960" y="691560"/>
            <a:ext cx="3807720" cy="53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en-US" sz="4400" spc="-1" strike="noStrike">
                <a:latin typeface="Times New Roman"/>
              </a:rPr>
              <a:t>Esempio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25" name="CustomShape 2"/>
          <p:cNvSpPr/>
          <p:nvPr/>
        </p:nvSpPr>
        <p:spPr>
          <a:xfrm>
            <a:off x="356760" y="1168200"/>
            <a:ext cx="7857360" cy="402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endParaRPr b="0" lang="it-IT" sz="149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66ff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</a:rPr>
              <a:t>public static void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 main(String args[]) {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</a:rPr>
              <a:t>short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 age = 20;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</a:rPr>
              <a:t>char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 sex = </a:t>
            </a:r>
            <a:r>
              <a:rPr b="1" lang="en-US" sz="1600" spc="-1" strike="noStrike">
                <a:solidFill>
                  <a:srgbClr val="0000ff"/>
                </a:solidFill>
                <a:latin typeface="Courier New"/>
              </a:rPr>
              <a:t>‘M’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;</a:t>
            </a:r>
            <a:endParaRPr b="0" lang="it-IT" sz="1600" spc="-1" strike="noStrike">
              <a:latin typeface="Arial"/>
            </a:endParaRPr>
          </a:p>
          <a:p>
            <a:pPr lvl="1" marL="739440" indent="-280800">
              <a:lnSpc>
                <a:spcPct val="80000"/>
              </a:lnSpc>
              <a:spcBef>
                <a:spcPts val="400"/>
              </a:spcBef>
            </a:pPr>
            <a:r>
              <a:rPr b="1" lang="en-US" sz="1200" spc="-1" strike="noStrike">
                <a:solidFill>
                  <a:srgbClr val="003366"/>
                </a:solidFill>
                <a:latin typeface="Courier New"/>
                <a:ea typeface="WenQuanYi Micro Hei"/>
              </a:rPr>
              <a:t>	</a:t>
            </a:r>
            <a:r>
              <a:rPr b="1" lang="en-US" sz="1200" spc="-1" strike="noStrike">
                <a:solidFill>
                  <a:srgbClr val="003366"/>
                </a:solidFill>
                <a:latin typeface="Courier New"/>
                <a:ea typeface="WenQuanYi Micro Hei"/>
              </a:rPr>
              <a:t>	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  <a:ea typeface="WenQuanYi Micro Hei"/>
              </a:rPr>
              <a:t>byte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  <a:ea typeface="WenQuanYi Micro Hei"/>
              </a:rPr>
              <a:t> iq = 80;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</a:rPr>
              <a:t>int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 height = 64;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</a:rPr>
              <a:t>long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 distance =</a:t>
            </a:r>
            <a:r>
              <a:rPr b="1" lang="en-US" sz="1600" spc="-1" strike="noStrike">
                <a:solidFill>
                  <a:srgbClr val="0066ff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300;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</a:rPr>
              <a:t>float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 price = 99.99f;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</a:rPr>
              <a:t>double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 money = 500.00;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age = sex;   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339933"/>
                </a:solidFill>
                <a:latin typeface="Courier New"/>
              </a:rPr>
              <a:t>// will this compile?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NO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sex = iq;   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339933"/>
                </a:solidFill>
                <a:latin typeface="Courier New"/>
              </a:rPr>
              <a:t>// will this compile?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NO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iq = (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</a:rPr>
              <a:t>byte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) height;   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339933"/>
                </a:solidFill>
                <a:latin typeface="Courier New"/>
              </a:rPr>
              <a:t>// will this compile? YES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distance = height;  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339933"/>
                </a:solidFill>
                <a:latin typeface="Courier New"/>
              </a:rPr>
              <a:t>// will this compile? YES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price = money;  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339933"/>
                </a:solidFill>
                <a:latin typeface="Courier New"/>
              </a:rPr>
              <a:t>// will this compile? </a:t>
            </a:r>
            <a:r>
              <a:rPr b="1" lang="en-US" sz="1600" spc="-1" strike="noStrike">
                <a:solidFill>
                  <a:srgbClr val="ff0000"/>
                </a:solidFill>
                <a:latin typeface="Courier New"/>
              </a:rPr>
              <a:t>NO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sex = (</a:t>
            </a:r>
            <a:r>
              <a:rPr b="1" lang="en-US" sz="1600" spc="-1" strike="noStrike">
                <a:solidFill>
                  <a:srgbClr val="990033"/>
                </a:solidFill>
                <a:latin typeface="Courier New"/>
              </a:rPr>
              <a:t>char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) money;  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339933"/>
                </a:solidFill>
                <a:latin typeface="Courier New"/>
              </a:rPr>
              <a:t>// will this compile? YES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}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endParaRPr b="0" lang="it-IT" sz="1600" spc="-1" strike="noStrike">
              <a:latin typeface="Arial"/>
            </a:endParaRPr>
          </a:p>
          <a:p>
            <a:pPr marL="341280" indent="-339840"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3366"/>
                </a:solidFill>
                <a:latin typeface="Courier New"/>
              </a:rPr>
              <a:t>	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826" name="CustomShape 3"/>
          <p:cNvSpPr/>
          <p:nvPr/>
        </p:nvSpPr>
        <p:spPr>
          <a:xfrm>
            <a:off x="504000" y="5163480"/>
            <a:ext cx="2351880" cy="39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fld id="{622F9869-A4A0-4B6B-B971-D446C6EB2958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85" dur="indefinite" restart="never" nodeType="tmRoot">
          <p:childTnLst>
            <p:seq>
              <p:cTn id="4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276480" y="632520"/>
            <a:ext cx="9526680" cy="476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Esempio di </a:t>
            </a:r>
            <a:r>
              <a:rPr b="0" i="1" lang="it-IT" sz="2200" spc="-1" strike="noStrike">
                <a:solidFill>
                  <a:srgbClr val="002060"/>
                </a:solidFill>
                <a:latin typeface="Times New Roman"/>
              </a:rPr>
              <a:t>casting esplicito 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che non si può fare e che non viene rilevato in fase di compilazione: 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-IT" sz="2200" spc="-1" strike="noStrike">
                <a:solidFill>
                  <a:srgbClr val="00b050"/>
                </a:solidFill>
                <a:latin typeface="Times New Roman"/>
              </a:rPr>
              <a:t>// Dichiarazione oggetto Button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Button b = new java.awt.Button("Conferma");    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-IT" sz="2200" spc="-1" strike="noStrike">
                <a:solidFill>
                  <a:srgbClr val="00b050"/>
                </a:solidFill>
                <a:latin typeface="Times New Roman"/>
              </a:rPr>
              <a:t> </a:t>
            </a:r>
            <a:r>
              <a:rPr b="1" lang="it-IT" sz="2200" spc="-1" strike="noStrike">
                <a:solidFill>
                  <a:srgbClr val="00b050"/>
                </a:solidFill>
                <a:latin typeface="Times New Roman"/>
              </a:rPr>
              <a:t>// casting su Component: permesso perché Component è la superclasse di Button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Component c = b; 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	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// </a:t>
            </a:r>
            <a:r>
              <a:rPr b="1" i="1" lang="it-IT" sz="2200" spc="-1" strike="noStrike">
                <a:solidFill>
                  <a:srgbClr val="002060"/>
                </a:solidFill>
                <a:latin typeface="Times New Roman"/>
              </a:rPr>
              <a:t>casting implicito permesso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-IT" sz="2200" spc="-1" strike="noStrike">
                <a:solidFill>
                  <a:srgbClr val="00b050"/>
                </a:solidFill>
                <a:latin typeface="Times New Roman"/>
              </a:rPr>
              <a:t> </a:t>
            </a:r>
            <a:r>
              <a:rPr b="1" lang="it-IT" sz="2200" spc="-1" strike="noStrike">
                <a:solidFill>
                  <a:srgbClr val="00b050"/>
                </a:solidFill>
                <a:latin typeface="Times New Roman"/>
              </a:rPr>
              <a:t>// casting su TextField: non permesso perché TextField non ha niente a che vedere con Button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TextField t = (TextField)c;  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// casting esplicito NON permesso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-IT" sz="2200" spc="-1" strike="noStrike">
                <a:solidFill>
                  <a:srgbClr val="00b050"/>
                </a:solidFill>
                <a:latin typeface="Times New Roman"/>
              </a:rPr>
              <a:t>// è a questo punto che si verifica l’errore di conversione in quanto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1" lang="it-IT" sz="2200" spc="-1" strike="noStrike">
                <a:solidFill>
                  <a:srgbClr val="00b050"/>
                </a:solidFill>
                <a:latin typeface="Times New Roman"/>
              </a:rPr>
              <a:t>// la classe Button non possiede il metodo setText()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t.setText("testo");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	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	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// ERRORE!!!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b="0" lang="it-IT" sz="2200" spc="-1" strike="noStrike">
              <a:latin typeface="Arial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9E86E0F2-E864-4AD1-8877-476C8DFBABEB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87" dur="indefinite" restart="never" nodeType="tmRoot">
          <p:childTnLst>
            <p:seq>
              <p:cTn id="4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CustomShape 1"/>
          <p:cNvSpPr/>
          <p:nvPr/>
        </p:nvSpPr>
        <p:spPr>
          <a:xfrm>
            <a:off x="991800" y="1405440"/>
            <a:ext cx="8568000" cy="66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900000" indent="-898560" algn="ctr">
              <a:lnSpc>
                <a:spcPct val="85000"/>
              </a:lnSpc>
            </a:pPr>
            <a:r>
              <a:rPr b="1" lang="it-IT" sz="4000" spc="-1" strike="noStrike">
                <a:solidFill>
                  <a:srgbClr val="003366"/>
                </a:solidFill>
                <a:latin typeface="Times New Roman"/>
              </a:rPr>
              <a:t>4 – </a:t>
            </a:r>
            <a:r>
              <a:rPr b="0" lang="it-IT" sz="4600" spc="-1" strike="noStrike">
                <a:solidFill>
                  <a:srgbClr val="003366"/>
                </a:solidFill>
                <a:latin typeface="Times New Roman"/>
              </a:rPr>
              <a:t>Modificatori</a:t>
            </a:r>
            <a:endParaRPr b="0" lang="it-IT" sz="4600" spc="-1" strike="noStrike">
              <a:latin typeface="Arial"/>
            </a:endParaRPr>
          </a:p>
        </p:txBody>
      </p:sp>
      <p:pic>
        <p:nvPicPr>
          <p:cNvPr id="830" name="" descr=""/>
          <p:cNvPicPr/>
          <p:nvPr/>
        </p:nvPicPr>
        <p:blipFill>
          <a:blip r:embed="rId1"/>
          <a:stretch/>
        </p:blipFill>
        <p:spPr>
          <a:xfrm>
            <a:off x="2896200" y="2477880"/>
            <a:ext cx="4158360" cy="2154960"/>
          </a:xfrm>
          <a:prstGeom prst="rect">
            <a:avLst/>
          </a:prstGeom>
          <a:ln>
            <a:noFill/>
          </a:ln>
        </p:spPr>
      </p:pic>
      <p:sp>
        <p:nvSpPr>
          <p:cNvPr id="831" name="CustomShape 2"/>
          <p:cNvSpPr/>
          <p:nvPr/>
        </p:nvSpPr>
        <p:spPr>
          <a:xfrm>
            <a:off x="7125480" y="5259240"/>
            <a:ext cx="21016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790C2BE-D3B6-4A5D-B019-3693A4F0D4FC}" type="slidenum">
              <a:rPr b="0" lang="en-US" sz="1400" spc="-1" strike="noStrike">
                <a:solidFill>
                  <a:srgbClr val="800000"/>
                </a:solidFill>
                <a:latin typeface="Arial"/>
              </a:rPr>
              <a:t>&lt;numero&gt;</a:t>
            </a:fld>
            <a:endParaRPr b="0" lang="it-IT" sz="1400" spc="-1" strike="noStrike">
              <a:latin typeface="Arial"/>
            </a:endParaRPr>
          </a:p>
        </p:txBody>
      </p:sp>
    </p:spTree>
  </p:cSld>
  <p:timing>
    <p:tnLst>
      <p:par>
        <p:cTn id="489" dur="indefinite" restart="never" nodeType="tmRoot">
          <p:childTnLst>
            <p:seq>
              <p:cTn id="4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1"/>
          <p:cNvSpPr/>
          <p:nvPr/>
        </p:nvSpPr>
        <p:spPr>
          <a:xfrm>
            <a:off x="1784880" y="810720"/>
            <a:ext cx="4803840" cy="38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Modificatori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33" name="CustomShape 2"/>
          <p:cNvSpPr/>
          <p:nvPr/>
        </p:nvSpPr>
        <p:spPr>
          <a:xfrm>
            <a:off x="276480" y="1465920"/>
            <a:ext cx="5319720" cy="351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I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modificatori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 (modifier) sono parole chiave aggiunte alle definizioni di:</a:t>
            </a:r>
            <a:endParaRPr b="0" lang="it-IT" sz="2800" spc="-1" strike="noStrike">
              <a:latin typeface="Arial"/>
            </a:endParaRPr>
          </a:p>
          <a:p>
            <a:pPr lvl="3" marL="108108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85000"/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 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classi</a:t>
            </a:r>
            <a:endParaRPr b="0" lang="it-IT" sz="2800" spc="-1" strike="noStrike">
              <a:latin typeface="Arial"/>
            </a:endParaRPr>
          </a:p>
          <a:p>
            <a:pPr lvl="3" marL="108108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85000"/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 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metodi</a:t>
            </a:r>
            <a:endParaRPr b="0" lang="it-IT" sz="2800" spc="-1" strike="noStrike">
              <a:latin typeface="Arial"/>
            </a:endParaRPr>
          </a:p>
          <a:p>
            <a:pPr lvl="3" marL="1081080"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SzPct val="85000"/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 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variabili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al fine di cambiarne sia la definizione che il comportamento. </a:t>
            </a:r>
            <a:br/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  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834" name="" descr=""/>
          <p:cNvPicPr/>
          <p:nvPr/>
        </p:nvPicPr>
        <p:blipFill>
          <a:blip r:embed="rId1"/>
          <a:stretch/>
        </p:blipFill>
        <p:spPr>
          <a:xfrm>
            <a:off x="5277960" y="2001600"/>
            <a:ext cx="4157640" cy="2155320"/>
          </a:xfrm>
          <a:prstGeom prst="rect">
            <a:avLst/>
          </a:prstGeom>
          <a:ln>
            <a:noFill/>
          </a:ln>
        </p:spPr>
      </p:pic>
      <p:sp>
        <p:nvSpPr>
          <p:cNvPr id="835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A22C6F39-B57C-4766-8550-B08DB9703FEC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91" dur="indefinite" restart="never" nodeType="tmRoot">
          <p:childTnLst>
            <p:seq>
              <p:cTn id="4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911160" y="691560"/>
            <a:ext cx="750096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400" spc="-1" strike="noStrike">
                <a:latin typeface="Times New Roman"/>
              </a:rPr>
              <a:t>Modificatori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357120" y="1287360"/>
            <a:ext cx="9072000" cy="413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64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1" lang="it-IT" sz="26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1" lang="it-IT" sz="2600" spc="-1" strike="noStrike">
                <a:solidFill>
                  <a:srgbClr val="002060"/>
                </a:solidFill>
                <a:latin typeface="Times New Roman"/>
              </a:rPr>
              <a:t>public, protected e private o nessuno </a:t>
            </a:r>
            <a:endParaRPr b="0" lang="it-IT" sz="2600" spc="-1" strike="noStrike">
              <a:latin typeface="Arial"/>
            </a:endParaRPr>
          </a:p>
          <a:p>
            <a:pPr lvl="1" marL="625320" indent="-1440">
              <a:lnSpc>
                <a:spcPct val="90000"/>
              </a:lnSpc>
              <a:spcBef>
                <a:spcPts val="649"/>
              </a:spcBef>
            </a:pPr>
            <a:r>
              <a:rPr b="0" lang="it-IT" sz="26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di controllo all'accesso a classi, metodi e variabili. 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1" lang="it-IT" sz="2600" spc="-1" strike="noStrike">
                <a:solidFill>
                  <a:srgbClr val="002060"/>
                </a:solidFill>
                <a:latin typeface="Times New Roman"/>
              </a:rPr>
              <a:t>static</a:t>
            </a: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per creare metodi e variabili di classe 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1" lang="it-IT" sz="2600" spc="-1" strike="noStrike">
                <a:solidFill>
                  <a:srgbClr val="002060"/>
                </a:solidFill>
                <a:latin typeface="Times New Roman"/>
              </a:rPr>
              <a:t>abstract </a:t>
            </a: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per creare classi e metodi astratti 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1" lang="it-IT" sz="2600" spc="-1" strike="noStrike">
                <a:solidFill>
                  <a:srgbClr val="002060"/>
                </a:solidFill>
                <a:latin typeface="Times New Roman"/>
              </a:rPr>
              <a:t>final</a:t>
            </a: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per finalizzare classi, metodi e variabili 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1" lang="it-IT" sz="2600" spc="-1" strike="noStrike">
                <a:solidFill>
                  <a:srgbClr val="002060"/>
                </a:solidFill>
                <a:latin typeface="Times New Roman"/>
              </a:rPr>
              <a:t>sinchronized</a:t>
            </a: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utilizzati per i thread 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1" lang="it-IT" sz="2600" spc="-1" strike="noStrike">
                <a:solidFill>
                  <a:srgbClr val="002060"/>
                </a:solidFill>
                <a:latin typeface="Times New Roman"/>
              </a:rPr>
              <a:t>native</a:t>
            </a: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utilizzato per creare metodi nativi 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9"/>
              </a:spcBef>
            </a:pP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9"/>
              </a:spcBef>
            </a:pP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Possono comparire insieme in più di uno con questo ordine:</a:t>
            </a:r>
            <a:endParaRPr b="0" lang="it-IT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9"/>
              </a:spcBef>
            </a:pP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 </a:t>
            </a:r>
            <a:br/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  </a:t>
            </a:r>
            <a:r>
              <a:rPr b="0" lang="it-IT" sz="2600" spc="-1" strike="noStrike">
                <a:solidFill>
                  <a:srgbClr val="002060"/>
                </a:solidFill>
                <a:latin typeface="Times New Roman"/>
              </a:rPr>
              <a:t>&lt;accesso&gt; static abstract synchronized final native </a:t>
            </a:r>
            <a:endParaRPr b="0" lang="it-IT" sz="2600" spc="-1" strike="noStrike">
              <a:latin typeface="Arial"/>
            </a:endParaRPr>
          </a:p>
        </p:txBody>
      </p:sp>
      <p:pic>
        <p:nvPicPr>
          <p:cNvPr id="838" name="" descr=""/>
          <p:cNvPicPr/>
          <p:nvPr/>
        </p:nvPicPr>
        <p:blipFill>
          <a:blip r:embed="rId1"/>
          <a:stretch/>
        </p:blipFill>
        <p:spPr>
          <a:xfrm>
            <a:off x="7526520" y="2180160"/>
            <a:ext cx="2159640" cy="1422720"/>
          </a:xfrm>
          <a:prstGeom prst="rect">
            <a:avLst/>
          </a:prstGeom>
          <a:ln>
            <a:noFill/>
          </a:ln>
        </p:spPr>
      </p:pic>
      <p:sp>
        <p:nvSpPr>
          <p:cNvPr id="839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B786A2A-4618-4E8E-B5F7-196771E35106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93" dur="indefinite" restart="never" nodeType="tmRoot">
          <p:childTnLst>
            <p:seq>
              <p:cTn id="4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594720" y="750600"/>
            <a:ext cx="7500600" cy="3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Tipi di protezione</a:t>
            </a:r>
            <a:endParaRPr b="0" lang="it-IT" sz="4000" spc="-1" strike="noStrike">
              <a:latin typeface="Arial"/>
            </a:endParaRPr>
          </a:p>
        </p:txBody>
      </p:sp>
      <p:pic>
        <p:nvPicPr>
          <p:cNvPr id="841" name="" descr=""/>
          <p:cNvPicPr/>
          <p:nvPr/>
        </p:nvPicPr>
        <p:blipFill>
          <a:blip r:embed="rId1"/>
          <a:stretch/>
        </p:blipFill>
        <p:spPr>
          <a:xfrm>
            <a:off x="222120" y="1259640"/>
            <a:ext cx="8151840" cy="4177800"/>
          </a:xfrm>
          <a:prstGeom prst="rect">
            <a:avLst/>
          </a:prstGeom>
          <a:ln>
            <a:noFill/>
          </a:ln>
        </p:spPr>
      </p:pic>
      <p:pic>
        <p:nvPicPr>
          <p:cNvPr id="842" name="" descr=""/>
          <p:cNvPicPr/>
          <p:nvPr/>
        </p:nvPicPr>
        <p:blipFill>
          <a:blip r:embed="rId2"/>
          <a:stretch/>
        </p:blipFill>
        <p:spPr>
          <a:xfrm>
            <a:off x="8480520" y="750600"/>
            <a:ext cx="1599480" cy="1508040"/>
          </a:xfrm>
          <a:prstGeom prst="rect">
            <a:avLst/>
          </a:prstGeom>
          <a:ln>
            <a:noFill/>
          </a:ln>
        </p:spPr>
      </p:pic>
      <p:sp>
        <p:nvSpPr>
          <p:cNvPr id="843" name="CustomShape 2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360D16FD-7C77-4B83-B7EC-9ECC6C7001C2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95" dur="indefinite" restart="never" nodeType="tmRoot">
          <p:childTnLst>
            <p:seq>
              <p:cTn id="4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CustomShape 1"/>
          <p:cNvSpPr/>
          <p:nvPr/>
        </p:nvSpPr>
        <p:spPr>
          <a:xfrm>
            <a:off x="594720" y="750600"/>
            <a:ext cx="7500600" cy="3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Tipi di protezione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45" name="CustomShape 2"/>
          <p:cNvSpPr/>
          <p:nvPr/>
        </p:nvSpPr>
        <p:spPr>
          <a:xfrm>
            <a:off x="356760" y="989280"/>
            <a:ext cx="7938000" cy="409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697"/>
              </a:spcBef>
            </a:pPr>
            <a:endParaRPr b="0" lang="it-IT" sz="149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Protezione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public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. E' la forma opposta alla private e significa che metodi e variabili sono accessibili da tutte le classi Java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</a:pPr>
            <a:endParaRPr b="0" lang="it-I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Protezione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</a:rPr>
              <a:t>protected</a:t>
            </a:r>
            <a:r>
              <a:rPr b="0" lang="it-IT" sz="2800" spc="-1" strike="noStrike">
                <a:solidFill>
                  <a:srgbClr val="002060"/>
                </a:solidFill>
                <a:latin typeface="Times New Roman"/>
              </a:rPr>
              <a:t>. Questa protezione concerne la relazione tra una classe e le sue sottoclassi presenti e future all'interno o all'esterno di un package. In pratica significa che metodi e variabili sono accessibili a tutte le classi dello stesso package più alle sottoclassi esterne anche se fanno parte di un altro package. 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846" name="" descr=""/>
          <p:cNvPicPr/>
          <p:nvPr/>
        </p:nvPicPr>
        <p:blipFill>
          <a:blip r:embed="rId1"/>
          <a:stretch/>
        </p:blipFill>
        <p:spPr>
          <a:xfrm>
            <a:off x="8480520" y="750600"/>
            <a:ext cx="1599480" cy="1508040"/>
          </a:xfrm>
          <a:prstGeom prst="rect">
            <a:avLst/>
          </a:prstGeom>
          <a:ln>
            <a:noFill/>
          </a:ln>
        </p:spPr>
      </p:pic>
      <p:sp>
        <p:nvSpPr>
          <p:cNvPr id="847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1F916EF-BF6E-41A7-8DF3-72FAFC7FF019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97" dur="indefinite" restart="never" nodeType="tmRoot">
          <p:childTnLst>
            <p:seq>
              <p:cTn id="4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833040" y="750600"/>
            <a:ext cx="7500240" cy="50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Java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754200" y="1346400"/>
            <a:ext cx="7741800" cy="31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Nessuna aritmetica dei puntatori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Garbage collection automatica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Molto simile al C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432" name="Object 3"/>
          <p:cNvGraphicFramePr/>
          <p:nvPr/>
        </p:nvGraphicFramePr>
        <p:xfrm>
          <a:off x="8121600" y="1048320"/>
          <a:ext cx="1140840" cy="14886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3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121600" y="1048320"/>
                    <a:ext cx="1140840" cy="1488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34" name="CustomShape 4"/>
          <p:cNvSpPr/>
          <p:nvPr/>
        </p:nvSpPr>
        <p:spPr>
          <a:xfrm>
            <a:off x="8669520" y="648360"/>
            <a:ext cx="203040" cy="30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5"/>
          <p:cNvSpPr/>
          <p:nvPr/>
        </p:nvSpPr>
        <p:spPr>
          <a:xfrm>
            <a:off x="7264440" y="5198400"/>
            <a:ext cx="241812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F058986-51F4-4124-8788-FCF9D5A9D142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CustomShape 1"/>
          <p:cNvSpPr/>
          <p:nvPr/>
        </p:nvSpPr>
        <p:spPr>
          <a:xfrm>
            <a:off x="1071000" y="523080"/>
            <a:ext cx="8223120" cy="94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1" lang="it-IT" sz="4000" spc="-1" strike="noStrike">
                <a:latin typeface="Times New Roman"/>
              </a:rPr>
              <a:t>Scala di visibilità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49" name="CustomShape 2"/>
          <p:cNvSpPr/>
          <p:nvPr/>
        </p:nvSpPr>
        <p:spPr>
          <a:xfrm>
            <a:off x="1705680" y="2170800"/>
            <a:ext cx="7751160" cy="227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39480" indent="-339480">
              <a:lnSpc>
                <a:spcPct val="100000"/>
              </a:lnSpc>
              <a:spcBef>
                <a:spcPts val="4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000" spc="-1" strike="noStrike">
                <a:latin typeface="Times New Roman"/>
              </a:rPr>
              <a:t>PUBLIC: visibile ovunque</a:t>
            </a:r>
            <a:endParaRPr b="0" lang="it-IT" sz="2000" spc="-1" strike="noStrike">
              <a:latin typeface="Arial"/>
            </a:endParaRPr>
          </a:p>
          <a:p>
            <a:pPr marL="339480" indent="-339480">
              <a:lnSpc>
                <a:spcPct val="100000"/>
              </a:lnSpc>
              <a:spcBef>
                <a:spcPts val="499"/>
              </a:spcBef>
            </a:pPr>
            <a:endParaRPr b="0" lang="it-IT" sz="2000" spc="-1" strike="noStrike">
              <a:latin typeface="Arial"/>
            </a:endParaRPr>
          </a:p>
          <a:p>
            <a:pPr marL="339480" indent="-339480">
              <a:lnSpc>
                <a:spcPct val="100000"/>
              </a:lnSpc>
              <a:spcBef>
                <a:spcPts val="4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000" spc="-1" strike="noStrike">
                <a:latin typeface="Times New Roman"/>
              </a:rPr>
              <a:t>PROTECTED: visibile al pacchetto e a tutte le sottoclassi</a:t>
            </a:r>
            <a:endParaRPr b="0" lang="it-IT" sz="2000" spc="-1" strike="noStrike">
              <a:latin typeface="Arial"/>
            </a:endParaRPr>
          </a:p>
          <a:p>
            <a:pPr marL="339480" indent="-339480">
              <a:lnSpc>
                <a:spcPct val="100000"/>
              </a:lnSpc>
              <a:spcBef>
                <a:spcPts val="499"/>
              </a:spcBef>
            </a:pPr>
            <a:endParaRPr b="0" lang="it-IT" sz="2000" spc="-1" strike="noStrike">
              <a:latin typeface="Arial"/>
            </a:endParaRPr>
          </a:p>
          <a:p>
            <a:pPr marL="339480" indent="-339480">
              <a:lnSpc>
                <a:spcPct val="100000"/>
              </a:lnSpc>
              <a:spcBef>
                <a:spcPts val="4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000" spc="-1" strike="noStrike">
                <a:latin typeface="Times New Roman"/>
              </a:rPr>
              <a:t>IMPOSTAZIONE PREDEFINITA: visibile al pacchetto</a:t>
            </a:r>
            <a:endParaRPr b="0" lang="it-IT" sz="2000" spc="-1" strike="noStrike">
              <a:latin typeface="Arial"/>
            </a:endParaRPr>
          </a:p>
          <a:p>
            <a:pPr marL="339480" indent="-339480">
              <a:lnSpc>
                <a:spcPct val="100000"/>
              </a:lnSpc>
              <a:spcBef>
                <a:spcPts val="499"/>
              </a:spcBef>
            </a:pPr>
            <a:endParaRPr b="0" lang="it-IT" sz="2000" spc="-1" strike="noStrike">
              <a:latin typeface="Arial"/>
            </a:endParaRPr>
          </a:p>
          <a:p>
            <a:pPr marL="339480" indent="-339480">
              <a:lnSpc>
                <a:spcPct val="100000"/>
              </a:lnSpc>
              <a:spcBef>
                <a:spcPts val="4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000" spc="-1" strike="noStrike">
                <a:latin typeface="Times New Roman"/>
              </a:rPr>
              <a:t>PRIVATE: visibile solo alla classe di appartenenza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50" name="CustomShape 3"/>
          <p:cNvSpPr/>
          <p:nvPr/>
        </p:nvSpPr>
        <p:spPr>
          <a:xfrm rot="16200000">
            <a:off x="327600" y="2903760"/>
            <a:ext cx="1011960" cy="63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9999"/>
          </a:solidFill>
          <a:ln w="9360">
            <a:solidFill>
              <a:srgbClr val="003366"/>
            </a:solidFill>
            <a:miter/>
          </a:ln>
          <a:effectLst>
            <a:outerShdw dist="107932" dir="2700000">
              <a:srgbClr val="c3e3e7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1" name="CustomShape 4"/>
          <p:cNvSpPr/>
          <p:nvPr/>
        </p:nvSpPr>
        <p:spPr>
          <a:xfrm>
            <a:off x="363960" y="2140560"/>
            <a:ext cx="997560" cy="57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massima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visibilità</a:t>
            </a:r>
            <a:endParaRPr b="0" lang="it-IT" sz="1600" spc="-1" strike="noStrike">
              <a:latin typeface="Arial"/>
            </a:endParaRPr>
          </a:p>
        </p:txBody>
      </p:sp>
      <p:sp>
        <p:nvSpPr>
          <p:cNvPr id="852" name="CustomShape 5"/>
          <p:cNvSpPr/>
          <p:nvPr/>
        </p:nvSpPr>
        <p:spPr>
          <a:xfrm>
            <a:off x="366120" y="3906000"/>
            <a:ext cx="898200" cy="57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minima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600" spc="-1" strike="noStrike">
                <a:latin typeface="Arial"/>
              </a:rPr>
              <a:t>visibilità</a:t>
            </a:r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499" dur="indefinite" restart="never" nodeType="tmRoot">
          <p:childTnLst>
            <p:seq>
              <p:cTn id="5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/>
          <p:nvPr/>
        </p:nvSpPr>
        <p:spPr>
          <a:xfrm>
            <a:off x="2898000" y="125640"/>
            <a:ext cx="7103520" cy="44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Riepilogo visibilità</a:t>
            </a:r>
            <a:endParaRPr b="0" lang="it-IT" sz="4000" spc="-1" strike="noStrike">
              <a:latin typeface="Arial"/>
            </a:endParaRPr>
          </a:p>
        </p:txBody>
      </p:sp>
      <p:graphicFrame>
        <p:nvGraphicFramePr>
          <p:cNvPr id="854" name="Table 2"/>
          <p:cNvGraphicFramePr/>
          <p:nvPr/>
        </p:nvGraphicFramePr>
        <p:xfrm>
          <a:off x="2061360" y="930240"/>
          <a:ext cx="7821720" cy="4218120"/>
        </p:xfrm>
        <a:graphic>
          <a:graphicData uri="http://schemas.openxmlformats.org/drawingml/2006/table">
            <a:tbl>
              <a:tblPr/>
              <a:tblGrid>
                <a:gridCol w="2563920"/>
                <a:gridCol w="1352880"/>
                <a:gridCol w="1354320"/>
                <a:gridCol w="1275840"/>
                <a:gridCol w="1274760"/>
              </a:tblGrid>
              <a:tr h="618480">
                <a:tc>
                  <a:txBody>
                    <a:bodyPr lIns="90000" rIns="90000" tIns="626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b="1" lang="it-IT" sz="1490" spc="-1" strike="noStrike">
                          <a:latin typeface="Times New Roman"/>
                          <a:ea typeface="Times New Roman"/>
                        </a:rPr>
                        <a:t>Visibilità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51480" bIns="468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it-IT" sz="1490" spc="-1" strike="noStrike">
                          <a:latin typeface="Arial Unicode MS"/>
                          <a:ea typeface="Times New Roman"/>
                        </a:rPr>
                        <a:t>public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51480" bIns="468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it-IT" sz="1490" spc="-1" strike="noStrike">
                          <a:latin typeface="Arial Unicode MS"/>
                          <a:ea typeface="Times New Roman"/>
                        </a:rPr>
                        <a:t>protected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51480" bIns="468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it-IT" sz="1490" spc="-1" strike="noStrike">
                          <a:latin typeface="Arial Unicode MS"/>
                          <a:ea typeface="Times New Roman"/>
                        </a:rPr>
                        <a:t>package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51480" bIns="4680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it-IT" sz="1490" spc="-1" strike="noStrike">
                          <a:latin typeface="Arial Unicode MS"/>
                          <a:ea typeface="Times New Roman"/>
                        </a:rPr>
                        <a:t>private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880">
                <a:tc>
                  <a:txBody>
                    <a:bodyPr lIns="90000" rIns="90000" tIns="626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Dalla stessa classe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9960">
                <a:tc>
                  <a:txBody>
                    <a:bodyPr lIns="90000" rIns="90000" tIns="626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Da ogni classe dello stesso  package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no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9960">
                <a:tc>
                  <a:txBody>
                    <a:bodyPr lIns="90000" rIns="90000" tIns="626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Da ogni classe fuori del package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no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no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no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9960">
                <a:tc>
                  <a:txBody>
                    <a:bodyPr lIns="90000" rIns="90000" tIns="626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Da ogni sottoclasse nello stesso package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no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9960">
                <a:tc>
                  <a:txBody>
                    <a:bodyPr lIns="90000" rIns="90000" tIns="626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Da ogni sottoclasse fuori del package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si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no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62640" bIns="46800"/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it-IT" sz="1490" spc="-1" strike="noStrike">
                          <a:latin typeface="Times New Roman"/>
                          <a:ea typeface="Times New Roman"/>
                        </a:rPr>
                        <a:t>no</a:t>
                      </a:r>
                      <a:endParaRPr b="0" lang="it-IT" sz="1490" spc="-1" strike="noStrike">
                        <a:latin typeface="Arial"/>
                      </a:endParaRPr>
                    </a:p>
                  </a:txBody>
                  <a:tcPr marL="90000" marR="90000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8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55" name="" descr=""/>
          <p:cNvPicPr/>
          <p:nvPr/>
        </p:nvPicPr>
        <p:blipFill>
          <a:blip r:embed="rId1"/>
          <a:stretch/>
        </p:blipFill>
        <p:spPr>
          <a:xfrm>
            <a:off x="276480" y="1761120"/>
            <a:ext cx="1534680" cy="1428120"/>
          </a:xfrm>
          <a:prstGeom prst="rect">
            <a:avLst/>
          </a:prstGeom>
          <a:ln>
            <a:noFill/>
          </a:ln>
        </p:spPr>
      </p:pic>
      <p:sp>
        <p:nvSpPr>
          <p:cNvPr id="856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30F70E3A-1B43-4CF7-970C-314803883169}" type="slidenum">
              <a:rPr b="0" lang="en-US" sz="1600" spc="-1" strike="noStrike">
                <a:latin typeface="Arial"/>
              </a:rPr>
              <a:t>&lt;numero&gt;</a:t>
            </a:fld>
            <a:r>
              <a:rPr b="0" lang="en-US" sz="1600" spc="-1" strike="noStrike">
                <a:latin typeface="Arial"/>
              </a:rPr>
              <a:t>   </a:t>
            </a:r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501" dur="indefinite" restart="never" nodeType="tmRoot">
          <p:childTnLst>
            <p:seq>
              <p:cTn id="5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ustomShape 1"/>
          <p:cNvSpPr/>
          <p:nvPr/>
        </p:nvSpPr>
        <p:spPr>
          <a:xfrm>
            <a:off x="1149480" y="572040"/>
            <a:ext cx="6905520" cy="5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Accesso variabili private 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58" name="CustomShape 2"/>
          <p:cNvSpPr/>
          <p:nvPr/>
        </p:nvSpPr>
        <p:spPr>
          <a:xfrm>
            <a:off x="1417320" y="1048680"/>
            <a:ext cx="6271920" cy="41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499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class Cerchio { </a:t>
            </a:r>
            <a:br/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 private int x, y, raggio;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 </a:t>
            </a: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public int getRaggio() { </a:t>
            </a:r>
            <a:br/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   return raggio; </a:t>
            </a:r>
            <a:br/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 } </a:t>
            </a:r>
            <a:br/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 public void setRaggio(int value) {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     </a:t>
            </a: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raggio = value; </a:t>
            </a:r>
            <a:br/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     draw(); </a:t>
            </a:r>
            <a:br/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     doOtherStuff(); </a:t>
            </a:r>
            <a:br/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 }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    </a:t>
            </a: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....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}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// Per leggere la variabile raggio: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Cerchio c = new Cerchio(10,10,20); </a:t>
            </a:r>
            <a:br/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int raggio = c.getRaggio();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Per cambiare il raggio: </a:t>
            </a:r>
            <a:endParaRPr b="0" lang="it-IT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23"/>
              </a:spcBef>
            </a:pPr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Cerchio c = new Cerchio(10,10,20); </a:t>
            </a:r>
            <a:br/>
            <a:r>
              <a:rPr b="0" lang="it-IT" sz="2000" spc="-1" strike="noStrike">
                <a:solidFill>
                  <a:srgbClr val="002060"/>
                </a:solidFill>
                <a:latin typeface="Times New Roman"/>
              </a:rPr>
              <a:t>c.setRaggio(30);</a:t>
            </a:r>
            <a:r>
              <a:rPr b="0" lang="it-IT" sz="1300" spc="-1" strike="noStrike">
                <a:solidFill>
                  <a:srgbClr val="002060"/>
                </a:solidFill>
                <a:latin typeface="Times New Roman"/>
              </a:rPr>
              <a:t> </a:t>
            </a:r>
            <a:endParaRPr b="0" lang="it-IT" sz="1300" spc="-1" strike="noStrike">
              <a:latin typeface="Arial"/>
            </a:endParaRPr>
          </a:p>
        </p:txBody>
      </p:sp>
      <p:pic>
        <p:nvPicPr>
          <p:cNvPr id="859" name="" descr=""/>
          <p:cNvPicPr/>
          <p:nvPr/>
        </p:nvPicPr>
        <p:blipFill>
          <a:blip r:embed="rId1"/>
          <a:stretch/>
        </p:blipFill>
        <p:spPr>
          <a:xfrm>
            <a:off x="7500240" y="1882080"/>
            <a:ext cx="1861920" cy="1899000"/>
          </a:xfrm>
          <a:prstGeom prst="rect">
            <a:avLst/>
          </a:prstGeom>
          <a:ln>
            <a:noFill/>
          </a:ln>
        </p:spPr>
      </p:pic>
      <p:sp>
        <p:nvSpPr>
          <p:cNvPr id="860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6E9791A-2804-477B-A118-A3FA7A6C54A3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503" dur="indefinite" restart="never" nodeType="tmRoot">
          <p:childTnLst>
            <p:seq>
              <p:cTn id="5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0" y="810720"/>
            <a:ext cx="7103160" cy="4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Variabili e metodi di Classe 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62" name="CustomShape 2"/>
          <p:cNvSpPr/>
          <p:nvPr/>
        </p:nvSpPr>
        <p:spPr>
          <a:xfrm>
            <a:off x="515880" y="1942200"/>
            <a:ext cx="9072000" cy="31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74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000" spc="-1" strike="noStrike">
                <a:solidFill>
                  <a:srgbClr val="002060"/>
                </a:solidFill>
                <a:latin typeface="Times New Roman"/>
              </a:rPr>
              <a:t>Per creare una variabile o metodo di classe basta il modificatore </a:t>
            </a:r>
            <a:r>
              <a:rPr b="1" i="1" lang="it-IT" sz="3000" spc="-1" strike="noStrike">
                <a:solidFill>
                  <a:srgbClr val="002060"/>
                </a:solidFill>
                <a:latin typeface="Times New Roman"/>
              </a:rPr>
              <a:t>static</a:t>
            </a:r>
            <a:r>
              <a:rPr b="0" i="1" lang="it-IT" sz="3000" spc="-1" strike="noStrike">
                <a:solidFill>
                  <a:srgbClr val="002060"/>
                </a:solidFill>
                <a:latin typeface="Times New Roman"/>
              </a:rPr>
              <a:t>.</a:t>
            </a:r>
            <a:r>
              <a:rPr b="0" lang="it-IT" sz="3000" spc="-1" strike="noStrike">
                <a:solidFill>
                  <a:srgbClr val="002060"/>
                </a:solidFill>
                <a:latin typeface="Times New Roman"/>
              </a:rPr>
              <a:t> </a:t>
            </a:r>
            <a:endParaRPr b="0" lang="it-IT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000" spc="-1" strike="noStrike">
                <a:solidFill>
                  <a:srgbClr val="002060"/>
                </a:solidFill>
                <a:latin typeface="Times New Roman"/>
              </a:rPr>
              <a:t>Della variabile o metodo dichiarato </a:t>
            </a:r>
            <a:r>
              <a:rPr b="1" i="1" lang="it-IT" sz="3000" spc="-1" strike="noStrike">
                <a:solidFill>
                  <a:srgbClr val="002060"/>
                </a:solidFill>
                <a:latin typeface="Times New Roman"/>
              </a:rPr>
              <a:t>static</a:t>
            </a:r>
            <a:r>
              <a:rPr b="0" i="1" lang="it-IT" sz="30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it-IT" sz="3000" spc="-1" strike="noStrike">
                <a:solidFill>
                  <a:srgbClr val="002060"/>
                </a:solidFill>
                <a:latin typeface="Times New Roman"/>
              </a:rPr>
              <a:t>esisterà una sola istanza in memoria e potrà essere condivisa quindi da tutte le altre classi. </a:t>
            </a:r>
            <a:endParaRPr b="0" lang="it-IT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000" spc="-1" strike="noStrike">
                <a:solidFill>
                  <a:srgbClr val="002060"/>
                </a:solidFill>
                <a:latin typeface="Times New Roman"/>
              </a:rPr>
              <a:t>Un metodo </a:t>
            </a:r>
            <a:r>
              <a:rPr b="1" i="1" lang="it-IT" sz="3000" spc="-1" strike="noStrike">
                <a:solidFill>
                  <a:srgbClr val="002060"/>
                </a:solidFill>
                <a:latin typeface="Times New Roman"/>
              </a:rPr>
              <a:t>static</a:t>
            </a:r>
            <a:r>
              <a:rPr b="0" i="1" lang="it-IT" sz="3000" spc="-1" strike="noStrike">
                <a:solidFill>
                  <a:srgbClr val="002060"/>
                </a:solidFill>
                <a:latin typeface="Times New Roman"/>
              </a:rPr>
              <a:t> </a:t>
            </a:r>
            <a:r>
              <a:rPr b="0" lang="it-IT" sz="3000" spc="-1" strike="noStrike">
                <a:solidFill>
                  <a:srgbClr val="002060"/>
                </a:solidFill>
                <a:latin typeface="Times New Roman"/>
              </a:rPr>
              <a:t>non può invocare metodi o utilizzare variabili esterne che non siano dichiarate </a:t>
            </a:r>
            <a:r>
              <a:rPr b="1" i="1" lang="it-IT" sz="3000" spc="-1" strike="noStrike">
                <a:solidFill>
                  <a:srgbClr val="002060"/>
                </a:solidFill>
                <a:latin typeface="Times New Roman"/>
              </a:rPr>
              <a:t>static.</a:t>
            </a:r>
            <a:r>
              <a:rPr b="0" lang="it-IT" sz="3000" spc="-1" strike="noStrike">
                <a:solidFill>
                  <a:srgbClr val="002060"/>
                </a:solidFill>
                <a:latin typeface="Times New Roman"/>
              </a:rPr>
              <a:t> </a:t>
            </a:r>
            <a:endParaRPr b="0" lang="it-IT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48"/>
              </a:spcBef>
            </a:pPr>
            <a:endParaRPr b="0" lang="it-IT" sz="3000" spc="-1" strike="noStrike">
              <a:latin typeface="Arial"/>
            </a:endParaRPr>
          </a:p>
        </p:txBody>
      </p:sp>
      <p:pic>
        <p:nvPicPr>
          <p:cNvPr id="863" name="" descr=""/>
          <p:cNvPicPr/>
          <p:nvPr/>
        </p:nvPicPr>
        <p:blipFill>
          <a:blip r:embed="rId1"/>
          <a:stretch/>
        </p:blipFill>
        <p:spPr>
          <a:xfrm>
            <a:off x="7580880" y="810720"/>
            <a:ext cx="2063160" cy="1178640"/>
          </a:xfrm>
          <a:prstGeom prst="rect">
            <a:avLst/>
          </a:prstGeom>
          <a:ln>
            <a:noFill/>
          </a:ln>
        </p:spPr>
      </p:pic>
      <p:sp>
        <p:nvSpPr>
          <p:cNvPr id="864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72D3E0CF-85D6-4165-860C-0C320DB939BD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505" dur="indefinite" restart="never" nodeType="tmRoot">
          <p:childTnLst>
            <p:seq>
              <p:cTn id="5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CustomShape 1"/>
          <p:cNvSpPr/>
          <p:nvPr/>
        </p:nvSpPr>
        <p:spPr>
          <a:xfrm>
            <a:off x="5515920" y="750600"/>
            <a:ext cx="4128480" cy="35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Esempio 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66" name="CustomShape 2"/>
          <p:cNvSpPr/>
          <p:nvPr/>
        </p:nvSpPr>
        <p:spPr>
          <a:xfrm>
            <a:off x="276120" y="750600"/>
            <a:ext cx="9072000" cy="458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public class  CountInstances {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 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private static int   numInstances = 0; 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     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protected static int getNumInstances() 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{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     return numInstances;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 } 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 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private static void  addInstance() 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{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     numInstances++;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 } 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 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CountInstances() {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     CountInstances.addInstance();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 } 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 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public static void  main(String args[])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 {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     System.out.println("Starting with " +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     CountInstances.getNumInstances() + " instances");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     for (int  i = 0;  i &lt; 10;  ++i)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         new CountInstances();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   System.out.println("Created " +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      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CountInstances.getNumInstances()</a:t>
            </a:r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 + " instances");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    } </a:t>
            </a:r>
            <a:br/>
            <a:r>
              <a:rPr b="0" lang="it-IT" sz="2200" spc="-1" strike="noStrike">
                <a:solidFill>
                  <a:srgbClr val="002060"/>
                </a:solidFill>
                <a:latin typeface="Times New Roman"/>
              </a:rPr>
              <a:t>} </a:t>
            </a:r>
            <a:endParaRPr b="0" lang="it-IT" sz="2200" spc="-1" strike="noStrike">
              <a:latin typeface="Arial"/>
            </a:endParaRPr>
          </a:p>
        </p:txBody>
      </p:sp>
      <p:pic>
        <p:nvPicPr>
          <p:cNvPr id="867" name="" descr=""/>
          <p:cNvPicPr/>
          <p:nvPr/>
        </p:nvPicPr>
        <p:blipFill>
          <a:blip r:embed="rId1"/>
          <a:stretch/>
        </p:blipFill>
        <p:spPr>
          <a:xfrm>
            <a:off x="7659360" y="2060280"/>
            <a:ext cx="2063160" cy="1178640"/>
          </a:xfrm>
          <a:prstGeom prst="rect">
            <a:avLst/>
          </a:prstGeom>
          <a:ln>
            <a:noFill/>
          </a:ln>
        </p:spPr>
      </p:pic>
      <p:sp>
        <p:nvSpPr>
          <p:cNvPr id="868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207386E-8855-47D5-9623-888A6A7DDC07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507" dur="indefinite" restart="never" nodeType="tmRoot">
          <p:childTnLst>
            <p:seq>
              <p:cTn id="5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CustomShape 1"/>
          <p:cNvSpPr/>
          <p:nvPr/>
        </p:nvSpPr>
        <p:spPr>
          <a:xfrm>
            <a:off x="276480" y="691560"/>
            <a:ext cx="9803160" cy="101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1" lang="it-IT" sz="4800" spc="-1" strike="noStrike">
                <a:latin typeface="Times New Roman"/>
              </a:rPr>
              <a:t>Classi, metodi e variabili final </a:t>
            </a:r>
            <a:endParaRPr b="0" lang="it-IT" sz="4800" spc="-1" strike="noStrike">
              <a:latin typeface="Arial"/>
            </a:endParaRPr>
          </a:p>
        </p:txBody>
      </p:sp>
      <p:sp>
        <p:nvSpPr>
          <p:cNvPr id="870" name="CustomShape 2"/>
          <p:cNvSpPr/>
          <p:nvPr/>
        </p:nvSpPr>
        <p:spPr>
          <a:xfrm>
            <a:off x="516240" y="1584360"/>
            <a:ext cx="8933760" cy="339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90000"/>
              </a:lnSpc>
              <a:spcBef>
                <a:spcPts val="649"/>
              </a:spcBef>
            </a:pPr>
            <a:r>
              <a:rPr b="0" lang="it-IT" sz="2800" spc="-1" strike="noStrike">
                <a:latin typeface="Times New Roman"/>
              </a:rPr>
              <a:t>Aggiungendo </a:t>
            </a:r>
            <a:r>
              <a:rPr b="1" i="1" lang="it-IT" sz="2800" spc="-1" strike="noStrike">
                <a:solidFill>
                  <a:srgbClr val="002060"/>
                </a:solidFill>
                <a:latin typeface="Times New Roman"/>
              </a:rPr>
              <a:t>final</a:t>
            </a:r>
            <a:r>
              <a:rPr b="0" lang="it-IT" sz="2800" spc="-1" strike="noStrike">
                <a:latin typeface="Times New Roman"/>
              </a:rPr>
              <a:t> alla dichiarazione di classe, metodi e variabili si ha: </a:t>
            </a:r>
            <a:br/>
            <a:r>
              <a:rPr b="0" lang="it-IT" sz="2600" spc="-1" strike="noStrike">
                <a:latin typeface="Times New Roman"/>
              </a:rPr>
              <a:t>  </a:t>
            </a:r>
            <a:endParaRPr b="0" lang="it-IT" sz="2600" spc="-1" strike="noStrike">
              <a:latin typeface="Arial"/>
            </a:endParaRPr>
          </a:p>
          <a:p>
            <a:pPr lvl="1" marL="395280">
              <a:lnSpc>
                <a:spcPct val="90000"/>
              </a:lnSpc>
              <a:spcBef>
                <a:spcPts val="697"/>
              </a:spcBef>
              <a:buClr>
                <a:srgbClr val="003366"/>
              </a:buClr>
              <a:buSzPct val="55000"/>
              <a:buFont typeface="Wingdings" charset="2"/>
              <a:buChar char=""/>
            </a:pPr>
            <a:r>
              <a:rPr b="0" lang="it-IT" sz="22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 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Una classe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finalizzata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, che non può essere estesa da altre classi </a:t>
            </a:r>
            <a:endParaRPr b="0" lang="it-IT" sz="2800" spc="-1" strike="noStrike">
              <a:latin typeface="Arial"/>
            </a:endParaRPr>
          </a:p>
          <a:p>
            <a:pPr lvl="1" marL="395280">
              <a:lnSpc>
                <a:spcPct val="90000"/>
              </a:lnSpc>
              <a:spcBef>
                <a:spcPts val="697"/>
              </a:spcBef>
              <a:buClr>
                <a:srgbClr val="003366"/>
              </a:buClr>
              <a:buSzPct val="55000"/>
              <a:buFont typeface="Wingdings" charset="2"/>
              <a:buChar char="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 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Un metodo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finalizzato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 che non può essere ridefinito </a:t>
            </a:r>
            <a:endParaRPr b="0" lang="it-IT" sz="2800" spc="-1" strike="noStrike">
              <a:latin typeface="Arial"/>
            </a:endParaRPr>
          </a:p>
          <a:p>
            <a:pPr lvl="1" marL="395280">
              <a:lnSpc>
                <a:spcPct val="90000"/>
              </a:lnSpc>
              <a:spcBef>
                <a:spcPts val="697"/>
              </a:spcBef>
              <a:buClr>
                <a:srgbClr val="003366"/>
              </a:buClr>
              <a:buSzPct val="55000"/>
              <a:buFont typeface="Wingdings" charset="2"/>
              <a:buChar char="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 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Una variabile </a:t>
            </a:r>
            <a:r>
              <a:rPr b="1" lang="it-IT" sz="2800" spc="-1" strike="noStrike">
                <a:solidFill>
                  <a:srgbClr val="002060"/>
                </a:solidFill>
                <a:latin typeface="Times New Roman"/>
                <a:ea typeface="WenQuanYi Micro Hei"/>
              </a:rPr>
              <a:t>finalizzata</a:t>
            </a:r>
            <a:r>
              <a:rPr b="0" lang="it-IT" sz="2800" spc="-1" strike="noStrike">
                <a:solidFill>
                  <a:srgbClr val="003366"/>
                </a:solidFill>
                <a:latin typeface="Times New Roman"/>
                <a:ea typeface="WenQuanYi Micro Hei"/>
              </a:rPr>
              <a:t>, il cui valore non può essere modificato. </a:t>
            </a:r>
            <a:endParaRPr b="0" lang="it-I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</a:pPr>
            <a:endParaRPr b="0" lang="it-IT" sz="2800" spc="-1" strike="noStrike">
              <a:latin typeface="Arial"/>
            </a:endParaRPr>
          </a:p>
        </p:txBody>
      </p:sp>
      <p:sp>
        <p:nvSpPr>
          <p:cNvPr id="871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3708EE15-BDC8-4E9F-B73E-8E8058A0C052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509" dur="indefinite" restart="never" nodeType="tmRoot">
          <p:childTnLst>
            <p:seq>
              <p:cTn id="5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" descr=""/>
          <p:cNvPicPr/>
          <p:nvPr/>
        </p:nvPicPr>
        <p:blipFill>
          <a:blip r:embed="rId1"/>
          <a:stretch/>
        </p:blipFill>
        <p:spPr>
          <a:xfrm>
            <a:off x="435600" y="1108800"/>
            <a:ext cx="9210240" cy="3790440"/>
          </a:xfrm>
          <a:prstGeom prst="rect">
            <a:avLst/>
          </a:prstGeom>
          <a:ln>
            <a:noFill/>
          </a:ln>
        </p:spPr>
      </p:pic>
      <p:sp>
        <p:nvSpPr>
          <p:cNvPr id="873" name="CustomShape 1"/>
          <p:cNvSpPr/>
          <p:nvPr/>
        </p:nvSpPr>
        <p:spPr>
          <a:xfrm>
            <a:off x="991800" y="750600"/>
            <a:ext cx="714528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it-IT" sz="4400" spc="-1" strike="noStrike">
                <a:latin typeface="Arial"/>
              </a:rPr>
              <a:t>Metodi e classi astratte 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874" name="CustomShape 2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ECC293C6-B39B-4C4E-BF34-2E75A6E31A63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511" dur="indefinite" restart="never" nodeType="tmRoot">
          <p:childTnLst>
            <p:seq>
              <p:cTn id="5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1"/>
          <p:cNvSpPr/>
          <p:nvPr/>
        </p:nvSpPr>
        <p:spPr>
          <a:xfrm>
            <a:off x="1071000" y="691560"/>
            <a:ext cx="6826680" cy="45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Metodi e classi astratte 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76" name="CustomShape 2"/>
          <p:cNvSpPr/>
          <p:nvPr/>
        </p:nvSpPr>
        <p:spPr>
          <a:xfrm>
            <a:off x="276480" y="1226880"/>
            <a:ext cx="7382880" cy="369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80000"/>
              </a:lnSpc>
              <a:spcBef>
                <a:spcPts val="374"/>
              </a:spcBef>
            </a:pPr>
            <a:r>
              <a:rPr b="0" lang="it-IT" sz="3000" spc="-1" strike="noStrike">
                <a:latin typeface="Times New Roman"/>
              </a:rPr>
              <a:t>Aggiungendo </a:t>
            </a:r>
            <a:r>
              <a:rPr b="1" i="1" lang="it-IT" sz="3000" spc="-1" strike="noStrike">
                <a:solidFill>
                  <a:srgbClr val="002060"/>
                </a:solidFill>
                <a:latin typeface="Times New Roman"/>
              </a:rPr>
              <a:t>abstract</a:t>
            </a:r>
            <a:r>
              <a:rPr b="0" i="1" lang="it-IT" sz="3000" spc="-1" strike="noStrike">
                <a:latin typeface="Times New Roman"/>
              </a:rPr>
              <a:t> </a:t>
            </a:r>
            <a:r>
              <a:rPr b="0" lang="it-IT" sz="3000" spc="-1" strike="noStrike">
                <a:latin typeface="Times New Roman"/>
              </a:rPr>
              <a:t>alla dichiarazione di classe, metodi  si ha </a:t>
            </a:r>
            <a:br/>
            <a:r>
              <a:rPr b="0" lang="it-IT" sz="1500" spc="-1" strike="noStrike">
                <a:latin typeface="Times New Roman"/>
              </a:rPr>
              <a:t>  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748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000" spc="-1" strike="noStrike">
                <a:latin typeface="Times New Roman"/>
              </a:rPr>
              <a:t>  </a:t>
            </a:r>
            <a:r>
              <a:rPr b="0" lang="it-IT" sz="3000" spc="-1" strike="noStrike">
                <a:latin typeface="Times New Roman"/>
              </a:rPr>
              <a:t>Una </a:t>
            </a:r>
            <a:r>
              <a:rPr b="1" lang="it-IT" sz="3000" spc="-1" strike="noStrike">
                <a:solidFill>
                  <a:srgbClr val="002060"/>
                </a:solidFill>
                <a:latin typeface="Times New Roman"/>
              </a:rPr>
              <a:t>classe astratta </a:t>
            </a:r>
            <a:r>
              <a:rPr b="0" lang="it-IT" sz="3000" spc="-1" strike="noStrike">
                <a:latin typeface="Times New Roman"/>
              </a:rPr>
              <a:t>il cui unico scopo è quello di fornire informazioni comuni per le sottoclassi; esse non hanno istanze</a:t>
            </a:r>
            <a:endParaRPr b="0" lang="it-IT" sz="3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74"/>
              </a:spcBef>
            </a:pPr>
            <a:r>
              <a:rPr b="0" lang="it-IT" sz="1500" spc="-1" strike="noStrike">
                <a:latin typeface="Times New Roman"/>
              </a:rPr>
              <a:t> 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74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000" spc="-1" strike="noStrike">
                <a:latin typeface="Times New Roman"/>
              </a:rPr>
              <a:t>  </a:t>
            </a:r>
            <a:r>
              <a:rPr b="0" lang="it-IT" sz="3000" spc="-1" strike="noStrike">
                <a:latin typeface="Times New Roman"/>
              </a:rPr>
              <a:t>Un </a:t>
            </a:r>
            <a:r>
              <a:rPr b="1" lang="it-IT" sz="3000" spc="-1" strike="noStrike">
                <a:solidFill>
                  <a:srgbClr val="002060"/>
                </a:solidFill>
                <a:latin typeface="Times New Roman"/>
              </a:rPr>
              <a:t>metodo astratto </a:t>
            </a:r>
            <a:r>
              <a:rPr b="0" lang="it-IT" sz="3000" spc="-1" strike="noStrike">
                <a:latin typeface="Times New Roman"/>
              </a:rPr>
              <a:t>è un metodo che non ha codice, ma che </a:t>
            </a:r>
            <a:r>
              <a:rPr b="0" lang="it-IT" sz="3000" spc="-1" strike="noStrike" u="sng">
                <a:uFillTx/>
                <a:latin typeface="Times New Roman"/>
              </a:rPr>
              <a:t>deve</a:t>
            </a:r>
            <a:r>
              <a:rPr b="0" lang="it-IT" sz="3000" spc="-1" strike="noStrike">
                <a:latin typeface="Times New Roman"/>
              </a:rPr>
              <a:t> essere implementato dalla sottoclassi della classe che li contiene. Possono esistere solo all'interno di classi astratte</a:t>
            </a:r>
            <a:r>
              <a:rPr b="0" lang="it-IT" sz="1500" spc="-1" strike="noStrike">
                <a:latin typeface="Times New Roman"/>
              </a:rPr>
              <a:t>. </a:t>
            </a:r>
            <a:endParaRPr b="0" lang="it-IT" sz="15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374"/>
              </a:spcBef>
            </a:pPr>
            <a:endParaRPr b="0" lang="it-IT" sz="1500" spc="-1" strike="noStrike">
              <a:latin typeface="Arial"/>
            </a:endParaRPr>
          </a:p>
        </p:txBody>
      </p:sp>
      <p:pic>
        <p:nvPicPr>
          <p:cNvPr id="877" name="" descr=""/>
          <p:cNvPicPr/>
          <p:nvPr/>
        </p:nvPicPr>
        <p:blipFill>
          <a:blip r:embed="rId1"/>
          <a:stretch/>
        </p:blipFill>
        <p:spPr>
          <a:xfrm>
            <a:off x="7661520" y="1108800"/>
            <a:ext cx="2180160" cy="1488600"/>
          </a:xfrm>
          <a:prstGeom prst="rect">
            <a:avLst/>
          </a:prstGeom>
          <a:ln>
            <a:noFill/>
          </a:ln>
        </p:spPr>
      </p:pic>
      <p:sp>
        <p:nvSpPr>
          <p:cNvPr id="878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B6D2C54F-53E8-4EA7-BEB7-7DA709DAE59A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513" dur="indefinite" restart="never" nodeType="tmRoot">
          <p:childTnLst>
            <p:seq>
              <p:cTn id="5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3928680" y="214920"/>
            <a:ext cx="4410000" cy="33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latin typeface="Times New Roman"/>
              </a:rPr>
              <a:t>Esempio </a:t>
            </a:r>
            <a:endParaRPr b="0" lang="it-IT" sz="4000" spc="-1" strike="noStrike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276480" y="870120"/>
            <a:ext cx="8494560" cy="435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717480" indent="-716040">
              <a:lnSpc>
                <a:spcPct val="80000"/>
              </a:lnSpc>
              <a:spcBef>
                <a:spcPts val="550"/>
              </a:spcBef>
            </a:pP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public abstract class LaMiaPrimaClasseAstratta </a:t>
            </a:r>
            <a:r>
              <a:rPr b="0" lang="it-IT" sz="2200" spc="-1" strike="noStrike">
                <a:latin typeface="Times New Roman"/>
              </a:rPr>
              <a:t>{ </a:t>
            </a:r>
            <a:br/>
            <a:r>
              <a:rPr b="0" lang="it-IT" sz="2200" spc="-1" strike="noStrike">
                <a:latin typeface="Times New Roman"/>
              </a:rPr>
              <a:t>     int  anInstanceVariable; </a:t>
            </a:r>
            <a:endParaRPr b="0" lang="it-IT" sz="2200" spc="-1" strike="noStrike">
              <a:latin typeface="Arial"/>
            </a:endParaRPr>
          </a:p>
          <a:p>
            <a:pPr marL="717480" indent="-716040">
              <a:lnSpc>
                <a:spcPct val="80000"/>
              </a:lnSpc>
              <a:spcBef>
                <a:spcPts val="550"/>
              </a:spcBef>
            </a:pPr>
            <a:r>
              <a:rPr b="0" lang="it-IT" sz="2200" spc="-1" strike="noStrike">
                <a:latin typeface="Times New Roman"/>
              </a:rPr>
              <a:t>      </a:t>
            </a:r>
            <a:r>
              <a:rPr b="0" lang="it-IT" sz="2200" spc="-1" strike="noStrike">
                <a:latin typeface="Times New Roman"/>
              </a:rPr>
              <a:t>public abstract  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int  unMetodoCheLeSottoclassiDevonoImplementare(); </a:t>
            </a:r>
            <a:endParaRPr b="0" lang="it-IT" sz="2200" spc="-1" strike="noStrike">
              <a:latin typeface="Arial"/>
            </a:endParaRPr>
          </a:p>
          <a:p>
            <a:pPr marL="717480" indent="-716040">
              <a:lnSpc>
                <a:spcPct val="80000"/>
              </a:lnSpc>
              <a:spcBef>
                <a:spcPts val="550"/>
              </a:spcBef>
            </a:pPr>
            <a:r>
              <a:rPr b="1" lang="it-IT" sz="2200" spc="-1" strike="noStrike">
                <a:solidFill>
                  <a:srgbClr val="006600"/>
                </a:solidFill>
                <a:latin typeface="Times New Roman"/>
              </a:rPr>
              <a:t>           </a:t>
            </a:r>
            <a:r>
              <a:rPr b="1" lang="it-IT" sz="2200" spc="-1" strike="noStrike">
                <a:solidFill>
                  <a:srgbClr val="006600"/>
                </a:solidFill>
                <a:latin typeface="Times New Roman"/>
              </a:rPr>
              <a:t>// nessuna definizione </a:t>
            </a:r>
            <a:endParaRPr b="0" lang="it-IT" sz="2200" spc="-1" strike="noStrike">
              <a:latin typeface="Arial"/>
            </a:endParaRPr>
          </a:p>
          <a:p>
            <a:pPr marL="717480" indent="-716040">
              <a:lnSpc>
                <a:spcPct val="80000"/>
              </a:lnSpc>
              <a:spcBef>
                <a:spcPts val="349"/>
              </a:spcBef>
            </a:pPr>
            <a:r>
              <a:rPr b="0" lang="it-IT" sz="2200" spc="-1" strike="noStrike">
                <a:latin typeface="Times New Roman"/>
              </a:rPr>
              <a:t>      </a:t>
            </a:r>
            <a:r>
              <a:rPr b="0" lang="it-IT" sz="2200" spc="-1" strike="noStrike">
                <a:latin typeface="Times New Roman"/>
              </a:rPr>
              <a:t>public void  doSomething() { </a:t>
            </a:r>
            <a:br/>
            <a:r>
              <a:rPr b="0" lang="it-IT" sz="2200" spc="-1" strike="noStrike">
                <a:latin typeface="Times New Roman"/>
              </a:rPr>
              <a:t>          . . .    </a:t>
            </a:r>
            <a:r>
              <a:rPr b="0" lang="it-IT" sz="2200" spc="-1" strike="noStrike">
                <a:solidFill>
                  <a:srgbClr val="006600"/>
                </a:solidFill>
                <a:latin typeface="Times New Roman"/>
              </a:rPr>
              <a:t>// un metodo normale </a:t>
            </a:r>
            <a:br/>
            <a:r>
              <a:rPr b="0" lang="it-IT" sz="2200" spc="-1" strike="noStrike">
                <a:latin typeface="Times New Roman"/>
              </a:rPr>
              <a:t>     </a:t>
            </a:r>
            <a:r>
              <a:rPr b="0" lang="it-IT" sz="1400" spc="-1" strike="noStrike">
                <a:latin typeface="Times New Roman"/>
              </a:rPr>
              <a:t> } </a:t>
            </a:r>
            <a:br/>
            <a:r>
              <a:rPr b="0" lang="it-IT" sz="1400" spc="-1" strike="noStrike">
                <a:latin typeface="Times New Roman"/>
              </a:rPr>
              <a:t> } </a:t>
            </a:r>
            <a:endParaRPr b="0" lang="it-IT" sz="1400" spc="-1" strike="noStrike">
              <a:latin typeface="Arial"/>
            </a:endParaRPr>
          </a:p>
          <a:p>
            <a:pPr marL="717480" indent="-716040">
              <a:lnSpc>
                <a:spcPct val="80000"/>
              </a:lnSpc>
              <a:spcBef>
                <a:spcPts val="550"/>
              </a:spcBef>
            </a:pPr>
            <a:r>
              <a:rPr b="0" lang="it-IT" sz="2200" spc="-1" strike="noStrike">
                <a:latin typeface="Times New Roman"/>
              </a:rPr>
              <a:t>public class  UnaClasseConcreta 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extends LaMiaPrimaClasseAstratta</a:t>
            </a:r>
            <a:r>
              <a:rPr b="0" lang="it-IT" sz="2200" spc="-1" strike="noStrike">
                <a:latin typeface="Times New Roman"/>
              </a:rPr>
              <a:t> { </a:t>
            </a:r>
            <a:br/>
            <a:r>
              <a:rPr b="0" lang="it-IT" sz="2200" spc="-1" strike="noStrike">
                <a:latin typeface="Times New Roman"/>
              </a:rPr>
              <a:t>    public int  </a:t>
            </a:r>
            <a:r>
              <a:rPr b="1" lang="it-IT" sz="2200" spc="-1" strike="noStrike">
                <a:solidFill>
                  <a:srgbClr val="002060"/>
                </a:solidFill>
                <a:latin typeface="Times New Roman"/>
              </a:rPr>
              <a:t>unMetodoCheLeSottoclassiDevonoImplementare() </a:t>
            </a:r>
            <a:r>
              <a:rPr b="0" lang="it-IT" sz="2200" spc="-1" strike="noStrike">
                <a:latin typeface="Times New Roman"/>
              </a:rPr>
              <a:t>{ </a:t>
            </a:r>
            <a:br/>
            <a:r>
              <a:rPr b="0" lang="it-IT" sz="2200" spc="-1" strike="noStrike">
                <a:latin typeface="Times New Roman"/>
              </a:rPr>
              <a:t>        . . .    // E' obbligatorio implementare questo metodo     } </a:t>
            </a:r>
            <a:endParaRPr b="0" lang="it-IT" sz="2200" spc="-1" strike="noStrike">
              <a:latin typeface="Arial"/>
            </a:endParaRPr>
          </a:p>
          <a:p>
            <a:pPr marL="717480" indent="-716040">
              <a:lnSpc>
                <a:spcPct val="80000"/>
              </a:lnSpc>
              <a:spcBef>
                <a:spcPts val="349"/>
              </a:spcBef>
            </a:pPr>
            <a:r>
              <a:rPr b="0" lang="it-IT" sz="2200" spc="-1" strike="noStrike">
                <a:latin typeface="Times New Roman"/>
              </a:rPr>
              <a:t>	</a:t>
            </a:r>
            <a:r>
              <a:rPr b="0" lang="it-IT" sz="1400" spc="-1" strike="noStrike">
                <a:latin typeface="Times New Roman"/>
              </a:rPr>
              <a:t>} </a:t>
            </a:r>
            <a:endParaRPr b="0" lang="it-IT" sz="1400" spc="-1" strike="noStrike">
              <a:latin typeface="Arial"/>
            </a:endParaRPr>
          </a:p>
          <a:p>
            <a:pPr marL="717480" indent="-716040">
              <a:lnSpc>
                <a:spcPct val="80000"/>
              </a:lnSpc>
              <a:spcBef>
                <a:spcPts val="550"/>
              </a:spcBef>
            </a:pPr>
            <a:r>
              <a:rPr b="0" lang="it-IT" sz="2200" spc="-1" strike="noStrike">
                <a:latin typeface="Times New Roman"/>
              </a:rPr>
              <a:t>Object  a = new LaMiaPrimaClasseAstratta(); </a:t>
            </a:r>
            <a:r>
              <a:rPr b="1" lang="it-IT" sz="2200" spc="-1" strike="noStrike">
                <a:solidFill>
                  <a:srgbClr val="ff3300"/>
                </a:solidFill>
                <a:latin typeface="Times New Roman"/>
              </a:rPr>
              <a:t>NO !!!</a:t>
            </a:r>
            <a:endParaRPr b="0" lang="it-IT" sz="2200" spc="-1" strike="noStrike">
              <a:latin typeface="Arial"/>
            </a:endParaRPr>
          </a:p>
          <a:p>
            <a:pPr marL="717480" indent="-716040">
              <a:lnSpc>
                <a:spcPct val="80000"/>
              </a:lnSpc>
              <a:spcBef>
                <a:spcPts val="550"/>
              </a:spcBef>
            </a:pPr>
            <a:r>
              <a:rPr b="0" lang="it-IT" sz="2200" spc="-1" strike="noStrike">
                <a:latin typeface="Times New Roman"/>
              </a:rPr>
              <a:t>Object  c = new UnaClasseConcreta();  </a:t>
            </a:r>
            <a:r>
              <a:rPr b="1" lang="it-IT" sz="2200" spc="-1" strike="noStrike">
                <a:solidFill>
                  <a:srgbClr val="006600"/>
                </a:solidFill>
                <a:latin typeface="Times New Roman"/>
              </a:rPr>
              <a:t>LECITO</a:t>
            </a:r>
            <a:endParaRPr b="0" lang="it-IT" sz="2200" spc="-1" strike="noStrike">
              <a:latin typeface="Arial"/>
            </a:endParaRPr>
          </a:p>
        </p:txBody>
      </p:sp>
      <p:sp>
        <p:nvSpPr>
          <p:cNvPr id="881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52761B90-D80C-4FB4-B657-DB67EBB50742}" type="slidenum">
              <a:rPr b="0" lang="en-US" sz="1600" spc="-1" strike="noStrike">
                <a:latin typeface="Arial"/>
              </a:rPr>
              <a:t>&lt;numero&gt;</a:t>
            </a:fld>
            <a:endParaRPr b="0" lang="it-IT" sz="1600" spc="-1" strike="noStrike">
              <a:latin typeface="Arial"/>
            </a:endParaRPr>
          </a:p>
        </p:txBody>
      </p:sp>
    </p:spTree>
  </p:cSld>
  <p:timing>
    <p:tnLst>
      <p:par>
        <p:cTn id="515" dur="indefinite" restart="never" nodeType="tmRoot">
          <p:childTnLst>
            <p:seq>
              <p:cTn id="5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673920" y="870120"/>
            <a:ext cx="750024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Java è </a:t>
            </a:r>
            <a:r>
              <a:rPr b="0" i="1" lang="it-IT" sz="4000" spc="-1" strike="noStrike">
                <a:solidFill>
                  <a:srgbClr val="003366"/>
                </a:solidFill>
                <a:latin typeface="Times New Roman"/>
              </a:rPr>
              <a:t>object oriented</a:t>
            </a: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516240" y="1465920"/>
            <a:ext cx="9378360" cy="37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O.O. è naturale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Supporta l’ereditarietà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Supporta l’overloading e l’overriding dei metodi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Supporta l’incapsulamento (information hiding)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Interfacce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Non supporta la ereditarietà multipla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2800" spc="-1" strike="noStrike">
                <a:solidFill>
                  <a:srgbClr val="003366"/>
                </a:solidFill>
                <a:latin typeface="Times New Roman"/>
              </a:rPr>
              <a:t>Tutti gli oggetti sono manipolati per reference </a:t>
            </a: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b="0" lang="it-IT" sz="28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438" name="Object 3"/>
          <p:cNvGraphicFramePr/>
          <p:nvPr/>
        </p:nvGraphicFramePr>
        <p:xfrm>
          <a:off x="8056800" y="737280"/>
          <a:ext cx="1821960" cy="14961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3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8056800" y="737280"/>
                    <a:ext cx="1821960" cy="14961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40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97E12FB-0A39-4D17-8447-EDE37FBD4F5F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2680" y="930240"/>
            <a:ext cx="7500600" cy="50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Java è </a:t>
            </a:r>
            <a:r>
              <a:rPr b="0" i="1" lang="it-IT" sz="4000" spc="-1" strike="noStrike">
                <a:solidFill>
                  <a:srgbClr val="003366"/>
                </a:solidFill>
                <a:latin typeface="Times New Roman"/>
              </a:rPr>
              <a:t>distribuito</a:t>
            </a: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1181160" y="2477880"/>
            <a:ext cx="8425800" cy="157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Disegnato per lavorare in rete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Supporta vari livelli di connettività in rete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7897680" y="989640"/>
            <a:ext cx="1888200" cy="1379520"/>
          </a:xfrm>
          <a:prstGeom prst="rect">
            <a:avLst/>
          </a:prstGeom>
          <a:ln>
            <a:noFill/>
          </a:ln>
        </p:spPr>
      </p:pic>
      <p:sp>
        <p:nvSpPr>
          <p:cNvPr id="444" name="CustomShape 3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DED95F26-CF2D-4B6A-B868-1A8531848B29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1308600" y="691560"/>
            <a:ext cx="7500600" cy="5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85000"/>
              </a:lnSpc>
            </a:pP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Java è </a:t>
            </a:r>
            <a:r>
              <a:rPr b="0" i="1" lang="it-IT" sz="4000" spc="-1" strike="noStrike">
                <a:solidFill>
                  <a:srgbClr val="003366"/>
                </a:solidFill>
                <a:latin typeface="Times New Roman"/>
              </a:rPr>
              <a:t>interpretato</a:t>
            </a:r>
            <a:r>
              <a:rPr b="0" lang="it-IT" sz="4000" spc="-1" strike="noStrike">
                <a:solidFill>
                  <a:srgbClr val="003366"/>
                </a:solidFill>
                <a:latin typeface="Times New Roman"/>
              </a:rPr>
              <a:t> </a:t>
            </a:r>
            <a:endParaRPr b="0" lang="it-IT" sz="4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673560" y="1346400"/>
            <a:ext cx="9191160" cy="252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Il compilatore genera il bytecode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Il bytecode è indipendente dall’architettura su cui viene generato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Clr>
                <a:srgbClr val="003366"/>
              </a:buClr>
              <a:buFont typeface="Wingdings" charset="2"/>
              <a:buChar char=""/>
            </a:pPr>
            <a:r>
              <a:rPr b="0" lang="it-IT" sz="3200" spc="-1" strike="noStrike">
                <a:solidFill>
                  <a:srgbClr val="003366"/>
                </a:solidFill>
                <a:latin typeface="Times New Roman"/>
              </a:rPr>
              <a:t>Il bytecode viene poi interpretato </a:t>
            </a: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it-IT" sz="3200" spc="-1" strike="noStrike">
              <a:solidFill>
                <a:srgbClr val="003366"/>
              </a:solidFill>
              <a:latin typeface="Arial"/>
            </a:endParaRPr>
          </a:p>
        </p:txBody>
      </p:sp>
      <p:graphicFrame>
        <p:nvGraphicFramePr>
          <p:cNvPr id="447" name="Object 3"/>
          <p:cNvGraphicFramePr/>
          <p:nvPr/>
        </p:nvGraphicFramePr>
        <p:xfrm>
          <a:off x="7857360" y="930240"/>
          <a:ext cx="1883160" cy="142956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4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857360" y="930240"/>
                    <a:ext cx="1883160" cy="1429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49" name="CustomShape 4"/>
          <p:cNvSpPr/>
          <p:nvPr/>
        </p:nvSpPr>
        <p:spPr>
          <a:xfrm>
            <a:off x="7264080" y="5198400"/>
            <a:ext cx="2418480" cy="37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699D1C6F-3E3F-4304-88C7-74DDB61861D7}" type="slidenum">
              <a:rPr b="0" lang="en-US" sz="1600" spc="-1" strike="noStrike">
                <a:solidFill>
                  <a:srgbClr val="003366"/>
                </a:solidFill>
                <a:latin typeface="Arial"/>
              </a:rPr>
              <a:t>&lt;numero&gt;</a:t>
            </a:fld>
            <a:r>
              <a:rPr b="0" lang="en-US" sz="1600" spc="-1" strike="noStrike">
                <a:solidFill>
                  <a:srgbClr val="003366"/>
                </a:solidFill>
                <a:latin typeface="Arial"/>
              </a:rPr>
              <a:t>   </a:t>
            </a:r>
            <a:endParaRPr b="0" lang="it-IT" sz="16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2019-04-17T14:05:31Z</dcterms:created>
  <dc:creator/>
  <dc:description/>
  <dc:language>it-IT</dc:language>
  <cp:lastModifiedBy/>
  <dcterms:modified xsi:type="dcterms:W3CDTF">2019-04-17T14:06:22Z</dcterms:modified>
  <cp:revision>1</cp:revision>
  <dc:subject/>
  <dc:title/>
</cp:coreProperties>
</file>