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per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modi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ficar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e lo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stile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titolo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6C73A2-A9E9-4DB2-88B7-BA81EB3C362E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01/04/19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1471D2-257E-4673-8EC8-BCA10201EEC5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603DC9E-AFB9-46C1-9823-0CC1FEF73301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01/04/19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FBA9CA-BFB0-4E2D-A4FF-29A6C5C82436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svn.simplepie.org/simplepie/trunk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963120" y="3828600"/>
            <a:ext cx="477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Strumenti di sviluppo: Subversion (SVN)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64000" y="1296000"/>
            <a:ext cx="11307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Update contemporanei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 questo punto, chiunque può disporre della versione aggiornata. Nel caso in cui qualcuno tenti di inviare delle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modifiche ad un file appena aggiornato, il repository inverà un messaggio d'avviso.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Attraverso i tool di SVN è possibile gestire quale revisione e quale singola modifica deve essere mantenuta.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299840" y="3132720"/>
            <a:ext cx="3476160" cy="27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40000" y="1512000"/>
            <a:ext cx="72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In caso di </a:t>
            </a:r>
            <a:r>
              <a:rPr b="1" lang="it-IT" sz="1800" spc="-1" strike="noStrike">
                <a:latin typeface="Arial"/>
              </a:rPr>
              <a:t>conflitto</a:t>
            </a:r>
            <a:r>
              <a:rPr b="0" lang="it-IT" sz="1800" spc="-1" strike="noStrike">
                <a:latin typeface="Arial"/>
              </a:rPr>
              <a:t>, è possibile gestire il </a:t>
            </a:r>
            <a:r>
              <a:rPr b="1" lang="it-IT" sz="1800" spc="-1" strike="noStrike">
                <a:latin typeface="Arial"/>
              </a:rPr>
              <a:t>merge</a:t>
            </a:r>
            <a:r>
              <a:rPr b="0" lang="it-IT" sz="1800" spc="-1" strike="noStrike">
                <a:latin typeface="Arial"/>
              </a:rPr>
              <a:t> delle revisioni.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47840" y="2664000"/>
            <a:ext cx="3476160" cy="2771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6819840" y="2664000"/>
            <a:ext cx="3476160" cy="27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32000" y="1152000"/>
            <a:ext cx="10091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Subversion client vs server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funzionamento di Subversion si basa sul seguente concetto.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</a:t>
            </a:r>
            <a:r>
              <a:rPr b="1" lang="it-IT" sz="1800" spc="-1" strike="noStrike">
                <a:latin typeface="Arial"/>
              </a:rPr>
              <a:t>repository</a:t>
            </a:r>
            <a:r>
              <a:rPr b="0" lang="it-IT" sz="1800" spc="-1" strike="noStrike">
                <a:latin typeface="Arial"/>
              </a:rPr>
              <a:t> è </a:t>
            </a:r>
            <a:r>
              <a:rPr b="1" lang="it-IT" sz="1800" spc="-1" strike="noStrike">
                <a:latin typeface="Arial"/>
              </a:rPr>
              <a:t>unico</a:t>
            </a:r>
            <a:r>
              <a:rPr b="0" lang="it-IT" sz="1800" spc="-1" strike="noStrike">
                <a:latin typeface="Arial"/>
              </a:rPr>
              <a:t>, gestito da una installazione di Subversion </a:t>
            </a:r>
            <a:r>
              <a:rPr b="1" lang="it-IT" sz="1800" spc="-1" strike="noStrike">
                <a:latin typeface="Arial"/>
              </a:rPr>
              <a:t>Server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Subversion server ha il compito di organizzare il salvataggio e la gestione completa delle revisioni.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Ogni utente dispone invece di una versione di Subversion </a:t>
            </a:r>
            <a:r>
              <a:rPr b="1" lang="it-IT" sz="1800" spc="-1" strike="noStrike">
                <a:latin typeface="Arial"/>
              </a:rPr>
              <a:t>Client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client è l'interfaccia al repository. Interpreta tutti i comandi necessari per scaricare una revisione,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inviare gli aggiornamenti ed analizzare le modifiche.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27600" y="942120"/>
            <a:ext cx="1010376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Come essere subito operativi con Subversion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Essere subito operativi con Subversion potrebbe non essere così immediato.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E' necessario disporre di un </a:t>
            </a:r>
            <a:r>
              <a:rPr b="1" lang="it-IT" sz="1800" spc="-1" strike="noStrike">
                <a:latin typeface="Arial"/>
              </a:rPr>
              <a:t>server</a:t>
            </a:r>
            <a:r>
              <a:rPr b="0" lang="it-IT" sz="1800" spc="-1" strike="noStrike">
                <a:latin typeface="Arial"/>
              </a:rPr>
              <a:t> che supporti SVN per evitare l'installazione e la configurazione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della versione server.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 questo punto, scaricate il </a:t>
            </a:r>
            <a:r>
              <a:rPr b="1" lang="it-IT" sz="1800" spc="-1" strike="noStrike">
                <a:latin typeface="Arial"/>
              </a:rPr>
              <a:t>client</a:t>
            </a:r>
            <a:r>
              <a:rPr b="0" lang="it-IT" sz="1800" spc="-1" strike="noStrike">
                <a:latin typeface="Arial"/>
              </a:rPr>
              <a:t> di Subversion da riga di comando per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vostro sistema operativo.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Esistono poi diverse interfacce grafiche di supporto.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Per Windows una delle più note è </a:t>
            </a:r>
            <a:r>
              <a:rPr b="1" lang="it-IT" sz="1800" spc="-1" strike="noStrike">
                <a:latin typeface="Arial"/>
              </a:rPr>
              <a:t>TortoiseSVN</a:t>
            </a:r>
            <a:r>
              <a:rPr b="0" lang="it-IT" sz="1800" spc="-1" strike="noStrike">
                <a:latin typeface="Arial"/>
              </a:rPr>
              <a:t> che integrandosi in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Explorer fornirà immediatamente i comandi attraverso l'interfaccia di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Windows.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776000" y="2358000"/>
            <a:ext cx="3809520" cy="37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32000" y="936000"/>
            <a:ext cx="10620000" cy="52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Per essere certi che SVN sia stato installato sul vostro computer provate a digitare via shell il comando: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 –version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 risposta dovreste ricevere la versione di Subversion installata, ad esempio: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svn, versione 1.4.2 (r22196)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compilato Nov 3 2006, 16:53:07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Da questo momento siete operativi... vi manca solo un repository su cui lavorare!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44000" y="3204360"/>
            <a:ext cx="4455360" cy="24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76000" y="753480"/>
            <a:ext cx="10896120" cy="47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Comandi base per un repository Subversion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 checkout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svn-simplepie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checkout esegue una copia del repository remoto sul vostro computer, creando una working copy locale.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Immaginate ad esempio di voler scaricare sul vostro computer una copia del repository di Simplepie,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localizzata all'indirizzo </a:t>
            </a:r>
            <a:r>
              <a:rPr b="0" lang="it-IT" sz="1800" spc="-1" strike="noStrike">
                <a:latin typeface="Arial"/>
                <a:hlinkClick r:id="rId1"/>
              </a:rPr>
              <a:t>http://svn.simplepie.org/simplepie/trunk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Via shell portatevi nella cartella dove volete creare la working copy 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digitate il comando: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 checkout http://svn.simplepie.org/simplepie/trunk simplepie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Verrà creato il nostro nuovo repository SVN contenente l'ultima revisione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di simplepie.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040240" y="3481920"/>
            <a:ext cx="4121280" cy="285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76120" y="1152000"/>
            <a:ext cx="117478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La stessa operazione era eseguibile anche da TortoiseSVN scegliendo il comando checkout dal menu contestuale.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Nota: </a:t>
            </a:r>
            <a:r>
              <a:rPr b="0" lang="it-IT" sz="1800" spc="-1" strike="noStrike">
                <a:latin typeface="Arial"/>
              </a:rPr>
              <a:t>potrebbe essere necessario autenticarsi ad un repository.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Non tutti i repository, infatti, sono aperti pubblicamente. Spesso sono protetti da nome utente e password.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788360" y="2171160"/>
            <a:ext cx="2123640" cy="7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48000" y="1152000"/>
            <a:ext cx="11420280" cy="393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svn update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Ogni qual volta volete scaricare la versione aggiornata del repository non è necessario eseguire un </a:t>
            </a:r>
            <a:r>
              <a:rPr b="1" lang="it-IT" sz="1800" spc="-1" strike="noStrike">
                <a:latin typeface="Arial"/>
              </a:rPr>
              <a:t>checkout.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comando </a:t>
            </a:r>
            <a:r>
              <a:rPr b="1" lang="it-IT" sz="1800" spc="-1" strike="noStrike">
                <a:latin typeface="Arial"/>
              </a:rPr>
              <a:t>update</a:t>
            </a:r>
            <a:r>
              <a:rPr b="0" lang="it-IT" sz="1800" spc="-1" strike="noStrike">
                <a:latin typeface="Arial"/>
              </a:rPr>
              <a:t> provvederà a verificare la vostra revisione e scaricare solo i file aggiornati dall'ultimo update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eseguito.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Eseguendo il comando, sul repository appena duplicato: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 update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non ha scaricato alcun file poiché si dispone già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dell'ultima revisione.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Anche in questo caso TortoiseSVN permette di gestire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tutto direttamente con un click del mouse.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550920" y="2329920"/>
            <a:ext cx="5473080" cy="37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648000"/>
            <a:ext cx="1020564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svn commit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</a:t>
            </a:r>
            <a:r>
              <a:rPr b="1" lang="it-IT" sz="1800" spc="-1" strike="noStrike">
                <a:latin typeface="Arial"/>
              </a:rPr>
              <a:t>commit</a:t>
            </a:r>
            <a:r>
              <a:rPr b="0" lang="it-IT" sz="1800" spc="-1" strike="noStrike">
                <a:latin typeface="Arial"/>
              </a:rPr>
              <a:t> è l'operazione inversa all'update.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Eseguendo un </a:t>
            </a:r>
            <a:r>
              <a:rPr b="1" lang="it-IT" sz="1800" spc="-1" strike="noStrike">
                <a:latin typeface="Arial"/>
              </a:rPr>
              <a:t>commit</a:t>
            </a:r>
            <a:r>
              <a:rPr b="0" lang="it-IT" sz="1800" spc="-1" strike="noStrike">
                <a:latin typeface="Arial"/>
              </a:rPr>
              <a:t> della vostra </a:t>
            </a:r>
            <a:r>
              <a:rPr b="1" lang="it-IT" sz="1800" spc="-1" strike="noStrike">
                <a:latin typeface="Arial"/>
              </a:rPr>
              <a:t>working copy</a:t>
            </a:r>
            <a:r>
              <a:rPr b="0" lang="it-IT" sz="1800" spc="-1" strike="noStrike">
                <a:latin typeface="Arial"/>
              </a:rPr>
              <a:t> al </a:t>
            </a:r>
            <a:r>
              <a:rPr b="1" lang="it-IT" sz="1800" spc="-1" strike="noStrike">
                <a:latin typeface="Arial"/>
              </a:rPr>
              <a:t>repository</a:t>
            </a:r>
            <a:r>
              <a:rPr b="0" lang="it-IT" sz="1800" spc="-1" strike="noStrike">
                <a:latin typeface="Arial"/>
              </a:rPr>
              <a:t>, invierete al server i file modificati.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 file verranno analizzati, le modifiche integrate nel repository e la revisione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incrementata di uno.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Per eseguire un commit è necessario disporre dei permessi di scrittura nel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repository, associati ad una username e password.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Ogni commit può prevedere un messaggio utile per analizzare in seguito 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log delle revisioni.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Per eseguire un commit si consiglia, di ricorrere a strumenti con interfaccia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grafica, come TortoiseSVN, che agevolano notevolmente l'operazione.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142480" y="1946880"/>
            <a:ext cx="3809520" cy="33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80000" y="1728000"/>
            <a:ext cx="66466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Per approfondimenti è possibile visitare: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il sito di Subversion: http://subversion.tigris.org/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la pagina su Wikipedia: https://it.wikipedia.org/wiki/Subversion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il libro guida gratuito: http://svnbook.red-bean.com/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56760" y="1440000"/>
            <a:ext cx="115408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Subversion</a:t>
            </a:r>
            <a:r>
              <a:rPr b="0" lang="it-IT" sz="1800" spc="-1" strike="noStrike">
                <a:latin typeface="Arial"/>
              </a:rPr>
              <a:t> è uno strumento di sviluppo utile per gestire il lavoro collaborativo di più persone in contemporanea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sullo stesso progetto.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Attenzione, non si parla di project management lato organizzativo,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si parla di lavoro in termini di operatività pratica: modifica di file, sviluppo e programmazione.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Subversion è un software, gratuito e multi piattaforma.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16000" y="1296000"/>
            <a:ext cx="123512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Immaginate la seguente situazione: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Due sviluppatori che stanno lavorando allo stesso progetto.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Non è assolutamente raro che entrambi, nonostante si siano coordinati al meglio per portare avanti in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contemporanea uno il </a:t>
            </a:r>
            <a:r>
              <a:rPr b="1" lang="it-IT" sz="1800" spc="-1" strike="noStrike">
                <a:latin typeface="Arial"/>
              </a:rPr>
              <a:t>backend</a:t>
            </a:r>
            <a:r>
              <a:rPr b="0" lang="it-IT" sz="1800" spc="-1" strike="noStrike">
                <a:latin typeface="Arial"/>
              </a:rPr>
              <a:t> e l'altro il </a:t>
            </a:r>
            <a:r>
              <a:rPr b="1" lang="it-IT" sz="1800" spc="-1" strike="noStrike">
                <a:latin typeface="Arial"/>
              </a:rPr>
              <a:t>frontend</a:t>
            </a:r>
            <a:r>
              <a:rPr b="0" lang="it-IT" sz="1800" spc="-1" strike="noStrike">
                <a:latin typeface="Arial"/>
              </a:rPr>
              <a:t> dell'applicativo, si trovino a dover lavorare e modificare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nello stesso momento i file di connessione con il database.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primo scopre un bug e lo corregge immediatamente.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secondo invece, ha appena modificato aggiungendo un nuovo percorso al database…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Quindi un file è stato modificato due volte, come fare?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48000" y="997920"/>
            <a:ext cx="100058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Subversion</a:t>
            </a:r>
            <a:r>
              <a:rPr b="0" lang="it-IT" sz="1800" spc="-1" strike="noStrike">
                <a:latin typeface="Arial"/>
              </a:rPr>
              <a:t> risolve proprio questo (e molti altri) problemi.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Entrambi i programmatori possono lavorare tranquillamente sullo stesso file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e, al termine, inviare al </a:t>
            </a:r>
            <a:r>
              <a:rPr b="1" lang="it-IT" sz="1800" spc="-1" strike="noStrike">
                <a:latin typeface="Arial"/>
              </a:rPr>
              <a:t>repository</a:t>
            </a:r>
            <a:r>
              <a:rPr b="0" lang="it-IT" sz="1800" spc="-1" strike="noStrike">
                <a:latin typeface="Arial"/>
              </a:rPr>
              <a:t> le modifiche.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sistema si preoccuperà di avvertire l'uno che l'altro ha già inviato delle modifiche allo stesso file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per gestire nel modo più corretto il merge dei cambiamenti.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227840" y="3240000"/>
            <a:ext cx="3476160" cy="27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1960" y="1224000"/>
            <a:ext cx="1073916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Glossario Subversion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SVN o Subversion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SVN è il nome abbreviato di Subversion.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SVN è anche il nome del file eseguibile del programma, richiamato ogni volta che è necessario eseguire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un comando.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Ad esempio, per aggiornare la propria </a:t>
            </a:r>
            <a:r>
              <a:rPr b="1" lang="it-IT" sz="1800" spc="-1" strike="noStrike">
                <a:latin typeface="Arial"/>
              </a:rPr>
              <a:t>working copy</a:t>
            </a:r>
            <a:r>
              <a:rPr b="0" lang="it-IT" sz="1800" spc="-1" strike="noStrike">
                <a:latin typeface="Arial"/>
              </a:rPr>
              <a:t> è possibile eseguire via shell il comando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Courier New"/>
              </a:rPr>
              <a:t>svn update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Repository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Con il termine </a:t>
            </a:r>
            <a:r>
              <a:rPr b="1" lang="it-IT" sz="1800" spc="-1" strike="noStrike">
                <a:latin typeface="Arial"/>
              </a:rPr>
              <a:t>repository</a:t>
            </a:r>
            <a:r>
              <a:rPr b="0" lang="it-IT" sz="1800" spc="-1" strike="noStrike">
                <a:latin typeface="Arial"/>
              </a:rPr>
              <a:t> si intende l'archivio di dati centralizzato gestito direttamente da Subversion.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repository è la copia </a:t>
            </a:r>
            <a:r>
              <a:rPr b="1" lang="it-IT" sz="1800" spc="-1" strike="noStrike">
                <a:latin typeface="Arial"/>
              </a:rPr>
              <a:t>centralizzata</a:t>
            </a:r>
            <a:r>
              <a:rPr b="0" lang="it-IT" sz="1800" spc="-1" strike="noStrike">
                <a:latin typeface="Arial"/>
              </a:rPr>
              <a:t> alla quale inviare i file modificati e dalla quale scaricare le versioni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più aggiornate dei file.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080000"/>
            <a:ext cx="1141704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Working Copy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Se il repository è la copia online centralizzata, la working copy è esattamente l'opposto e rappresenta la copia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locale dello sviluppatore.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E' la versione alla quale l'utente applica le proprie modifiche in locale, per poi inviarle in fase finale al repository.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Revisione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Ogni aggiornamento "inviato" al repository rappresenta una nuova revisione.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Subversion applica ad ogni modifica un numero </a:t>
            </a:r>
            <a:r>
              <a:rPr b="1" lang="it-IT" sz="1800" spc="-1" strike="noStrike">
                <a:latin typeface="Arial"/>
              </a:rPr>
              <a:t>identificativo incrementale</a:t>
            </a:r>
            <a:r>
              <a:rPr b="0" lang="it-IT" sz="1800" spc="-1" strike="noStrike">
                <a:latin typeface="Arial"/>
              </a:rPr>
              <a:t> da 1 a infinito.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Ad esempio, se ho scaricato dal repository la versione 15 ed ho aggiornato 3 file,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nel momento in cui andrò ad inviare le modifiche nuovamente al repository il risultato finale sarà il </a:t>
            </a:r>
            <a:r>
              <a:rPr b="1" lang="it-IT" sz="1800" spc="-1" strike="noStrike">
                <a:latin typeface="Arial"/>
              </a:rPr>
              <a:t>commit</a:t>
            </a:r>
            <a:r>
              <a:rPr b="0" lang="it-IT" sz="1800" spc="-1" strike="noStrike">
                <a:latin typeface="Arial"/>
              </a:rPr>
              <a:t>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della versione 16.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64000" y="1728000"/>
            <a:ext cx="109249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Commit ed Update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Commit ed update sono i due comandi fondamentali di Subversion.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Commit</a:t>
            </a:r>
            <a:r>
              <a:rPr b="0" lang="it-IT" sz="1800" spc="-1" strike="noStrike">
                <a:latin typeface="Arial"/>
              </a:rPr>
              <a:t> è l'operazione di invio della working copy al repository.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Viceversa, </a:t>
            </a:r>
            <a:r>
              <a:rPr b="1" lang="it-IT" sz="1800" spc="-1" strike="noStrike">
                <a:latin typeface="Arial"/>
              </a:rPr>
              <a:t>update</a:t>
            </a:r>
            <a:r>
              <a:rPr b="0" lang="it-IT" sz="1800" spc="-1" strike="noStrike">
                <a:latin typeface="Arial"/>
              </a:rPr>
              <a:t> è la fase di download della versione aggiornata del repository con aggiornamento della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propria working copy.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03760" y="1126080"/>
            <a:ext cx="89042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Subversion: logica base del funzionamento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Immaginate un </a:t>
            </a:r>
            <a:r>
              <a:rPr b="1" lang="it-IT" sz="1800" spc="-1" strike="noStrike">
                <a:latin typeface="Arial"/>
              </a:rPr>
              <a:t>repository</a:t>
            </a:r>
            <a:r>
              <a:rPr b="0" lang="it-IT" sz="1800" spc="-1" strike="noStrike">
                <a:latin typeface="Arial"/>
              </a:rPr>
              <a:t> di Subversion come un grande magazzino di dati.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Per ora non ci interessa conoscerlo in modo più tecnico.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funzionamento base del sistema si può riassumere come segue: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working copy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Ogni utente ha una copia del repository sul proprio computer (chiamata working copy).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189680" y="3732840"/>
            <a:ext cx="351432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033200" y="59760"/>
            <a:ext cx="217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Subversion (SVN)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88000" y="936000"/>
            <a:ext cx="115056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t-IT" sz="1800" spc="-1" strike="noStrike">
                <a:latin typeface="Arial"/>
              </a:rPr>
              <a:t>Modifica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L'utente esegue le modifiche sulla propria copia locale e, al termine, invia al repository remoto gli aggiornamenti.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1" lang="it-IT" sz="1800" spc="-1" strike="noStrike">
                <a:latin typeface="Arial"/>
              </a:rPr>
              <a:t>Invio modifiche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Il repository riceve gli aggiornamenti, aggiorna la copia remota ed assegna un nuovo numero progressivo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alla revisione.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368600" y="2032200"/>
            <a:ext cx="353340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2019-04-01T14:02:00Z</dcterms:modified>
  <cp:revision>10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